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4" r:id="rId2"/>
    <p:sldId id="256" r:id="rId3"/>
    <p:sldId id="257" r:id="rId4"/>
    <p:sldId id="268" r:id="rId5"/>
    <p:sldId id="280" r:id="rId6"/>
    <p:sldId id="285" r:id="rId7"/>
    <p:sldId id="274" r:id="rId8"/>
    <p:sldId id="281" r:id="rId9"/>
    <p:sldId id="271" r:id="rId10"/>
    <p:sldId id="272" r:id="rId11"/>
    <p:sldId id="273" r:id="rId12"/>
    <p:sldId id="277" r:id="rId13"/>
    <p:sldId id="278" r:id="rId14"/>
    <p:sldId id="282" r:id="rId15"/>
    <p:sldId id="283" r:id="rId16"/>
    <p:sldId id="269" r:id="rId17"/>
    <p:sldId id="275" r:id="rId18"/>
    <p:sldId id="276" r:id="rId19"/>
    <p:sldId id="286" r:id="rId20"/>
    <p:sldId id="287" r:id="rId21"/>
    <p:sldId id="270" r:id="rId22"/>
    <p:sldId id="263"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098"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4"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07ADCEF1-D1C7-41B2-A35B-BD4DE315FEBD}" type="datetimeFigureOut">
              <a:rPr lang="en-US"/>
              <a:pPr>
                <a:defRPr/>
              </a:pPr>
              <a:t>10/16/2019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0D6247BF-4AB4-447F-8A29-894E4DE0D170}" type="slidenum">
              <a:rPr lang="en-US"/>
              <a:pPr>
                <a:defRPr/>
              </a:pPr>
              <a:t>‹#›</a:t>
            </a:fld>
            <a:endParaRPr lang="en-US"/>
          </a:p>
        </p:txBody>
      </p:sp>
    </p:spTree>
    <p:extLst>
      <p:ext uri="{BB962C8B-B14F-4D97-AF65-F5344CB8AC3E}">
        <p14:creationId xmlns:p14="http://schemas.microsoft.com/office/powerpoint/2010/main" val="119656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00BACB3-151F-483C-B710-8A87684C9697}" type="slidenum">
              <a:rPr lang="en-US" altLang="en-US" smtClean="0"/>
              <a:pPr/>
              <a:t>2</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A8FC8B3-FAFE-4D51-82AF-BC6B0BF58BCC}" type="slidenum">
              <a:rPr lang="en-US" altLang="en-US" smtClean="0"/>
              <a:pPr/>
              <a:t>3</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9B0248C-CB47-4EF8-91A1-A4B459E4F40A}" type="slidenum">
              <a:rPr lang="en-US" altLang="en-US" smtClean="0"/>
              <a:pPr/>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627B1BF-6239-4259-828F-986F3ADEEE03}" type="slidenum">
              <a:rPr lang="en-US" altLang="en-US" smtClean="0"/>
              <a:pPr/>
              <a:t>13</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C70F22-AB64-48A9-952C-BC9C993AE560}" type="slidenum">
              <a:rPr lang="en-US" altLang="en-US" smtClean="0"/>
              <a:pPr/>
              <a:t>21</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358C747-04EC-4452-BAC4-9DCDD71FA4DE}" type="slidenum">
              <a:rPr lang="en-US" altLang="en-US" smtClean="0"/>
              <a:pPr/>
              <a:t>22</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7C33D3D-4955-400E-B694-FB2118099EA7}" type="slidenum">
              <a:rPr lang="en-US"/>
              <a:pPr>
                <a:defRPr/>
              </a:pPr>
              <a:t>‹#›</a:t>
            </a:fld>
            <a:endParaRPr lang="en-US"/>
          </a:p>
        </p:txBody>
      </p:sp>
    </p:spTree>
    <p:extLst>
      <p:ext uri="{BB962C8B-B14F-4D97-AF65-F5344CB8AC3E}">
        <p14:creationId xmlns:p14="http://schemas.microsoft.com/office/powerpoint/2010/main" val="3699029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C3246BD-8D5B-49F2-9B5A-6B53DDA0D2E9}" type="slidenum">
              <a:rPr lang="en-US"/>
              <a:pPr>
                <a:defRPr/>
              </a:pPr>
              <a:t>‹#›</a:t>
            </a:fld>
            <a:endParaRPr lang="en-US"/>
          </a:p>
        </p:txBody>
      </p:sp>
    </p:spTree>
    <p:extLst>
      <p:ext uri="{BB962C8B-B14F-4D97-AF65-F5344CB8AC3E}">
        <p14:creationId xmlns:p14="http://schemas.microsoft.com/office/powerpoint/2010/main" val="54494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5748FB-741D-47D8-938F-827CD774C034}" type="slidenum">
              <a:rPr lang="en-US"/>
              <a:pPr>
                <a:defRPr/>
              </a:pPr>
              <a:t>‹#›</a:t>
            </a:fld>
            <a:endParaRPr lang="en-US"/>
          </a:p>
        </p:txBody>
      </p:sp>
    </p:spTree>
    <p:extLst>
      <p:ext uri="{BB962C8B-B14F-4D97-AF65-F5344CB8AC3E}">
        <p14:creationId xmlns:p14="http://schemas.microsoft.com/office/powerpoint/2010/main" val="638995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571CE7-4CDA-4DE5-990C-4423A7FC8F11}" type="slidenum">
              <a:rPr lang="en-US"/>
              <a:pPr>
                <a:defRPr/>
              </a:pPr>
              <a:t>‹#›</a:t>
            </a:fld>
            <a:endParaRPr lang="en-US"/>
          </a:p>
        </p:txBody>
      </p:sp>
    </p:spTree>
    <p:extLst>
      <p:ext uri="{BB962C8B-B14F-4D97-AF65-F5344CB8AC3E}">
        <p14:creationId xmlns:p14="http://schemas.microsoft.com/office/powerpoint/2010/main" val="386888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12B394-BBBC-4683-AD5C-24488F1EFF77}" type="slidenum">
              <a:rPr lang="en-US"/>
              <a:pPr>
                <a:defRPr/>
              </a:pPr>
              <a:t>‹#›</a:t>
            </a:fld>
            <a:endParaRPr lang="en-US"/>
          </a:p>
        </p:txBody>
      </p:sp>
    </p:spTree>
    <p:extLst>
      <p:ext uri="{BB962C8B-B14F-4D97-AF65-F5344CB8AC3E}">
        <p14:creationId xmlns:p14="http://schemas.microsoft.com/office/powerpoint/2010/main" val="104156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11798F-05FE-4150-9B6A-256242F93A4F}" type="slidenum">
              <a:rPr lang="en-US"/>
              <a:pPr>
                <a:defRPr/>
              </a:pPr>
              <a:t>‹#›</a:t>
            </a:fld>
            <a:endParaRPr lang="en-US"/>
          </a:p>
        </p:txBody>
      </p:sp>
    </p:spTree>
    <p:extLst>
      <p:ext uri="{BB962C8B-B14F-4D97-AF65-F5344CB8AC3E}">
        <p14:creationId xmlns:p14="http://schemas.microsoft.com/office/powerpoint/2010/main" val="2627368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7C730BB-B198-4C66-A917-8A0074F5708B}" type="slidenum">
              <a:rPr lang="en-US"/>
              <a:pPr>
                <a:defRPr/>
              </a:pPr>
              <a:t>‹#›</a:t>
            </a:fld>
            <a:endParaRPr lang="en-US"/>
          </a:p>
        </p:txBody>
      </p:sp>
    </p:spTree>
    <p:extLst>
      <p:ext uri="{BB962C8B-B14F-4D97-AF65-F5344CB8AC3E}">
        <p14:creationId xmlns:p14="http://schemas.microsoft.com/office/powerpoint/2010/main" val="1701359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73416A-EDDE-4C29-A8A9-B0FA93092889}" type="slidenum">
              <a:rPr lang="en-US"/>
              <a:pPr>
                <a:defRPr/>
              </a:pPr>
              <a:t>‹#›</a:t>
            </a:fld>
            <a:endParaRPr lang="en-US"/>
          </a:p>
        </p:txBody>
      </p:sp>
    </p:spTree>
    <p:extLst>
      <p:ext uri="{BB962C8B-B14F-4D97-AF65-F5344CB8AC3E}">
        <p14:creationId xmlns:p14="http://schemas.microsoft.com/office/powerpoint/2010/main" val="370269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8A5EF4-595A-4D2D-AE8C-2BCC1F6638AA}" type="slidenum">
              <a:rPr lang="en-US"/>
              <a:pPr>
                <a:defRPr/>
              </a:pPr>
              <a:t>‹#›</a:t>
            </a:fld>
            <a:endParaRPr lang="en-US"/>
          </a:p>
        </p:txBody>
      </p:sp>
    </p:spTree>
    <p:extLst>
      <p:ext uri="{BB962C8B-B14F-4D97-AF65-F5344CB8AC3E}">
        <p14:creationId xmlns:p14="http://schemas.microsoft.com/office/powerpoint/2010/main" val="196117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3E5BD2-762C-4188-AC1C-84729F7EA727}" type="slidenum">
              <a:rPr lang="en-US"/>
              <a:pPr>
                <a:defRPr/>
              </a:pPr>
              <a:t>‹#›</a:t>
            </a:fld>
            <a:endParaRPr lang="en-US"/>
          </a:p>
        </p:txBody>
      </p:sp>
    </p:spTree>
    <p:extLst>
      <p:ext uri="{BB962C8B-B14F-4D97-AF65-F5344CB8AC3E}">
        <p14:creationId xmlns:p14="http://schemas.microsoft.com/office/powerpoint/2010/main" val="33548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81A229-7A15-4CF5-9E9A-A1EC1C8C1AF9}" type="slidenum">
              <a:rPr lang="en-US"/>
              <a:pPr>
                <a:defRPr/>
              </a:pPr>
              <a:t>‹#›</a:t>
            </a:fld>
            <a:endParaRPr lang="en-US"/>
          </a:p>
        </p:txBody>
      </p:sp>
    </p:spTree>
    <p:extLst>
      <p:ext uri="{BB962C8B-B14F-4D97-AF65-F5344CB8AC3E}">
        <p14:creationId xmlns:p14="http://schemas.microsoft.com/office/powerpoint/2010/main" val="47497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a:defRPr/>
            </a:pPr>
            <a:fld id="{5E17E356-9EE9-44B2-B127-3C9472F38149}"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6.bin"/><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11" Type="http://schemas.openxmlformats.org/officeDocument/2006/relationships/image" Target="../media/image9.png"/><Relationship Id="rId5" Type="http://schemas.openxmlformats.org/officeDocument/2006/relationships/oleObject" Target="../embeddings/oleObject2.bin"/><Relationship Id="rId10" Type="http://schemas.openxmlformats.org/officeDocument/2006/relationships/image" Target="../media/image8.wmf"/><Relationship Id="rId4" Type="http://schemas.openxmlformats.org/officeDocument/2006/relationships/image" Target="../media/image5.wmf"/><Relationship Id="rId9" Type="http://schemas.openxmlformats.org/officeDocument/2006/relationships/oleObject" Target="../embeddings/oleObject4.bin"/></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a:p>
        </p:txBody>
      </p:sp>
      <p:sp>
        <p:nvSpPr>
          <p:cNvPr id="5123"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endParaRPr lang="en-US" altLang="en-US"/>
          </a:p>
        </p:txBody>
      </p:sp>
      <p:sp>
        <p:nvSpPr>
          <p:cNvPr id="5124"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461000"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latin typeface="Arial" pitchFamily="34" charset="0"/>
              </a:rPr>
              <a:t>5-Minute Check on Chapter 7-2</a:t>
            </a:r>
          </a:p>
        </p:txBody>
      </p:sp>
      <p:sp>
        <p:nvSpPr>
          <p:cNvPr id="33800" name="Text Box 8"/>
          <p:cNvSpPr txBox="1">
            <a:spLocks noChangeArrowheads="1"/>
          </p:cNvSpPr>
          <p:nvPr/>
        </p:nvSpPr>
        <p:spPr bwMode="white">
          <a:xfrm>
            <a:off x="1652588" y="6605588"/>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latin typeface="Arial" pitchFamily="34" charset="0"/>
              </a:rPr>
              <a:t>Click the mouse button or press the Space Bar to display the answers.</a:t>
            </a:r>
          </a:p>
        </p:txBody>
      </p:sp>
      <p:sp>
        <p:nvSpPr>
          <p:cNvPr id="2055"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p>
            <a:pPr marL="457200" indent="-457200">
              <a:buFontTx/>
              <a:buAutoNum type="arabicPeriod"/>
              <a:defRPr/>
            </a:pPr>
            <a:r>
              <a:rPr lang="en-US" sz="2000" b="1" dirty="0">
                <a:latin typeface="+mn-lt"/>
              </a:rPr>
              <a:t>What is the unbiased estimator of the population proportion?</a:t>
            </a:r>
          </a:p>
          <a:p>
            <a:pPr marL="457200" indent="-457200">
              <a:buFontTx/>
              <a:buAutoNum type="arabicPeriod"/>
              <a:defRPr/>
            </a:pPr>
            <a:endParaRPr lang="en-US" b="1" dirty="0">
              <a:latin typeface="+mn-lt"/>
            </a:endParaRPr>
          </a:p>
          <a:p>
            <a:pPr marL="457200" indent="-457200">
              <a:buFontTx/>
              <a:buAutoNum type="arabicPeriod"/>
              <a:defRPr/>
            </a:pPr>
            <a:endParaRPr lang="en-US" b="1" dirty="0">
              <a:latin typeface="+mn-lt"/>
            </a:endParaRPr>
          </a:p>
          <a:p>
            <a:pPr marL="457200" indent="-457200">
              <a:buFontTx/>
              <a:buAutoNum type="arabicPeriod"/>
              <a:defRPr/>
            </a:pPr>
            <a:r>
              <a:rPr lang="en-US" sz="2000" b="1" dirty="0">
                <a:latin typeface="+mn-lt"/>
              </a:rPr>
              <a:t>What is the distribution of population proportion random variable?</a:t>
            </a:r>
          </a:p>
          <a:p>
            <a:pPr marL="457200" indent="-457200">
              <a:buFontTx/>
              <a:buAutoNum type="arabicPeriod"/>
              <a:defRPr/>
            </a:pPr>
            <a:endParaRPr lang="en-US" b="1" dirty="0">
              <a:latin typeface="+mn-lt"/>
            </a:endParaRPr>
          </a:p>
          <a:p>
            <a:pPr marL="457200" indent="-457200">
              <a:buFontTx/>
              <a:buAutoNum type="arabicPeriod"/>
              <a:defRPr/>
            </a:pPr>
            <a:endParaRPr lang="en-US" b="1" dirty="0">
              <a:latin typeface="+mn-lt"/>
            </a:endParaRPr>
          </a:p>
          <a:p>
            <a:pPr marL="457200" indent="-457200">
              <a:buFontTx/>
              <a:buAutoNum type="arabicPeriod"/>
              <a:defRPr/>
            </a:pPr>
            <a:r>
              <a:rPr lang="en-US" sz="2000" b="1" dirty="0">
                <a:latin typeface="+mn-lt"/>
              </a:rPr>
              <a:t>What are the two rules-of-thumb mentioned in last lesson?</a:t>
            </a:r>
          </a:p>
          <a:p>
            <a:pPr marL="457200" indent="-457200">
              <a:buFontTx/>
              <a:buAutoNum type="arabicPeriod"/>
              <a:defRPr/>
            </a:pPr>
            <a:endParaRPr lang="en-US" b="1" dirty="0">
              <a:latin typeface="+mn-lt"/>
            </a:endParaRPr>
          </a:p>
          <a:p>
            <a:pPr marL="457200" indent="-457200">
              <a:buFontTx/>
              <a:buAutoNum type="arabicPeriod"/>
              <a:defRPr/>
            </a:pPr>
            <a:endParaRPr lang="en-US" b="1" dirty="0">
              <a:latin typeface="+mn-lt"/>
            </a:endParaRPr>
          </a:p>
          <a:p>
            <a:pPr marL="457200" indent="-457200">
              <a:buFontTx/>
              <a:buAutoNum type="arabicPeriod"/>
              <a:defRPr/>
            </a:pPr>
            <a:r>
              <a:rPr lang="en-US" sz="2000" b="1" dirty="0">
                <a:latin typeface="+mn-lt"/>
              </a:rPr>
              <a:t>What distribution do these ROT allow us to use?</a:t>
            </a:r>
          </a:p>
          <a:p>
            <a:pPr marL="457200" indent="-457200">
              <a:buFontTx/>
              <a:buAutoNum type="arabicPeriod"/>
              <a:defRPr/>
            </a:pPr>
            <a:endParaRPr lang="en-US" b="1" dirty="0">
              <a:latin typeface="+mn-lt"/>
            </a:endParaRPr>
          </a:p>
          <a:p>
            <a:pPr marL="457200" indent="-457200">
              <a:buFontTx/>
              <a:buAutoNum type="arabicPeriod"/>
              <a:defRPr/>
            </a:pPr>
            <a:endParaRPr lang="en-US" b="1" dirty="0">
              <a:latin typeface="+mn-lt"/>
            </a:endParaRPr>
          </a:p>
          <a:p>
            <a:pPr marL="457200" indent="-457200">
              <a:buFontTx/>
              <a:buAutoNum type="arabicPeriod"/>
              <a:defRPr/>
            </a:pPr>
            <a:r>
              <a:rPr lang="en-US" sz="2000" b="1" dirty="0">
                <a:latin typeface="+mn-lt"/>
              </a:rPr>
              <a:t>If the sample size goes up by a factor of 4, what effect does it have on the sample portion standard deviation?</a:t>
            </a:r>
          </a:p>
          <a:p>
            <a:pPr marL="457200" indent="-457200">
              <a:buFontTx/>
              <a:buAutoNum type="arabicPeriod"/>
              <a:defRPr/>
            </a:pPr>
            <a:endParaRPr lang="en-US" b="1" dirty="0">
              <a:latin typeface="+mn-lt"/>
            </a:endParaRPr>
          </a:p>
          <a:p>
            <a:pPr marL="457200" indent="-457200">
              <a:buFontTx/>
              <a:buAutoNum type="arabicPeriod"/>
              <a:defRPr/>
            </a:pPr>
            <a:endParaRPr lang="en-US" b="1" dirty="0">
              <a:latin typeface="+mn-lt"/>
            </a:endParaRPr>
          </a:p>
          <a:p>
            <a:pPr marL="457200" indent="-457200">
              <a:buFontTx/>
              <a:buAutoNum type="arabicPeriod"/>
              <a:defRPr/>
            </a:pPr>
            <a:r>
              <a:rPr lang="en-US" sz="2000" b="1" dirty="0">
                <a:latin typeface="Arial" pitchFamily="34" charset="0"/>
              </a:rPr>
              <a:t>Assume that 80% of the people taking aerobics classes are female and a simple random sample of </a:t>
            </a:r>
            <a:r>
              <a:rPr lang="en-US" sz="2000" b="1" i="1" dirty="0">
                <a:latin typeface="Arial" pitchFamily="34" charset="0"/>
              </a:rPr>
              <a:t>n</a:t>
            </a:r>
            <a:r>
              <a:rPr lang="en-US" sz="2000" b="1" dirty="0">
                <a:latin typeface="Arial" pitchFamily="34" charset="0"/>
              </a:rPr>
              <a:t> = 100 students is taken.  Find P(females&gt;90).</a:t>
            </a:r>
            <a:endParaRPr lang="el-GR" sz="2000" b="1" dirty="0">
              <a:cs typeface="Arial" charset="0"/>
              <a:sym typeface="Symbol" pitchFamily="18" charset="2"/>
            </a:endParaRPr>
          </a:p>
        </p:txBody>
      </p:sp>
      <p:sp>
        <p:nvSpPr>
          <p:cNvPr id="8" name="TextBox 7"/>
          <p:cNvSpPr txBox="1">
            <a:spLocks noChangeArrowheads="1"/>
          </p:cNvSpPr>
          <p:nvPr/>
        </p:nvSpPr>
        <p:spPr bwMode="auto">
          <a:xfrm>
            <a:off x="2362200" y="1066800"/>
            <a:ext cx="52974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a:solidFill>
                  <a:srgbClr val="FFFF00"/>
                </a:solidFill>
              </a:rPr>
              <a:t>p-hat = number that fit / number in sample</a:t>
            </a:r>
          </a:p>
        </p:txBody>
      </p:sp>
      <p:sp>
        <p:nvSpPr>
          <p:cNvPr id="17" name="TextBox 16"/>
          <p:cNvSpPr txBox="1">
            <a:spLocks noChangeArrowheads="1"/>
          </p:cNvSpPr>
          <p:nvPr/>
        </p:nvSpPr>
        <p:spPr bwMode="auto">
          <a:xfrm>
            <a:off x="2667000" y="1905000"/>
            <a:ext cx="33162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a:solidFill>
                  <a:srgbClr val="FFFF00"/>
                </a:solidFill>
              </a:rPr>
              <a:t>Binomial random variable</a:t>
            </a:r>
          </a:p>
        </p:txBody>
      </p:sp>
      <p:sp>
        <p:nvSpPr>
          <p:cNvPr id="18" name="TextBox 17"/>
          <p:cNvSpPr txBox="1">
            <a:spLocks noChangeArrowheads="1"/>
          </p:cNvSpPr>
          <p:nvPr/>
        </p:nvSpPr>
        <p:spPr bwMode="auto">
          <a:xfrm>
            <a:off x="1905000" y="2743200"/>
            <a:ext cx="4953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a:solidFill>
                  <a:srgbClr val="FFFF00"/>
                </a:solidFill>
              </a:rPr>
              <a:t>10n &lt; N    and     np ≥ 10 and n(1-p) ≥ 10</a:t>
            </a:r>
          </a:p>
        </p:txBody>
      </p:sp>
      <p:sp>
        <p:nvSpPr>
          <p:cNvPr id="19" name="TextBox 18"/>
          <p:cNvSpPr txBox="1">
            <a:spLocks noChangeArrowheads="1"/>
          </p:cNvSpPr>
          <p:nvPr/>
        </p:nvSpPr>
        <p:spPr bwMode="auto">
          <a:xfrm>
            <a:off x="2819400" y="3581400"/>
            <a:ext cx="2905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a:solidFill>
                  <a:srgbClr val="FFFF00"/>
                </a:solidFill>
              </a:rPr>
              <a:t>Normal approximation</a:t>
            </a:r>
          </a:p>
        </p:txBody>
      </p:sp>
      <p:sp>
        <p:nvSpPr>
          <p:cNvPr id="20" name="TextBox 19"/>
          <p:cNvSpPr txBox="1">
            <a:spLocks noChangeArrowheads="1"/>
          </p:cNvSpPr>
          <p:nvPr/>
        </p:nvSpPr>
        <p:spPr bwMode="auto">
          <a:xfrm>
            <a:off x="1371600" y="4724400"/>
            <a:ext cx="6362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a:solidFill>
                  <a:srgbClr val="FFFF00"/>
                </a:solidFill>
              </a:rPr>
              <a:t>sample size up by 4 cuts standard deviation in half</a:t>
            </a:r>
          </a:p>
        </p:txBody>
      </p:sp>
      <p:sp>
        <p:nvSpPr>
          <p:cNvPr id="21" name="TextBox 20"/>
          <p:cNvSpPr txBox="1">
            <a:spLocks noChangeArrowheads="1"/>
          </p:cNvSpPr>
          <p:nvPr/>
        </p:nvSpPr>
        <p:spPr bwMode="auto">
          <a:xfrm>
            <a:off x="2819400" y="5943600"/>
            <a:ext cx="5468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a:solidFill>
                  <a:srgbClr val="FFFF00"/>
                </a:solidFill>
              </a:rPr>
              <a:t>P(F&gt;90) = ncdf(0.90, 1.00, 0.80, 0.04) = 0.006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edge">
                                      <p:cBhvr>
                                        <p:cTn id="17" dur="2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edge">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edge">
                                      <p:cBhvr>
                                        <p:cTn id="27" dur="20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edge">
                                      <p:cBhvr>
                                        <p:cTn id="32"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141288"/>
            <a:ext cx="8229600" cy="715962"/>
          </a:xfrm>
        </p:spPr>
        <p:txBody>
          <a:bodyPr/>
          <a:lstStyle/>
          <a:p>
            <a:r>
              <a:rPr lang="en-US" altLang="en-US" sz="3600" b="1" smtClean="0"/>
              <a:t>Example 1</a:t>
            </a:r>
          </a:p>
        </p:txBody>
      </p:sp>
      <p:sp>
        <p:nvSpPr>
          <p:cNvPr id="12291" name="Content Placeholder 3"/>
          <p:cNvSpPr>
            <a:spLocks noGrp="1"/>
          </p:cNvSpPr>
          <p:nvPr>
            <p:ph idx="1"/>
          </p:nvPr>
        </p:nvSpPr>
        <p:spPr>
          <a:xfrm>
            <a:off x="457200" y="990600"/>
            <a:ext cx="8229600" cy="2209800"/>
          </a:xfrm>
        </p:spPr>
        <p:txBody>
          <a:bodyPr/>
          <a:lstStyle/>
          <a:p>
            <a:pPr marL="0" indent="0">
              <a:buFontTx/>
              <a:buNone/>
            </a:pPr>
            <a:r>
              <a:rPr lang="en-US" altLang="en-US" sz="2400" b="1" smtClean="0"/>
              <a:t>The height of all 3-year-old females is approximately normally distributed with μ = 38.72 inches and σ = 3.17 inches.  Compute the probability that a simple random sample of size n = 10 results in a sample mean greater than 40 inches.</a:t>
            </a:r>
          </a:p>
        </p:txBody>
      </p:sp>
      <p:sp>
        <p:nvSpPr>
          <p:cNvPr id="5" name="TextBox 4"/>
          <p:cNvSpPr txBox="1">
            <a:spLocks noChangeArrowheads="1"/>
          </p:cNvSpPr>
          <p:nvPr/>
        </p:nvSpPr>
        <p:spPr bwMode="auto">
          <a:xfrm>
            <a:off x="746489" y="3004275"/>
            <a:ext cx="31813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altLang="en-US" sz="2000" b="1" dirty="0">
                <a:solidFill>
                  <a:srgbClr val="FFFF00"/>
                </a:solidFill>
              </a:rPr>
              <a:t>μ</a:t>
            </a:r>
            <a:r>
              <a:rPr lang="en-US" altLang="en-US" sz="2000" b="1" dirty="0">
                <a:solidFill>
                  <a:srgbClr val="FFFF00"/>
                </a:solidFill>
              </a:rPr>
              <a:t> = 38.72  </a:t>
            </a:r>
            <a:r>
              <a:rPr lang="el-GR" altLang="en-US" sz="2000" b="1" dirty="0">
                <a:solidFill>
                  <a:srgbClr val="FFFF00"/>
                </a:solidFill>
              </a:rPr>
              <a:t>σ</a:t>
            </a:r>
            <a:r>
              <a:rPr lang="en-US" altLang="en-US" sz="2000" b="1" dirty="0">
                <a:solidFill>
                  <a:srgbClr val="FFFF00"/>
                </a:solidFill>
              </a:rPr>
              <a:t> = 3.17 n = 10</a:t>
            </a:r>
          </a:p>
        </p:txBody>
      </p:sp>
      <mc:AlternateContent xmlns:mc="http://schemas.openxmlformats.org/markup-compatibility/2006" xmlns:a14="http://schemas.microsoft.com/office/drawing/2010/main">
        <mc:Choice Requires="a14">
          <p:sp>
            <p:nvSpPr>
              <p:cNvPr id="6" name="TextBox 5"/>
              <p:cNvSpPr txBox="1">
                <a:spLocks noChangeArrowheads="1"/>
              </p:cNvSpPr>
              <p:nvPr/>
            </p:nvSpPr>
            <p:spPr bwMode="auto">
              <a:xfrm>
                <a:off x="609600" y="3691516"/>
                <a:ext cx="3581400" cy="728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14:m>
                  <m:oMathPara xmlns:m="http://schemas.openxmlformats.org/officeDocument/2006/math">
                    <m:oMathParaPr>
                      <m:jc m:val="centerGroup"/>
                    </m:oMathParaPr>
                    <m:oMath xmlns:m="http://schemas.openxmlformats.org/officeDocument/2006/math">
                      <m:sSub>
                        <m:sSubPr>
                          <m:ctrlPr>
                            <a:rPr lang="el-GR" altLang="en-US" sz="2000" b="1" i="1" dirty="0" smtClean="0">
                              <a:solidFill>
                                <a:srgbClr val="FFFF00"/>
                              </a:solidFill>
                              <a:latin typeface="Cambria Math"/>
                            </a:rPr>
                          </m:ctrlPr>
                        </m:sSubPr>
                        <m:e>
                          <m:r>
                            <a:rPr lang="el-GR" altLang="en-US" sz="2000" b="1" i="1" dirty="0" smtClean="0">
                              <a:solidFill>
                                <a:srgbClr val="FFFF00"/>
                              </a:solidFill>
                              <a:latin typeface="Cambria Math"/>
                              <a:ea typeface="Cambria Math"/>
                            </a:rPr>
                            <m:t>𝝈</m:t>
                          </m:r>
                        </m:e>
                        <m:sub>
                          <m:acc>
                            <m:accPr>
                              <m:chr m:val="̅"/>
                              <m:ctrlPr>
                                <a:rPr lang="el-GR" altLang="en-US" sz="2000" b="1" i="1" dirty="0" smtClean="0">
                                  <a:solidFill>
                                    <a:srgbClr val="FFFF00"/>
                                  </a:solidFill>
                                  <a:latin typeface="Cambria Math"/>
                                </a:rPr>
                              </m:ctrlPr>
                            </m:accPr>
                            <m:e>
                              <m:r>
                                <a:rPr lang="en-US" altLang="en-US" sz="2000" b="1" i="1" dirty="0" smtClean="0">
                                  <a:solidFill>
                                    <a:srgbClr val="FFFF00"/>
                                  </a:solidFill>
                                  <a:latin typeface="Cambria Math"/>
                                </a:rPr>
                                <m:t>𝒙</m:t>
                              </m:r>
                            </m:e>
                          </m:acc>
                        </m:sub>
                      </m:sSub>
                      <m:r>
                        <a:rPr lang="en-US" altLang="en-US" sz="2000" b="1" i="1" dirty="0">
                          <a:solidFill>
                            <a:srgbClr val="FFFF00"/>
                          </a:solidFill>
                          <a:latin typeface="Cambria Math"/>
                        </a:rPr>
                        <m:t> = </m:t>
                      </m:r>
                      <m:f>
                        <m:fPr>
                          <m:ctrlPr>
                            <a:rPr lang="en-US" altLang="en-US" sz="2000" b="1" i="1" dirty="0" smtClean="0">
                              <a:solidFill>
                                <a:srgbClr val="FFFF00"/>
                              </a:solidFill>
                              <a:latin typeface="Cambria Math"/>
                            </a:rPr>
                          </m:ctrlPr>
                        </m:fPr>
                        <m:num>
                          <m:r>
                            <a:rPr lang="en-US" altLang="en-US" sz="2000" b="1" i="1" dirty="0" smtClean="0">
                              <a:solidFill>
                                <a:srgbClr val="FFFF00"/>
                              </a:solidFill>
                              <a:latin typeface="Cambria Math"/>
                            </a:rPr>
                            <m:t>𝟑</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𝟏𝟕</m:t>
                          </m:r>
                        </m:num>
                        <m:den>
                          <m:rad>
                            <m:radPr>
                              <m:degHide m:val="on"/>
                              <m:ctrlPr>
                                <a:rPr lang="en-US" altLang="en-US" sz="2000" b="1" i="1" dirty="0" smtClean="0">
                                  <a:solidFill>
                                    <a:srgbClr val="FFFF00"/>
                                  </a:solidFill>
                                  <a:latin typeface="Cambria Math"/>
                                </a:rPr>
                              </m:ctrlPr>
                            </m:radPr>
                            <m:deg/>
                            <m:e>
                              <m:r>
                                <a:rPr lang="en-US" altLang="en-US" sz="2000" b="1" i="1" dirty="0" smtClean="0">
                                  <a:solidFill>
                                    <a:srgbClr val="FFFF00"/>
                                  </a:solidFill>
                                  <a:latin typeface="Cambria Math"/>
                                </a:rPr>
                                <m:t>𝟏𝟎</m:t>
                              </m:r>
                            </m:e>
                          </m:rad>
                        </m:den>
                      </m:f>
                      <m:r>
                        <a:rPr lang="en-US" altLang="en-US" sz="2000" b="1" i="1" dirty="0">
                          <a:solidFill>
                            <a:srgbClr val="FFFF00"/>
                          </a:solidFill>
                          <a:latin typeface="Cambria Math"/>
                        </a:rPr>
                        <m:t>= </m:t>
                      </m:r>
                      <m:r>
                        <a:rPr lang="en-US" altLang="en-US" sz="2000" b="1" i="1" dirty="0">
                          <a:solidFill>
                            <a:srgbClr val="FFFF00"/>
                          </a:solidFill>
                          <a:latin typeface="Cambria Math"/>
                        </a:rPr>
                        <m:t>𝟏</m:t>
                      </m:r>
                      <m:r>
                        <a:rPr lang="en-US" altLang="en-US" sz="2000" b="1" i="1" dirty="0">
                          <a:solidFill>
                            <a:srgbClr val="FFFF00"/>
                          </a:solidFill>
                          <a:latin typeface="Cambria Math"/>
                        </a:rPr>
                        <m:t>.</m:t>
                      </m:r>
                      <m:r>
                        <a:rPr lang="en-US" altLang="en-US" sz="2000" b="1" i="1" dirty="0">
                          <a:solidFill>
                            <a:srgbClr val="FFFF00"/>
                          </a:solidFill>
                          <a:latin typeface="Cambria Math"/>
                        </a:rPr>
                        <m:t>𝟎𝟎𝟐𝟒𝟒</m:t>
                      </m:r>
                      <m:r>
                        <a:rPr lang="en-US" altLang="en-US" sz="2000" b="1" i="1" dirty="0">
                          <a:solidFill>
                            <a:srgbClr val="FFFF00"/>
                          </a:solidFill>
                          <a:latin typeface="Cambria Math"/>
                        </a:rPr>
                        <m:t> </m:t>
                      </m:r>
                    </m:oMath>
                  </m:oMathPara>
                </a14:m>
                <a:endParaRPr lang="en-US" altLang="en-US" sz="2000" b="1" dirty="0">
                  <a:solidFill>
                    <a:srgbClr val="FFFF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bwMode="auto">
              <a:xfrm>
                <a:off x="609600" y="3691516"/>
                <a:ext cx="3581400" cy="728084"/>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1" name="TextBox 10"/>
          <p:cNvSpPr txBox="1">
            <a:spLocks noChangeArrowheads="1"/>
          </p:cNvSpPr>
          <p:nvPr/>
        </p:nvSpPr>
        <p:spPr bwMode="auto">
          <a:xfrm>
            <a:off x="914400" y="5993190"/>
            <a:ext cx="49037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smtClean="0">
                <a:solidFill>
                  <a:srgbClr val="FFFF00"/>
                </a:solidFill>
              </a:rPr>
              <a:t>normalcdf</a:t>
            </a:r>
            <a:r>
              <a:rPr lang="en-US" altLang="en-US" sz="2000" b="1" dirty="0" smtClean="0">
                <a:solidFill>
                  <a:srgbClr val="FFFF00"/>
                </a:solidFill>
              </a:rPr>
              <a:t>(40,E99,38.72,1.002</a:t>
            </a:r>
            <a:r>
              <a:rPr lang="en-US" altLang="en-US" sz="2000" b="1" dirty="0">
                <a:solidFill>
                  <a:srgbClr val="FFFF00"/>
                </a:solidFill>
              </a:rPr>
              <a:t>) = 0.1007</a:t>
            </a:r>
          </a:p>
        </p:txBody>
      </p:sp>
      <p:grpSp>
        <p:nvGrpSpPr>
          <p:cNvPr id="2" name="Group 169"/>
          <p:cNvGrpSpPr>
            <a:grpSpLocks/>
          </p:cNvGrpSpPr>
          <p:nvPr/>
        </p:nvGrpSpPr>
        <p:grpSpPr bwMode="auto">
          <a:xfrm>
            <a:off x="6019800" y="2740584"/>
            <a:ext cx="2595563" cy="1431928"/>
            <a:chOff x="3624" y="2538"/>
            <a:chExt cx="1635" cy="902"/>
          </a:xfrm>
        </p:grpSpPr>
        <p:sp>
          <p:nvSpPr>
            <p:cNvPr id="12301" name="Freeform 146"/>
            <p:cNvSpPr>
              <a:spLocks/>
            </p:cNvSpPr>
            <p:nvPr/>
          </p:nvSpPr>
          <p:spPr bwMode="auto">
            <a:xfrm>
              <a:off x="4605" y="2880"/>
              <a:ext cx="642" cy="357"/>
            </a:xfrm>
            <a:custGeom>
              <a:avLst/>
              <a:gdLst>
                <a:gd name="T0" fmla="*/ 0 w 642"/>
                <a:gd name="T1" fmla="*/ 354 h 357"/>
                <a:gd name="T2" fmla="*/ 642 w 642"/>
                <a:gd name="T3" fmla="*/ 357 h 357"/>
                <a:gd name="T4" fmla="*/ 642 w 642"/>
                <a:gd name="T5" fmla="*/ 333 h 357"/>
                <a:gd name="T6" fmla="*/ 486 w 642"/>
                <a:gd name="T7" fmla="*/ 324 h 357"/>
                <a:gd name="T8" fmla="*/ 381 w 642"/>
                <a:gd name="T9" fmla="*/ 315 h 357"/>
                <a:gd name="T10" fmla="*/ 249 w 642"/>
                <a:gd name="T11" fmla="*/ 291 h 357"/>
                <a:gd name="T12" fmla="*/ 156 w 642"/>
                <a:gd name="T13" fmla="*/ 216 h 357"/>
                <a:gd name="T14" fmla="*/ 81 w 642"/>
                <a:gd name="T15" fmla="*/ 132 h 357"/>
                <a:gd name="T16" fmla="*/ 0 w 642"/>
                <a:gd name="T17" fmla="*/ 0 h 357"/>
                <a:gd name="T18" fmla="*/ 0 w 642"/>
                <a:gd name="T19" fmla="*/ 354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2"/>
                <a:gd name="T31" fmla="*/ 0 h 357"/>
                <a:gd name="T32" fmla="*/ 642 w 642"/>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2" h="357">
                  <a:moveTo>
                    <a:pt x="0" y="354"/>
                  </a:moveTo>
                  <a:lnTo>
                    <a:pt x="642" y="357"/>
                  </a:lnTo>
                  <a:lnTo>
                    <a:pt x="642" y="333"/>
                  </a:lnTo>
                  <a:lnTo>
                    <a:pt x="486" y="324"/>
                  </a:lnTo>
                  <a:lnTo>
                    <a:pt x="381" y="315"/>
                  </a:lnTo>
                  <a:lnTo>
                    <a:pt x="249" y="291"/>
                  </a:lnTo>
                  <a:lnTo>
                    <a:pt x="156" y="216"/>
                  </a:lnTo>
                  <a:lnTo>
                    <a:pt x="81" y="132"/>
                  </a:lnTo>
                  <a:lnTo>
                    <a:pt x="0" y="0"/>
                  </a:lnTo>
                  <a:lnTo>
                    <a:pt x="0" y="354"/>
                  </a:lnTo>
                  <a:close/>
                </a:path>
              </a:pathLst>
            </a:custGeom>
            <a:solidFill>
              <a:schemeClr val="accent1"/>
            </a:solidFill>
            <a:ln w="9525">
              <a:solidFill>
                <a:srgbClr val="FF0000"/>
              </a:solidFill>
              <a:round/>
              <a:headEnd/>
              <a:tailEnd/>
            </a:ln>
          </p:spPr>
          <p:txBody>
            <a:bodyPr/>
            <a:lstStyle/>
            <a:p>
              <a:endParaRPr lang="en-US"/>
            </a:p>
          </p:txBody>
        </p:sp>
        <p:grpSp>
          <p:nvGrpSpPr>
            <p:cNvPr id="12302" name="Group 117"/>
            <p:cNvGrpSpPr>
              <a:grpSpLocks noChangeAspect="1"/>
            </p:cNvGrpSpPr>
            <p:nvPr/>
          </p:nvGrpSpPr>
          <p:grpSpPr bwMode="auto">
            <a:xfrm>
              <a:off x="3624" y="2538"/>
              <a:ext cx="1635" cy="702"/>
              <a:chOff x="1748" y="1010"/>
              <a:chExt cx="2270" cy="1185"/>
            </a:xfrm>
          </p:grpSpPr>
          <p:sp>
            <p:nvSpPr>
              <p:cNvPr id="12305" name="Freeform 118"/>
              <p:cNvSpPr>
                <a:spLocks noChangeAspect="1"/>
              </p:cNvSpPr>
              <p:nvPr/>
            </p:nvSpPr>
            <p:spPr bwMode="auto">
              <a:xfrm>
                <a:off x="1748" y="1010"/>
                <a:ext cx="2270" cy="1145"/>
              </a:xfrm>
              <a:custGeom>
                <a:avLst/>
                <a:gdLst>
                  <a:gd name="T0" fmla="*/ 0 w 2270"/>
                  <a:gd name="T1" fmla="*/ 1145 h 1145"/>
                  <a:gd name="T2" fmla="*/ 554 w 2270"/>
                  <a:gd name="T3" fmla="*/ 1048 h 1145"/>
                  <a:gd name="T4" fmla="*/ 844 w 2270"/>
                  <a:gd name="T5" fmla="*/ 670 h 1145"/>
                  <a:gd name="T6" fmla="*/ 1118 w 2270"/>
                  <a:gd name="T7" fmla="*/ 0 h 1145"/>
                  <a:gd name="T8" fmla="*/ 1419 w 2270"/>
                  <a:gd name="T9" fmla="*/ 669 h 1145"/>
                  <a:gd name="T10" fmla="*/ 1706 w 2270"/>
                  <a:gd name="T11" fmla="*/ 1048 h 1145"/>
                  <a:gd name="T12" fmla="*/ 2270 w 2270"/>
                  <a:gd name="T13" fmla="*/ 1138 h 1145"/>
                  <a:gd name="T14" fmla="*/ 0 60000 65536"/>
                  <a:gd name="T15" fmla="*/ 0 60000 65536"/>
                  <a:gd name="T16" fmla="*/ 0 60000 65536"/>
                  <a:gd name="T17" fmla="*/ 0 60000 65536"/>
                  <a:gd name="T18" fmla="*/ 0 60000 65536"/>
                  <a:gd name="T19" fmla="*/ 0 60000 65536"/>
                  <a:gd name="T20" fmla="*/ 0 60000 65536"/>
                  <a:gd name="T21" fmla="*/ 0 w 2270"/>
                  <a:gd name="T22" fmla="*/ 0 h 1145"/>
                  <a:gd name="T23" fmla="*/ 2270 w 2270"/>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0" h="1145">
                    <a:moveTo>
                      <a:pt x="0" y="1145"/>
                    </a:moveTo>
                    <a:cubicBezTo>
                      <a:pt x="92" y="1129"/>
                      <a:pt x="413" y="1127"/>
                      <a:pt x="554" y="1048"/>
                    </a:cubicBezTo>
                    <a:cubicBezTo>
                      <a:pt x="695" y="969"/>
                      <a:pt x="750" y="845"/>
                      <a:pt x="844" y="670"/>
                    </a:cubicBezTo>
                    <a:cubicBezTo>
                      <a:pt x="938" y="495"/>
                      <a:pt x="1022" y="0"/>
                      <a:pt x="1118" y="0"/>
                    </a:cubicBezTo>
                    <a:cubicBezTo>
                      <a:pt x="1214" y="0"/>
                      <a:pt x="1321" y="495"/>
                      <a:pt x="1419" y="669"/>
                    </a:cubicBezTo>
                    <a:cubicBezTo>
                      <a:pt x="1517" y="843"/>
                      <a:pt x="1564" y="970"/>
                      <a:pt x="1706" y="1048"/>
                    </a:cubicBezTo>
                    <a:cubicBezTo>
                      <a:pt x="1848" y="1126"/>
                      <a:pt x="2153" y="1119"/>
                      <a:pt x="2270" y="113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306" name="Line 119"/>
              <p:cNvSpPr>
                <a:spLocks noChangeAspect="1" noChangeShapeType="1"/>
              </p:cNvSpPr>
              <p:nvPr/>
            </p:nvSpPr>
            <p:spPr bwMode="auto">
              <a:xfrm>
                <a:off x="1748" y="2194"/>
                <a:ext cx="226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2303" name="Text Box 125"/>
            <p:cNvSpPr txBox="1">
              <a:spLocks noChangeArrowheads="1"/>
            </p:cNvSpPr>
            <p:nvPr/>
          </p:nvSpPr>
          <p:spPr bwMode="auto">
            <a:xfrm>
              <a:off x="4518" y="3246"/>
              <a:ext cx="24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dirty="0" smtClean="0"/>
                <a:t>40</a:t>
              </a:r>
              <a:endParaRPr lang="en-US" altLang="en-US" sz="1400" b="1" dirty="0"/>
            </a:p>
          </p:txBody>
        </p:sp>
        <p:sp>
          <p:nvSpPr>
            <p:cNvPr id="12304" name="Line 132"/>
            <p:cNvSpPr>
              <a:spLocks noChangeShapeType="1"/>
            </p:cNvSpPr>
            <p:nvPr/>
          </p:nvSpPr>
          <p:spPr bwMode="auto">
            <a:xfrm>
              <a:off x="4607" y="3189"/>
              <a:ext cx="0" cy="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19" name="TextBox 18"/>
              <p:cNvSpPr txBox="1">
                <a:spLocks noChangeArrowheads="1"/>
              </p:cNvSpPr>
              <p:nvPr/>
            </p:nvSpPr>
            <p:spPr bwMode="auto">
              <a:xfrm>
                <a:off x="7732713" y="2804220"/>
                <a:ext cx="124906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smtClean="0">
                    <a:solidFill>
                      <a:srgbClr val="FFFF00"/>
                    </a:solidFill>
                  </a:rPr>
                  <a:t>P(</a:t>
                </a:r>
                <a14:m>
                  <m:oMath xmlns:m="http://schemas.openxmlformats.org/officeDocument/2006/math">
                    <m:acc>
                      <m:accPr>
                        <m:chr m:val="̅"/>
                        <m:ctrlPr>
                          <a:rPr lang="en-US" sz="2000" b="1" i="1">
                            <a:solidFill>
                              <a:srgbClr val="FFFF00"/>
                            </a:solidFill>
                            <a:latin typeface="Cambria Math"/>
                          </a:rPr>
                        </m:ctrlPr>
                      </m:accPr>
                      <m:e>
                        <m:r>
                          <a:rPr lang="en-US" sz="2000" b="1" i="1">
                            <a:solidFill>
                              <a:srgbClr val="FFFF00"/>
                            </a:solidFill>
                            <a:latin typeface="Cambria Math"/>
                          </a:rPr>
                          <m:t>𝒙</m:t>
                        </m:r>
                      </m:e>
                    </m:acc>
                  </m:oMath>
                </a14:m>
                <a:r>
                  <a:rPr lang="en-US" altLang="en-US" sz="2000" b="1" dirty="0">
                    <a:solidFill>
                      <a:srgbClr val="FFFF00"/>
                    </a:solidFill>
                  </a:rPr>
                  <a:t> &gt; 40)</a:t>
                </a:r>
              </a:p>
            </p:txBody>
          </p:sp>
        </mc:Choice>
        <mc:Fallback xmlns="">
          <p:sp>
            <p:nvSpPr>
              <p:cNvPr id="19" name="TextBox 18"/>
              <p:cNvSpPr txBox="1">
                <a:spLocks noRot="1" noChangeAspect="1" noMove="1" noResize="1" noEditPoints="1" noAdjustHandles="1" noChangeArrowheads="1" noChangeShapeType="1" noTextEdit="1"/>
              </p:cNvSpPr>
              <p:nvPr/>
            </p:nvSpPr>
            <p:spPr bwMode="auto">
              <a:xfrm>
                <a:off x="7732713" y="2804220"/>
                <a:ext cx="1249060" cy="400110"/>
              </a:xfrm>
              <a:prstGeom prst="rect">
                <a:avLst/>
              </a:prstGeom>
              <a:blipFill rotWithShape="1">
                <a:blip r:embed="rId3"/>
                <a:stretch>
                  <a:fillRect l="-4878" t="-6061" r="-4390" b="-2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780779" y="4764086"/>
                <a:ext cx="4075539" cy="7223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a:rPr>
                        <m:t>𝒁</m:t>
                      </m:r>
                      <m:r>
                        <a:rPr lang="en-US" sz="2000" b="1" i="1" smtClean="0">
                          <a:solidFill>
                            <a:srgbClr val="FFFF00"/>
                          </a:solidFill>
                          <a:latin typeface="Cambria Math"/>
                        </a:rPr>
                        <m:t>=</m:t>
                      </m:r>
                      <m:f>
                        <m:fPr>
                          <m:ctrlPr>
                            <a:rPr lang="en-US" sz="2000" b="1" i="1" smtClean="0">
                              <a:solidFill>
                                <a:srgbClr val="FFFF00"/>
                              </a:solidFill>
                              <a:latin typeface="Cambria Math"/>
                            </a:rPr>
                          </m:ctrlPr>
                        </m:fPr>
                        <m:num>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r>
                            <a:rPr lang="en-US" sz="2000" b="1" i="1" smtClean="0">
                              <a:solidFill>
                                <a:srgbClr val="FFFF00"/>
                              </a:solidFill>
                              <a:latin typeface="Cambria Math"/>
                            </a:rPr>
                            <m:t>−</m:t>
                          </m:r>
                          <m:r>
                            <a:rPr lang="en-US" sz="2000" b="1" i="1" smtClean="0">
                              <a:solidFill>
                                <a:srgbClr val="FFFF00"/>
                              </a:solidFill>
                              <a:latin typeface="Cambria Math"/>
                              <a:ea typeface="Cambria Math"/>
                            </a:rPr>
                            <m:t>𝝁</m:t>
                          </m:r>
                        </m:num>
                        <m:den>
                          <m:sSub>
                            <m:sSubPr>
                              <m:ctrlPr>
                                <a:rPr lang="en-US" sz="2000" b="1" i="1" smtClean="0">
                                  <a:solidFill>
                                    <a:srgbClr val="FFFF00"/>
                                  </a:solidFill>
                                  <a:latin typeface="Cambria Math"/>
                                </a:rPr>
                              </m:ctrlPr>
                            </m:sSubPr>
                            <m:e>
                              <m:r>
                                <a:rPr lang="en-US" sz="2000" b="1" i="1" smtClean="0">
                                  <a:solidFill>
                                    <a:srgbClr val="FFFF00"/>
                                  </a:solidFill>
                                  <a:latin typeface="Cambria Math"/>
                                  <a:ea typeface="Cambria Math"/>
                                </a:rPr>
                                <m:t>𝝈</m:t>
                              </m:r>
                            </m:e>
                            <m:sub>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sub>
                          </m:sSub>
                        </m:den>
                      </m:f>
                      <m:r>
                        <a:rPr lang="en-US" sz="2000" b="1" i="1" smtClean="0">
                          <a:solidFill>
                            <a:srgbClr val="FFFF00"/>
                          </a:solidFill>
                          <a:latin typeface="Cambria Math"/>
                        </a:rPr>
                        <m:t>=</m:t>
                      </m:r>
                      <m:f>
                        <m:fPr>
                          <m:ctrlPr>
                            <a:rPr lang="en-US" sz="2000" b="1" i="1" smtClean="0">
                              <a:solidFill>
                                <a:srgbClr val="FFFF00"/>
                              </a:solidFill>
                              <a:latin typeface="Cambria Math"/>
                            </a:rPr>
                          </m:ctrlPr>
                        </m:fPr>
                        <m:num>
                          <m:r>
                            <a:rPr lang="en-US" sz="2000" b="1" i="1" smtClean="0">
                              <a:solidFill>
                                <a:srgbClr val="FFFF00"/>
                              </a:solidFill>
                              <a:latin typeface="Cambria Math"/>
                            </a:rPr>
                            <m:t>𝟒𝟎</m:t>
                          </m:r>
                          <m:r>
                            <a:rPr lang="en-US" sz="2000" b="1" i="1" smtClean="0">
                              <a:solidFill>
                                <a:srgbClr val="FFFF00"/>
                              </a:solidFill>
                              <a:latin typeface="Cambria Math"/>
                            </a:rPr>
                            <m:t>−</m:t>
                          </m:r>
                          <m:r>
                            <a:rPr lang="en-US" sz="2000" b="1" i="1" smtClean="0">
                              <a:solidFill>
                                <a:srgbClr val="FFFF00"/>
                              </a:solidFill>
                              <a:latin typeface="Cambria Math"/>
                            </a:rPr>
                            <m:t>𝟑𝟖</m:t>
                          </m:r>
                          <m:r>
                            <a:rPr lang="en-US" sz="2000" b="1" i="1" smtClean="0">
                              <a:solidFill>
                                <a:srgbClr val="FFFF00"/>
                              </a:solidFill>
                              <a:latin typeface="Cambria Math"/>
                            </a:rPr>
                            <m:t>.</m:t>
                          </m:r>
                          <m:r>
                            <a:rPr lang="en-US" sz="2000" b="1" i="1" smtClean="0">
                              <a:solidFill>
                                <a:srgbClr val="FFFF00"/>
                              </a:solidFill>
                              <a:latin typeface="Cambria Math"/>
                            </a:rPr>
                            <m:t>𝟕𝟐</m:t>
                          </m:r>
                        </m:num>
                        <m:den>
                          <m:r>
                            <a:rPr lang="en-US" sz="2000" b="1" i="1" smtClean="0">
                              <a:solidFill>
                                <a:srgbClr val="FFFF00"/>
                              </a:solidFill>
                              <a:latin typeface="Cambria Math"/>
                            </a:rPr>
                            <m:t>𝟏</m:t>
                          </m:r>
                          <m:r>
                            <a:rPr lang="en-US" sz="2000" b="1" i="1" smtClean="0">
                              <a:solidFill>
                                <a:srgbClr val="FFFF00"/>
                              </a:solidFill>
                              <a:latin typeface="Cambria Math"/>
                            </a:rPr>
                            <m:t>.</m:t>
                          </m:r>
                          <m:r>
                            <a:rPr lang="en-US" sz="2000" b="1" i="1" smtClean="0">
                              <a:solidFill>
                                <a:srgbClr val="FFFF00"/>
                              </a:solidFill>
                              <a:latin typeface="Cambria Math"/>
                            </a:rPr>
                            <m:t>𝟎𝟎𝟐𝟒𝟒</m:t>
                          </m:r>
                        </m:den>
                      </m:f>
                      <m:r>
                        <a:rPr lang="en-US" sz="2000" b="1" i="1" smtClean="0">
                          <a:solidFill>
                            <a:srgbClr val="FFFF00"/>
                          </a:solidFill>
                          <a:latin typeface="Cambria Math"/>
                        </a:rPr>
                        <m:t>=</m:t>
                      </m:r>
                      <m:r>
                        <a:rPr lang="en-US" sz="2000" b="1" i="1" smtClean="0">
                          <a:solidFill>
                            <a:srgbClr val="FFFF00"/>
                          </a:solidFill>
                          <a:latin typeface="Cambria Math"/>
                        </a:rPr>
                        <m:t>𝟏</m:t>
                      </m:r>
                      <m:r>
                        <a:rPr lang="en-US" sz="2000" b="1" i="1" smtClean="0">
                          <a:solidFill>
                            <a:srgbClr val="FFFF00"/>
                          </a:solidFill>
                          <a:latin typeface="Cambria Math"/>
                        </a:rPr>
                        <m:t>.</m:t>
                      </m:r>
                      <m:r>
                        <a:rPr lang="en-US" sz="2000" b="1" i="1" smtClean="0">
                          <a:solidFill>
                            <a:srgbClr val="FFFF00"/>
                          </a:solidFill>
                          <a:latin typeface="Cambria Math"/>
                        </a:rPr>
                        <m:t>𝟐𝟕𝟕</m:t>
                      </m:r>
                    </m:oMath>
                  </m:oMathPara>
                </a14:m>
                <a:endParaRPr lang="en-US" sz="2000" b="1" dirty="0">
                  <a:solidFill>
                    <a:srgbClr val="FFFF00"/>
                  </a:solidFill>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80779" y="4764086"/>
                <a:ext cx="4075539" cy="722314"/>
              </a:xfrm>
              <a:prstGeom prst="rect">
                <a:avLst/>
              </a:prstGeom>
              <a:blipFill rotWithShape="1">
                <a:blip r:embed="rId4"/>
                <a:stretch>
                  <a:fillRect/>
                </a:stretch>
              </a:blipFill>
            </p:spPr>
            <p:txBody>
              <a:bodyPr/>
              <a:lstStyle/>
              <a:p>
                <a:r>
                  <a:rPr lang="en-US">
                    <a:noFill/>
                  </a:rPr>
                  <a:t> </a:t>
                </a:r>
              </a:p>
            </p:txBody>
          </p:sp>
        </mc:Fallback>
      </mc:AlternateContent>
      <p:sp>
        <p:nvSpPr>
          <p:cNvPr id="4" name="Rectangle 3"/>
          <p:cNvSpPr/>
          <p:nvPr/>
        </p:nvSpPr>
        <p:spPr>
          <a:xfrm>
            <a:off x="5257800" y="4940577"/>
            <a:ext cx="3643313" cy="369332"/>
          </a:xfrm>
          <a:prstGeom prst="rect">
            <a:avLst/>
          </a:prstGeom>
        </p:spPr>
        <p:txBody>
          <a:bodyPr wrap="square">
            <a:spAutoFit/>
          </a:bodyPr>
          <a:lstStyle/>
          <a:p>
            <a:r>
              <a:rPr lang="en-US" altLang="en-US" b="1" dirty="0" err="1">
                <a:solidFill>
                  <a:srgbClr val="FFFF00"/>
                </a:solidFill>
              </a:rPr>
              <a:t>normalcdf</a:t>
            </a:r>
            <a:r>
              <a:rPr lang="en-US" altLang="en-US" b="1" dirty="0">
                <a:solidFill>
                  <a:srgbClr val="FFFF00"/>
                </a:solidFill>
              </a:rPr>
              <a:t>(1.277,E99) = </a:t>
            </a:r>
            <a:r>
              <a:rPr lang="en-US" altLang="en-US" b="1" dirty="0" smtClean="0">
                <a:solidFill>
                  <a:srgbClr val="FFFF00"/>
                </a:solidFill>
              </a:rPr>
              <a:t>0.1008</a:t>
            </a:r>
            <a:endParaRPr lang="en-US" altLang="en-US"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37"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up)">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1" grpId="0"/>
      <p:bldP spid="19"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2"/>
          <p:cNvSpPr>
            <a:spLocks noGrp="1"/>
          </p:cNvSpPr>
          <p:nvPr>
            <p:ph type="title"/>
          </p:nvPr>
        </p:nvSpPr>
        <p:spPr>
          <a:xfrm>
            <a:off x="457200" y="128588"/>
            <a:ext cx="8229600" cy="715962"/>
          </a:xfrm>
        </p:spPr>
        <p:txBody>
          <a:bodyPr/>
          <a:lstStyle/>
          <a:p>
            <a:r>
              <a:rPr lang="en-US" altLang="en-US" sz="3600" b="1" smtClean="0"/>
              <a:t>Example 2</a:t>
            </a:r>
          </a:p>
        </p:txBody>
      </p:sp>
      <p:sp>
        <p:nvSpPr>
          <p:cNvPr id="13315" name="Content Placeholder 3"/>
          <p:cNvSpPr>
            <a:spLocks noGrp="1"/>
          </p:cNvSpPr>
          <p:nvPr>
            <p:ph idx="1"/>
          </p:nvPr>
        </p:nvSpPr>
        <p:spPr>
          <a:xfrm>
            <a:off x="457200" y="914400"/>
            <a:ext cx="8229600" cy="2133600"/>
          </a:xfrm>
        </p:spPr>
        <p:txBody>
          <a:bodyPr/>
          <a:lstStyle/>
          <a:p>
            <a:pPr marL="0" indent="0">
              <a:buFontTx/>
              <a:buNone/>
              <a:tabLst>
                <a:tab pos="5834063" algn="l"/>
              </a:tabLst>
            </a:pPr>
            <a:r>
              <a:rPr lang="en-US" altLang="en-US" sz="2400" b="1" dirty="0" smtClean="0"/>
              <a:t>We’ve been told that the average weight of giraffes is 2400 pounds with a standard deviation of 300 pounds.  We’ve measured 50 giraffes and found that the sample mean was 2600 pounds.  Is our data consistent with what we’ve been told?</a:t>
            </a:r>
          </a:p>
        </p:txBody>
      </p:sp>
      <p:sp>
        <p:nvSpPr>
          <p:cNvPr id="5" name="TextBox 4"/>
          <p:cNvSpPr txBox="1">
            <a:spLocks noChangeArrowheads="1"/>
          </p:cNvSpPr>
          <p:nvPr/>
        </p:nvSpPr>
        <p:spPr bwMode="auto">
          <a:xfrm>
            <a:off x="553243" y="3008025"/>
            <a:ext cx="3040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altLang="en-US" sz="2000" b="1" dirty="0">
                <a:solidFill>
                  <a:srgbClr val="FFFF00"/>
                </a:solidFill>
              </a:rPr>
              <a:t>μ</a:t>
            </a:r>
            <a:r>
              <a:rPr lang="en-US" altLang="en-US" sz="2000" b="1" dirty="0">
                <a:solidFill>
                  <a:srgbClr val="FFFF00"/>
                </a:solidFill>
              </a:rPr>
              <a:t> = 2400  </a:t>
            </a:r>
            <a:r>
              <a:rPr lang="el-GR" altLang="en-US" sz="2000" b="1" dirty="0">
                <a:solidFill>
                  <a:srgbClr val="FFFF00"/>
                </a:solidFill>
              </a:rPr>
              <a:t>σ</a:t>
            </a:r>
            <a:r>
              <a:rPr lang="en-US" altLang="en-US" sz="2000" b="1" dirty="0">
                <a:solidFill>
                  <a:srgbClr val="FFFF00"/>
                </a:solidFill>
              </a:rPr>
              <a:t> = 300 n = 50</a:t>
            </a:r>
          </a:p>
        </p:txBody>
      </p:sp>
      <p:sp>
        <p:nvSpPr>
          <p:cNvPr id="11" name="TextBox 10"/>
          <p:cNvSpPr txBox="1">
            <a:spLocks noChangeArrowheads="1"/>
          </p:cNvSpPr>
          <p:nvPr/>
        </p:nvSpPr>
        <p:spPr bwMode="auto">
          <a:xfrm>
            <a:off x="5018484" y="4772788"/>
            <a:ext cx="41409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a:solidFill>
                  <a:srgbClr val="FFFF00"/>
                </a:solidFill>
              </a:rPr>
              <a:t>normalcdf</a:t>
            </a:r>
            <a:r>
              <a:rPr lang="en-US" altLang="en-US" sz="2000" b="1" dirty="0">
                <a:solidFill>
                  <a:srgbClr val="FFFF00"/>
                </a:solidFill>
              </a:rPr>
              <a:t>(4.714,E99) = </a:t>
            </a:r>
            <a:r>
              <a:rPr lang="en-US" altLang="en-US" sz="2000" b="1" dirty="0" smtClean="0">
                <a:solidFill>
                  <a:srgbClr val="FFFF00"/>
                </a:solidFill>
              </a:rPr>
              <a:t>0.000015</a:t>
            </a:r>
            <a:endParaRPr lang="en-US" altLang="en-US" sz="2000" b="1" dirty="0">
              <a:solidFill>
                <a:srgbClr val="FFFF00"/>
              </a:solidFill>
            </a:endParaRPr>
          </a:p>
        </p:txBody>
      </p:sp>
      <p:grpSp>
        <p:nvGrpSpPr>
          <p:cNvPr id="2" name="Group 169"/>
          <p:cNvGrpSpPr>
            <a:grpSpLocks/>
          </p:cNvGrpSpPr>
          <p:nvPr/>
        </p:nvGrpSpPr>
        <p:grpSpPr bwMode="auto">
          <a:xfrm>
            <a:off x="5795962" y="2619350"/>
            <a:ext cx="2595563" cy="1420815"/>
            <a:chOff x="3624" y="2538"/>
            <a:chExt cx="1635" cy="895"/>
          </a:xfrm>
        </p:grpSpPr>
        <p:sp>
          <p:nvSpPr>
            <p:cNvPr id="13325" name="Freeform 146"/>
            <p:cNvSpPr>
              <a:spLocks/>
            </p:cNvSpPr>
            <p:nvPr/>
          </p:nvSpPr>
          <p:spPr bwMode="auto">
            <a:xfrm>
              <a:off x="4605" y="2880"/>
              <a:ext cx="642" cy="357"/>
            </a:xfrm>
            <a:custGeom>
              <a:avLst/>
              <a:gdLst>
                <a:gd name="T0" fmla="*/ 0 w 642"/>
                <a:gd name="T1" fmla="*/ 354 h 357"/>
                <a:gd name="T2" fmla="*/ 642 w 642"/>
                <a:gd name="T3" fmla="*/ 357 h 357"/>
                <a:gd name="T4" fmla="*/ 642 w 642"/>
                <a:gd name="T5" fmla="*/ 333 h 357"/>
                <a:gd name="T6" fmla="*/ 486 w 642"/>
                <a:gd name="T7" fmla="*/ 324 h 357"/>
                <a:gd name="T8" fmla="*/ 381 w 642"/>
                <a:gd name="T9" fmla="*/ 315 h 357"/>
                <a:gd name="T10" fmla="*/ 249 w 642"/>
                <a:gd name="T11" fmla="*/ 291 h 357"/>
                <a:gd name="T12" fmla="*/ 156 w 642"/>
                <a:gd name="T13" fmla="*/ 216 h 357"/>
                <a:gd name="T14" fmla="*/ 81 w 642"/>
                <a:gd name="T15" fmla="*/ 132 h 357"/>
                <a:gd name="T16" fmla="*/ 0 w 642"/>
                <a:gd name="T17" fmla="*/ 0 h 357"/>
                <a:gd name="T18" fmla="*/ 0 w 642"/>
                <a:gd name="T19" fmla="*/ 354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2"/>
                <a:gd name="T31" fmla="*/ 0 h 357"/>
                <a:gd name="T32" fmla="*/ 642 w 642"/>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2" h="357">
                  <a:moveTo>
                    <a:pt x="0" y="354"/>
                  </a:moveTo>
                  <a:lnTo>
                    <a:pt x="642" y="357"/>
                  </a:lnTo>
                  <a:lnTo>
                    <a:pt x="642" y="333"/>
                  </a:lnTo>
                  <a:lnTo>
                    <a:pt x="486" y="324"/>
                  </a:lnTo>
                  <a:lnTo>
                    <a:pt x="381" y="315"/>
                  </a:lnTo>
                  <a:lnTo>
                    <a:pt x="249" y="291"/>
                  </a:lnTo>
                  <a:lnTo>
                    <a:pt x="156" y="216"/>
                  </a:lnTo>
                  <a:lnTo>
                    <a:pt x="81" y="132"/>
                  </a:lnTo>
                  <a:lnTo>
                    <a:pt x="0" y="0"/>
                  </a:lnTo>
                  <a:lnTo>
                    <a:pt x="0" y="354"/>
                  </a:lnTo>
                  <a:close/>
                </a:path>
              </a:pathLst>
            </a:custGeom>
            <a:solidFill>
              <a:schemeClr val="accent1"/>
            </a:solidFill>
            <a:ln w="9525">
              <a:solidFill>
                <a:srgbClr val="FF0000"/>
              </a:solidFill>
              <a:round/>
              <a:headEnd/>
              <a:tailEnd/>
            </a:ln>
          </p:spPr>
          <p:txBody>
            <a:bodyPr/>
            <a:lstStyle/>
            <a:p>
              <a:endParaRPr lang="en-US"/>
            </a:p>
          </p:txBody>
        </p:sp>
        <p:grpSp>
          <p:nvGrpSpPr>
            <p:cNvPr id="13326" name="Group 117"/>
            <p:cNvGrpSpPr>
              <a:grpSpLocks noChangeAspect="1"/>
            </p:cNvGrpSpPr>
            <p:nvPr/>
          </p:nvGrpSpPr>
          <p:grpSpPr bwMode="auto">
            <a:xfrm>
              <a:off x="3624" y="2538"/>
              <a:ext cx="1635" cy="702"/>
              <a:chOff x="1748" y="1010"/>
              <a:chExt cx="2270" cy="1185"/>
            </a:xfrm>
          </p:grpSpPr>
          <p:sp>
            <p:nvSpPr>
              <p:cNvPr id="13329" name="Freeform 118"/>
              <p:cNvSpPr>
                <a:spLocks noChangeAspect="1"/>
              </p:cNvSpPr>
              <p:nvPr/>
            </p:nvSpPr>
            <p:spPr bwMode="auto">
              <a:xfrm>
                <a:off x="1748" y="1010"/>
                <a:ext cx="2270" cy="1145"/>
              </a:xfrm>
              <a:custGeom>
                <a:avLst/>
                <a:gdLst>
                  <a:gd name="T0" fmla="*/ 0 w 2270"/>
                  <a:gd name="T1" fmla="*/ 1145 h 1145"/>
                  <a:gd name="T2" fmla="*/ 554 w 2270"/>
                  <a:gd name="T3" fmla="*/ 1048 h 1145"/>
                  <a:gd name="T4" fmla="*/ 844 w 2270"/>
                  <a:gd name="T5" fmla="*/ 670 h 1145"/>
                  <a:gd name="T6" fmla="*/ 1118 w 2270"/>
                  <a:gd name="T7" fmla="*/ 0 h 1145"/>
                  <a:gd name="T8" fmla="*/ 1419 w 2270"/>
                  <a:gd name="T9" fmla="*/ 669 h 1145"/>
                  <a:gd name="T10" fmla="*/ 1706 w 2270"/>
                  <a:gd name="T11" fmla="*/ 1048 h 1145"/>
                  <a:gd name="T12" fmla="*/ 2270 w 2270"/>
                  <a:gd name="T13" fmla="*/ 1138 h 1145"/>
                  <a:gd name="T14" fmla="*/ 0 60000 65536"/>
                  <a:gd name="T15" fmla="*/ 0 60000 65536"/>
                  <a:gd name="T16" fmla="*/ 0 60000 65536"/>
                  <a:gd name="T17" fmla="*/ 0 60000 65536"/>
                  <a:gd name="T18" fmla="*/ 0 60000 65536"/>
                  <a:gd name="T19" fmla="*/ 0 60000 65536"/>
                  <a:gd name="T20" fmla="*/ 0 60000 65536"/>
                  <a:gd name="T21" fmla="*/ 0 w 2270"/>
                  <a:gd name="T22" fmla="*/ 0 h 1145"/>
                  <a:gd name="T23" fmla="*/ 2270 w 2270"/>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0" h="1145">
                    <a:moveTo>
                      <a:pt x="0" y="1145"/>
                    </a:moveTo>
                    <a:cubicBezTo>
                      <a:pt x="92" y="1129"/>
                      <a:pt x="413" y="1127"/>
                      <a:pt x="554" y="1048"/>
                    </a:cubicBezTo>
                    <a:cubicBezTo>
                      <a:pt x="695" y="969"/>
                      <a:pt x="750" y="845"/>
                      <a:pt x="844" y="670"/>
                    </a:cubicBezTo>
                    <a:cubicBezTo>
                      <a:pt x="938" y="495"/>
                      <a:pt x="1022" y="0"/>
                      <a:pt x="1118" y="0"/>
                    </a:cubicBezTo>
                    <a:cubicBezTo>
                      <a:pt x="1214" y="0"/>
                      <a:pt x="1321" y="495"/>
                      <a:pt x="1419" y="669"/>
                    </a:cubicBezTo>
                    <a:cubicBezTo>
                      <a:pt x="1517" y="843"/>
                      <a:pt x="1564" y="970"/>
                      <a:pt x="1706" y="1048"/>
                    </a:cubicBezTo>
                    <a:cubicBezTo>
                      <a:pt x="1848" y="1126"/>
                      <a:pt x="2153" y="1119"/>
                      <a:pt x="2270" y="113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3330" name="Line 119"/>
              <p:cNvSpPr>
                <a:spLocks noChangeAspect="1" noChangeShapeType="1"/>
              </p:cNvSpPr>
              <p:nvPr/>
            </p:nvSpPr>
            <p:spPr bwMode="auto">
              <a:xfrm>
                <a:off x="1748" y="2194"/>
                <a:ext cx="226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3327" name="Text Box 125"/>
            <p:cNvSpPr txBox="1">
              <a:spLocks noChangeArrowheads="1"/>
            </p:cNvSpPr>
            <p:nvPr/>
          </p:nvSpPr>
          <p:spPr bwMode="auto">
            <a:xfrm>
              <a:off x="4518" y="3239"/>
              <a:ext cx="367"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dirty="0" smtClean="0"/>
                <a:t>2600</a:t>
              </a:r>
              <a:endParaRPr lang="en-US" altLang="en-US" sz="1400" b="1" dirty="0"/>
            </a:p>
          </p:txBody>
        </p:sp>
        <p:sp>
          <p:nvSpPr>
            <p:cNvPr id="13328" name="Line 132"/>
            <p:cNvSpPr>
              <a:spLocks noChangeShapeType="1"/>
            </p:cNvSpPr>
            <p:nvPr/>
          </p:nvSpPr>
          <p:spPr bwMode="auto">
            <a:xfrm>
              <a:off x="4607" y="3189"/>
              <a:ext cx="0" cy="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19" name="TextBox 18"/>
              <p:cNvSpPr txBox="1">
                <a:spLocks noChangeArrowheads="1"/>
              </p:cNvSpPr>
              <p:nvPr/>
            </p:nvSpPr>
            <p:spPr bwMode="auto">
              <a:xfrm>
                <a:off x="7401009" y="2619345"/>
                <a:ext cx="1534394"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smtClean="0">
                    <a:solidFill>
                      <a:srgbClr val="FFFF00"/>
                    </a:solidFill>
                  </a:rPr>
                  <a:t>P(</a:t>
                </a:r>
                <a14:m>
                  <m:oMath xmlns:m="http://schemas.openxmlformats.org/officeDocument/2006/math">
                    <m:acc>
                      <m:accPr>
                        <m:chr m:val="̅"/>
                        <m:ctrlPr>
                          <a:rPr lang="en-US" sz="2000" b="1" i="1">
                            <a:solidFill>
                              <a:srgbClr val="FFFF00"/>
                            </a:solidFill>
                            <a:latin typeface="Cambria Math"/>
                          </a:rPr>
                        </m:ctrlPr>
                      </m:accPr>
                      <m:e>
                        <m:r>
                          <a:rPr lang="en-US" sz="2000" b="1" i="1">
                            <a:solidFill>
                              <a:srgbClr val="FFFF00"/>
                            </a:solidFill>
                            <a:latin typeface="Cambria Math"/>
                          </a:rPr>
                          <m:t>𝒙</m:t>
                        </m:r>
                      </m:e>
                    </m:acc>
                  </m:oMath>
                </a14:m>
                <a:r>
                  <a:rPr lang="en-US" altLang="en-US" sz="2000" b="1" dirty="0">
                    <a:solidFill>
                      <a:srgbClr val="FFFF00"/>
                    </a:solidFill>
                  </a:rPr>
                  <a:t> &gt; 2600)</a:t>
                </a:r>
              </a:p>
            </p:txBody>
          </p:sp>
        </mc:Choice>
        <mc:Fallback xmlns="">
          <p:sp>
            <p:nvSpPr>
              <p:cNvPr id="19" name="TextBox 18"/>
              <p:cNvSpPr txBox="1">
                <a:spLocks noRot="1" noChangeAspect="1" noMove="1" noResize="1" noEditPoints="1" noAdjustHandles="1" noChangeArrowheads="1" noChangeShapeType="1" noTextEdit="1"/>
              </p:cNvSpPr>
              <p:nvPr/>
            </p:nvSpPr>
            <p:spPr bwMode="auto">
              <a:xfrm>
                <a:off x="7401009" y="2619345"/>
                <a:ext cx="1534394" cy="400110"/>
              </a:xfrm>
              <a:prstGeom prst="rect">
                <a:avLst/>
              </a:prstGeom>
              <a:blipFill rotWithShape="1">
                <a:blip r:embed="rId2"/>
                <a:stretch>
                  <a:fillRect l="-3968" t="-6154" r="-3175" b="-292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a:spLocks noChangeArrowheads="1"/>
              </p:cNvSpPr>
              <p:nvPr/>
            </p:nvSpPr>
            <p:spPr bwMode="auto">
              <a:xfrm>
                <a:off x="304800" y="3573406"/>
                <a:ext cx="3429000" cy="728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14:m>
                  <m:oMathPara xmlns:m="http://schemas.openxmlformats.org/officeDocument/2006/math">
                    <m:oMathParaPr>
                      <m:jc m:val="centerGroup"/>
                    </m:oMathParaPr>
                    <m:oMath xmlns:m="http://schemas.openxmlformats.org/officeDocument/2006/math">
                      <m:sSub>
                        <m:sSubPr>
                          <m:ctrlPr>
                            <a:rPr lang="el-GR" altLang="en-US" sz="2000" b="1" i="1" dirty="0" smtClean="0">
                              <a:solidFill>
                                <a:srgbClr val="FFFF00"/>
                              </a:solidFill>
                              <a:latin typeface="Cambria Math"/>
                            </a:rPr>
                          </m:ctrlPr>
                        </m:sSubPr>
                        <m:e>
                          <m:r>
                            <a:rPr lang="el-GR" altLang="en-US" sz="2000" b="1" i="1" dirty="0" smtClean="0">
                              <a:solidFill>
                                <a:srgbClr val="FFFF00"/>
                              </a:solidFill>
                              <a:latin typeface="Cambria Math"/>
                              <a:ea typeface="Cambria Math"/>
                            </a:rPr>
                            <m:t>𝝈</m:t>
                          </m:r>
                        </m:e>
                        <m:sub>
                          <m:acc>
                            <m:accPr>
                              <m:chr m:val="̅"/>
                              <m:ctrlPr>
                                <a:rPr lang="el-GR" altLang="en-US" sz="2000" b="1" i="1" dirty="0" smtClean="0">
                                  <a:solidFill>
                                    <a:srgbClr val="FFFF00"/>
                                  </a:solidFill>
                                  <a:latin typeface="Cambria Math"/>
                                </a:rPr>
                              </m:ctrlPr>
                            </m:accPr>
                            <m:e>
                              <m:r>
                                <a:rPr lang="en-US" altLang="en-US" sz="2000" b="1" i="1" dirty="0" smtClean="0">
                                  <a:solidFill>
                                    <a:srgbClr val="FFFF00"/>
                                  </a:solidFill>
                                  <a:latin typeface="Cambria Math"/>
                                </a:rPr>
                                <m:t>𝒙</m:t>
                              </m:r>
                            </m:e>
                          </m:acc>
                        </m:sub>
                      </m:sSub>
                      <m:r>
                        <a:rPr lang="en-US" altLang="en-US" sz="2000" b="1" i="1" dirty="0">
                          <a:solidFill>
                            <a:srgbClr val="FFFF00"/>
                          </a:solidFill>
                          <a:latin typeface="Cambria Math"/>
                        </a:rPr>
                        <m:t> =</m:t>
                      </m:r>
                      <m:f>
                        <m:fPr>
                          <m:ctrlPr>
                            <a:rPr lang="en-US" altLang="en-US" sz="2000" b="1" i="1" dirty="0">
                              <a:solidFill>
                                <a:srgbClr val="FFFF00"/>
                              </a:solidFill>
                              <a:latin typeface="Cambria Math"/>
                            </a:rPr>
                          </m:ctrlPr>
                        </m:fPr>
                        <m:num>
                          <m:r>
                            <a:rPr lang="en-US" altLang="en-US" sz="2000" b="1" i="1" dirty="0" smtClean="0">
                              <a:solidFill>
                                <a:srgbClr val="FFFF00"/>
                              </a:solidFill>
                              <a:latin typeface="Cambria Math"/>
                            </a:rPr>
                            <m:t>𝟑𝟎𝟎</m:t>
                          </m:r>
                        </m:num>
                        <m:den>
                          <m:rad>
                            <m:radPr>
                              <m:degHide m:val="on"/>
                              <m:ctrlPr>
                                <a:rPr lang="en-US" altLang="en-US" sz="2000" b="1" i="1" dirty="0" smtClean="0">
                                  <a:solidFill>
                                    <a:srgbClr val="FFFF00"/>
                                  </a:solidFill>
                                  <a:latin typeface="Cambria Math"/>
                                </a:rPr>
                              </m:ctrlPr>
                            </m:radPr>
                            <m:deg/>
                            <m:e>
                              <m:r>
                                <a:rPr lang="en-US" altLang="en-US" sz="2000" b="1" i="1" dirty="0" smtClean="0">
                                  <a:solidFill>
                                    <a:srgbClr val="FFFF00"/>
                                  </a:solidFill>
                                  <a:latin typeface="Cambria Math"/>
                                </a:rPr>
                                <m:t>𝟓𝟎</m:t>
                              </m:r>
                            </m:e>
                          </m:rad>
                        </m:den>
                      </m:f>
                      <m:r>
                        <a:rPr lang="en-US" altLang="en-US" sz="2000" b="1" i="1" dirty="0">
                          <a:solidFill>
                            <a:srgbClr val="FFFF00"/>
                          </a:solidFill>
                          <a:latin typeface="Cambria Math"/>
                        </a:rPr>
                        <m:t> =</m:t>
                      </m:r>
                      <m:r>
                        <a:rPr lang="en-US" altLang="en-US" sz="2000" b="1" i="1" dirty="0" smtClean="0">
                          <a:solidFill>
                            <a:srgbClr val="FFFF00"/>
                          </a:solidFill>
                          <a:latin typeface="Cambria Math"/>
                        </a:rPr>
                        <m:t>𝟒𝟐</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𝟒𝟐𝟔𝟒</m:t>
                      </m:r>
                    </m:oMath>
                  </m:oMathPara>
                </a14:m>
                <a:endParaRPr lang="en-US" altLang="en-US" sz="2000" b="1" dirty="0">
                  <a:solidFill>
                    <a:srgbClr val="FFFF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304800" y="3573406"/>
                <a:ext cx="3429000" cy="728084"/>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33400" y="4611686"/>
                <a:ext cx="4441537" cy="7223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a:rPr>
                        <m:t>𝒁</m:t>
                      </m:r>
                      <m:r>
                        <a:rPr lang="en-US" sz="2000" b="1" i="1" smtClean="0">
                          <a:solidFill>
                            <a:srgbClr val="FFFF00"/>
                          </a:solidFill>
                          <a:latin typeface="Cambria Math"/>
                        </a:rPr>
                        <m:t>=</m:t>
                      </m:r>
                      <m:f>
                        <m:fPr>
                          <m:ctrlPr>
                            <a:rPr lang="en-US" sz="2000" b="1" i="1" smtClean="0">
                              <a:solidFill>
                                <a:srgbClr val="FFFF00"/>
                              </a:solidFill>
                              <a:latin typeface="Cambria Math"/>
                            </a:rPr>
                          </m:ctrlPr>
                        </m:fPr>
                        <m:num>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r>
                            <a:rPr lang="en-US" sz="2000" b="1" i="1" smtClean="0">
                              <a:solidFill>
                                <a:srgbClr val="FFFF00"/>
                              </a:solidFill>
                              <a:latin typeface="Cambria Math"/>
                            </a:rPr>
                            <m:t>−</m:t>
                          </m:r>
                          <m:r>
                            <a:rPr lang="en-US" sz="2000" b="1" i="1" smtClean="0">
                              <a:solidFill>
                                <a:srgbClr val="FFFF00"/>
                              </a:solidFill>
                              <a:latin typeface="Cambria Math"/>
                              <a:ea typeface="Cambria Math"/>
                            </a:rPr>
                            <m:t>𝝁</m:t>
                          </m:r>
                        </m:num>
                        <m:den>
                          <m:sSub>
                            <m:sSubPr>
                              <m:ctrlPr>
                                <a:rPr lang="en-US" sz="2000" b="1" i="1" smtClean="0">
                                  <a:solidFill>
                                    <a:srgbClr val="FFFF00"/>
                                  </a:solidFill>
                                  <a:latin typeface="Cambria Math"/>
                                </a:rPr>
                              </m:ctrlPr>
                            </m:sSubPr>
                            <m:e>
                              <m:r>
                                <a:rPr lang="en-US" sz="2000" b="1" i="1" smtClean="0">
                                  <a:solidFill>
                                    <a:srgbClr val="FFFF00"/>
                                  </a:solidFill>
                                  <a:latin typeface="Cambria Math"/>
                                  <a:ea typeface="Cambria Math"/>
                                </a:rPr>
                                <m:t>𝝈</m:t>
                              </m:r>
                            </m:e>
                            <m:sub>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sub>
                          </m:sSub>
                        </m:den>
                      </m:f>
                      <m:r>
                        <a:rPr lang="en-US" sz="2000" b="1" i="1" smtClean="0">
                          <a:solidFill>
                            <a:srgbClr val="FFFF00"/>
                          </a:solidFill>
                          <a:latin typeface="Cambria Math"/>
                        </a:rPr>
                        <m:t>=</m:t>
                      </m:r>
                      <m:f>
                        <m:fPr>
                          <m:ctrlPr>
                            <a:rPr lang="en-US" sz="2000" b="1" i="1" smtClean="0">
                              <a:solidFill>
                                <a:srgbClr val="FFFF00"/>
                              </a:solidFill>
                              <a:latin typeface="Cambria Math"/>
                            </a:rPr>
                          </m:ctrlPr>
                        </m:fPr>
                        <m:num>
                          <m:r>
                            <a:rPr lang="en-US" sz="2000" b="1" i="1" smtClean="0">
                              <a:solidFill>
                                <a:srgbClr val="FFFF00"/>
                              </a:solidFill>
                              <a:latin typeface="Cambria Math"/>
                            </a:rPr>
                            <m:t>𝟐𝟔𝟎𝟎</m:t>
                          </m:r>
                          <m:r>
                            <a:rPr lang="en-US" sz="2000" b="1" i="1" smtClean="0">
                              <a:solidFill>
                                <a:srgbClr val="FFFF00"/>
                              </a:solidFill>
                              <a:latin typeface="Cambria Math"/>
                            </a:rPr>
                            <m:t>−</m:t>
                          </m:r>
                          <m:r>
                            <a:rPr lang="en-US" sz="2000" b="1" i="1" smtClean="0">
                              <a:solidFill>
                                <a:srgbClr val="FFFF00"/>
                              </a:solidFill>
                              <a:latin typeface="Cambria Math"/>
                            </a:rPr>
                            <m:t>𝟐𝟒𝟎𝟎</m:t>
                          </m:r>
                        </m:num>
                        <m:den>
                          <m:r>
                            <a:rPr lang="en-US" sz="2000" b="1" i="1" smtClean="0">
                              <a:solidFill>
                                <a:srgbClr val="FFFF00"/>
                              </a:solidFill>
                              <a:latin typeface="Cambria Math"/>
                            </a:rPr>
                            <m:t>𝟒𝟐</m:t>
                          </m:r>
                          <m:r>
                            <a:rPr lang="en-US" sz="2000" b="1" i="1" smtClean="0">
                              <a:solidFill>
                                <a:srgbClr val="FFFF00"/>
                              </a:solidFill>
                              <a:latin typeface="Cambria Math"/>
                            </a:rPr>
                            <m:t>.</m:t>
                          </m:r>
                          <m:r>
                            <a:rPr lang="en-US" sz="2000" b="1" i="1" smtClean="0">
                              <a:solidFill>
                                <a:srgbClr val="FFFF00"/>
                              </a:solidFill>
                              <a:latin typeface="Cambria Math"/>
                            </a:rPr>
                            <m:t>𝟒𝟐𝟔𝟒</m:t>
                          </m:r>
                        </m:den>
                      </m:f>
                      <m:r>
                        <a:rPr lang="en-US" sz="2000" b="1" i="1" smtClean="0">
                          <a:solidFill>
                            <a:srgbClr val="FFFF00"/>
                          </a:solidFill>
                          <a:latin typeface="Cambria Math"/>
                        </a:rPr>
                        <m:t>=</m:t>
                      </m:r>
                      <m:r>
                        <a:rPr lang="en-US" sz="2000" b="1" i="1" smtClean="0">
                          <a:solidFill>
                            <a:srgbClr val="FFFF00"/>
                          </a:solidFill>
                          <a:latin typeface="Cambria Math"/>
                        </a:rPr>
                        <m:t>𝟒</m:t>
                      </m:r>
                      <m:r>
                        <a:rPr lang="en-US" sz="2000" b="1" i="1" smtClean="0">
                          <a:solidFill>
                            <a:srgbClr val="FFFF00"/>
                          </a:solidFill>
                          <a:latin typeface="Cambria Math"/>
                        </a:rPr>
                        <m:t>.</m:t>
                      </m:r>
                      <m:r>
                        <a:rPr lang="en-US" sz="2000" b="1" i="1" smtClean="0">
                          <a:solidFill>
                            <a:srgbClr val="FFFF00"/>
                          </a:solidFill>
                          <a:latin typeface="Cambria Math"/>
                        </a:rPr>
                        <m:t>𝟕𝟏𝟒</m:t>
                      </m:r>
                    </m:oMath>
                  </m:oMathPara>
                </a14:m>
                <a:endParaRPr lang="en-US" sz="2000" b="1" dirty="0">
                  <a:solidFill>
                    <a:srgbClr val="FFFF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533400" y="4611686"/>
                <a:ext cx="4441537" cy="722314"/>
              </a:xfrm>
              <a:prstGeom prst="rect">
                <a:avLst/>
              </a:prstGeom>
              <a:blipFill rotWithShape="1">
                <a:blip r:embed="rId4"/>
                <a:stretch>
                  <a:fillRect/>
                </a:stretch>
              </a:blipFill>
            </p:spPr>
            <p:txBody>
              <a:bodyPr/>
              <a:lstStyle/>
              <a:p>
                <a:r>
                  <a:rPr lang="en-US">
                    <a:noFill/>
                  </a:rPr>
                  <a:t> </a:t>
                </a:r>
              </a:p>
            </p:txBody>
          </p:sp>
        </mc:Fallback>
      </mc:AlternateContent>
      <p:sp>
        <p:nvSpPr>
          <p:cNvPr id="22" name="TextBox 21"/>
          <p:cNvSpPr txBox="1">
            <a:spLocks noChangeArrowheads="1"/>
          </p:cNvSpPr>
          <p:nvPr/>
        </p:nvSpPr>
        <p:spPr bwMode="auto">
          <a:xfrm>
            <a:off x="659606" y="5638800"/>
            <a:ext cx="58674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smtClean="0">
                <a:solidFill>
                  <a:srgbClr val="FFFF00"/>
                </a:solidFill>
              </a:rPr>
              <a:t>normalcdf</a:t>
            </a:r>
            <a:r>
              <a:rPr lang="en-US" altLang="en-US" sz="2000" b="1" dirty="0" smtClean="0">
                <a:solidFill>
                  <a:srgbClr val="FFFF00"/>
                </a:solidFill>
              </a:rPr>
              <a:t>(2600,E99,2400,42.4264</a:t>
            </a:r>
            <a:r>
              <a:rPr lang="en-US" altLang="en-US" sz="2000" b="1" dirty="0">
                <a:solidFill>
                  <a:srgbClr val="FFFF00"/>
                </a:solidFill>
              </a:rPr>
              <a:t>) = </a:t>
            </a:r>
            <a:r>
              <a:rPr lang="en-US" altLang="en-US" sz="2000" b="1" dirty="0" smtClean="0">
                <a:solidFill>
                  <a:srgbClr val="FFFF00"/>
                </a:solidFill>
              </a:rPr>
              <a:t>0.0000001</a:t>
            </a:r>
          </a:p>
          <a:p>
            <a:endParaRPr lang="en-US" altLang="en-US" sz="2000" b="1" dirty="0">
              <a:solidFill>
                <a:srgbClr val="FFFF00"/>
              </a:solidFill>
            </a:endParaRPr>
          </a:p>
          <a:p>
            <a:r>
              <a:rPr lang="en-US" altLang="en-US" sz="2000" b="1" dirty="0" smtClean="0">
                <a:solidFill>
                  <a:schemeClr val="tx2"/>
                </a:solidFill>
              </a:rPr>
              <a:t>Statistical evidence against what we were told</a:t>
            </a:r>
            <a:endParaRPr lang="en-US" altLang="en-US" sz="2000" b="1"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500" fill="hold"/>
                                        <p:tgtEl>
                                          <p:spTgt spid="21"/>
                                        </p:tgtEl>
                                        <p:attrNameLst>
                                          <p:attrName>ppt_x</p:attrName>
                                        </p:attrNameLst>
                                      </p:cBhvr>
                                      <p:tavLst>
                                        <p:tav tm="0">
                                          <p:val>
                                            <p:strVal val="0-#ppt_w/2"/>
                                          </p:val>
                                        </p:tav>
                                        <p:tav tm="100000">
                                          <p:val>
                                            <p:strVal val="#ppt_x"/>
                                          </p:val>
                                        </p:tav>
                                      </p:tavLst>
                                    </p:anim>
                                    <p:anim calcmode="lin" valueType="num">
                                      <p:cBhvr additive="base">
                                        <p:cTn id="26"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up)">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9" grpId="0"/>
      <p:bldP spid="20"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a:xfrm>
            <a:off x="457200" y="128588"/>
            <a:ext cx="8229600" cy="715962"/>
          </a:xfrm>
        </p:spPr>
        <p:txBody>
          <a:bodyPr/>
          <a:lstStyle/>
          <a:p>
            <a:r>
              <a:rPr lang="en-US" altLang="en-US" sz="3600" b="1" smtClean="0"/>
              <a:t>Example 3</a:t>
            </a:r>
          </a:p>
        </p:txBody>
      </p:sp>
      <p:sp>
        <p:nvSpPr>
          <p:cNvPr id="14339" name="Content Placeholder 3"/>
          <p:cNvSpPr>
            <a:spLocks noGrp="1"/>
          </p:cNvSpPr>
          <p:nvPr>
            <p:ph idx="1"/>
          </p:nvPr>
        </p:nvSpPr>
        <p:spPr>
          <a:xfrm>
            <a:off x="304800" y="914400"/>
            <a:ext cx="8534400" cy="1371600"/>
          </a:xfrm>
        </p:spPr>
        <p:txBody>
          <a:bodyPr/>
          <a:lstStyle/>
          <a:p>
            <a:pPr marL="0" indent="0">
              <a:buFontTx/>
              <a:buNone/>
              <a:tabLst>
                <a:tab pos="5834063" algn="l"/>
              </a:tabLst>
            </a:pPr>
            <a:r>
              <a:rPr lang="en-US" altLang="en-US" sz="2400" b="1" smtClean="0"/>
              <a:t>Young women’s height is distributed as a N(64.5, 2.5),  What is the probability that a randomly selected young woman is taller than 66.5 inches? </a:t>
            </a:r>
          </a:p>
        </p:txBody>
      </p:sp>
      <p:sp>
        <p:nvSpPr>
          <p:cNvPr id="5" name="TextBox 4"/>
          <p:cNvSpPr txBox="1">
            <a:spLocks noChangeArrowheads="1"/>
          </p:cNvSpPr>
          <p:nvPr/>
        </p:nvSpPr>
        <p:spPr bwMode="auto">
          <a:xfrm>
            <a:off x="512445" y="2435783"/>
            <a:ext cx="275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altLang="en-US" sz="2000" b="1">
                <a:solidFill>
                  <a:srgbClr val="FFFF00"/>
                </a:solidFill>
              </a:rPr>
              <a:t>μ</a:t>
            </a:r>
            <a:r>
              <a:rPr lang="en-US" altLang="en-US" sz="2000" b="1">
                <a:solidFill>
                  <a:srgbClr val="FFFF00"/>
                </a:solidFill>
              </a:rPr>
              <a:t> = 64.5  </a:t>
            </a:r>
            <a:r>
              <a:rPr lang="el-GR" altLang="en-US" sz="2000" b="1">
                <a:solidFill>
                  <a:srgbClr val="FFFF00"/>
                </a:solidFill>
              </a:rPr>
              <a:t>σ</a:t>
            </a:r>
            <a:r>
              <a:rPr lang="en-US" altLang="en-US" sz="2000" b="1">
                <a:solidFill>
                  <a:srgbClr val="FFFF00"/>
                </a:solidFill>
              </a:rPr>
              <a:t> = 2.5 n = 1</a:t>
            </a:r>
          </a:p>
        </p:txBody>
      </p:sp>
      <p:sp>
        <p:nvSpPr>
          <p:cNvPr id="11" name="TextBox 10"/>
          <p:cNvSpPr txBox="1">
            <a:spLocks noChangeArrowheads="1"/>
          </p:cNvSpPr>
          <p:nvPr/>
        </p:nvSpPr>
        <p:spPr bwMode="auto">
          <a:xfrm>
            <a:off x="4368214" y="4186499"/>
            <a:ext cx="420904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smtClean="0">
                <a:solidFill>
                  <a:srgbClr val="FFFF00"/>
                </a:solidFill>
              </a:rPr>
              <a:t>normalcdf</a:t>
            </a:r>
            <a:r>
              <a:rPr lang="en-US" altLang="en-US" sz="2000" b="1" dirty="0" smtClean="0">
                <a:solidFill>
                  <a:srgbClr val="FFFF00"/>
                </a:solidFill>
              </a:rPr>
              <a:t>(0.80,E99</a:t>
            </a:r>
            <a:r>
              <a:rPr lang="en-US" altLang="en-US" sz="2000" b="1" dirty="0">
                <a:solidFill>
                  <a:srgbClr val="FFFF00"/>
                </a:solidFill>
              </a:rPr>
              <a:t>) = </a:t>
            </a:r>
            <a:r>
              <a:rPr lang="en-US" altLang="en-US" sz="2000" b="1" dirty="0" smtClean="0">
                <a:solidFill>
                  <a:srgbClr val="FFFF00"/>
                </a:solidFill>
              </a:rPr>
              <a:t>0.7881 </a:t>
            </a:r>
          </a:p>
          <a:p>
            <a:r>
              <a:rPr lang="en-US" altLang="en-US" sz="2000" b="1" dirty="0">
                <a:solidFill>
                  <a:srgbClr val="FFFF00"/>
                </a:solidFill>
              </a:rPr>
              <a:t> </a:t>
            </a:r>
            <a:r>
              <a:rPr lang="en-US" altLang="en-US" sz="2000" b="1" dirty="0" smtClean="0">
                <a:solidFill>
                  <a:srgbClr val="FFFF00"/>
                </a:solidFill>
              </a:rPr>
              <a:t>                                   = 1 </a:t>
            </a:r>
            <a:r>
              <a:rPr lang="en-US" altLang="en-US" sz="2000" b="1" dirty="0">
                <a:solidFill>
                  <a:srgbClr val="FFFF00"/>
                </a:solidFill>
              </a:rPr>
              <a:t>– 0.7881 </a:t>
            </a:r>
            <a:endParaRPr lang="en-US" altLang="en-US" sz="2000" b="1" dirty="0" smtClean="0">
              <a:solidFill>
                <a:srgbClr val="FFFF00"/>
              </a:solidFill>
            </a:endParaRPr>
          </a:p>
          <a:p>
            <a:r>
              <a:rPr lang="en-US" altLang="en-US" sz="2000" b="1" dirty="0">
                <a:solidFill>
                  <a:srgbClr val="FFFF00"/>
                </a:solidFill>
              </a:rPr>
              <a:t> </a:t>
            </a:r>
            <a:r>
              <a:rPr lang="en-US" altLang="en-US" sz="2000" b="1" dirty="0" smtClean="0">
                <a:solidFill>
                  <a:srgbClr val="FFFF00"/>
                </a:solidFill>
              </a:rPr>
              <a:t>                                   = 0.2119</a:t>
            </a:r>
            <a:endParaRPr lang="en-US" altLang="en-US" sz="2000" b="1" dirty="0">
              <a:solidFill>
                <a:srgbClr val="FFFF00"/>
              </a:solidFill>
            </a:endParaRPr>
          </a:p>
        </p:txBody>
      </p:sp>
      <p:grpSp>
        <p:nvGrpSpPr>
          <p:cNvPr id="2" name="Group 169"/>
          <p:cNvGrpSpPr>
            <a:grpSpLocks/>
          </p:cNvGrpSpPr>
          <p:nvPr/>
        </p:nvGrpSpPr>
        <p:grpSpPr bwMode="auto">
          <a:xfrm>
            <a:off x="5981700" y="1904294"/>
            <a:ext cx="2595563" cy="1431928"/>
            <a:chOff x="3624" y="2538"/>
            <a:chExt cx="1635" cy="902"/>
          </a:xfrm>
        </p:grpSpPr>
        <p:sp>
          <p:nvSpPr>
            <p:cNvPr id="14349" name="Freeform 146"/>
            <p:cNvSpPr>
              <a:spLocks/>
            </p:cNvSpPr>
            <p:nvPr/>
          </p:nvSpPr>
          <p:spPr bwMode="auto">
            <a:xfrm>
              <a:off x="4605" y="2880"/>
              <a:ext cx="642" cy="357"/>
            </a:xfrm>
            <a:custGeom>
              <a:avLst/>
              <a:gdLst>
                <a:gd name="T0" fmla="*/ 0 w 642"/>
                <a:gd name="T1" fmla="*/ 354 h 357"/>
                <a:gd name="T2" fmla="*/ 642 w 642"/>
                <a:gd name="T3" fmla="*/ 357 h 357"/>
                <a:gd name="T4" fmla="*/ 642 w 642"/>
                <a:gd name="T5" fmla="*/ 333 h 357"/>
                <a:gd name="T6" fmla="*/ 486 w 642"/>
                <a:gd name="T7" fmla="*/ 324 h 357"/>
                <a:gd name="T8" fmla="*/ 381 w 642"/>
                <a:gd name="T9" fmla="*/ 315 h 357"/>
                <a:gd name="T10" fmla="*/ 249 w 642"/>
                <a:gd name="T11" fmla="*/ 291 h 357"/>
                <a:gd name="T12" fmla="*/ 156 w 642"/>
                <a:gd name="T13" fmla="*/ 216 h 357"/>
                <a:gd name="T14" fmla="*/ 81 w 642"/>
                <a:gd name="T15" fmla="*/ 132 h 357"/>
                <a:gd name="T16" fmla="*/ 0 w 642"/>
                <a:gd name="T17" fmla="*/ 0 h 357"/>
                <a:gd name="T18" fmla="*/ 0 w 642"/>
                <a:gd name="T19" fmla="*/ 354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2"/>
                <a:gd name="T31" fmla="*/ 0 h 357"/>
                <a:gd name="T32" fmla="*/ 642 w 642"/>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2" h="357">
                  <a:moveTo>
                    <a:pt x="0" y="354"/>
                  </a:moveTo>
                  <a:lnTo>
                    <a:pt x="642" y="357"/>
                  </a:lnTo>
                  <a:lnTo>
                    <a:pt x="642" y="333"/>
                  </a:lnTo>
                  <a:lnTo>
                    <a:pt x="486" y="324"/>
                  </a:lnTo>
                  <a:lnTo>
                    <a:pt x="381" y="315"/>
                  </a:lnTo>
                  <a:lnTo>
                    <a:pt x="249" y="291"/>
                  </a:lnTo>
                  <a:lnTo>
                    <a:pt x="156" y="216"/>
                  </a:lnTo>
                  <a:lnTo>
                    <a:pt x="81" y="132"/>
                  </a:lnTo>
                  <a:lnTo>
                    <a:pt x="0" y="0"/>
                  </a:lnTo>
                  <a:lnTo>
                    <a:pt x="0" y="354"/>
                  </a:lnTo>
                  <a:close/>
                </a:path>
              </a:pathLst>
            </a:custGeom>
            <a:solidFill>
              <a:schemeClr val="accent1"/>
            </a:solidFill>
            <a:ln w="9525">
              <a:solidFill>
                <a:srgbClr val="FF0000"/>
              </a:solidFill>
              <a:round/>
              <a:headEnd/>
              <a:tailEnd/>
            </a:ln>
          </p:spPr>
          <p:txBody>
            <a:bodyPr/>
            <a:lstStyle/>
            <a:p>
              <a:endParaRPr lang="en-US"/>
            </a:p>
          </p:txBody>
        </p:sp>
        <p:grpSp>
          <p:nvGrpSpPr>
            <p:cNvPr id="14350" name="Group 117"/>
            <p:cNvGrpSpPr>
              <a:grpSpLocks noChangeAspect="1"/>
            </p:cNvGrpSpPr>
            <p:nvPr/>
          </p:nvGrpSpPr>
          <p:grpSpPr bwMode="auto">
            <a:xfrm>
              <a:off x="3624" y="2538"/>
              <a:ext cx="1635" cy="702"/>
              <a:chOff x="1748" y="1010"/>
              <a:chExt cx="2270" cy="1185"/>
            </a:xfrm>
          </p:grpSpPr>
          <p:sp>
            <p:nvSpPr>
              <p:cNvPr id="14353" name="Freeform 118"/>
              <p:cNvSpPr>
                <a:spLocks noChangeAspect="1"/>
              </p:cNvSpPr>
              <p:nvPr/>
            </p:nvSpPr>
            <p:spPr bwMode="auto">
              <a:xfrm>
                <a:off x="1748" y="1010"/>
                <a:ext cx="2270" cy="1145"/>
              </a:xfrm>
              <a:custGeom>
                <a:avLst/>
                <a:gdLst>
                  <a:gd name="T0" fmla="*/ 0 w 2270"/>
                  <a:gd name="T1" fmla="*/ 1145 h 1145"/>
                  <a:gd name="T2" fmla="*/ 554 w 2270"/>
                  <a:gd name="T3" fmla="*/ 1048 h 1145"/>
                  <a:gd name="T4" fmla="*/ 844 w 2270"/>
                  <a:gd name="T5" fmla="*/ 670 h 1145"/>
                  <a:gd name="T6" fmla="*/ 1118 w 2270"/>
                  <a:gd name="T7" fmla="*/ 0 h 1145"/>
                  <a:gd name="T8" fmla="*/ 1419 w 2270"/>
                  <a:gd name="T9" fmla="*/ 669 h 1145"/>
                  <a:gd name="T10" fmla="*/ 1706 w 2270"/>
                  <a:gd name="T11" fmla="*/ 1048 h 1145"/>
                  <a:gd name="T12" fmla="*/ 2270 w 2270"/>
                  <a:gd name="T13" fmla="*/ 1138 h 1145"/>
                  <a:gd name="T14" fmla="*/ 0 60000 65536"/>
                  <a:gd name="T15" fmla="*/ 0 60000 65536"/>
                  <a:gd name="T16" fmla="*/ 0 60000 65536"/>
                  <a:gd name="T17" fmla="*/ 0 60000 65536"/>
                  <a:gd name="T18" fmla="*/ 0 60000 65536"/>
                  <a:gd name="T19" fmla="*/ 0 60000 65536"/>
                  <a:gd name="T20" fmla="*/ 0 60000 65536"/>
                  <a:gd name="T21" fmla="*/ 0 w 2270"/>
                  <a:gd name="T22" fmla="*/ 0 h 1145"/>
                  <a:gd name="T23" fmla="*/ 2270 w 2270"/>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0" h="1145">
                    <a:moveTo>
                      <a:pt x="0" y="1145"/>
                    </a:moveTo>
                    <a:cubicBezTo>
                      <a:pt x="92" y="1129"/>
                      <a:pt x="413" y="1127"/>
                      <a:pt x="554" y="1048"/>
                    </a:cubicBezTo>
                    <a:cubicBezTo>
                      <a:pt x="695" y="969"/>
                      <a:pt x="750" y="845"/>
                      <a:pt x="844" y="670"/>
                    </a:cubicBezTo>
                    <a:cubicBezTo>
                      <a:pt x="938" y="495"/>
                      <a:pt x="1022" y="0"/>
                      <a:pt x="1118" y="0"/>
                    </a:cubicBezTo>
                    <a:cubicBezTo>
                      <a:pt x="1214" y="0"/>
                      <a:pt x="1321" y="495"/>
                      <a:pt x="1419" y="669"/>
                    </a:cubicBezTo>
                    <a:cubicBezTo>
                      <a:pt x="1517" y="843"/>
                      <a:pt x="1564" y="970"/>
                      <a:pt x="1706" y="1048"/>
                    </a:cubicBezTo>
                    <a:cubicBezTo>
                      <a:pt x="1848" y="1126"/>
                      <a:pt x="2153" y="1119"/>
                      <a:pt x="2270" y="113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4354" name="Line 119"/>
              <p:cNvSpPr>
                <a:spLocks noChangeAspect="1" noChangeShapeType="1"/>
              </p:cNvSpPr>
              <p:nvPr/>
            </p:nvSpPr>
            <p:spPr bwMode="auto">
              <a:xfrm>
                <a:off x="1748" y="2194"/>
                <a:ext cx="226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4351" name="Text Box 125"/>
            <p:cNvSpPr txBox="1">
              <a:spLocks noChangeArrowheads="1"/>
            </p:cNvSpPr>
            <p:nvPr/>
          </p:nvSpPr>
          <p:spPr bwMode="auto">
            <a:xfrm>
              <a:off x="4518" y="3246"/>
              <a:ext cx="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dirty="0" smtClean="0"/>
                <a:t>66.5</a:t>
              </a:r>
              <a:endParaRPr lang="en-US" altLang="en-US" sz="1400" b="1" dirty="0"/>
            </a:p>
          </p:txBody>
        </p:sp>
        <p:sp>
          <p:nvSpPr>
            <p:cNvPr id="14352" name="Line 132"/>
            <p:cNvSpPr>
              <a:spLocks noChangeShapeType="1"/>
            </p:cNvSpPr>
            <p:nvPr/>
          </p:nvSpPr>
          <p:spPr bwMode="auto">
            <a:xfrm>
              <a:off x="4607" y="3189"/>
              <a:ext cx="0" cy="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9" name="TextBox 18"/>
          <p:cNvSpPr txBox="1">
            <a:spLocks noChangeArrowheads="1"/>
          </p:cNvSpPr>
          <p:nvPr/>
        </p:nvSpPr>
        <p:spPr bwMode="auto">
          <a:xfrm>
            <a:off x="7616508" y="1889048"/>
            <a:ext cx="1457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a:solidFill>
                  <a:srgbClr val="FFFF00"/>
                </a:solidFill>
              </a:rPr>
              <a:t>P(x &gt; 66.5)</a:t>
            </a:r>
          </a:p>
        </p:txBody>
      </p:sp>
      <p:sp>
        <p:nvSpPr>
          <p:cNvPr id="20" name="TextBox 19"/>
          <p:cNvSpPr txBox="1">
            <a:spLocks noChangeArrowheads="1"/>
          </p:cNvSpPr>
          <p:nvPr/>
        </p:nvSpPr>
        <p:spPr bwMode="auto">
          <a:xfrm>
            <a:off x="527685" y="5334000"/>
            <a:ext cx="586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smtClean="0">
                <a:solidFill>
                  <a:srgbClr val="FFFF00"/>
                </a:solidFill>
              </a:rPr>
              <a:t>normalcdf</a:t>
            </a:r>
            <a:r>
              <a:rPr lang="en-US" altLang="en-US" sz="2000" b="1" dirty="0" smtClean="0">
                <a:solidFill>
                  <a:srgbClr val="FFFF00"/>
                </a:solidFill>
              </a:rPr>
              <a:t>(66.5,E99,64.5,2.5</a:t>
            </a:r>
            <a:r>
              <a:rPr lang="en-US" altLang="en-US" sz="2000" b="1" dirty="0">
                <a:solidFill>
                  <a:srgbClr val="FFFF00"/>
                </a:solidFill>
              </a:rPr>
              <a:t>) = 0.2119</a:t>
            </a:r>
          </a:p>
        </p:txBody>
      </p:sp>
      <mc:AlternateContent xmlns:mc="http://schemas.openxmlformats.org/markup-compatibility/2006" xmlns:a14="http://schemas.microsoft.com/office/drawing/2010/main">
        <mc:Choice Requires="a14">
          <p:sp>
            <p:nvSpPr>
              <p:cNvPr id="21" name="TextBox 20"/>
              <p:cNvSpPr txBox="1">
                <a:spLocks noChangeArrowheads="1"/>
              </p:cNvSpPr>
              <p:nvPr/>
            </p:nvSpPr>
            <p:spPr bwMode="auto">
              <a:xfrm>
                <a:off x="512445" y="3013951"/>
                <a:ext cx="3429000" cy="7546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14:m>
                  <m:oMathPara xmlns:m="http://schemas.openxmlformats.org/officeDocument/2006/math">
                    <m:oMathParaPr>
                      <m:jc m:val="centerGroup"/>
                    </m:oMathParaPr>
                    <m:oMath xmlns:m="http://schemas.openxmlformats.org/officeDocument/2006/math">
                      <m:sSub>
                        <m:sSubPr>
                          <m:ctrlPr>
                            <a:rPr lang="el-GR" altLang="en-US" sz="2000" b="1" i="1" dirty="0" smtClean="0">
                              <a:solidFill>
                                <a:srgbClr val="FFFF00"/>
                              </a:solidFill>
                              <a:latin typeface="Cambria Math"/>
                            </a:rPr>
                          </m:ctrlPr>
                        </m:sSubPr>
                        <m:e>
                          <m:r>
                            <a:rPr lang="el-GR" altLang="en-US" sz="2000" b="1" i="1" dirty="0" smtClean="0">
                              <a:solidFill>
                                <a:srgbClr val="FFFF00"/>
                              </a:solidFill>
                              <a:latin typeface="Cambria Math"/>
                              <a:ea typeface="Cambria Math"/>
                            </a:rPr>
                            <m:t>𝝈</m:t>
                          </m:r>
                        </m:e>
                        <m:sub>
                          <m:acc>
                            <m:accPr>
                              <m:chr m:val="̅"/>
                              <m:ctrlPr>
                                <a:rPr lang="el-GR" altLang="en-US" sz="2000" b="1" i="1" dirty="0" smtClean="0">
                                  <a:solidFill>
                                    <a:srgbClr val="FFFF00"/>
                                  </a:solidFill>
                                  <a:latin typeface="Cambria Math"/>
                                </a:rPr>
                              </m:ctrlPr>
                            </m:accPr>
                            <m:e>
                              <m:r>
                                <a:rPr lang="en-US" altLang="en-US" sz="2000" b="1" i="1" dirty="0" smtClean="0">
                                  <a:solidFill>
                                    <a:srgbClr val="FFFF00"/>
                                  </a:solidFill>
                                  <a:latin typeface="Cambria Math"/>
                                </a:rPr>
                                <m:t>𝒙</m:t>
                              </m:r>
                            </m:e>
                          </m:acc>
                        </m:sub>
                      </m:sSub>
                      <m:r>
                        <a:rPr lang="en-US" altLang="en-US" sz="2000" b="1" i="1" dirty="0">
                          <a:solidFill>
                            <a:srgbClr val="FFFF00"/>
                          </a:solidFill>
                          <a:latin typeface="Cambria Math"/>
                        </a:rPr>
                        <m:t> =</m:t>
                      </m:r>
                      <m:f>
                        <m:fPr>
                          <m:ctrlPr>
                            <a:rPr lang="en-US" altLang="en-US" sz="2000" b="1" i="1" dirty="0">
                              <a:solidFill>
                                <a:srgbClr val="FFFF00"/>
                              </a:solidFill>
                              <a:latin typeface="Cambria Math"/>
                            </a:rPr>
                          </m:ctrlPr>
                        </m:fPr>
                        <m:num>
                          <m:r>
                            <a:rPr lang="en-US" altLang="en-US" sz="2000" b="1" i="1" dirty="0" smtClean="0">
                              <a:solidFill>
                                <a:srgbClr val="FFFF00"/>
                              </a:solidFill>
                              <a:latin typeface="Cambria Math"/>
                            </a:rPr>
                            <m:t>𝟐</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𝟓</m:t>
                          </m:r>
                        </m:num>
                        <m:den>
                          <m:rad>
                            <m:radPr>
                              <m:degHide m:val="on"/>
                              <m:ctrlPr>
                                <a:rPr lang="en-US" altLang="en-US" sz="2000" b="1" i="1" dirty="0" smtClean="0">
                                  <a:solidFill>
                                    <a:srgbClr val="FFFF00"/>
                                  </a:solidFill>
                                  <a:latin typeface="Cambria Math"/>
                                </a:rPr>
                              </m:ctrlPr>
                            </m:radPr>
                            <m:deg/>
                            <m:e>
                              <m:r>
                                <a:rPr lang="en-US" altLang="en-US" sz="2000" b="1" i="1" dirty="0" smtClean="0">
                                  <a:solidFill>
                                    <a:srgbClr val="FFFF00"/>
                                  </a:solidFill>
                                  <a:latin typeface="Cambria Math"/>
                                </a:rPr>
                                <m:t>𝟏</m:t>
                              </m:r>
                            </m:e>
                          </m:rad>
                        </m:den>
                      </m:f>
                      <m:r>
                        <a:rPr lang="en-US" altLang="en-US" sz="2000" b="1" i="1" dirty="0">
                          <a:solidFill>
                            <a:srgbClr val="FFFF00"/>
                          </a:solidFill>
                          <a:latin typeface="Cambria Math"/>
                        </a:rPr>
                        <m:t> =</m:t>
                      </m:r>
                      <m:r>
                        <a:rPr lang="en-US" altLang="en-US" sz="2000" b="1" i="1" dirty="0" smtClean="0">
                          <a:solidFill>
                            <a:srgbClr val="FFFF00"/>
                          </a:solidFill>
                          <a:latin typeface="Cambria Math"/>
                        </a:rPr>
                        <m:t>𝟐</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𝟓</m:t>
                      </m:r>
                    </m:oMath>
                  </m:oMathPara>
                </a14:m>
                <a:endParaRPr lang="en-US" altLang="en-US" sz="2000" b="1" dirty="0">
                  <a:solidFill>
                    <a:srgbClr val="FFFF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bwMode="auto">
              <a:xfrm>
                <a:off x="512445" y="3013951"/>
                <a:ext cx="3429000" cy="754630"/>
              </a:xfrm>
              <a:prstGeom prst="rect">
                <a:avLst/>
              </a:prstGeom>
              <a:blipFill rotWithShape="1">
                <a:blip r:embed="rId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173682" y="4038600"/>
                <a:ext cx="4017318" cy="7285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a:rPr>
                        <m:t>𝒁</m:t>
                      </m:r>
                      <m:r>
                        <a:rPr lang="en-US" sz="2000" b="1" i="1" smtClean="0">
                          <a:solidFill>
                            <a:srgbClr val="FFFF00"/>
                          </a:solidFill>
                          <a:latin typeface="Cambria Math"/>
                        </a:rPr>
                        <m:t>=</m:t>
                      </m:r>
                      <m:f>
                        <m:fPr>
                          <m:ctrlPr>
                            <a:rPr lang="en-US" sz="2000" b="1" i="1" smtClean="0">
                              <a:solidFill>
                                <a:srgbClr val="FFFF00"/>
                              </a:solidFill>
                              <a:latin typeface="Cambria Math"/>
                            </a:rPr>
                          </m:ctrlPr>
                        </m:fPr>
                        <m:num>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r>
                            <a:rPr lang="en-US" sz="2000" b="1" i="1" smtClean="0">
                              <a:solidFill>
                                <a:srgbClr val="FFFF00"/>
                              </a:solidFill>
                              <a:latin typeface="Cambria Math"/>
                            </a:rPr>
                            <m:t>−</m:t>
                          </m:r>
                          <m:r>
                            <a:rPr lang="en-US" sz="2000" b="1" i="1" smtClean="0">
                              <a:solidFill>
                                <a:srgbClr val="FFFF00"/>
                              </a:solidFill>
                              <a:latin typeface="Cambria Math"/>
                              <a:ea typeface="Cambria Math"/>
                            </a:rPr>
                            <m:t>𝝁</m:t>
                          </m:r>
                        </m:num>
                        <m:den>
                          <m:sSub>
                            <m:sSubPr>
                              <m:ctrlPr>
                                <a:rPr lang="en-US" sz="2000" b="1" i="1" smtClean="0">
                                  <a:solidFill>
                                    <a:srgbClr val="FFFF00"/>
                                  </a:solidFill>
                                  <a:latin typeface="Cambria Math"/>
                                </a:rPr>
                              </m:ctrlPr>
                            </m:sSubPr>
                            <m:e>
                              <m:r>
                                <a:rPr lang="en-US" sz="2000" b="1" i="1" smtClean="0">
                                  <a:solidFill>
                                    <a:srgbClr val="FFFF00"/>
                                  </a:solidFill>
                                  <a:latin typeface="Cambria Math"/>
                                  <a:ea typeface="Cambria Math"/>
                                </a:rPr>
                                <m:t>𝝈</m:t>
                              </m:r>
                            </m:e>
                            <m:sub>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sub>
                          </m:sSub>
                        </m:den>
                      </m:f>
                      <m:r>
                        <a:rPr lang="en-US" sz="2000" b="1" i="1" smtClean="0">
                          <a:solidFill>
                            <a:srgbClr val="FFFF00"/>
                          </a:solidFill>
                          <a:latin typeface="Cambria Math"/>
                        </a:rPr>
                        <m:t>=</m:t>
                      </m:r>
                      <m:f>
                        <m:fPr>
                          <m:ctrlPr>
                            <a:rPr lang="en-US" sz="2000" b="1" i="1" smtClean="0">
                              <a:solidFill>
                                <a:srgbClr val="FFFF00"/>
                              </a:solidFill>
                              <a:latin typeface="Cambria Math"/>
                            </a:rPr>
                          </m:ctrlPr>
                        </m:fPr>
                        <m:num>
                          <m:r>
                            <a:rPr lang="en-US" sz="2000" b="1" i="1" smtClean="0">
                              <a:solidFill>
                                <a:srgbClr val="FFFF00"/>
                              </a:solidFill>
                              <a:latin typeface="Cambria Math"/>
                            </a:rPr>
                            <m:t>𝟔𝟔</m:t>
                          </m:r>
                          <m:r>
                            <a:rPr lang="en-US" sz="2000" b="1" i="1" smtClean="0">
                              <a:solidFill>
                                <a:srgbClr val="FFFF00"/>
                              </a:solidFill>
                              <a:latin typeface="Cambria Math"/>
                            </a:rPr>
                            <m:t>.</m:t>
                          </m:r>
                          <m:r>
                            <a:rPr lang="en-US" sz="2000" b="1" i="1" smtClean="0">
                              <a:solidFill>
                                <a:srgbClr val="FFFF00"/>
                              </a:solidFill>
                              <a:latin typeface="Cambria Math"/>
                            </a:rPr>
                            <m:t>𝟓</m:t>
                          </m:r>
                          <m:r>
                            <a:rPr lang="en-US" sz="2000" b="1" i="1" smtClean="0">
                              <a:solidFill>
                                <a:srgbClr val="FFFF00"/>
                              </a:solidFill>
                              <a:latin typeface="Cambria Math"/>
                            </a:rPr>
                            <m:t>−</m:t>
                          </m:r>
                          <m:r>
                            <a:rPr lang="en-US" sz="2000" b="1" i="1" smtClean="0">
                              <a:solidFill>
                                <a:srgbClr val="FFFF00"/>
                              </a:solidFill>
                              <a:latin typeface="Cambria Math"/>
                            </a:rPr>
                            <m:t>𝟔𝟒</m:t>
                          </m:r>
                          <m:r>
                            <a:rPr lang="en-US" sz="2000" b="1" i="1" smtClean="0">
                              <a:solidFill>
                                <a:srgbClr val="FFFF00"/>
                              </a:solidFill>
                              <a:latin typeface="Cambria Math"/>
                            </a:rPr>
                            <m:t>.</m:t>
                          </m:r>
                          <m:r>
                            <a:rPr lang="en-US" sz="2000" b="1" i="1" smtClean="0">
                              <a:solidFill>
                                <a:srgbClr val="FFFF00"/>
                              </a:solidFill>
                              <a:latin typeface="Cambria Math"/>
                            </a:rPr>
                            <m:t>𝟓</m:t>
                          </m:r>
                        </m:num>
                        <m:den>
                          <m:r>
                            <a:rPr lang="en-US" sz="2000" b="1" i="1" smtClean="0">
                              <a:solidFill>
                                <a:srgbClr val="FFFF00"/>
                              </a:solidFill>
                              <a:latin typeface="Cambria Math"/>
                            </a:rPr>
                            <m:t>𝟐</m:t>
                          </m:r>
                          <m:r>
                            <a:rPr lang="en-US" sz="2000" b="1" i="1" smtClean="0">
                              <a:solidFill>
                                <a:srgbClr val="FFFF00"/>
                              </a:solidFill>
                              <a:latin typeface="Cambria Math"/>
                            </a:rPr>
                            <m:t>.</m:t>
                          </m:r>
                          <m:r>
                            <a:rPr lang="en-US" sz="2000" b="1" i="1" smtClean="0">
                              <a:solidFill>
                                <a:srgbClr val="FFFF00"/>
                              </a:solidFill>
                              <a:latin typeface="Cambria Math"/>
                            </a:rPr>
                            <m:t>𝟓</m:t>
                          </m:r>
                        </m:den>
                      </m:f>
                      <m:r>
                        <a:rPr lang="en-US" sz="2000" b="1" i="1" smtClean="0">
                          <a:solidFill>
                            <a:srgbClr val="FFFF00"/>
                          </a:solidFill>
                          <a:latin typeface="Cambria Math"/>
                        </a:rPr>
                        <m:t>=</m:t>
                      </m:r>
                      <m:r>
                        <a:rPr lang="en-US" sz="2000" b="1" i="1" smtClean="0">
                          <a:solidFill>
                            <a:srgbClr val="FFFF00"/>
                          </a:solidFill>
                          <a:latin typeface="Cambria Math"/>
                        </a:rPr>
                        <m:t>𝟎</m:t>
                      </m:r>
                      <m:r>
                        <a:rPr lang="en-US" sz="2000" b="1" i="1" smtClean="0">
                          <a:solidFill>
                            <a:srgbClr val="FFFF00"/>
                          </a:solidFill>
                          <a:latin typeface="Cambria Math"/>
                        </a:rPr>
                        <m:t>.</m:t>
                      </m:r>
                      <m:r>
                        <a:rPr lang="en-US" sz="2000" b="1" i="1" smtClean="0">
                          <a:solidFill>
                            <a:srgbClr val="FFFF00"/>
                          </a:solidFill>
                          <a:latin typeface="Cambria Math"/>
                        </a:rPr>
                        <m:t>𝟖𝟎</m:t>
                      </m:r>
                    </m:oMath>
                  </m:oMathPara>
                </a14:m>
                <a:endParaRPr lang="en-US" sz="2000" b="1" dirty="0">
                  <a:solidFill>
                    <a:srgbClr val="FFFF00"/>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173682" y="4038600"/>
                <a:ext cx="4017318" cy="728597"/>
              </a:xfrm>
              <a:prstGeom prst="rect">
                <a:avLst/>
              </a:prstGeom>
              <a:blipFill rotWithShape="1">
                <a:blip r:embed="rId3"/>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up)">
                                      <p:cBhvr>
                                        <p:cTn id="3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9" grpId="0"/>
      <p:bldP spid="20" grpId="0"/>
      <p:bldP spid="21"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a:xfrm>
            <a:off x="457200" y="128588"/>
            <a:ext cx="8229600" cy="715962"/>
          </a:xfrm>
        </p:spPr>
        <p:txBody>
          <a:bodyPr/>
          <a:lstStyle/>
          <a:p>
            <a:r>
              <a:rPr lang="en-US" altLang="en-US" sz="3600" b="1" smtClean="0"/>
              <a:t>Example 4</a:t>
            </a:r>
          </a:p>
        </p:txBody>
      </p:sp>
      <p:sp>
        <p:nvSpPr>
          <p:cNvPr id="15363" name="Content Placeholder 3"/>
          <p:cNvSpPr>
            <a:spLocks noGrp="1"/>
          </p:cNvSpPr>
          <p:nvPr>
            <p:ph idx="1"/>
          </p:nvPr>
        </p:nvSpPr>
        <p:spPr>
          <a:xfrm>
            <a:off x="304800" y="914400"/>
            <a:ext cx="8534400" cy="1371600"/>
          </a:xfrm>
        </p:spPr>
        <p:txBody>
          <a:bodyPr/>
          <a:lstStyle/>
          <a:p>
            <a:pPr marL="0" indent="0">
              <a:buFontTx/>
              <a:buNone/>
              <a:tabLst>
                <a:tab pos="5834063" algn="l"/>
              </a:tabLst>
            </a:pPr>
            <a:r>
              <a:rPr lang="en-US" altLang="en-US" sz="2400" b="1" smtClean="0"/>
              <a:t>Young women’s height is distributed as a N(64.5, 2.5),  What is the probability that an SRS of 10 young women has a mean height greater than 66.5 inches? </a:t>
            </a:r>
          </a:p>
        </p:txBody>
      </p:sp>
      <p:sp>
        <p:nvSpPr>
          <p:cNvPr id="20" name="TextBox 19"/>
          <p:cNvSpPr txBox="1">
            <a:spLocks noChangeArrowheads="1"/>
          </p:cNvSpPr>
          <p:nvPr/>
        </p:nvSpPr>
        <p:spPr bwMode="auto">
          <a:xfrm>
            <a:off x="482599" y="2292667"/>
            <a:ext cx="27527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altLang="en-US" sz="2000" b="1">
                <a:solidFill>
                  <a:srgbClr val="FFFF00"/>
                </a:solidFill>
              </a:rPr>
              <a:t>μ</a:t>
            </a:r>
            <a:r>
              <a:rPr lang="en-US" altLang="en-US" sz="2000" b="1">
                <a:solidFill>
                  <a:srgbClr val="FFFF00"/>
                </a:solidFill>
              </a:rPr>
              <a:t> = 64.5  </a:t>
            </a:r>
            <a:r>
              <a:rPr lang="el-GR" altLang="en-US" sz="2000" b="1">
                <a:solidFill>
                  <a:srgbClr val="FFFF00"/>
                </a:solidFill>
              </a:rPr>
              <a:t>σ</a:t>
            </a:r>
            <a:r>
              <a:rPr lang="en-US" altLang="en-US" sz="2000" b="1">
                <a:solidFill>
                  <a:srgbClr val="FFFF00"/>
                </a:solidFill>
              </a:rPr>
              <a:t> = 2.5 n = 1</a:t>
            </a:r>
          </a:p>
        </p:txBody>
      </p:sp>
      <p:sp>
        <p:nvSpPr>
          <p:cNvPr id="26" name="TextBox 25"/>
          <p:cNvSpPr txBox="1">
            <a:spLocks noChangeArrowheads="1"/>
          </p:cNvSpPr>
          <p:nvPr/>
        </p:nvSpPr>
        <p:spPr bwMode="auto">
          <a:xfrm>
            <a:off x="4954172" y="3916680"/>
            <a:ext cx="411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a:solidFill>
                  <a:srgbClr val="FFFF00"/>
                </a:solidFill>
              </a:rPr>
              <a:t>normalcdf</a:t>
            </a:r>
            <a:r>
              <a:rPr lang="en-US" altLang="en-US" sz="2000" b="1" dirty="0">
                <a:solidFill>
                  <a:srgbClr val="FFFF00"/>
                </a:solidFill>
              </a:rPr>
              <a:t>(2.53,E99) = </a:t>
            </a:r>
            <a:r>
              <a:rPr lang="en-US" altLang="en-US" sz="2000" b="1" dirty="0" smtClean="0">
                <a:solidFill>
                  <a:srgbClr val="FFFF00"/>
                </a:solidFill>
              </a:rPr>
              <a:t>0.9943 </a:t>
            </a:r>
          </a:p>
          <a:p>
            <a:r>
              <a:rPr lang="en-US" altLang="en-US" sz="2000" b="1" dirty="0">
                <a:solidFill>
                  <a:srgbClr val="FFFF00"/>
                </a:solidFill>
              </a:rPr>
              <a:t> </a:t>
            </a:r>
            <a:r>
              <a:rPr lang="en-US" altLang="en-US" sz="2000" b="1" dirty="0" smtClean="0">
                <a:solidFill>
                  <a:srgbClr val="FFFF00"/>
                </a:solidFill>
              </a:rPr>
              <a:t>                                   </a:t>
            </a:r>
            <a:r>
              <a:rPr lang="en-US" altLang="en-US" sz="2000" b="1" dirty="0">
                <a:solidFill>
                  <a:srgbClr val="FFFF00"/>
                </a:solidFill>
              </a:rPr>
              <a:t>= 1 – </a:t>
            </a:r>
            <a:r>
              <a:rPr lang="en-US" altLang="en-US" sz="2000" b="1" dirty="0" smtClean="0">
                <a:solidFill>
                  <a:srgbClr val="FFFF00"/>
                </a:solidFill>
              </a:rPr>
              <a:t>0.9943</a:t>
            </a:r>
          </a:p>
          <a:p>
            <a:r>
              <a:rPr lang="en-US" altLang="en-US" sz="2000" b="1" dirty="0">
                <a:solidFill>
                  <a:srgbClr val="FFFF00"/>
                </a:solidFill>
              </a:rPr>
              <a:t> </a:t>
            </a:r>
            <a:r>
              <a:rPr lang="en-US" altLang="en-US" sz="2000" b="1" dirty="0" smtClean="0">
                <a:solidFill>
                  <a:srgbClr val="FFFF00"/>
                </a:solidFill>
              </a:rPr>
              <a:t>                                   = 0.0057</a:t>
            </a:r>
            <a:endParaRPr lang="en-US" altLang="en-US" sz="2000" b="1" dirty="0">
              <a:solidFill>
                <a:srgbClr val="FFFF00"/>
              </a:solidFill>
            </a:endParaRPr>
          </a:p>
        </p:txBody>
      </p:sp>
      <p:grpSp>
        <p:nvGrpSpPr>
          <p:cNvPr id="2" name="Group 169"/>
          <p:cNvGrpSpPr>
            <a:grpSpLocks/>
          </p:cNvGrpSpPr>
          <p:nvPr/>
        </p:nvGrpSpPr>
        <p:grpSpPr bwMode="auto">
          <a:xfrm>
            <a:off x="6172200" y="2138368"/>
            <a:ext cx="2595563" cy="1431928"/>
            <a:chOff x="3624" y="2538"/>
            <a:chExt cx="1635" cy="902"/>
          </a:xfrm>
        </p:grpSpPr>
        <p:sp>
          <p:nvSpPr>
            <p:cNvPr id="15373" name="Freeform 146"/>
            <p:cNvSpPr>
              <a:spLocks/>
            </p:cNvSpPr>
            <p:nvPr/>
          </p:nvSpPr>
          <p:spPr bwMode="auto">
            <a:xfrm>
              <a:off x="4605" y="2880"/>
              <a:ext cx="642" cy="357"/>
            </a:xfrm>
            <a:custGeom>
              <a:avLst/>
              <a:gdLst>
                <a:gd name="T0" fmla="*/ 0 w 642"/>
                <a:gd name="T1" fmla="*/ 354 h 357"/>
                <a:gd name="T2" fmla="*/ 642 w 642"/>
                <a:gd name="T3" fmla="*/ 357 h 357"/>
                <a:gd name="T4" fmla="*/ 642 w 642"/>
                <a:gd name="T5" fmla="*/ 333 h 357"/>
                <a:gd name="T6" fmla="*/ 486 w 642"/>
                <a:gd name="T7" fmla="*/ 324 h 357"/>
                <a:gd name="T8" fmla="*/ 381 w 642"/>
                <a:gd name="T9" fmla="*/ 315 h 357"/>
                <a:gd name="T10" fmla="*/ 249 w 642"/>
                <a:gd name="T11" fmla="*/ 291 h 357"/>
                <a:gd name="T12" fmla="*/ 156 w 642"/>
                <a:gd name="T13" fmla="*/ 216 h 357"/>
                <a:gd name="T14" fmla="*/ 81 w 642"/>
                <a:gd name="T15" fmla="*/ 132 h 357"/>
                <a:gd name="T16" fmla="*/ 0 w 642"/>
                <a:gd name="T17" fmla="*/ 0 h 357"/>
                <a:gd name="T18" fmla="*/ 0 w 642"/>
                <a:gd name="T19" fmla="*/ 354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2"/>
                <a:gd name="T31" fmla="*/ 0 h 357"/>
                <a:gd name="T32" fmla="*/ 642 w 642"/>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2" h="357">
                  <a:moveTo>
                    <a:pt x="0" y="354"/>
                  </a:moveTo>
                  <a:lnTo>
                    <a:pt x="642" y="357"/>
                  </a:lnTo>
                  <a:lnTo>
                    <a:pt x="642" y="333"/>
                  </a:lnTo>
                  <a:lnTo>
                    <a:pt x="486" y="324"/>
                  </a:lnTo>
                  <a:lnTo>
                    <a:pt x="381" y="315"/>
                  </a:lnTo>
                  <a:lnTo>
                    <a:pt x="249" y="291"/>
                  </a:lnTo>
                  <a:lnTo>
                    <a:pt x="156" y="216"/>
                  </a:lnTo>
                  <a:lnTo>
                    <a:pt x="81" y="132"/>
                  </a:lnTo>
                  <a:lnTo>
                    <a:pt x="0" y="0"/>
                  </a:lnTo>
                  <a:lnTo>
                    <a:pt x="0" y="354"/>
                  </a:lnTo>
                  <a:close/>
                </a:path>
              </a:pathLst>
            </a:custGeom>
            <a:solidFill>
              <a:schemeClr val="accent1"/>
            </a:solidFill>
            <a:ln w="9525">
              <a:solidFill>
                <a:srgbClr val="FF0000"/>
              </a:solidFill>
              <a:round/>
              <a:headEnd/>
              <a:tailEnd/>
            </a:ln>
          </p:spPr>
          <p:txBody>
            <a:bodyPr/>
            <a:lstStyle/>
            <a:p>
              <a:endParaRPr lang="en-US"/>
            </a:p>
          </p:txBody>
        </p:sp>
        <p:grpSp>
          <p:nvGrpSpPr>
            <p:cNvPr id="15374" name="Group 117"/>
            <p:cNvGrpSpPr>
              <a:grpSpLocks noChangeAspect="1"/>
            </p:cNvGrpSpPr>
            <p:nvPr/>
          </p:nvGrpSpPr>
          <p:grpSpPr bwMode="auto">
            <a:xfrm>
              <a:off x="3624" y="2538"/>
              <a:ext cx="1635" cy="702"/>
              <a:chOff x="1748" y="1010"/>
              <a:chExt cx="2270" cy="1185"/>
            </a:xfrm>
          </p:grpSpPr>
          <p:sp>
            <p:nvSpPr>
              <p:cNvPr id="15377" name="Freeform 118"/>
              <p:cNvSpPr>
                <a:spLocks noChangeAspect="1"/>
              </p:cNvSpPr>
              <p:nvPr/>
            </p:nvSpPr>
            <p:spPr bwMode="auto">
              <a:xfrm>
                <a:off x="1748" y="1010"/>
                <a:ext cx="2270" cy="1145"/>
              </a:xfrm>
              <a:custGeom>
                <a:avLst/>
                <a:gdLst>
                  <a:gd name="T0" fmla="*/ 0 w 2270"/>
                  <a:gd name="T1" fmla="*/ 1145 h 1145"/>
                  <a:gd name="T2" fmla="*/ 554 w 2270"/>
                  <a:gd name="T3" fmla="*/ 1048 h 1145"/>
                  <a:gd name="T4" fmla="*/ 844 w 2270"/>
                  <a:gd name="T5" fmla="*/ 670 h 1145"/>
                  <a:gd name="T6" fmla="*/ 1118 w 2270"/>
                  <a:gd name="T7" fmla="*/ 0 h 1145"/>
                  <a:gd name="T8" fmla="*/ 1419 w 2270"/>
                  <a:gd name="T9" fmla="*/ 669 h 1145"/>
                  <a:gd name="T10" fmla="*/ 1706 w 2270"/>
                  <a:gd name="T11" fmla="*/ 1048 h 1145"/>
                  <a:gd name="T12" fmla="*/ 2270 w 2270"/>
                  <a:gd name="T13" fmla="*/ 1138 h 1145"/>
                  <a:gd name="T14" fmla="*/ 0 60000 65536"/>
                  <a:gd name="T15" fmla="*/ 0 60000 65536"/>
                  <a:gd name="T16" fmla="*/ 0 60000 65536"/>
                  <a:gd name="T17" fmla="*/ 0 60000 65536"/>
                  <a:gd name="T18" fmla="*/ 0 60000 65536"/>
                  <a:gd name="T19" fmla="*/ 0 60000 65536"/>
                  <a:gd name="T20" fmla="*/ 0 60000 65536"/>
                  <a:gd name="T21" fmla="*/ 0 w 2270"/>
                  <a:gd name="T22" fmla="*/ 0 h 1145"/>
                  <a:gd name="T23" fmla="*/ 2270 w 2270"/>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0" h="1145">
                    <a:moveTo>
                      <a:pt x="0" y="1145"/>
                    </a:moveTo>
                    <a:cubicBezTo>
                      <a:pt x="92" y="1129"/>
                      <a:pt x="413" y="1127"/>
                      <a:pt x="554" y="1048"/>
                    </a:cubicBezTo>
                    <a:cubicBezTo>
                      <a:pt x="695" y="969"/>
                      <a:pt x="750" y="845"/>
                      <a:pt x="844" y="670"/>
                    </a:cubicBezTo>
                    <a:cubicBezTo>
                      <a:pt x="938" y="495"/>
                      <a:pt x="1022" y="0"/>
                      <a:pt x="1118" y="0"/>
                    </a:cubicBezTo>
                    <a:cubicBezTo>
                      <a:pt x="1214" y="0"/>
                      <a:pt x="1321" y="495"/>
                      <a:pt x="1419" y="669"/>
                    </a:cubicBezTo>
                    <a:cubicBezTo>
                      <a:pt x="1517" y="843"/>
                      <a:pt x="1564" y="970"/>
                      <a:pt x="1706" y="1048"/>
                    </a:cubicBezTo>
                    <a:cubicBezTo>
                      <a:pt x="1848" y="1126"/>
                      <a:pt x="2153" y="1119"/>
                      <a:pt x="2270" y="113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5378" name="Line 119"/>
              <p:cNvSpPr>
                <a:spLocks noChangeAspect="1" noChangeShapeType="1"/>
              </p:cNvSpPr>
              <p:nvPr/>
            </p:nvSpPr>
            <p:spPr bwMode="auto">
              <a:xfrm>
                <a:off x="1748" y="2194"/>
                <a:ext cx="226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375" name="Text Box 125"/>
            <p:cNvSpPr txBox="1">
              <a:spLocks noChangeArrowheads="1"/>
            </p:cNvSpPr>
            <p:nvPr/>
          </p:nvSpPr>
          <p:spPr bwMode="auto">
            <a:xfrm>
              <a:off x="4518" y="3246"/>
              <a:ext cx="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dirty="0" smtClean="0"/>
                <a:t>66.5</a:t>
              </a:r>
              <a:endParaRPr lang="en-US" altLang="en-US" sz="1400" b="1" dirty="0"/>
            </a:p>
          </p:txBody>
        </p:sp>
        <p:sp>
          <p:nvSpPr>
            <p:cNvPr id="15376" name="Line 132"/>
            <p:cNvSpPr>
              <a:spLocks noChangeShapeType="1"/>
            </p:cNvSpPr>
            <p:nvPr/>
          </p:nvSpPr>
          <p:spPr bwMode="auto">
            <a:xfrm>
              <a:off x="4607" y="3189"/>
              <a:ext cx="0" cy="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34" name="TextBox 33"/>
              <p:cNvSpPr txBox="1">
                <a:spLocks noChangeArrowheads="1"/>
              </p:cNvSpPr>
              <p:nvPr/>
            </p:nvSpPr>
            <p:spPr bwMode="auto">
              <a:xfrm>
                <a:off x="7622857" y="2057400"/>
                <a:ext cx="146226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smtClean="0">
                    <a:solidFill>
                      <a:srgbClr val="FFFF00"/>
                    </a:solidFill>
                  </a:rPr>
                  <a:t>P(</a:t>
                </a:r>
                <a14:m>
                  <m:oMath xmlns:m="http://schemas.openxmlformats.org/officeDocument/2006/math">
                    <m:acc>
                      <m:accPr>
                        <m:chr m:val="̅"/>
                        <m:ctrlPr>
                          <a:rPr lang="en-US" sz="2000" b="1" i="1">
                            <a:solidFill>
                              <a:srgbClr val="FFFF00"/>
                            </a:solidFill>
                            <a:latin typeface="Cambria Math"/>
                          </a:rPr>
                        </m:ctrlPr>
                      </m:accPr>
                      <m:e>
                        <m:r>
                          <a:rPr lang="en-US" sz="2000" b="1" i="1">
                            <a:solidFill>
                              <a:srgbClr val="FFFF00"/>
                            </a:solidFill>
                            <a:latin typeface="Cambria Math"/>
                          </a:rPr>
                          <m:t>𝒙</m:t>
                        </m:r>
                      </m:e>
                    </m:acc>
                  </m:oMath>
                </a14:m>
                <a:r>
                  <a:rPr lang="en-US" altLang="en-US" sz="2000" b="1" dirty="0">
                    <a:solidFill>
                      <a:srgbClr val="FFFF00"/>
                    </a:solidFill>
                  </a:rPr>
                  <a:t> &gt; 66.5)</a:t>
                </a:r>
              </a:p>
            </p:txBody>
          </p:sp>
        </mc:Choice>
        <mc:Fallback xmlns="">
          <p:sp>
            <p:nvSpPr>
              <p:cNvPr id="34" name="TextBox 33"/>
              <p:cNvSpPr txBox="1">
                <a:spLocks noRot="1" noChangeAspect="1" noMove="1" noResize="1" noEditPoints="1" noAdjustHandles="1" noChangeArrowheads="1" noChangeShapeType="1" noTextEdit="1"/>
              </p:cNvSpPr>
              <p:nvPr/>
            </p:nvSpPr>
            <p:spPr bwMode="auto">
              <a:xfrm>
                <a:off x="7622857" y="2057400"/>
                <a:ext cx="1462260" cy="400110"/>
              </a:xfrm>
              <a:prstGeom prst="rect">
                <a:avLst/>
              </a:prstGeom>
              <a:blipFill rotWithShape="1">
                <a:blip r:embed="rId3"/>
                <a:stretch>
                  <a:fillRect l="-4167" t="-6154" r="-3750" b="-2769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9" name="TextBox 18"/>
          <p:cNvSpPr txBox="1">
            <a:spLocks noChangeArrowheads="1"/>
          </p:cNvSpPr>
          <p:nvPr/>
        </p:nvSpPr>
        <p:spPr bwMode="auto">
          <a:xfrm>
            <a:off x="500184" y="5029200"/>
            <a:ext cx="5867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smtClean="0">
                <a:solidFill>
                  <a:srgbClr val="FFFF00"/>
                </a:solidFill>
              </a:rPr>
              <a:t>normalcdf</a:t>
            </a:r>
            <a:r>
              <a:rPr lang="en-US" altLang="en-US" sz="2000" b="1" dirty="0" smtClean="0">
                <a:solidFill>
                  <a:srgbClr val="FFFF00"/>
                </a:solidFill>
              </a:rPr>
              <a:t>(66.5,E99,64.5,2.5</a:t>
            </a:r>
            <a:r>
              <a:rPr lang="en-US" altLang="en-US" sz="2000" b="1" dirty="0">
                <a:solidFill>
                  <a:srgbClr val="FFFF00"/>
                </a:solidFill>
              </a:rPr>
              <a:t>/</a:t>
            </a:r>
            <a:r>
              <a:rPr lang="en-US" altLang="en-US" sz="2000" b="1" dirty="0">
                <a:solidFill>
                  <a:srgbClr val="FFFF00"/>
                </a:solidFill>
                <a:cs typeface="Arial" charset="0"/>
              </a:rPr>
              <a:t>√10</a:t>
            </a:r>
            <a:r>
              <a:rPr lang="en-US" altLang="en-US" sz="2000" b="1" dirty="0">
                <a:solidFill>
                  <a:srgbClr val="FFFF00"/>
                </a:solidFill>
              </a:rPr>
              <a:t>) = 0.0057</a:t>
            </a:r>
          </a:p>
        </p:txBody>
      </p:sp>
      <mc:AlternateContent xmlns:mc="http://schemas.openxmlformats.org/markup-compatibility/2006" xmlns:a14="http://schemas.microsoft.com/office/drawing/2010/main">
        <mc:Choice Requires="a14">
          <p:sp>
            <p:nvSpPr>
              <p:cNvPr id="27" name="TextBox 26"/>
              <p:cNvSpPr txBox="1">
                <a:spLocks noChangeArrowheads="1"/>
              </p:cNvSpPr>
              <p:nvPr/>
            </p:nvSpPr>
            <p:spPr bwMode="auto">
              <a:xfrm>
                <a:off x="482599" y="2807783"/>
                <a:ext cx="2565401" cy="728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14:m>
                  <m:oMathPara xmlns:m="http://schemas.openxmlformats.org/officeDocument/2006/math">
                    <m:oMathParaPr>
                      <m:jc m:val="centerGroup"/>
                    </m:oMathParaPr>
                    <m:oMath xmlns:m="http://schemas.openxmlformats.org/officeDocument/2006/math">
                      <m:sSub>
                        <m:sSubPr>
                          <m:ctrlPr>
                            <a:rPr lang="el-GR" altLang="en-US" sz="2000" b="1" i="1" dirty="0" smtClean="0">
                              <a:solidFill>
                                <a:srgbClr val="FFFF00"/>
                              </a:solidFill>
                              <a:latin typeface="Cambria Math"/>
                            </a:rPr>
                          </m:ctrlPr>
                        </m:sSubPr>
                        <m:e>
                          <m:r>
                            <a:rPr lang="el-GR" altLang="en-US" sz="2000" b="1" i="1" dirty="0" smtClean="0">
                              <a:solidFill>
                                <a:srgbClr val="FFFF00"/>
                              </a:solidFill>
                              <a:latin typeface="Cambria Math"/>
                              <a:ea typeface="Cambria Math"/>
                            </a:rPr>
                            <m:t>𝝈</m:t>
                          </m:r>
                        </m:e>
                        <m:sub>
                          <m:acc>
                            <m:accPr>
                              <m:chr m:val="̅"/>
                              <m:ctrlPr>
                                <a:rPr lang="el-GR" altLang="en-US" sz="2000" b="1" i="1" dirty="0" smtClean="0">
                                  <a:solidFill>
                                    <a:srgbClr val="FFFF00"/>
                                  </a:solidFill>
                                  <a:latin typeface="Cambria Math"/>
                                </a:rPr>
                              </m:ctrlPr>
                            </m:accPr>
                            <m:e>
                              <m:r>
                                <a:rPr lang="en-US" altLang="en-US" sz="2000" b="1" i="1" dirty="0" smtClean="0">
                                  <a:solidFill>
                                    <a:srgbClr val="FFFF00"/>
                                  </a:solidFill>
                                  <a:latin typeface="Cambria Math"/>
                                </a:rPr>
                                <m:t>𝒙</m:t>
                              </m:r>
                            </m:e>
                          </m:acc>
                        </m:sub>
                      </m:sSub>
                      <m:r>
                        <a:rPr lang="en-US" altLang="en-US" sz="2000" b="1" i="1" dirty="0">
                          <a:solidFill>
                            <a:srgbClr val="FFFF00"/>
                          </a:solidFill>
                          <a:latin typeface="Cambria Math"/>
                        </a:rPr>
                        <m:t> =</m:t>
                      </m:r>
                      <m:f>
                        <m:fPr>
                          <m:ctrlPr>
                            <a:rPr lang="en-US" altLang="en-US" sz="2000" b="1" i="1" dirty="0">
                              <a:solidFill>
                                <a:srgbClr val="FFFF00"/>
                              </a:solidFill>
                              <a:latin typeface="Cambria Math"/>
                            </a:rPr>
                          </m:ctrlPr>
                        </m:fPr>
                        <m:num>
                          <m:r>
                            <a:rPr lang="en-US" altLang="en-US" sz="2000" b="1" i="1" dirty="0" smtClean="0">
                              <a:solidFill>
                                <a:srgbClr val="FFFF00"/>
                              </a:solidFill>
                              <a:latin typeface="Cambria Math"/>
                            </a:rPr>
                            <m:t>𝟐</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𝟓</m:t>
                          </m:r>
                        </m:num>
                        <m:den>
                          <m:rad>
                            <m:radPr>
                              <m:degHide m:val="on"/>
                              <m:ctrlPr>
                                <a:rPr lang="en-US" altLang="en-US" sz="2000" b="1" i="1" dirty="0" smtClean="0">
                                  <a:solidFill>
                                    <a:srgbClr val="FFFF00"/>
                                  </a:solidFill>
                                  <a:latin typeface="Cambria Math"/>
                                </a:rPr>
                              </m:ctrlPr>
                            </m:radPr>
                            <m:deg/>
                            <m:e>
                              <m:r>
                                <a:rPr lang="en-US" altLang="en-US" sz="2000" b="1" i="1" dirty="0" smtClean="0">
                                  <a:solidFill>
                                    <a:srgbClr val="FFFF00"/>
                                  </a:solidFill>
                                  <a:latin typeface="Cambria Math"/>
                                </a:rPr>
                                <m:t>𝟏𝟎</m:t>
                              </m:r>
                            </m:e>
                          </m:rad>
                        </m:den>
                      </m:f>
                      <m:r>
                        <a:rPr lang="en-US" altLang="en-US" sz="2000" b="1" i="1" dirty="0">
                          <a:solidFill>
                            <a:srgbClr val="FFFF00"/>
                          </a:solidFill>
                          <a:latin typeface="Cambria Math"/>
                        </a:rPr>
                        <m:t> =</m:t>
                      </m:r>
                      <m:r>
                        <a:rPr lang="en-US" altLang="en-US" sz="2000" b="1" i="1" dirty="0" smtClean="0">
                          <a:solidFill>
                            <a:srgbClr val="FFFF00"/>
                          </a:solidFill>
                          <a:latin typeface="Cambria Math"/>
                        </a:rPr>
                        <m:t>𝟎</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𝟕𝟗</m:t>
                      </m:r>
                    </m:oMath>
                  </m:oMathPara>
                </a14:m>
                <a:endParaRPr lang="en-US" altLang="en-US" sz="2000" b="1" dirty="0">
                  <a:solidFill>
                    <a:srgbClr val="FFFF00"/>
                  </a:solidFill>
                </a:endParaRPr>
              </a:p>
            </p:txBody>
          </p:sp>
        </mc:Choice>
        <mc:Fallback xmlns="">
          <p:sp>
            <p:nvSpPr>
              <p:cNvPr id="27" name="TextBox 26"/>
              <p:cNvSpPr txBox="1">
                <a:spLocks noRot="1" noChangeAspect="1" noMove="1" noResize="1" noEditPoints="1" noAdjustHandles="1" noChangeArrowheads="1" noChangeShapeType="1" noTextEdit="1"/>
              </p:cNvSpPr>
              <p:nvPr/>
            </p:nvSpPr>
            <p:spPr bwMode="auto">
              <a:xfrm>
                <a:off x="482599" y="2807783"/>
                <a:ext cx="2565401" cy="728084"/>
              </a:xfrm>
              <a:prstGeom prst="rect">
                <a:avLst/>
              </a:prstGeom>
              <a:blipFill rotWithShape="1">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00184" y="3774664"/>
                <a:ext cx="4171206" cy="7285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a:rPr>
                        <m:t>𝒁</m:t>
                      </m:r>
                      <m:r>
                        <a:rPr lang="en-US" sz="2000" b="1" i="1" smtClean="0">
                          <a:solidFill>
                            <a:srgbClr val="FFFF00"/>
                          </a:solidFill>
                          <a:latin typeface="Cambria Math"/>
                        </a:rPr>
                        <m:t>=</m:t>
                      </m:r>
                      <m:f>
                        <m:fPr>
                          <m:ctrlPr>
                            <a:rPr lang="en-US" sz="2000" b="1" i="1" smtClean="0">
                              <a:solidFill>
                                <a:srgbClr val="FFFF00"/>
                              </a:solidFill>
                              <a:latin typeface="Cambria Math"/>
                            </a:rPr>
                          </m:ctrlPr>
                        </m:fPr>
                        <m:num>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r>
                            <a:rPr lang="en-US" sz="2000" b="1" i="1" smtClean="0">
                              <a:solidFill>
                                <a:srgbClr val="FFFF00"/>
                              </a:solidFill>
                              <a:latin typeface="Cambria Math"/>
                            </a:rPr>
                            <m:t>−</m:t>
                          </m:r>
                          <m:r>
                            <a:rPr lang="en-US" sz="2000" b="1" i="1" smtClean="0">
                              <a:solidFill>
                                <a:srgbClr val="FFFF00"/>
                              </a:solidFill>
                              <a:latin typeface="Cambria Math"/>
                              <a:ea typeface="Cambria Math"/>
                            </a:rPr>
                            <m:t>𝝁</m:t>
                          </m:r>
                        </m:num>
                        <m:den>
                          <m:sSub>
                            <m:sSubPr>
                              <m:ctrlPr>
                                <a:rPr lang="en-US" sz="2000" b="1" i="1" smtClean="0">
                                  <a:solidFill>
                                    <a:srgbClr val="FFFF00"/>
                                  </a:solidFill>
                                  <a:latin typeface="Cambria Math"/>
                                </a:rPr>
                              </m:ctrlPr>
                            </m:sSubPr>
                            <m:e>
                              <m:r>
                                <a:rPr lang="en-US" sz="2000" b="1" i="1" smtClean="0">
                                  <a:solidFill>
                                    <a:srgbClr val="FFFF00"/>
                                  </a:solidFill>
                                  <a:latin typeface="Cambria Math"/>
                                  <a:ea typeface="Cambria Math"/>
                                </a:rPr>
                                <m:t>𝝈</m:t>
                              </m:r>
                            </m:e>
                            <m:sub>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sub>
                          </m:sSub>
                        </m:den>
                      </m:f>
                      <m:r>
                        <a:rPr lang="en-US" sz="2000" b="1" i="1" smtClean="0">
                          <a:solidFill>
                            <a:srgbClr val="FFFF00"/>
                          </a:solidFill>
                          <a:latin typeface="Cambria Math"/>
                        </a:rPr>
                        <m:t>=</m:t>
                      </m:r>
                      <m:f>
                        <m:fPr>
                          <m:ctrlPr>
                            <a:rPr lang="en-US" sz="2000" b="1" i="1" smtClean="0">
                              <a:solidFill>
                                <a:srgbClr val="FFFF00"/>
                              </a:solidFill>
                              <a:latin typeface="Cambria Math"/>
                            </a:rPr>
                          </m:ctrlPr>
                        </m:fPr>
                        <m:num>
                          <m:r>
                            <a:rPr lang="en-US" sz="2000" b="1" i="1" smtClean="0">
                              <a:solidFill>
                                <a:srgbClr val="FFFF00"/>
                              </a:solidFill>
                              <a:latin typeface="Cambria Math"/>
                            </a:rPr>
                            <m:t>𝟔𝟔</m:t>
                          </m:r>
                          <m:r>
                            <a:rPr lang="en-US" sz="2000" b="1" i="1" smtClean="0">
                              <a:solidFill>
                                <a:srgbClr val="FFFF00"/>
                              </a:solidFill>
                              <a:latin typeface="Cambria Math"/>
                            </a:rPr>
                            <m:t>.</m:t>
                          </m:r>
                          <m:r>
                            <a:rPr lang="en-US" sz="2000" b="1" i="1" smtClean="0">
                              <a:solidFill>
                                <a:srgbClr val="FFFF00"/>
                              </a:solidFill>
                              <a:latin typeface="Cambria Math"/>
                            </a:rPr>
                            <m:t>𝟓</m:t>
                          </m:r>
                          <m:r>
                            <a:rPr lang="en-US" sz="2000" b="1" i="1" smtClean="0">
                              <a:solidFill>
                                <a:srgbClr val="FFFF00"/>
                              </a:solidFill>
                              <a:latin typeface="Cambria Math"/>
                            </a:rPr>
                            <m:t>−</m:t>
                          </m:r>
                          <m:r>
                            <a:rPr lang="en-US" sz="2000" b="1" i="1" smtClean="0">
                              <a:solidFill>
                                <a:srgbClr val="FFFF00"/>
                              </a:solidFill>
                              <a:latin typeface="Cambria Math"/>
                            </a:rPr>
                            <m:t>𝟔𝟒</m:t>
                          </m:r>
                          <m:r>
                            <a:rPr lang="en-US" sz="2000" b="1" i="1" smtClean="0">
                              <a:solidFill>
                                <a:srgbClr val="FFFF00"/>
                              </a:solidFill>
                              <a:latin typeface="Cambria Math"/>
                            </a:rPr>
                            <m:t>.</m:t>
                          </m:r>
                          <m:r>
                            <a:rPr lang="en-US" sz="2000" b="1" i="1" smtClean="0">
                              <a:solidFill>
                                <a:srgbClr val="FFFF00"/>
                              </a:solidFill>
                              <a:latin typeface="Cambria Math"/>
                            </a:rPr>
                            <m:t>𝟓</m:t>
                          </m:r>
                        </m:num>
                        <m:den>
                          <m:r>
                            <a:rPr lang="en-US" sz="2000" b="1" i="1" smtClean="0">
                              <a:solidFill>
                                <a:srgbClr val="FFFF00"/>
                              </a:solidFill>
                              <a:latin typeface="Cambria Math"/>
                            </a:rPr>
                            <m:t>𝟎</m:t>
                          </m:r>
                          <m:r>
                            <a:rPr lang="en-US" sz="2000" b="1" i="1" smtClean="0">
                              <a:solidFill>
                                <a:srgbClr val="FFFF00"/>
                              </a:solidFill>
                              <a:latin typeface="Cambria Math"/>
                            </a:rPr>
                            <m:t>.</m:t>
                          </m:r>
                          <m:r>
                            <a:rPr lang="en-US" sz="2000" b="1" i="1" smtClean="0">
                              <a:solidFill>
                                <a:srgbClr val="FFFF00"/>
                              </a:solidFill>
                              <a:latin typeface="Cambria Math"/>
                            </a:rPr>
                            <m:t>𝟕𝟗</m:t>
                          </m:r>
                        </m:den>
                      </m:f>
                      <m:r>
                        <a:rPr lang="en-US" sz="2000" b="1" i="1" smtClean="0">
                          <a:solidFill>
                            <a:srgbClr val="FFFF00"/>
                          </a:solidFill>
                          <a:latin typeface="Cambria Math"/>
                        </a:rPr>
                        <m:t>=</m:t>
                      </m:r>
                      <m:r>
                        <a:rPr lang="en-US" sz="2000" b="1" i="1" smtClean="0">
                          <a:solidFill>
                            <a:srgbClr val="FFFF00"/>
                          </a:solidFill>
                          <a:latin typeface="Cambria Math"/>
                        </a:rPr>
                        <m:t>𝟐</m:t>
                      </m:r>
                      <m:r>
                        <a:rPr lang="en-US" sz="2000" b="1" i="1" smtClean="0">
                          <a:solidFill>
                            <a:srgbClr val="FFFF00"/>
                          </a:solidFill>
                          <a:latin typeface="Cambria Math"/>
                        </a:rPr>
                        <m:t>.</m:t>
                      </m:r>
                      <m:r>
                        <a:rPr lang="en-US" sz="2000" b="1" i="1" smtClean="0">
                          <a:solidFill>
                            <a:srgbClr val="FFFF00"/>
                          </a:solidFill>
                          <a:latin typeface="Cambria Math"/>
                        </a:rPr>
                        <m:t>𝟓𝟑</m:t>
                      </m:r>
                    </m:oMath>
                  </m:oMathPara>
                </a14:m>
                <a:endParaRPr lang="en-US" sz="2000" b="1" dirty="0">
                  <a:solidFill>
                    <a:srgbClr val="FFFF0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500184" y="3774664"/>
                <a:ext cx="4171206" cy="728597"/>
              </a:xfrm>
              <a:prstGeom prst="rect">
                <a:avLst/>
              </a:prstGeom>
              <a:blipFill rotWithShape="1">
                <a:blip r:embed="rId5"/>
                <a:stretch>
                  <a:fillRect/>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0-#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up)">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up)">
                                      <p:cBhvr>
                                        <p:cTn id="3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6" grpId="0"/>
      <p:bldP spid="34" grpId="0"/>
      <p:bldP spid="19" grpId="0"/>
      <p:bldP spid="27"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title"/>
          </p:nvPr>
        </p:nvSpPr>
        <p:spPr>
          <a:xfrm>
            <a:off x="457200" y="138113"/>
            <a:ext cx="8229600" cy="715962"/>
          </a:xfrm>
        </p:spPr>
        <p:txBody>
          <a:bodyPr/>
          <a:lstStyle/>
          <a:p>
            <a:r>
              <a:rPr lang="en-US" altLang="en-US" sz="3600" b="1" smtClean="0"/>
              <a:t>Central Limit Theorem</a:t>
            </a:r>
          </a:p>
        </p:txBody>
      </p:sp>
      <p:sp>
        <p:nvSpPr>
          <p:cNvPr id="2052" name="Content Placeholder 2"/>
          <p:cNvSpPr>
            <a:spLocks noGrp="1"/>
          </p:cNvSpPr>
          <p:nvPr>
            <p:ph idx="1"/>
          </p:nvPr>
        </p:nvSpPr>
        <p:spPr>
          <a:xfrm>
            <a:off x="228600" y="990600"/>
            <a:ext cx="8686800" cy="4525963"/>
          </a:xfrm>
        </p:spPr>
        <p:txBody>
          <a:bodyPr/>
          <a:lstStyle/>
          <a:p>
            <a:pPr>
              <a:buFont typeface="Wingdings" pitchFamily="2" charset="2"/>
              <a:buNone/>
            </a:pPr>
            <a:r>
              <a:rPr lang="en-US" altLang="en-US" sz="2400" b="1" smtClean="0">
                <a:ea typeface="ＭＳ Ｐゴシック" pitchFamily="34" charset="-128"/>
              </a:rPr>
              <a:t>Most population distributions are not Normal. What is the shape of the sampling distribution of sample means when the population distribution isn’t Normal?</a:t>
            </a:r>
          </a:p>
          <a:p>
            <a:pPr>
              <a:buFont typeface="Wingdings" pitchFamily="2" charset="2"/>
              <a:buNone/>
            </a:pPr>
            <a:r>
              <a:rPr lang="en-US" altLang="en-US" sz="2400" b="1" smtClean="0">
                <a:ea typeface="ＭＳ Ｐゴシック" pitchFamily="34" charset="-128"/>
              </a:rPr>
              <a:t>It is a remarkable fact that as the sample size increases, the distribution of sample means changes its shape: it looks less like that of the population and more like a Normal distribution! When the sample is large enough, the distribution of sample means is very close to Normal, </a:t>
            </a:r>
            <a:r>
              <a:rPr lang="en-US" altLang="en-US" sz="2400" b="1" i="1" smtClean="0">
                <a:ea typeface="ＭＳ Ｐゴシック" pitchFamily="34" charset="-128"/>
              </a:rPr>
              <a:t>no matter what shape the population distribution has</a:t>
            </a:r>
            <a:r>
              <a:rPr lang="en-US" altLang="en-US" sz="2400" b="1" smtClean="0">
                <a:ea typeface="ＭＳ Ｐゴシック" pitchFamily="34" charset="-128"/>
              </a:rPr>
              <a:t>, as long as the population has a finite standard deviation.</a:t>
            </a:r>
          </a:p>
          <a:p>
            <a:endParaRPr lang="en-US" altLang="en-US" sz="2400" b="1" smtClean="0"/>
          </a:p>
        </p:txBody>
      </p:sp>
      <p:grpSp>
        <p:nvGrpSpPr>
          <p:cNvPr id="8" name="Group 6"/>
          <p:cNvGrpSpPr>
            <a:grpSpLocks/>
          </p:cNvGrpSpPr>
          <p:nvPr/>
        </p:nvGrpSpPr>
        <p:grpSpPr bwMode="auto">
          <a:xfrm>
            <a:off x="482600" y="5257800"/>
            <a:ext cx="8061325" cy="1508125"/>
            <a:chOff x="488879" y="3765550"/>
            <a:chExt cx="7647060" cy="1508105"/>
          </a:xfrm>
          <a:solidFill>
            <a:srgbClr val="92D050"/>
          </a:solidFill>
        </p:grpSpPr>
        <p:sp>
          <p:nvSpPr>
            <p:cNvPr id="6" name="TextBox 5"/>
            <p:cNvSpPr txBox="1"/>
            <p:nvPr/>
          </p:nvSpPr>
          <p:spPr bwMode="auto">
            <a:xfrm>
              <a:off x="488879" y="3765550"/>
              <a:ext cx="7647060" cy="1508105"/>
            </a:xfrm>
            <a:prstGeom prst="rect">
              <a:avLst/>
            </a:prstGeom>
            <a:grpFill/>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2000" b="1" u="sng">
                  <a:solidFill>
                    <a:srgbClr val="E81F30"/>
                  </a:solidFill>
                  <a:ea typeface="ＭＳ Ｐゴシック" pitchFamily="-111" charset="-128"/>
                </a:rPr>
                <a:t>Definition:</a:t>
              </a:r>
            </a:p>
            <a:p>
              <a:pPr>
                <a:defRPr/>
              </a:pPr>
              <a:endParaRPr lang="en-US">
                <a:solidFill>
                  <a:srgbClr val="000000"/>
                </a:solidFill>
                <a:ea typeface="ＭＳ Ｐゴシック" pitchFamily="-111" charset="-128"/>
              </a:endParaRPr>
            </a:p>
            <a:p>
              <a:pPr>
                <a:defRPr/>
              </a:pPr>
              <a:endParaRPr lang="en-US">
                <a:solidFill>
                  <a:srgbClr val="000000"/>
                </a:solidFill>
                <a:ea typeface="ＭＳ Ｐゴシック" pitchFamily="-111" charset="-128"/>
              </a:endParaRPr>
            </a:p>
            <a:p>
              <a:pPr>
                <a:defRPr/>
              </a:pPr>
              <a:endParaRPr lang="en-US">
                <a:solidFill>
                  <a:srgbClr val="000000"/>
                </a:solidFill>
                <a:ea typeface="ＭＳ Ｐゴシック" pitchFamily="-111" charset="-128"/>
              </a:endParaRPr>
            </a:p>
            <a:p>
              <a:pPr>
                <a:defRPr/>
              </a:pPr>
              <a:endParaRPr lang="en-US">
                <a:solidFill>
                  <a:srgbClr val="000000"/>
                </a:solidFill>
                <a:ea typeface="ＭＳ Ｐゴシック" pitchFamily="-111" charset="-128"/>
              </a:endParaRPr>
            </a:p>
          </p:txBody>
        </p:sp>
        <p:graphicFrame>
          <p:nvGraphicFramePr>
            <p:cNvPr id="2050" name="Object 2"/>
            <p:cNvGraphicFramePr>
              <a:graphicFrameLocks noChangeAspect="1"/>
            </p:cNvGraphicFramePr>
            <p:nvPr/>
          </p:nvGraphicFramePr>
          <p:xfrm>
            <a:off x="641491" y="4181469"/>
            <a:ext cx="7399336" cy="1015987"/>
          </p:xfrm>
          <a:graphic>
            <a:graphicData uri="http://schemas.openxmlformats.org/presentationml/2006/ole">
              <mc:AlternateContent xmlns:mc="http://schemas.openxmlformats.org/markup-compatibility/2006">
                <mc:Choice xmlns:v="urn:schemas-microsoft-com:vml" Requires="v">
                  <p:oleObj spid="_x0000_s2062" name="Equation" r:id="rId3" imgW="5003800" imgH="685800" progId="Equation.3">
                    <p:embed/>
                  </p:oleObj>
                </mc:Choice>
                <mc:Fallback>
                  <p:oleObj name="Equation" r:id="rId3" imgW="5003800" imgH="685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491" y="4181469"/>
                          <a:ext cx="7399336" cy="1015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4" name="TextBox 3"/>
          <p:cNvSpPr txBox="1">
            <a:spLocks noChangeArrowheads="1"/>
          </p:cNvSpPr>
          <p:nvPr/>
        </p:nvSpPr>
        <p:spPr bwMode="auto">
          <a:xfrm>
            <a:off x="263525" y="5705475"/>
            <a:ext cx="8575675" cy="923925"/>
          </a:xfrm>
          <a:prstGeom prst="rect">
            <a:avLst/>
          </a:prstGeom>
          <a:solidFill>
            <a:srgbClr val="7030A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dirty="0">
                <a:solidFill>
                  <a:srgbClr val="FFFF00"/>
                </a:solidFill>
              </a:rPr>
              <a:t>Note: </a:t>
            </a:r>
            <a:r>
              <a:rPr lang="en-US" altLang="en-US" b="1" dirty="0"/>
              <a:t>How large a sample size </a:t>
            </a:r>
            <a:r>
              <a:rPr lang="en-US" altLang="en-US" b="1" i="1" dirty="0"/>
              <a:t>n</a:t>
            </a:r>
            <a:r>
              <a:rPr lang="en-US" altLang="en-US" b="1" dirty="0"/>
              <a:t> is needed for the sampling distribution to be close to Normal depends on the shape of the population distribution. More observations are required if the population distribution is far from Normal.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457200" y="138113"/>
            <a:ext cx="8229600" cy="715962"/>
          </a:xfrm>
        </p:spPr>
        <p:txBody>
          <a:bodyPr/>
          <a:lstStyle/>
          <a:p>
            <a:r>
              <a:rPr lang="en-US" altLang="en-US" sz="3600" b="1" smtClean="0"/>
              <a:t>Central Limit Theorem</a:t>
            </a:r>
          </a:p>
        </p:txBody>
      </p:sp>
      <p:sp>
        <p:nvSpPr>
          <p:cNvPr id="3076" name="Content Placeholder 2"/>
          <p:cNvSpPr>
            <a:spLocks noGrp="1"/>
          </p:cNvSpPr>
          <p:nvPr>
            <p:ph idx="1"/>
          </p:nvPr>
        </p:nvSpPr>
        <p:spPr>
          <a:xfrm>
            <a:off x="228600" y="838200"/>
            <a:ext cx="8686800" cy="1066800"/>
          </a:xfrm>
        </p:spPr>
        <p:txBody>
          <a:bodyPr/>
          <a:lstStyle/>
          <a:p>
            <a:pPr>
              <a:buFont typeface="Wingdings" pitchFamily="2" charset="2"/>
              <a:buNone/>
            </a:pPr>
            <a:r>
              <a:rPr lang="en-US" altLang="en-US" sz="2400" b="1" smtClean="0">
                <a:ea typeface="ＭＳ Ｐゴシック" pitchFamily="34" charset="-128"/>
              </a:rPr>
              <a:t>Consider the strange population distribution from the Rice University sampling distribution applet.</a:t>
            </a:r>
            <a:endParaRPr lang="en-US" altLang="en-US" sz="4000" b="1" smtClean="0">
              <a:ea typeface="ＭＳ Ｐゴシック" pitchFamily="34" charset="-128"/>
            </a:endParaRPr>
          </a:p>
          <a:p>
            <a:endParaRPr lang="en-US" altLang="en-US" sz="2400" b="1" smtClean="0"/>
          </a:p>
        </p:txBody>
      </p:sp>
      <p:pic>
        <p:nvPicPr>
          <p:cNvPr id="8" name="Picture 7" descr="Screen shot 2010-11-04 at 6.58.43 PM.png"/>
          <p:cNvPicPr>
            <a:picLocks noChangeAspect="1"/>
          </p:cNvPicPr>
          <p:nvPr/>
        </p:nvPicPr>
        <p:blipFill>
          <a:blip r:embed="rId3">
            <a:extLst>
              <a:ext uri="{28A0092B-C50C-407E-A947-70E740481C1C}">
                <a14:useLocalDpi xmlns:a14="http://schemas.microsoft.com/office/drawing/2010/main" val="0"/>
              </a:ext>
            </a:extLst>
          </a:blip>
          <a:srcRect r="50574" b="48953"/>
          <a:stretch>
            <a:fillRect/>
          </a:stretch>
        </p:blipFill>
        <p:spPr bwMode="auto">
          <a:xfrm>
            <a:off x="635000" y="1908175"/>
            <a:ext cx="2776538"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8"/>
          <p:cNvSpPr txBox="1">
            <a:spLocks noChangeArrowheads="1"/>
          </p:cNvSpPr>
          <p:nvPr/>
        </p:nvSpPr>
        <p:spPr bwMode="auto">
          <a:xfrm>
            <a:off x="4241800" y="2998788"/>
            <a:ext cx="4292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Describe the shape of the sampling distributions as </a:t>
            </a:r>
            <a:r>
              <a:rPr lang="en-US" altLang="en-US" b="1" i="1"/>
              <a:t>n</a:t>
            </a:r>
            <a:r>
              <a:rPr lang="en-US" altLang="en-US" b="1"/>
              <a:t> increases. What do you notice?</a:t>
            </a:r>
          </a:p>
        </p:txBody>
      </p:sp>
      <p:pic>
        <p:nvPicPr>
          <p:cNvPr id="3079" name="Picture 9" descr="Screen shot 2010-11-04 at 6.58.29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828800"/>
            <a:ext cx="2544763"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Screen shot 2010-11-04 at 6.58.43 PM.png"/>
          <p:cNvPicPr>
            <a:picLocks noChangeAspect="1"/>
          </p:cNvPicPr>
          <p:nvPr/>
        </p:nvPicPr>
        <p:blipFill>
          <a:blip r:embed="rId3">
            <a:extLst>
              <a:ext uri="{28A0092B-C50C-407E-A947-70E740481C1C}">
                <a14:useLocalDpi xmlns:a14="http://schemas.microsoft.com/office/drawing/2010/main" val="0"/>
              </a:ext>
            </a:extLst>
          </a:blip>
          <a:srcRect l="50034" b="49814"/>
          <a:stretch>
            <a:fillRect/>
          </a:stretch>
        </p:blipFill>
        <p:spPr bwMode="auto">
          <a:xfrm>
            <a:off x="620713" y="3200400"/>
            <a:ext cx="28067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Screen shot 2010-11-04 at 6.58.43 PM.png"/>
          <p:cNvPicPr>
            <a:picLocks noChangeAspect="1"/>
          </p:cNvPicPr>
          <p:nvPr/>
        </p:nvPicPr>
        <p:blipFill>
          <a:blip r:embed="rId3">
            <a:extLst>
              <a:ext uri="{28A0092B-C50C-407E-A947-70E740481C1C}">
                <a14:useLocalDpi xmlns:a14="http://schemas.microsoft.com/office/drawing/2010/main" val="0"/>
              </a:ext>
            </a:extLst>
          </a:blip>
          <a:srcRect t="50122" r="49834"/>
          <a:stretch>
            <a:fillRect/>
          </a:stretch>
        </p:blipFill>
        <p:spPr bwMode="auto">
          <a:xfrm>
            <a:off x="609600" y="4449763"/>
            <a:ext cx="2817813"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creen shot 2010-11-04 at 6.58.43 PM.png"/>
          <p:cNvPicPr>
            <a:picLocks noChangeAspect="1"/>
          </p:cNvPicPr>
          <p:nvPr/>
        </p:nvPicPr>
        <p:blipFill>
          <a:blip r:embed="rId3">
            <a:extLst>
              <a:ext uri="{28A0092B-C50C-407E-A947-70E740481C1C}">
                <a14:useLocalDpi xmlns:a14="http://schemas.microsoft.com/office/drawing/2010/main" val="0"/>
              </a:ext>
            </a:extLst>
          </a:blip>
          <a:srcRect l="49886" t="51247"/>
          <a:stretch>
            <a:fillRect/>
          </a:stretch>
        </p:blipFill>
        <p:spPr bwMode="auto">
          <a:xfrm>
            <a:off x="623888" y="5715000"/>
            <a:ext cx="2814637"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3821113" y="4141788"/>
            <a:ext cx="5094287" cy="2640012"/>
            <a:chOff x="3722688" y="3429001"/>
            <a:chExt cx="5094287" cy="2640727"/>
          </a:xfrm>
        </p:grpSpPr>
        <p:grpSp>
          <p:nvGrpSpPr>
            <p:cNvPr id="3084" name="Group 18"/>
            <p:cNvGrpSpPr>
              <a:grpSpLocks/>
            </p:cNvGrpSpPr>
            <p:nvPr/>
          </p:nvGrpSpPr>
          <p:grpSpPr bwMode="auto">
            <a:xfrm>
              <a:off x="3722688" y="3429001"/>
              <a:ext cx="5094287" cy="2640727"/>
              <a:chOff x="-242149" y="4976065"/>
              <a:chExt cx="8422734" cy="2172886"/>
            </a:xfrm>
          </p:grpSpPr>
          <p:sp>
            <p:nvSpPr>
              <p:cNvPr id="17" name="TextBox 16"/>
              <p:cNvSpPr txBox="1"/>
              <p:nvPr/>
            </p:nvSpPr>
            <p:spPr bwMode="auto">
              <a:xfrm>
                <a:off x="-242149" y="5224320"/>
                <a:ext cx="8422734" cy="1924631"/>
              </a:xfrm>
              <a:prstGeom prst="rect">
                <a:avLst/>
              </a:prstGeom>
              <a:solidFill>
                <a:srgbClr val="FAEDB8"/>
              </a:solidFill>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Aft>
                    <a:spcPts val="1200"/>
                  </a:spcAft>
                  <a:defRPr/>
                </a:pPr>
                <a:endParaRPr lang="en-US" sz="1600" b="1">
                  <a:solidFill>
                    <a:srgbClr val="000000"/>
                  </a:solidFill>
                  <a:ea typeface="ＭＳ Ｐゴシック" pitchFamily="-111" charset="-128"/>
                </a:endParaRPr>
              </a:p>
              <a:p>
                <a:pPr marL="342900" indent="-342900">
                  <a:spcAft>
                    <a:spcPts val="1200"/>
                  </a:spcAft>
                  <a:defRPr/>
                </a:pPr>
                <a:endParaRPr lang="en-US" sz="1600" b="1">
                  <a:solidFill>
                    <a:srgbClr val="000000"/>
                  </a:solidFill>
                  <a:ea typeface="ＭＳ Ｐゴシック" pitchFamily="-111" charset="-128"/>
                </a:endParaRPr>
              </a:p>
              <a:p>
                <a:pPr marL="342900" indent="-342900">
                  <a:spcAft>
                    <a:spcPts val="1200"/>
                  </a:spcAft>
                  <a:defRPr/>
                </a:pPr>
                <a:endParaRPr lang="en-US" sz="1600" b="1">
                  <a:solidFill>
                    <a:srgbClr val="000000"/>
                  </a:solidFill>
                  <a:ea typeface="ＭＳ Ｐゴシック" pitchFamily="-111" charset="-128"/>
                </a:endParaRPr>
              </a:p>
              <a:p>
                <a:pPr marL="342900" indent="-342900">
                  <a:spcAft>
                    <a:spcPts val="1200"/>
                  </a:spcAft>
                  <a:defRPr/>
                </a:pPr>
                <a:endParaRPr lang="en-US" sz="1600" b="1">
                  <a:solidFill>
                    <a:srgbClr val="000000"/>
                  </a:solidFill>
                  <a:ea typeface="ＭＳ Ｐゴシック" pitchFamily="-111" charset="-128"/>
                </a:endParaRPr>
              </a:p>
              <a:p>
                <a:pPr marL="342900" indent="-342900">
                  <a:spcAft>
                    <a:spcPts val="1200"/>
                  </a:spcAft>
                  <a:defRPr/>
                </a:pPr>
                <a:endParaRPr lang="en-US" sz="1600" b="1">
                  <a:solidFill>
                    <a:srgbClr val="000000"/>
                  </a:solidFill>
                  <a:ea typeface="ＭＳ Ｐゴシック" pitchFamily="-111" charset="-128"/>
                </a:endParaRPr>
              </a:p>
              <a:p>
                <a:pPr marL="342900" indent="-342900">
                  <a:spcAft>
                    <a:spcPts val="1200"/>
                  </a:spcAft>
                  <a:defRPr/>
                </a:pPr>
                <a:endParaRPr lang="en-US" sz="1600" b="1">
                  <a:solidFill>
                    <a:srgbClr val="000000"/>
                  </a:solidFill>
                  <a:ea typeface="ＭＳ Ｐゴシック" pitchFamily="-111" charset="-128"/>
                </a:endParaRPr>
              </a:p>
            </p:txBody>
          </p:sp>
          <p:sp>
            <p:nvSpPr>
              <p:cNvPr id="18" name="TextBox 17"/>
              <p:cNvSpPr txBox="1"/>
              <p:nvPr/>
            </p:nvSpPr>
            <p:spPr bwMode="auto">
              <a:xfrm>
                <a:off x="744899" y="4976065"/>
                <a:ext cx="6542846" cy="278595"/>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a:spAutoFit/>
              </a:bodyPr>
              <a:lstStyle/>
              <a:p>
                <a:pPr algn="ctr" fontAlgn="auto">
                  <a:spcBef>
                    <a:spcPts val="0"/>
                  </a:spcBef>
                  <a:spcAft>
                    <a:spcPts val="0"/>
                  </a:spcAft>
                  <a:defRPr/>
                </a:pPr>
                <a:r>
                  <a:rPr lang="en-US" sz="1600" b="1" dirty="0">
                    <a:solidFill>
                      <a:srgbClr val="FF0000"/>
                    </a:solidFill>
                  </a:rPr>
                  <a:t>Normal Condition for Sample Means</a:t>
                </a:r>
              </a:p>
            </p:txBody>
          </p:sp>
        </p:grpSp>
        <p:graphicFrame>
          <p:nvGraphicFramePr>
            <p:cNvPr id="3074" name="Object 3"/>
            <p:cNvGraphicFramePr>
              <a:graphicFrameLocks noChangeAspect="1"/>
            </p:cNvGraphicFramePr>
            <p:nvPr/>
          </p:nvGraphicFramePr>
          <p:xfrm>
            <a:off x="3810000" y="3916496"/>
            <a:ext cx="4967288" cy="1937274"/>
          </p:xfrm>
          <a:graphic>
            <a:graphicData uri="http://schemas.openxmlformats.org/presentationml/2006/ole">
              <mc:AlternateContent xmlns:mc="http://schemas.openxmlformats.org/markup-compatibility/2006">
                <mc:Choice xmlns:v="urn:schemas-microsoft-com:vml" Requires="v">
                  <p:oleObj spid="_x0000_s3095" name="Equation" r:id="rId5" imgW="3657600" imgH="1422400" progId="Equation.3">
                    <p:embed/>
                  </p:oleObj>
                </mc:Choice>
                <mc:Fallback>
                  <p:oleObj name="Equation" r:id="rId5" imgW="3657600" imgH="1422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3916496"/>
                          <a:ext cx="4967288" cy="1937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accel="50000" decel="5000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accel="50000" decel="5000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accel="50000" decel="5000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34"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from="(-#ppt_w/2)" to="(#ppt_x)" calcmode="lin" valueType="num">
                                      <p:cBhvr>
                                        <p:cTn id="31" dur="600" fill="hold">
                                          <p:stCondLst>
                                            <p:cond delay="0"/>
                                          </p:stCondLst>
                                        </p:cTn>
                                        <p:tgtEl>
                                          <p:spTgt spid="2"/>
                                        </p:tgtEl>
                                        <p:attrNameLst>
                                          <p:attrName>ppt_x</p:attrName>
                                        </p:attrNameLst>
                                      </p:cBhvr>
                                    </p:anim>
                                    <p:anim from="0" to="-1.0" calcmode="lin" valueType="num">
                                      <p:cBhvr>
                                        <p:cTn id="32" dur="200" decel="50000" autoRev="1" fill="hold">
                                          <p:stCondLst>
                                            <p:cond delay="600"/>
                                          </p:stCondLst>
                                        </p:cTn>
                                        <p:tgtEl>
                                          <p:spTgt spid="2"/>
                                        </p:tgtEl>
                                        <p:attrNameLst>
                                          <p:attrName>xshear</p:attrName>
                                        </p:attrNameLst>
                                      </p:cBhvr>
                                    </p:anim>
                                    <p:animScale>
                                      <p:cBhvr>
                                        <p:cTn id="33" dur="200" decel="100000" autoRev="1" fill="hold">
                                          <p:stCondLst>
                                            <p:cond delay="600"/>
                                          </p:stCondLst>
                                        </p:cTn>
                                        <p:tgtEl>
                                          <p:spTgt spid="2"/>
                                        </p:tgtEl>
                                      </p:cBhvr>
                                      <p:from x="100000" y="100000"/>
                                      <p:to x="80000" y="100000"/>
                                    </p:animScale>
                                    <p:anim by="(#ppt_h/3+#ppt_w*0.1)" calcmode="lin" valueType="num">
                                      <p:cBhvr additive="sum">
                                        <p:cTn id="34"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Text Box 8"/>
          <p:cNvSpPr txBox="1">
            <a:spLocks noChangeArrowheads="1"/>
          </p:cNvSpPr>
          <p:nvPr/>
        </p:nvSpPr>
        <p:spPr bwMode="auto">
          <a:xfrm>
            <a:off x="2014538" y="192088"/>
            <a:ext cx="5084762" cy="646112"/>
          </a:xfrm>
          <a:prstGeom prst="rect">
            <a:avLst/>
          </a:prstGeom>
          <a:noFill/>
          <a:ln w="9525">
            <a:noFill/>
            <a:miter lim="800000"/>
            <a:headEnd/>
            <a:tailEnd/>
          </a:ln>
          <a:effectLst/>
        </p:spPr>
        <p:txBody>
          <a:bodyPr wrap="none">
            <a:spAutoFit/>
          </a:bodyPr>
          <a:lstStyle/>
          <a:p>
            <a:pPr>
              <a:defRPr/>
            </a:pPr>
            <a:r>
              <a:rPr lang="en-US" sz="3600" b="1" dirty="0">
                <a:solidFill>
                  <a:schemeClr val="tx2"/>
                </a:solidFill>
                <a:latin typeface="+mj-lt"/>
                <a:ea typeface="+mj-ea"/>
                <a:cs typeface="+mj-cs"/>
              </a:rPr>
              <a:t>Central Limit Theorem</a:t>
            </a:r>
          </a:p>
        </p:txBody>
      </p:sp>
      <p:grpSp>
        <p:nvGrpSpPr>
          <p:cNvPr id="16387" name="Group 114"/>
          <p:cNvGrpSpPr>
            <a:grpSpLocks noChangeAspect="1"/>
          </p:cNvGrpSpPr>
          <p:nvPr/>
        </p:nvGrpSpPr>
        <p:grpSpPr bwMode="auto">
          <a:xfrm>
            <a:off x="3302000" y="1095375"/>
            <a:ext cx="2595563" cy="1114425"/>
            <a:chOff x="1748" y="1010"/>
            <a:chExt cx="2270" cy="1185"/>
          </a:xfrm>
        </p:grpSpPr>
        <p:sp>
          <p:nvSpPr>
            <p:cNvPr id="16444" name="Freeform 115"/>
            <p:cNvSpPr>
              <a:spLocks noChangeAspect="1"/>
            </p:cNvSpPr>
            <p:nvPr/>
          </p:nvSpPr>
          <p:spPr bwMode="auto">
            <a:xfrm>
              <a:off x="1748" y="1010"/>
              <a:ext cx="2270" cy="1145"/>
            </a:xfrm>
            <a:custGeom>
              <a:avLst/>
              <a:gdLst>
                <a:gd name="T0" fmla="*/ 0 w 2270"/>
                <a:gd name="T1" fmla="*/ 1145 h 1145"/>
                <a:gd name="T2" fmla="*/ 554 w 2270"/>
                <a:gd name="T3" fmla="*/ 1048 h 1145"/>
                <a:gd name="T4" fmla="*/ 844 w 2270"/>
                <a:gd name="T5" fmla="*/ 670 h 1145"/>
                <a:gd name="T6" fmla="*/ 1118 w 2270"/>
                <a:gd name="T7" fmla="*/ 0 h 1145"/>
                <a:gd name="T8" fmla="*/ 1419 w 2270"/>
                <a:gd name="T9" fmla="*/ 669 h 1145"/>
                <a:gd name="T10" fmla="*/ 1706 w 2270"/>
                <a:gd name="T11" fmla="*/ 1048 h 1145"/>
                <a:gd name="T12" fmla="*/ 2270 w 2270"/>
                <a:gd name="T13" fmla="*/ 1138 h 1145"/>
                <a:gd name="T14" fmla="*/ 0 60000 65536"/>
                <a:gd name="T15" fmla="*/ 0 60000 65536"/>
                <a:gd name="T16" fmla="*/ 0 60000 65536"/>
                <a:gd name="T17" fmla="*/ 0 60000 65536"/>
                <a:gd name="T18" fmla="*/ 0 60000 65536"/>
                <a:gd name="T19" fmla="*/ 0 60000 65536"/>
                <a:gd name="T20" fmla="*/ 0 60000 65536"/>
                <a:gd name="T21" fmla="*/ 0 w 2270"/>
                <a:gd name="T22" fmla="*/ 0 h 1145"/>
                <a:gd name="T23" fmla="*/ 2270 w 2270"/>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0" h="1145">
                  <a:moveTo>
                    <a:pt x="0" y="1145"/>
                  </a:moveTo>
                  <a:cubicBezTo>
                    <a:pt x="92" y="1129"/>
                    <a:pt x="413" y="1127"/>
                    <a:pt x="554" y="1048"/>
                  </a:cubicBezTo>
                  <a:cubicBezTo>
                    <a:pt x="695" y="969"/>
                    <a:pt x="750" y="845"/>
                    <a:pt x="844" y="670"/>
                  </a:cubicBezTo>
                  <a:cubicBezTo>
                    <a:pt x="938" y="495"/>
                    <a:pt x="1022" y="0"/>
                    <a:pt x="1118" y="0"/>
                  </a:cubicBezTo>
                  <a:cubicBezTo>
                    <a:pt x="1214" y="0"/>
                    <a:pt x="1321" y="495"/>
                    <a:pt x="1419" y="669"/>
                  </a:cubicBezTo>
                  <a:cubicBezTo>
                    <a:pt x="1517" y="843"/>
                    <a:pt x="1564" y="970"/>
                    <a:pt x="1706" y="1048"/>
                  </a:cubicBezTo>
                  <a:cubicBezTo>
                    <a:pt x="1848" y="1126"/>
                    <a:pt x="2153" y="1119"/>
                    <a:pt x="2270" y="113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6445" name="Line 116"/>
            <p:cNvSpPr>
              <a:spLocks noChangeAspect="1" noChangeShapeType="1"/>
            </p:cNvSpPr>
            <p:nvPr/>
          </p:nvSpPr>
          <p:spPr bwMode="auto">
            <a:xfrm>
              <a:off x="1748" y="2194"/>
              <a:ext cx="226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388" name="Text Box 156"/>
          <p:cNvSpPr txBox="1">
            <a:spLocks noChangeArrowheads="1"/>
          </p:cNvSpPr>
          <p:nvPr/>
        </p:nvSpPr>
        <p:spPr bwMode="auto">
          <a:xfrm>
            <a:off x="454025" y="2354263"/>
            <a:ext cx="828992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b="1"/>
              <a:t>Regardless of the shape of the population, the sampling distribution of </a:t>
            </a:r>
            <a:br>
              <a:rPr lang="en-US" altLang="en-US" b="1"/>
            </a:br>
            <a:r>
              <a:rPr lang="en-US" altLang="en-US" b="1" u="sng"/>
              <a:t>x-bar</a:t>
            </a:r>
            <a:r>
              <a:rPr lang="en-US" altLang="en-US" b="1"/>
              <a:t> becomes approximately normal as the sample size n increases. </a:t>
            </a:r>
          </a:p>
          <a:p>
            <a:r>
              <a:rPr lang="en-US" altLang="en-US" b="1"/>
              <a:t> </a:t>
            </a:r>
          </a:p>
          <a:p>
            <a:r>
              <a:rPr lang="en-US" altLang="en-US" b="1">
                <a:solidFill>
                  <a:srgbClr val="FF0000"/>
                </a:solidFill>
              </a:rPr>
              <a:t>Caution:  only applies to shape and not to the mean or standard deviation</a:t>
            </a:r>
            <a:endParaRPr lang="en-US" altLang="en-US" b="1">
              <a:solidFill>
                <a:srgbClr val="FF0000"/>
              </a:solidFill>
              <a:sym typeface="Symbol" pitchFamily="18" charset="2"/>
            </a:endParaRPr>
          </a:p>
        </p:txBody>
      </p:sp>
      <mc:AlternateContent xmlns:mc="http://schemas.openxmlformats.org/markup-compatibility/2006" xmlns:a14="http://schemas.microsoft.com/office/drawing/2010/main">
        <mc:Choice Requires="a14">
          <p:sp>
            <p:nvSpPr>
              <p:cNvPr id="16389" name="Text Box 157"/>
              <p:cNvSpPr txBox="1">
                <a:spLocks noChangeArrowheads="1"/>
              </p:cNvSpPr>
              <p:nvPr/>
            </p:nvSpPr>
            <p:spPr bwMode="auto">
              <a:xfrm>
                <a:off x="5268913" y="1344613"/>
                <a:ext cx="1337226" cy="58477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14:m>
                  <m:oMath xmlns:m="http://schemas.openxmlformats.org/officeDocument/2006/math">
                    <m:acc>
                      <m:accPr>
                        <m:chr m:val="̅"/>
                        <m:ctrlPr>
                          <a:rPr lang="en-US" sz="1600" b="1" i="1">
                            <a:latin typeface="Cambria Math"/>
                          </a:rPr>
                        </m:ctrlPr>
                      </m:accPr>
                      <m:e>
                        <m:r>
                          <a:rPr lang="en-US" sz="1600" b="1" i="1">
                            <a:latin typeface="Cambria Math"/>
                          </a:rPr>
                          <m:t>𝒙</m:t>
                        </m:r>
                      </m:e>
                    </m:acc>
                  </m:oMath>
                </a14:m>
                <a:r>
                  <a:rPr lang="en-US" altLang="en-US" sz="1600" b="1" dirty="0"/>
                  <a:t> or x-bar</a:t>
                </a:r>
                <a:br>
                  <a:rPr lang="en-US" altLang="en-US" sz="1600" b="1" dirty="0"/>
                </a:br>
                <a:r>
                  <a:rPr lang="en-US" altLang="en-US" sz="1600" b="1" dirty="0"/>
                  <a:t>Distribution</a:t>
                </a:r>
              </a:p>
            </p:txBody>
          </p:sp>
        </mc:Choice>
        <mc:Fallback xmlns="">
          <p:sp>
            <p:nvSpPr>
              <p:cNvPr id="16389" name="Text Box 157"/>
              <p:cNvSpPr txBox="1">
                <a:spLocks noRot="1" noChangeAspect="1" noMove="1" noResize="1" noEditPoints="1" noAdjustHandles="1" noChangeArrowheads="1" noChangeShapeType="1" noTextEdit="1"/>
              </p:cNvSpPr>
              <p:nvPr/>
            </p:nvSpPr>
            <p:spPr bwMode="auto">
              <a:xfrm>
                <a:off x="5268913" y="1344613"/>
                <a:ext cx="1337226" cy="584775"/>
              </a:xfrm>
              <a:prstGeom prst="rect">
                <a:avLst/>
              </a:prstGeom>
              <a:blipFill rotWithShape="1">
                <a:blip r:embed="rId2"/>
                <a:stretch>
                  <a:fillRect l="-2273" t="-3125"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16391" name="Rectangle 159"/>
          <p:cNvSpPr>
            <a:spLocks noChangeArrowheads="1"/>
          </p:cNvSpPr>
          <p:nvPr/>
        </p:nvSpPr>
        <p:spPr bwMode="auto">
          <a:xfrm>
            <a:off x="508000" y="5730875"/>
            <a:ext cx="8126413" cy="8382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Population Distribution</a:t>
            </a:r>
          </a:p>
        </p:txBody>
      </p:sp>
      <p:sp>
        <p:nvSpPr>
          <p:cNvPr id="16392" name="Rectangle 160"/>
          <p:cNvSpPr>
            <a:spLocks noChangeArrowheads="1"/>
          </p:cNvSpPr>
          <p:nvPr/>
        </p:nvSpPr>
        <p:spPr bwMode="auto">
          <a:xfrm>
            <a:off x="1106488" y="4751388"/>
            <a:ext cx="6929437" cy="619125"/>
          </a:xfrm>
          <a:prstGeom prst="rect">
            <a:avLst/>
          </a:prstGeom>
          <a:solidFill>
            <a:srgbClr val="FFFF00"/>
          </a:solidFill>
          <a:ln w="9525">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Random Samples Drawn from Population</a:t>
            </a:r>
          </a:p>
        </p:txBody>
      </p:sp>
      <p:grpSp>
        <p:nvGrpSpPr>
          <p:cNvPr id="16393" name="Group 61"/>
          <p:cNvGrpSpPr>
            <a:grpSpLocks/>
          </p:cNvGrpSpPr>
          <p:nvPr/>
        </p:nvGrpSpPr>
        <p:grpSpPr bwMode="auto">
          <a:xfrm>
            <a:off x="666750" y="3990975"/>
            <a:ext cx="307975" cy="376238"/>
            <a:chOff x="666750" y="3990975"/>
            <a:chExt cx="307975" cy="376238"/>
          </a:xfrm>
        </p:grpSpPr>
        <p:sp>
          <p:nvSpPr>
            <p:cNvPr id="16442" name="Rectangle 161"/>
            <p:cNvSpPr>
              <a:spLocks noChangeArrowheads="1"/>
            </p:cNvSpPr>
            <p:nvPr/>
          </p:nvSpPr>
          <p:spPr bwMode="auto">
            <a:xfrm>
              <a:off x="666750"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43" name="Line 172"/>
            <p:cNvSpPr>
              <a:spLocks noChangeShapeType="1"/>
            </p:cNvSpPr>
            <p:nvPr/>
          </p:nvSpPr>
          <p:spPr bwMode="auto">
            <a:xfrm>
              <a:off x="760413"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94" name="Group 62"/>
          <p:cNvGrpSpPr>
            <a:grpSpLocks/>
          </p:cNvGrpSpPr>
          <p:nvPr/>
        </p:nvGrpSpPr>
        <p:grpSpPr bwMode="auto">
          <a:xfrm>
            <a:off x="1155700" y="3990975"/>
            <a:ext cx="307975" cy="376238"/>
            <a:chOff x="1155700" y="3990975"/>
            <a:chExt cx="307975" cy="376238"/>
          </a:xfrm>
        </p:grpSpPr>
        <p:sp>
          <p:nvSpPr>
            <p:cNvPr id="16440" name="Rectangle 175"/>
            <p:cNvSpPr>
              <a:spLocks noChangeArrowheads="1"/>
            </p:cNvSpPr>
            <p:nvPr/>
          </p:nvSpPr>
          <p:spPr bwMode="auto">
            <a:xfrm>
              <a:off x="1155700"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41" name="Line 176"/>
            <p:cNvSpPr>
              <a:spLocks noChangeShapeType="1"/>
            </p:cNvSpPr>
            <p:nvPr/>
          </p:nvSpPr>
          <p:spPr bwMode="auto">
            <a:xfrm>
              <a:off x="1249363"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95" name="Group 63"/>
          <p:cNvGrpSpPr>
            <a:grpSpLocks/>
          </p:cNvGrpSpPr>
          <p:nvPr/>
        </p:nvGrpSpPr>
        <p:grpSpPr bwMode="auto">
          <a:xfrm>
            <a:off x="1646238" y="3990975"/>
            <a:ext cx="307975" cy="376238"/>
            <a:chOff x="1646238" y="3990975"/>
            <a:chExt cx="307975" cy="376238"/>
          </a:xfrm>
        </p:grpSpPr>
        <p:sp>
          <p:nvSpPr>
            <p:cNvPr id="16438" name="Rectangle 178"/>
            <p:cNvSpPr>
              <a:spLocks noChangeArrowheads="1"/>
            </p:cNvSpPr>
            <p:nvPr/>
          </p:nvSpPr>
          <p:spPr bwMode="auto">
            <a:xfrm>
              <a:off x="1646238"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39" name="Line 179"/>
            <p:cNvSpPr>
              <a:spLocks noChangeShapeType="1"/>
            </p:cNvSpPr>
            <p:nvPr/>
          </p:nvSpPr>
          <p:spPr bwMode="auto">
            <a:xfrm>
              <a:off x="1739901"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96" name="Group 64"/>
          <p:cNvGrpSpPr>
            <a:grpSpLocks/>
          </p:cNvGrpSpPr>
          <p:nvPr/>
        </p:nvGrpSpPr>
        <p:grpSpPr bwMode="auto">
          <a:xfrm>
            <a:off x="2135188" y="3990975"/>
            <a:ext cx="307975" cy="376238"/>
            <a:chOff x="2135188" y="3990975"/>
            <a:chExt cx="307975" cy="376238"/>
          </a:xfrm>
        </p:grpSpPr>
        <p:sp>
          <p:nvSpPr>
            <p:cNvPr id="16436" name="Rectangle 181"/>
            <p:cNvSpPr>
              <a:spLocks noChangeArrowheads="1"/>
            </p:cNvSpPr>
            <p:nvPr/>
          </p:nvSpPr>
          <p:spPr bwMode="auto">
            <a:xfrm>
              <a:off x="2135188"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37" name="Line 182"/>
            <p:cNvSpPr>
              <a:spLocks noChangeShapeType="1"/>
            </p:cNvSpPr>
            <p:nvPr/>
          </p:nvSpPr>
          <p:spPr bwMode="auto">
            <a:xfrm>
              <a:off x="2228851"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97" name="Group 65"/>
          <p:cNvGrpSpPr>
            <a:grpSpLocks/>
          </p:cNvGrpSpPr>
          <p:nvPr/>
        </p:nvGrpSpPr>
        <p:grpSpPr bwMode="auto">
          <a:xfrm>
            <a:off x="2625725" y="3990975"/>
            <a:ext cx="307975" cy="376238"/>
            <a:chOff x="2625725" y="3990975"/>
            <a:chExt cx="307975" cy="376238"/>
          </a:xfrm>
        </p:grpSpPr>
        <p:sp>
          <p:nvSpPr>
            <p:cNvPr id="16434" name="Rectangle 184"/>
            <p:cNvSpPr>
              <a:spLocks noChangeArrowheads="1"/>
            </p:cNvSpPr>
            <p:nvPr/>
          </p:nvSpPr>
          <p:spPr bwMode="auto">
            <a:xfrm>
              <a:off x="2625725"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35" name="Line 185"/>
            <p:cNvSpPr>
              <a:spLocks noChangeShapeType="1"/>
            </p:cNvSpPr>
            <p:nvPr/>
          </p:nvSpPr>
          <p:spPr bwMode="auto">
            <a:xfrm>
              <a:off x="2719388"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98" name="Group 66"/>
          <p:cNvGrpSpPr>
            <a:grpSpLocks/>
          </p:cNvGrpSpPr>
          <p:nvPr/>
        </p:nvGrpSpPr>
        <p:grpSpPr bwMode="auto">
          <a:xfrm>
            <a:off x="3116263" y="3990975"/>
            <a:ext cx="307975" cy="376238"/>
            <a:chOff x="3116263" y="3990975"/>
            <a:chExt cx="307975" cy="376238"/>
          </a:xfrm>
        </p:grpSpPr>
        <p:sp>
          <p:nvSpPr>
            <p:cNvPr id="16432" name="Rectangle 187"/>
            <p:cNvSpPr>
              <a:spLocks noChangeArrowheads="1"/>
            </p:cNvSpPr>
            <p:nvPr/>
          </p:nvSpPr>
          <p:spPr bwMode="auto">
            <a:xfrm>
              <a:off x="3116263"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33" name="Line 188"/>
            <p:cNvSpPr>
              <a:spLocks noChangeShapeType="1"/>
            </p:cNvSpPr>
            <p:nvPr/>
          </p:nvSpPr>
          <p:spPr bwMode="auto">
            <a:xfrm>
              <a:off x="3209926"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399" name="Group 67"/>
          <p:cNvGrpSpPr>
            <a:grpSpLocks/>
          </p:cNvGrpSpPr>
          <p:nvPr/>
        </p:nvGrpSpPr>
        <p:grpSpPr bwMode="auto">
          <a:xfrm>
            <a:off x="3605213" y="3990975"/>
            <a:ext cx="307975" cy="376238"/>
            <a:chOff x="3605213" y="3990975"/>
            <a:chExt cx="307975" cy="376238"/>
          </a:xfrm>
        </p:grpSpPr>
        <p:sp>
          <p:nvSpPr>
            <p:cNvPr id="16430" name="Rectangle 190"/>
            <p:cNvSpPr>
              <a:spLocks noChangeArrowheads="1"/>
            </p:cNvSpPr>
            <p:nvPr/>
          </p:nvSpPr>
          <p:spPr bwMode="auto">
            <a:xfrm>
              <a:off x="3605213"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31" name="Line 191"/>
            <p:cNvSpPr>
              <a:spLocks noChangeShapeType="1"/>
            </p:cNvSpPr>
            <p:nvPr/>
          </p:nvSpPr>
          <p:spPr bwMode="auto">
            <a:xfrm>
              <a:off x="3698876"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0" name="Group 68"/>
          <p:cNvGrpSpPr>
            <a:grpSpLocks/>
          </p:cNvGrpSpPr>
          <p:nvPr/>
        </p:nvGrpSpPr>
        <p:grpSpPr bwMode="auto">
          <a:xfrm>
            <a:off x="4095750" y="3990975"/>
            <a:ext cx="307975" cy="376238"/>
            <a:chOff x="4095750" y="3990975"/>
            <a:chExt cx="307975" cy="376238"/>
          </a:xfrm>
        </p:grpSpPr>
        <p:sp>
          <p:nvSpPr>
            <p:cNvPr id="16428" name="Rectangle 193"/>
            <p:cNvSpPr>
              <a:spLocks noChangeArrowheads="1"/>
            </p:cNvSpPr>
            <p:nvPr/>
          </p:nvSpPr>
          <p:spPr bwMode="auto">
            <a:xfrm>
              <a:off x="4095750"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29" name="Line 194"/>
            <p:cNvSpPr>
              <a:spLocks noChangeShapeType="1"/>
            </p:cNvSpPr>
            <p:nvPr/>
          </p:nvSpPr>
          <p:spPr bwMode="auto">
            <a:xfrm>
              <a:off x="4189413"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1" name="Group 69"/>
          <p:cNvGrpSpPr>
            <a:grpSpLocks/>
          </p:cNvGrpSpPr>
          <p:nvPr/>
        </p:nvGrpSpPr>
        <p:grpSpPr bwMode="auto">
          <a:xfrm>
            <a:off x="4584700" y="3990975"/>
            <a:ext cx="307975" cy="376238"/>
            <a:chOff x="4584700" y="3990975"/>
            <a:chExt cx="307975" cy="376238"/>
          </a:xfrm>
        </p:grpSpPr>
        <p:sp>
          <p:nvSpPr>
            <p:cNvPr id="16426" name="Rectangle 196"/>
            <p:cNvSpPr>
              <a:spLocks noChangeArrowheads="1"/>
            </p:cNvSpPr>
            <p:nvPr/>
          </p:nvSpPr>
          <p:spPr bwMode="auto">
            <a:xfrm>
              <a:off x="4584700"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27" name="Line 197"/>
            <p:cNvSpPr>
              <a:spLocks noChangeShapeType="1"/>
            </p:cNvSpPr>
            <p:nvPr/>
          </p:nvSpPr>
          <p:spPr bwMode="auto">
            <a:xfrm>
              <a:off x="4678363"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2" name="Group 70"/>
          <p:cNvGrpSpPr>
            <a:grpSpLocks/>
          </p:cNvGrpSpPr>
          <p:nvPr/>
        </p:nvGrpSpPr>
        <p:grpSpPr bwMode="auto">
          <a:xfrm>
            <a:off x="5075238" y="3990975"/>
            <a:ext cx="307975" cy="376238"/>
            <a:chOff x="5075238" y="3990975"/>
            <a:chExt cx="307975" cy="376238"/>
          </a:xfrm>
        </p:grpSpPr>
        <p:sp>
          <p:nvSpPr>
            <p:cNvPr id="16424" name="Rectangle 199"/>
            <p:cNvSpPr>
              <a:spLocks noChangeArrowheads="1"/>
            </p:cNvSpPr>
            <p:nvPr/>
          </p:nvSpPr>
          <p:spPr bwMode="auto">
            <a:xfrm>
              <a:off x="5075238"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25" name="Line 200"/>
            <p:cNvSpPr>
              <a:spLocks noChangeShapeType="1"/>
            </p:cNvSpPr>
            <p:nvPr/>
          </p:nvSpPr>
          <p:spPr bwMode="auto">
            <a:xfrm>
              <a:off x="5168901"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3" name="Group 71"/>
          <p:cNvGrpSpPr>
            <a:grpSpLocks/>
          </p:cNvGrpSpPr>
          <p:nvPr/>
        </p:nvGrpSpPr>
        <p:grpSpPr bwMode="auto">
          <a:xfrm>
            <a:off x="5565775" y="3990975"/>
            <a:ext cx="307975" cy="376238"/>
            <a:chOff x="5565775" y="3990975"/>
            <a:chExt cx="307975" cy="376238"/>
          </a:xfrm>
        </p:grpSpPr>
        <p:sp>
          <p:nvSpPr>
            <p:cNvPr id="16422" name="Rectangle 202"/>
            <p:cNvSpPr>
              <a:spLocks noChangeArrowheads="1"/>
            </p:cNvSpPr>
            <p:nvPr/>
          </p:nvSpPr>
          <p:spPr bwMode="auto">
            <a:xfrm>
              <a:off x="5565775"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23" name="Line 203"/>
            <p:cNvSpPr>
              <a:spLocks noChangeShapeType="1"/>
            </p:cNvSpPr>
            <p:nvPr/>
          </p:nvSpPr>
          <p:spPr bwMode="auto">
            <a:xfrm>
              <a:off x="5659438"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4" name="Group 72"/>
          <p:cNvGrpSpPr>
            <a:grpSpLocks/>
          </p:cNvGrpSpPr>
          <p:nvPr/>
        </p:nvGrpSpPr>
        <p:grpSpPr bwMode="auto">
          <a:xfrm>
            <a:off x="6054725" y="3990975"/>
            <a:ext cx="307975" cy="376238"/>
            <a:chOff x="6054725" y="3990975"/>
            <a:chExt cx="307975" cy="376238"/>
          </a:xfrm>
        </p:grpSpPr>
        <p:sp>
          <p:nvSpPr>
            <p:cNvPr id="16420" name="Rectangle 205"/>
            <p:cNvSpPr>
              <a:spLocks noChangeArrowheads="1"/>
            </p:cNvSpPr>
            <p:nvPr/>
          </p:nvSpPr>
          <p:spPr bwMode="auto">
            <a:xfrm>
              <a:off x="6054725"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21" name="Line 206"/>
            <p:cNvSpPr>
              <a:spLocks noChangeShapeType="1"/>
            </p:cNvSpPr>
            <p:nvPr/>
          </p:nvSpPr>
          <p:spPr bwMode="auto">
            <a:xfrm>
              <a:off x="6148388"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5" name="Group 73"/>
          <p:cNvGrpSpPr>
            <a:grpSpLocks/>
          </p:cNvGrpSpPr>
          <p:nvPr/>
        </p:nvGrpSpPr>
        <p:grpSpPr bwMode="auto">
          <a:xfrm>
            <a:off x="6545263" y="3990975"/>
            <a:ext cx="307975" cy="376238"/>
            <a:chOff x="6545263" y="3990975"/>
            <a:chExt cx="307975" cy="376238"/>
          </a:xfrm>
        </p:grpSpPr>
        <p:sp>
          <p:nvSpPr>
            <p:cNvPr id="16418" name="Rectangle 208"/>
            <p:cNvSpPr>
              <a:spLocks noChangeArrowheads="1"/>
            </p:cNvSpPr>
            <p:nvPr/>
          </p:nvSpPr>
          <p:spPr bwMode="auto">
            <a:xfrm>
              <a:off x="6545263"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19" name="Line 209"/>
            <p:cNvSpPr>
              <a:spLocks noChangeShapeType="1"/>
            </p:cNvSpPr>
            <p:nvPr/>
          </p:nvSpPr>
          <p:spPr bwMode="auto">
            <a:xfrm>
              <a:off x="6638926"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6" name="Group 74"/>
          <p:cNvGrpSpPr>
            <a:grpSpLocks/>
          </p:cNvGrpSpPr>
          <p:nvPr/>
        </p:nvGrpSpPr>
        <p:grpSpPr bwMode="auto">
          <a:xfrm>
            <a:off x="7034213" y="3990975"/>
            <a:ext cx="307975" cy="376238"/>
            <a:chOff x="7034213" y="3990975"/>
            <a:chExt cx="307975" cy="376238"/>
          </a:xfrm>
        </p:grpSpPr>
        <p:sp>
          <p:nvSpPr>
            <p:cNvPr id="16416" name="Rectangle 211"/>
            <p:cNvSpPr>
              <a:spLocks noChangeArrowheads="1"/>
            </p:cNvSpPr>
            <p:nvPr/>
          </p:nvSpPr>
          <p:spPr bwMode="auto">
            <a:xfrm>
              <a:off x="7034213"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17" name="Line 212"/>
            <p:cNvSpPr>
              <a:spLocks noChangeShapeType="1"/>
            </p:cNvSpPr>
            <p:nvPr/>
          </p:nvSpPr>
          <p:spPr bwMode="auto">
            <a:xfrm>
              <a:off x="7127876"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7" name="Group 75"/>
          <p:cNvGrpSpPr>
            <a:grpSpLocks/>
          </p:cNvGrpSpPr>
          <p:nvPr/>
        </p:nvGrpSpPr>
        <p:grpSpPr bwMode="auto">
          <a:xfrm>
            <a:off x="7524750" y="3990975"/>
            <a:ext cx="307975" cy="376238"/>
            <a:chOff x="7524750" y="3990975"/>
            <a:chExt cx="307975" cy="376238"/>
          </a:xfrm>
        </p:grpSpPr>
        <p:sp>
          <p:nvSpPr>
            <p:cNvPr id="16414" name="Rectangle 214"/>
            <p:cNvSpPr>
              <a:spLocks noChangeArrowheads="1"/>
            </p:cNvSpPr>
            <p:nvPr/>
          </p:nvSpPr>
          <p:spPr bwMode="auto">
            <a:xfrm>
              <a:off x="7524750"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15" name="Line 215"/>
            <p:cNvSpPr>
              <a:spLocks noChangeShapeType="1"/>
            </p:cNvSpPr>
            <p:nvPr/>
          </p:nvSpPr>
          <p:spPr bwMode="auto">
            <a:xfrm>
              <a:off x="7618413"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6408" name="Group 76"/>
          <p:cNvGrpSpPr>
            <a:grpSpLocks/>
          </p:cNvGrpSpPr>
          <p:nvPr/>
        </p:nvGrpSpPr>
        <p:grpSpPr bwMode="auto">
          <a:xfrm>
            <a:off x="8015288" y="3990975"/>
            <a:ext cx="307975" cy="376238"/>
            <a:chOff x="8015288" y="3990975"/>
            <a:chExt cx="307975" cy="376238"/>
          </a:xfrm>
        </p:grpSpPr>
        <p:sp>
          <p:nvSpPr>
            <p:cNvPr id="16412" name="Rectangle 217"/>
            <p:cNvSpPr>
              <a:spLocks noChangeArrowheads="1"/>
            </p:cNvSpPr>
            <p:nvPr/>
          </p:nvSpPr>
          <p:spPr bwMode="auto">
            <a:xfrm>
              <a:off x="8015288" y="3990975"/>
              <a:ext cx="307975" cy="376238"/>
            </a:xfrm>
            <a:prstGeom prst="rect">
              <a:avLst/>
            </a:prstGeom>
            <a:solidFill>
              <a:srgbClr val="CCFFCC"/>
            </a:solidFill>
            <a:ln w="9525">
              <a:solidFill>
                <a:schemeClr val="tx1"/>
              </a:solidFill>
              <a:miter lim="800000"/>
              <a:headEnd/>
              <a:tailEnd/>
            </a:ln>
          </p:spPr>
          <p:txBody>
            <a:bodyPr wrap="none"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solidFill>
                    <a:srgbClr val="002060"/>
                  </a:solidFill>
                </a:rPr>
                <a:t>x</a:t>
              </a:r>
            </a:p>
          </p:txBody>
        </p:sp>
        <p:sp>
          <p:nvSpPr>
            <p:cNvPr id="16413" name="Line 218"/>
            <p:cNvSpPr>
              <a:spLocks noChangeShapeType="1"/>
            </p:cNvSpPr>
            <p:nvPr/>
          </p:nvSpPr>
          <p:spPr bwMode="auto">
            <a:xfrm>
              <a:off x="8108951" y="4105275"/>
              <a:ext cx="130175" cy="0"/>
            </a:xfrm>
            <a:prstGeom prst="line">
              <a:avLst/>
            </a:prstGeom>
            <a:noFill/>
            <a:ln w="28575">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6409" name="Line 220"/>
          <p:cNvSpPr>
            <a:spLocks noChangeShapeType="1"/>
          </p:cNvSpPr>
          <p:nvPr/>
        </p:nvSpPr>
        <p:spPr bwMode="auto">
          <a:xfrm flipH="1" flipV="1">
            <a:off x="798513" y="4365625"/>
            <a:ext cx="566737"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410" name="Line 221"/>
          <p:cNvSpPr>
            <a:spLocks noChangeShapeType="1"/>
          </p:cNvSpPr>
          <p:nvPr/>
        </p:nvSpPr>
        <p:spPr bwMode="auto">
          <a:xfrm flipV="1">
            <a:off x="7907338" y="4365625"/>
            <a:ext cx="271462" cy="38735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16411" name="Straight Connector 78"/>
          <p:cNvCxnSpPr>
            <a:cxnSpLocks noChangeShapeType="1"/>
            <a:stCxn id="16391" idx="0"/>
            <a:endCxn id="16392" idx="2"/>
          </p:cNvCxnSpPr>
          <p:nvPr/>
        </p:nvCxnSpPr>
        <p:spPr bwMode="auto">
          <a:xfrm rot="5400000" flipH="1" flipV="1">
            <a:off x="4391025" y="5551488"/>
            <a:ext cx="360363" cy="1587"/>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98425"/>
            <a:ext cx="8229600" cy="792163"/>
          </a:xfrm>
        </p:spPr>
        <p:txBody>
          <a:bodyPr/>
          <a:lstStyle/>
          <a:p>
            <a:r>
              <a:rPr lang="en-US" altLang="en-US" sz="3600" b="1" smtClean="0"/>
              <a:t>Central Limit Theorem in Action</a:t>
            </a:r>
          </a:p>
        </p:txBody>
      </p:sp>
      <p:sp>
        <p:nvSpPr>
          <p:cNvPr id="17411" name="Content Placeholder 2"/>
          <p:cNvSpPr>
            <a:spLocks noGrp="1"/>
          </p:cNvSpPr>
          <p:nvPr>
            <p:ph idx="1"/>
          </p:nvPr>
        </p:nvSpPr>
        <p:spPr>
          <a:xfrm>
            <a:off x="3640138" y="1014413"/>
            <a:ext cx="1922462" cy="5386387"/>
          </a:xfrm>
        </p:spPr>
        <p:txBody>
          <a:bodyPr/>
          <a:lstStyle/>
          <a:p>
            <a:pPr>
              <a:buFontTx/>
              <a:buNone/>
            </a:pPr>
            <a:r>
              <a:rPr lang="en-US" altLang="en-US" sz="2400" b="1" smtClean="0"/>
              <a:t>n =1</a:t>
            </a:r>
          </a:p>
          <a:p>
            <a:pPr>
              <a:buFontTx/>
              <a:buNone/>
            </a:pPr>
            <a:endParaRPr lang="en-US" altLang="en-US" sz="2400" b="1" smtClean="0"/>
          </a:p>
          <a:p>
            <a:pPr>
              <a:buFontTx/>
              <a:buNone/>
            </a:pPr>
            <a:endParaRPr lang="en-US" altLang="en-US" sz="2400" b="1" smtClean="0"/>
          </a:p>
          <a:p>
            <a:pPr>
              <a:buFontTx/>
              <a:buNone/>
            </a:pPr>
            <a:endParaRPr lang="en-US" altLang="en-US" sz="2400" b="1" smtClean="0"/>
          </a:p>
          <a:p>
            <a:pPr>
              <a:buFontTx/>
              <a:buNone/>
            </a:pPr>
            <a:r>
              <a:rPr lang="en-US" altLang="en-US" sz="2400" b="1" smtClean="0"/>
              <a:t>           n = 2</a:t>
            </a:r>
          </a:p>
          <a:p>
            <a:pPr>
              <a:buFontTx/>
              <a:buNone/>
            </a:pPr>
            <a:endParaRPr lang="en-US" altLang="en-US" sz="2400" b="1" smtClean="0"/>
          </a:p>
          <a:p>
            <a:pPr>
              <a:buFontTx/>
              <a:buNone/>
            </a:pPr>
            <a:endParaRPr lang="en-US" altLang="en-US" sz="2400" b="1" smtClean="0"/>
          </a:p>
          <a:p>
            <a:pPr>
              <a:buFontTx/>
              <a:buNone/>
            </a:pPr>
            <a:r>
              <a:rPr lang="en-US" altLang="en-US" sz="2400" b="1" smtClean="0"/>
              <a:t>n = 10</a:t>
            </a:r>
          </a:p>
          <a:p>
            <a:pPr>
              <a:buFontTx/>
              <a:buNone/>
            </a:pPr>
            <a:endParaRPr lang="en-US" altLang="en-US" sz="2400" b="1" smtClean="0"/>
          </a:p>
          <a:p>
            <a:pPr>
              <a:buFontTx/>
              <a:buNone/>
            </a:pPr>
            <a:endParaRPr lang="en-US" altLang="en-US" sz="2400" b="1" smtClean="0"/>
          </a:p>
          <a:p>
            <a:pPr>
              <a:buFontTx/>
              <a:buNone/>
            </a:pPr>
            <a:endParaRPr lang="en-US" altLang="en-US" sz="2400" b="1" smtClean="0"/>
          </a:p>
          <a:p>
            <a:pPr>
              <a:buFontTx/>
              <a:buNone/>
            </a:pPr>
            <a:r>
              <a:rPr lang="en-US" altLang="en-US" sz="2400" b="1" smtClean="0"/>
              <a:t>         n = 25 </a:t>
            </a:r>
          </a:p>
        </p:txBody>
      </p:sp>
      <p:pic>
        <p:nvPicPr>
          <p:cNvPr id="17412" name="Picture 2" descr="Yates_3e_Ch09_p56040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38200"/>
            <a:ext cx="33337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Yates_3e_Ch09_p56040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7200" y="838200"/>
            <a:ext cx="3378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2" descr="Yates_3e_Ch09_p56040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810000"/>
            <a:ext cx="33528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2" descr="Yates_3e_Ch09_p56040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025" y="3816350"/>
            <a:ext cx="338455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8425"/>
            <a:ext cx="8229600" cy="792163"/>
          </a:xfrm>
        </p:spPr>
        <p:txBody>
          <a:bodyPr/>
          <a:lstStyle/>
          <a:p>
            <a:r>
              <a:rPr lang="en-US" altLang="en-US" sz="3600" b="1" smtClean="0"/>
              <a:t>Example 5</a:t>
            </a:r>
          </a:p>
        </p:txBody>
      </p:sp>
      <mc:AlternateContent xmlns:mc="http://schemas.openxmlformats.org/markup-compatibility/2006" xmlns:a14="http://schemas.microsoft.com/office/drawing/2010/main">
        <mc:Choice Requires="a14">
          <p:sp>
            <p:nvSpPr>
              <p:cNvPr id="18435" name="Content Placeholder 2"/>
              <p:cNvSpPr>
                <a:spLocks noGrp="1"/>
              </p:cNvSpPr>
              <p:nvPr>
                <p:ph idx="1"/>
              </p:nvPr>
            </p:nvSpPr>
            <p:spPr>
              <a:xfrm>
                <a:off x="152400" y="838200"/>
                <a:ext cx="8839200" cy="3200400"/>
              </a:xfrm>
            </p:spPr>
            <p:txBody>
              <a:bodyPr/>
              <a:lstStyle/>
              <a:p>
                <a:pPr marL="0" indent="0">
                  <a:buFontTx/>
                  <a:buNone/>
                </a:pPr>
                <a:r>
                  <a:rPr lang="en-US" altLang="en-US" sz="2400" b="1" dirty="0" smtClean="0"/>
                  <a:t>The time a technician requires to perform preventive maintenance on an air conditioning unit is governed by the exponential distribution (similar to curve a from “in Action” slide).  The mean time is </a:t>
                </a:r>
                <a14:m>
                  <m:oMath xmlns:m="http://schemas.openxmlformats.org/officeDocument/2006/math">
                    <m:r>
                      <a:rPr lang="el-GR" altLang="en-US" sz="2400" b="1" i="1" dirty="0" smtClean="0">
                        <a:latin typeface="Cambria Math"/>
                      </a:rPr>
                      <m:t>𝝁</m:t>
                    </m:r>
                    <m:r>
                      <a:rPr lang="en-US" altLang="en-US" sz="2400" b="1" i="1" dirty="0" smtClean="0">
                        <a:latin typeface="Cambria Math"/>
                      </a:rPr>
                      <m:t> = </m:t>
                    </m:r>
                    <m:r>
                      <a:rPr lang="en-US" altLang="en-US" sz="2400" b="1" i="1" dirty="0" smtClean="0">
                        <a:latin typeface="Cambria Math"/>
                      </a:rPr>
                      <m:t>𝟏</m:t>
                    </m:r>
                    <m:r>
                      <a:rPr lang="en-US" altLang="en-US" sz="2400" b="1" i="1" dirty="0" smtClean="0">
                        <a:latin typeface="Cambria Math"/>
                      </a:rPr>
                      <m:t> </m:t>
                    </m:r>
                  </m:oMath>
                </a14:m>
                <a:r>
                  <a:rPr lang="en-US" altLang="en-US" sz="2400" b="1" dirty="0" smtClean="0"/>
                  <a:t>hour and </a:t>
                </a:r>
                <a14:m>
                  <m:oMath xmlns:m="http://schemas.openxmlformats.org/officeDocument/2006/math">
                    <m:r>
                      <a:rPr lang="el-GR" altLang="en-US" sz="2400" b="1" i="1" dirty="0" smtClean="0">
                        <a:latin typeface="Cambria Math"/>
                      </a:rPr>
                      <m:t>𝝈</m:t>
                    </m:r>
                    <m:r>
                      <a:rPr lang="en-US" altLang="en-US" sz="2400" b="1" i="1" dirty="0" smtClean="0">
                        <a:latin typeface="Cambria Math"/>
                      </a:rPr>
                      <m:t> = </m:t>
                    </m:r>
                    <m:r>
                      <a:rPr lang="en-US" altLang="en-US" sz="2400" b="1" i="1" dirty="0" smtClean="0">
                        <a:latin typeface="Cambria Math"/>
                      </a:rPr>
                      <m:t>𝟏</m:t>
                    </m:r>
                    <m:r>
                      <a:rPr lang="en-US" altLang="en-US" sz="2400" b="1" i="1" dirty="0" smtClean="0">
                        <a:latin typeface="Cambria Math"/>
                      </a:rPr>
                      <m:t> </m:t>
                    </m:r>
                  </m:oMath>
                </a14:m>
                <a:r>
                  <a:rPr lang="en-US" altLang="en-US" sz="2400" b="1" dirty="0" smtClean="0"/>
                  <a:t>hour.  Your company has a contract to maintain 70 of these units in an apartment building.  In budgeting your technician’s time should you allow an average of 1.1 hours or 1.25 hours for each unit?  </a:t>
                </a:r>
              </a:p>
            </p:txBody>
          </p:sp>
        </mc:Choice>
        <mc:Fallback xmlns="">
          <p:sp>
            <p:nvSpPr>
              <p:cNvPr id="18435" name="Content Placeholder 2"/>
              <p:cNvSpPr>
                <a:spLocks noGrp="1" noRot="1" noChangeAspect="1" noMove="1" noResize="1" noEditPoints="1" noAdjustHandles="1" noChangeArrowheads="1" noChangeShapeType="1" noTextEdit="1"/>
              </p:cNvSpPr>
              <p:nvPr>
                <p:ph idx="1"/>
              </p:nvPr>
            </p:nvSpPr>
            <p:spPr>
              <a:xfrm>
                <a:off x="152400" y="838200"/>
                <a:ext cx="8839200" cy="3200400"/>
              </a:xfrm>
              <a:blipFill rotWithShape="1">
                <a:blip r:embed="rId2"/>
                <a:stretch>
                  <a:fillRect l="-1034" t="-1333" r="-1310"/>
                </a:stretch>
              </a:blipFill>
            </p:spPr>
            <p:txBody>
              <a:bodyPr/>
              <a:lstStyle/>
              <a:p>
                <a:r>
                  <a:rPr lang="en-US">
                    <a:noFill/>
                  </a:rPr>
                  <a:t> </a:t>
                </a:r>
              </a:p>
            </p:txBody>
          </p:sp>
        </mc:Fallback>
      </mc:AlternateContent>
      <p:pic>
        <p:nvPicPr>
          <p:cNvPr id="18445"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6399" y="3886200"/>
            <a:ext cx="3830601"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8425"/>
            <a:ext cx="8229600" cy="792163"/>
          </a:xfrm>
        </p:spPr>
        <p:txBody>
          <a:bodyPr/>
          <a:lstStyle/>
          <a:p>
            <a:r>
              <a:rPr lang="en-US" altLang="en-US" sz="3600" b="1" dirty="0" smtClean="0"/>
              <a:t>Example 5 - </a:t>
            </a:r>
            <a:r>
              <a:rPr lang="en-US" altLang="en-US" sz="3600" b="1" dirty="0" err="1" smtClean="0"/>
              <a:t>cont</a:t>
            </a:r>
            <a:endParaRPr lang="en-US" altLang="en-US" sz="3600" b="1" dirty="0" smtClean="0"/>
          </a:p>
        </p:txBody>
      </p:sp>
      <p:sp>
        <p:nvSpPr>
          <p:cNvPr id="18435" name="Content Placeholder 2"/>
          <p:cNvSpPr>
            <a:spLocks noGrp="1"/>
          </p:cNvSpPr>
          <p:nvPr>
            <p:ph idx="1"/>
          </p:nvPr>
        </p:nvSpPr>
        <p:spPr>
          <a:xfrm>
            <a:off x="304800" y="838200"/>
            <a:ext cx="8610600" cy="3200400"/>
          </a:xfrm>
        </p:spPr>
        <p:txBody>
          <a:bodyPr/>
          <a:lstStyle/>
          <a:p>
            <a:pPr marL="0" indent="0">
              <a:buFontTx/>
              <a:buNone/>
            </a:pPr>
            <a:r>
              <a:rPr lang="en-US" altLang="en-US" sz="2400" b="1" dirty="0" smtClean="0"/>
              <a:t>In budgeting your technician’s time should you allow an average of 1.1 hours or 1.25 hours for each unit?  </a:t>
            </a:r>
          </a:p>
          <a:p>
            <a:pPr marL="0" indent="0">
              <a:buFontTx/>
              <a:buNone/>
            </a:pPr>
            <a:endParaRPr lang="en-US" altLang="en-US" sz="2400" b="1" dirty="0"/>
          </a:p>
          <a:p>
            <a:pPr marL="0" indent="0">
              <a:buFontTx/>
              <a:buNone/>
            </a:pPr>
            <a:r>
              <a:rPr lang="en-US" altLang="en-US" sz="2400" b="1" dirty="0" smtClean="0"/>
              <a:t>1.1 hours analysis</a:t>
            </a:r>
          </a:p>
        </p:txBody>
      </p:sp>
      <p:sp>
        <p:nvSpPr>
          <p:cNvPr id="4" name="TextBox 3"/>
          <p:cNvSpPr txBox="1">
            <a:spLocks noChangeArrowheads="1"/>
          </p:cNvSpPr>
          <p:nvPr/>
        </p:nvSpPr>
        <p:spPr bwMode="auto">
          <a:xfrm>
            <a:off x="685800" y="2943225"/>
            <a:ext cx="267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altLang="en-US" sz="2000" b="1" dirty="0">
                <a:solidFill>
                  <a:srgbClr val="FFFF00"/>
                </a:solidFill>
              </a:rPr>
              <a:t>μ</a:t>
            </a:r>
            <a:r>
              <a:rPr lang="en-US" altLang="en-US" sz="2000" b="1" dirty="0">
                <a:solidFill>
                  <a:srgbClr val="FFFF00"/>
                </a:solidFill>
              </a:rPr>
              <a:t> = 1    </a:t>
            </a:r>
            <a:r>
              <a:rPr lang="el-GR" altLang="en-US" sz="2000" b="1" dirty="0">
                <a:solidFill>
                  <a:srgbClr val="FFFF00"/>
                </a:solidFill>
              </a:rPr>
              <a:t>σ</a:t>
            </a:r>
            <a:r>
              <a:rPr lang="en-US" altLang="en-US" sz="2000" b="1" dirty="0">
                <a:solidFill>
                  <a:srgbClr val="FFFF00"/>
                </a:solidFill>
              </a:rPr>
              <a:t> = 1    n = 70</a:t>
            </a:r>
          </a:p>
        </p:txBody>
      </p:sp>
      <p:sp>
        <p:nvSpPr>
          <p:cNvPr id="10" name="TextBox 9"/>
          <p:cNvSpPr txBox="1">
            <a:spLocks noChangeArrowheads="1"/>
          </p:cNvSpPr>
          <p:nvPr/>
        </p:nvSpPr>
        <p:spPr bwMode="auto">
          <a:xfrm>
            <a:off x="4186378" y="4733132"/>
            <a:ext cx="462996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a:solidFill>
                  <a:srgbClr val="FFFF00"/>
                </a:solidFill>
              </a:rPr>
              <a:t>normalcdf</a:t>
            </a:r>
            <a:r>
              <a:rPr lang="en-US" altLang="en-US" sz="2000" b="1" dirty="0">
                <a:solidFill>
                  <a:srgbClr val="FFFF00"/>
                </a:solidFill>
              </a:rPr>
              <a:t>(0.83,E99) = </a:t>
            </a:r>
            <a:r>
              <a:rPr lang="en-US" altLang="en-US" sz="2000" b="1" dirty="0" smtClean="0">
                <a:solidFill>
                  <a:srgbClr val="FFFF00"/>
                </a:solidFill>
              </a:rPr>
              <a:t>0.7967 </a:t>
            </a:r>
          </a:p>
          <a:p>
            <a:r>
              <a:rPr lang="en-US" altLang="en-US" sz="2000" b="1" dirty="0">
                <a:solidFill>
                  <a:srgbClr val="FFFF00"/>
                </a:solidFill>
              </a:rPr>
              <a:t> </a:t>
            </a:r>
            <a:r>
              <a:rPr lang="en-US" altLang="en-US" sz="2000" b="1" dirty="0" smtClean="0">
                <a:solidFill>
                  <a:srgbClr val="FFFF00"/>
                </a:solidFill>
              </a:rPr>
              <a:t>                                   </a:t>
            </a:r>
            <a:r>
              <a:rPr lang="en-US" altLang="en-US" sz="2000" b="1" dirty="0">
                <a:solidFill>
                  <a:srgbClr val="FFFF00"/>
                </a:solidFill>
              </a:rPr>
              <a:t>= 1 – </a:t>
            </a:r>
            <a:r>
              <a:rPr lang="en-US" altLang="en-US" sz="2000" b="1" dirty="0" smtClean="0">
                <a:solidFill>
                  <a:srgbClr val="FFFF00"/>
                </a:solidFill>
              </a:rPr>
              <a:t>0.7967 </a:t>
            </a:r>
          </a:p>
          <a:p>
            <a:r>
              <a:rPr lang="en-US" altLang="en-US" sz="2000" b="1" dirty="0">
                <a:solidFill>
                  <a:srgbClr val="FFFF00"/>
                </a:solidFill>
              </a:rPr>
              <a:t> </a:t>
            </a:r>
            <a:r>
              <a:rPr lang="en-US" altLang="en-US" sz="2000" b="1" dirty="0" smtClean="0">
                <a:solidFill>
                  <a:srgbClr val="FFFF00"/>
                </a:solidFill>
              </a:rPr>
              <a:t>                                   = 0.2033</a:t>
            </a:r>
            <a:endParaRPr lang="en-US" altLang="en-US" sz="2000" b="1" dirty="0">
              <a:solidFill>
                <a:srgbClr val="FFFF00"/>
              </a:solidFill>
            </a:endParaRPr>
          </a:p>
        </p:txBody>
      </p:sp>
      <p:grpSp>
        <p:nvGrpSpPr>
          <p:cNvPr id="2" name="Group 169"/>
          <p:cNvGrpSpPr>
            <a:grpSpLocks/>
          </p:cNvGrpSpPr>
          <p:nvPr/>
        </p:nvGrpSpPr>
        <p:grpSpPr bwMode="auto">
          <a:xfrm>
            <a:off x="5915880" y="1981206"/>
            <a:ext cx="2595563" cy="1431928"/>
            <a:chOff x="3624" y="2538"/>
            <a:chExt cx="1635" cy="902"/>
          </a:xfrm>
        </p:grpSpPr>
        <p:sp>
          <p:nvSpPr>
            <p:cNvPr id="18446" name="Freeform 146"/>
            <p:cNvSpPr>
              <a:spLocks/>
            </p:cNvSpPr>
            <p:nvPr/>
          </p:nvSpPr>
          <p:spPr bwMode="auto">
            <a:xfrm>
              <a:off x="4605" y="2880"/>
              <a:ext cx="642" cy="357"/>
            </a:xfrm>
            <a:custGeom>
              <a:avLst/>
              <a:gdLst>
                <a:gd name="T0" fmla="*/ 0 w 642"/>
                <a:gd name="T1" fmla="*/ 354 h 357"/>
                <a:gd name="T2" fmla="*/ 642 w 642"/>
                <a:gd name="T3" fmla="*/ 357 h 357"/>
                <a:gd name="T4" fmla="*/ 642 w 642"/>
                <a:gd name="T5" fmla="*/ 333 h 357"/>
                <a:gd name="T6" fmla="*/ 486 w 642"/>
                <a:gd name="T7" fmla="*/ 324 h 357"/>
                <a:gd name="T8" fmla="*/ 381 w 642"/>
                <a:gd name="T9" fmla="*/ 315 h 357"/>
                <a:gd name="T10" fmla="*/ 249 w 642"/>
                <a:gd name="T11" fmla="*/ 291 h 357"/>
                <a:gd name="T12" fmla="*/ 156 w 642"/>
                <a:gd name="T13" fmla="*/ 216 h 357"/>
                <a:gd name="T14" fmla="*/ 81 w 642"/>
                <a:gd name="T15" fmla="*/ 132 h 357"/>
                <a:gd name="T16" fmla="*/ 0 w 642"/>
                <a:gd name="T17" fmla="*/ 0 h 357"/>
                <a:gd name="T18" fmla="*/ 0 w 642"/>
                <a:gd name="T19" fmla="*/ 354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2"/>
                <a:gd name="T31" fmla="*/ 0 h 357"/>
                <a:gd name="T32" fmla="*/ 642 w 642"/>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2" h="357">
                  <a:moveTo>
                    <a:pt x="0" y="354"/>
                  </a:moveTo>
                  <a:lnTo>
                    <a:pt x="642" y="357"/>
                  </a:lnTo>
                  <a:lnTo>
                    <a:pt x="642" y="333"/>
                  </a:lnTo>
                  <a:lnTo>
                    <a:pt x="486" y="324"/>
                  </a:lnTo>
                  <a:lnTo>
                    <a:pt x="381" y="315"/>
                  </a:lnTo>
                  <a:lnTo>
                    <a:pt x="249" y="291"/>
                  </a:lnTo>
                  <a:lnTo>
                    <a:pt x="156" y="216"/>
                  </a:lnTo>
                  <a:lnTo>
                    <a:pt x="81" y="132"/>
                  </a:lnTo>
                  <a:lnTo>
                    <a:pt x="0" y="0"/>
                  </a:lnTo>
                  <a:lnTo>
                    <a:pt x="0" y="354"/>
                  </a:lnTo>
                  <a:close/>
                </a:path>
              </a:pathLst>
            </a:custGeom>
            <a:solidFill>
              <a:schemeClr val="accent1"/>
            </a:solidFill>
            <a:ln w="9525">
              <a:solidFill>
                <a:srgbClr val="FF0000"/>
              </a:solidFill>
              <a:round/>
              <a:headEnd/>
              <a:tailEnd/>
            </a:ln>
          </p:spPr>
          <p:txBody>
            <a:bodyPr/>
            <a:lstStyle/>
            <a:p>
              <a:endParaRPr lang="en-US"/>
            </a:p>
          </p:txBody>
        </p:sp>
        <p:grpSp>
          <p:nvGrpSpPr>
            <p:cNvPr id="18447" name="Group 117"/>
            <p:cNvGrpSpPr>
              <a:grpSpLocks noChangeAspect="1"/>
            </p:cNvGrpSpPr>
            <p:nvPr/>
          </p:nvGrpSpPr>
          <p:grpSpPr bwMode="auto">
            <a:xfrm>
              <a:off x="3624" y="2538"/>
              <a:ext cx="1635" cy="702"/>
              <a:chOff x="1748" y="1010"/>
              <a:chExt cx="2270" cy="1185"/>
            </a:xfrm>
          </p:grpSpPr>
          <p:sp>
            <p:nvSpPr>
              <p:cNvPr id="18450" name="Freeform 118"/>
              <p:cNvSpPr>
                <a:spLocks noChangeAspect="1"/>
              </p:cNvSpPr>
              <p:nvPr/>
            </p:nvSpPr>
            <p:spPr bwMode="auto">
              <a:xfrm>
                <a:off x="1748" y="1010"/>
                <a:ext cx="2270" cy="1145"/>
              </a:xfrm>
              <a:custGeom>
                <a:avLst/>
                <a:gdLst>
                  <a:gd name="T0" fmla="*/ 0 w 2270"/>
                  <a:gd name="T1" fmla="*/ 1145 h 1145"/>
                  <a:gd name="T2" fmla="*/ 554 w 2270"/>
                  <a:gd name="T3" fmla="*/ 1048 h 1145"/>
                  <a:gd name="T4" fmla="*/ 844 w 2270"/>
                  <a:gd name="T5" fmla="*/ 670 h 1145"/>
                  <a:gd name="T6" fmla="*/ 1118 w 2270"/>
                  <a:gd name="T7" fmla="*/ 0 h 1145"/>
                  <a:gd name="T8" fmla="*/ 1419 w 2270"/>
                  <a:gd name="T9" fmla="*/ 669 h 1145"/>
                  <a:gd name="T10" fmla="*/ 1706 w 2270"/>
                  <a:gd name="T11" fmla="*/ 1048 h 1145"/>
                  <a:gd name="T12" fmla="*/ 2270 w 2270"/>
                  <a:gd name="T13" fmla="*/ 1138 h 1145"/>
                  <a:gd name="T14" fmla="*/ 0 60000 65536"/>
                  <a:gd name="T15" fmla="*/ 0 60000 65536"/>
                  <a:gd name="T16" fmla="*/ 0 60000 65536"/>
                  <a:gd name="T17" fmla="*/ 0 60000 65536"/>
                  <a:gd name="T18" fmla="*/ 0 60000 65536"/>
                  <a:gd name="T19" fmla="*/ 0 60000 65536"/>
                  <a:gd name="T20" fmla="*/ 0 60000 65536"/>
                  <a:gd name="T21" fmla="*/ 0 w 2270"/>
                  <a:gd name="T22" fmla="*/ 0 h 1145"/>
                  <a:gd name="T23" fmla="*/ 2270 w 2270"/>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0" h="1145">
                    <a:moveTo>
                      <a:pt x="0" y="1145"/>
                    </a:moveTo>
                    <a:cubicBezTo>
                      <a:pt x="92" y="1129"/>
                      <a:pt x="413" y="1127"/>
                      <a:pt x="554" y="1048"/>
                    </a:cubicBezTo>
                    <a:cubicBezTo>
                      <a:pt x="695" y="969"/>
                      <a:pt x="750" y="845"/>
                      <a:pt x="844" y="670"/>
                    </a:cubicBezTo>
                    <a:cubicBezTo>
                      <a:pt x="938" y="495"/>
                      <a:pt x="1022" y="0"/>
                      <a:pt x="1118" y="0"/>
                    </a:cubicBezTo>
                    <a:cubicBezTo>
                      <a:pt x="1214" y="0"/>
                      <a:pt x="1321" y="495"/>
                      <a:pt x="1419" y="669"/>
                    </a:cubicBezTo>
                    <a:cubicBezTo>
                      <a:pt x="1517" y="843"/>
                      <a:pt x="1564" y="970"/>
                      <a:pt x="1706" y="1048"/>
                    </a:cubicBezTo>
                    <a:cubicBezTo>
                      <a:pt x="1848" y="1126"/>
                      <a:pt x="2153" y="1119"/>
                      <a:pt x="2270" y="113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1" name="Line 119"/>
              <p:cNvSpPr>
                <a:spLocks noChangeAspect="1" noChangeShapeType="1"/>
              </p:cNvSpPr>
              <p:nvPr/>
            </p:nvSpPr>
            <p:spPr bwMode="auto">
              <a:xfrm>
                <a:off x="1748" y="2194"/>
                <a:ext cx="226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8" name="Text Box 125"/>
            <p:cNvSpPr txBox="1">
              <a:spLocks noChangeArrowheads="1"/>
            </p:cNvSpPr>
            <p:nvPr/>
          </p:nvSpPr>
          <p:spPr bwMode="auto">
            <a:xfrm>
              <a:off x="4518" y="3246"/>
              <a:ext cx="273"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dirty="0" smtClean="0"/>
                <a:t>1.1</a:t>
              </a:r>
              <a:endParaRPr lang="en-US" altLang="en-US" sz="1400" b="1" dirty="0"/>
            </a:p>
          </p:txBody>
        </p:sp>
        <p:sp>
          <p:nvSpPr>
            <p:cNvPr id="18449" name="Line 132"/>
            <p:cNvSpPr>
              <a:spLocks noChangeShapeType="1"/>
            </p:cNvSpPr>
            <p:nvPr/>
          </p:nvSpPr>
          <p:spPr bwMode="auto">
            <a:xfrm>
              <a:off x="4607" y="3189"/>
              <a:ext cx="0" cy="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18" name="TextBox 17"/>
              <p:cNvSpPr txBox="1">
                <a:spLocks noChangeArrowheads="1"/>
              </p:cNvSpPr>
              <p:nvPr/>
            </p:nvSpPr>
            <p:spPr bwMode="auto">
              <a:xfrm>
                <a:off x="3064510" y="1676400"/>
                <a:ext cx="330571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smtClean="0">
                    <a:solidFill>
                      <a:srgbClr val="FFFF00"/>
                    </a:solidFill>
                  </a:rPr>
                  <a:t>P(</a:t>
                </a:r>
                <a14:m>
                  <m:oMath xmlns:m="http://schemas.openxmlformats.org/officeDocument/2006/math">
                    <m:acc>
                      <m:accPr>
                        <m:chr m:val="̅"/>
                        <m:ctrlPr>
                          <a:rPr lang="en-US" sz="2000" b="1" i="1">
                            <a:solidFill>
                              <a:srgbClr val="FFFF00"/>
                            </a:solidFill>
                            <a:latin typeface="Cambria Math"/>
                          </a:rPr>
                        </m:ctrlPr>
                      </m:accPr>
                      <m:e>
                        <m:r>
                          <a:rPr lang="en-US" sz="2000" b="1" i="1">
                            <a:solidFill>
                              <a:srgbClr val="FFFF00"/>
                            </a:solidFill>
                            <a:latin typeface="Cambria Math"/>
                          </a:rPr>
                          <m:t>𝒙</m:t>
                        </m:r>
                      </m:e>
                    </m:acc>
                  </m:oMath>
                </a14:m>
                <a:r>
                  <a:rPr lang="en-US" altLang="en-US" sz="2000" b="1" dirty="0">
                    <a:solidFill>
                      <a:srgbClr val="FFFF00"/>
                    </a:solidFill>
                  </a:rPr>
                  <a:t> &gt; 1.1)   vs   P(</a:t>
                </a:r>
                <a14:m>
                  <m:oMath xmlns:m="http://schemas.openxmlformats.org/officeDocument/2006/math">
                    <m:acc>
                      <m:accPr>
                        <m:chr m:val="̅"/>
                        <m:ctrlPr>
                          <a:rPr lang="en-US" sz="2000" b="1" i="1">
                            <a:solidFill>
                              <a:srgbClr val="FFFF00"/>
                            </a:solidFill>
                            <a:latin typeface="Cambria Math"/>
                          </a:rPr>
                        </m:ctrlPr>
                      </m:accPr>
                      <m:e>
                        <m:r>
                          <a:rPr lang="en-US" sz="2000" b="1" i="1">
                            <a:solidFill>
                              <a:srgbClr val="FFFF00"/>
                            </a:solidFill>
                            <a:latin typeface="Cambria Math"/>
                          </a:rPr>
                          <m:t>𝒙</m:t>
                        </m:r>
                      </m:e>
                    </m:acc>
                  </m:oMath>
                </a14:m>
                <a:r>
                  <a:rPr lang="en-US" altLang="en-US" sz="2000" b="1" dirty="0">
                    <a:solidFill>
                      <a:srgbClr val="FFFF00"/>
                    </a:solidFill>
                  </a:rPr>
                  <a:t> &gt; 1.25)</a:t>
                </a:r>
              </a:p>
            </p:txBody>
          </p:sp>
        </mc:Choice>
        <mc:Fallback xmlns="">
          <p:sp>
            <p:nvSpPr>
              <p:cNvPr id="18" name="TextBox 17"/>
              <p:cNvSpPr txBox="1">
                <a:spLocks noRot="1" noChangeAspect="1" noMove="1" noResize="1" noEditPoints="1" noAdjustHandles="1" noChangeArrowheads="1" noChangeShapeType="1" noTextEdit="1"/>
              </p:cNvSpPr>
              <p:nvPr/>
            </p:nvSpPr>
            <p:spPr bwMode="auto">
              <a:xfrm>
                <a:off x="3064510" y="1676400"/>
                <a:ext cx="3305713" cy="400110"/>
              </a:xfrm>
              <a:prstGeom prst="rect">
                <a:avLst/>
              </a:prstGeom>
              <a:blipFill rotWithShape="1">
                <a:blip r:embed="rId2"/>
                <a:stretch>
                  <a:fillRect l="-2030" t="-6061" r="-923" b="-2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a:spLocks noChangeArrowheads="1"/>
              </p:cNvSpPr>
              <p:nvPr/>
            </p:nvSpPr>
            <p:spPr bwMode="auto">
              <a:xfrm>
                <a:off x="510540" y="3657600"/>
                <a:ext cx="2565401" cy="728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14:m>
                  <m:oMathPara xmlns:m="http://schemas.openxmlformats.org/officeDocument/2006/math">
                    <m:oMathParaPr>
                      <m:jc m:val="centerGroup"/>
                    </m:oMathParaPr>
                    <m:oMath xmlns:m="http://schemas.openxmlformats.org/officeDocument/2006/math">
                      <m:sSub>
                        <m:sSubPr>
                          <m:ctrlPr>
                            <a:rPr lang="el-GR" altLang="en-US" sz="2000" b="1" i="1" dirty="0" smtClean="0">
                              <a:solidFill>
                                <a:srgbClr val="FFFF00"/>
                              </a:solidFill>
                              <a:latin typeface="Cambria Math"/>
                            </a:rPr>
                          </m:ctrlPr>
                        </m:sSubPr>
                        <m:e>
                          <m:r>
                            <a:rPr lang="el-GR" altLang="en-US" sz="2000" b="1" i="1" dirty="0" smtClean="0">
                              <a:solidFill>
                                <a:srgbClr val="FFFF00"/>
                              </a:solidFill>
                              <a:latin typeface="Cambria Math"/>
                              <a:ea typeface="Cambria Math"/>
                            </a:rPr>
                            <m:t>𝝈</m:t>
                          </m:r>
                        </m:e>
                        <m:sub>
                          <m:acc>
                            <m:accPr>
                              <m:chr m:val="̅"/>
                              <m:ctrlPr>
                                <a:rPr lang="el-GR" altLang="en-US" sz="2000" b="1" i="1" dirty="0" smtClean="0">
                                  <a:solidFill>
                                    <a:srgbClr val="FFFF00"/>
                                  </a:solidFill>
                                  <a:latin typeface="Cambria Math"/>
                                </a:rPr>
                              </m:ctrlPr>
                            </m:accPr>
                            <m:e>
                              <m:r>
                                <a:rPr lang="en-US" altLang="en-US" sz="2000" b="1" i="1" dirty="0" smtClean="0">
                                  <a:solidFill>
                                    <a:srgbClr val="FFFF00"/>
                                  </a:solidFill>
                                  <a:latin typeface="Cambria Math"/>
                                </a:rPr>
                                <m:t>𝒙</m:t>
                              </m:r>
                            </m:e>
                          </m:acc>
                        </m:sub>
                      </m:sSub>
                      <m:r>
                        <a:rPr lang="en-US" altLang="en-US" sz="2000" b="1" i="1" dirty="0">
                          <a:solidFill>
                            <a:srgbClr val="FFFF00"/>
                          </a:solidFill>
                          <a:latin typeface="Cambria Math"/>
                        </a:rPr>
                        <m:t> =</m:t>
                      </m:r>
                      <m:f>
                        <m:fPr>
                          <m:ctrlPr>
                            <a:rPr lang="en-US" altLang="en-US" sz="2000" b="1" i="1" dirty="0">
                              <a:solidFill>
                                <a:srgbClr val="FFFF00"/>
                              </a:solidFill>
                              <a:latin typeface="Cambria Math"/>
                            </a:rPr>
                          </m:ctrlPr>
                        </m:fPr>
                        <m:num>
                          <m:r>
                            <a:rPr lang="en-US" altLang="en-US" sz="2000" b="1" i="1" dirty="0" smtClean="0">
                              <a:solidFill>
                                <a:srgbClr val="FFFF00"/>
                              </a:solidFill>
                              <a:latin typeface="Cambria Math"/>
                            </a:rPr>
                            <m:t>𝟏</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𝟎</m:t>
                          </m:r>
                        </m:num>
                        <m:den>
                          <m:rad>
                            <m:radPr>
                              <m:degHide m:val="on"/>
                              <m:ctrlPr>
                                <a:rPr lang="en-US" altLang="en-US" sz="2000" b="1" i="1" dirty="0" smtClean="0">
                                  <a:solidFill>
                                    <a:srgbClr val="FFFF00"/>
                                  </a:solidFill>
                                  <a:latin typeface="Cambria Math"/>
                                </a:rPr>
                              </m:ctrlPr>
                            </m:radPr>
                            <m:deg/>
                            <m:e>
                              <m:r>
                                <a:rPr lang="en-US" altLang="en-US" sz="2000" b="1" i="1" dirty="0" smtClean="0">
                                  <a:solidFill>
                                    <a:srgbClr val="FFFF00"/>
                                  </a:solidFill>
                                  <a:latin typeface="Cambria Math"/>
                                </a:rPr>
                                <m:t>𝟕𝟎</m:t>
                              </m:r>
                            </m:e>
                          </m:rad>
                        </m:den>
                      </m:f>
                      <m:r>
                        <a:rPr lang="en-US" altLang="en-US" sz="2000" b="1" i="1" dirty="0">
                          <a:solidFill>
                            <a:srgbClr val="FFFF00"/>
                          </a:solidFill>
                          <a:latin typeface="Cambria Math"/>
                        </a:rPr>
                        <m:t> =</m:t>
                      </m:r>
                      <m:r>
                        <a:rPr lang="en-US" altLang="en-US" sz="2000" b="1" i="1" dirty="0" smtClean="0">
                          <a:solidFill>
                            <a:srgbClr val="FFFF00"/>
                          </a:solidFill>
                          <a:latin typeface="Cambria Math"/>
                        </a:rPr>
                        <m:t>𝟎</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𝟏𝟐𝟎</m:t>
                      </m:r>
                    </m:oMath>
                  </m:oMathPara>
                </a14:m>
                <a:endParaRPr lang="en-US" altLang="en-US" sz="2000" b="1" dirty="0">
                  <a:solidFill>
                    <a:srgbClr val="FFFF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510540" y="3657600"/>
                <a:ext cx="2565401" cy="728084"/>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57200" y="4572000"/>
                <a:ext cx="3709542" cy="7223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a:rPr>
                        <m:t>𝒁</m:t>
                      </m:r>
                      <m:r>
                        <a:rPr lang="en-US" sz="2000" b="1" i="1" smtClean="0">
                          <a:solidFill>
                            <a:srgbClr val="FFFF00"/>
                          </a:solidFill>
                          <a:latin typeface="Cambria Math"/>
                        </a:rPr>
                        <m:t>=</m:t>
                      </m:r>
                      <m:f>
                        <m:fPr>
                          <m:ctrlPr>
                            <a:rPr lang="en-US" sz="2000" b="1" i="1" smtClean="0">
                              <a:solidFill>
                                <a:srgbClr val="FFFF00"/>
                              </a:solidFill>
                              <a:latin typeface="Cambria Math"/>
                            </a:rPr>
                          </m:ctrlPr>
                        </m:fPr>
                        <m:num>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r>
                            <a:rPr lang="en-US" sz="2000" b="1" i="1" smtClean="0">
                              <a:solidFill>
                                <a:srgbClr val="FFFF00"/>
                              </a:solidFill>
                              <a:latin typeface="Cambria Math"/>
                            </a:rPr>
                            <m:t>−</m:t>
                          </m:r>
                          <m:r>
                            <a:rPr lang="en-US" sz="2000" b="1" i="1" smtClean="0">
                              <a:solidFill>
                                <a:srgbClr val="FFFF00"/>
                              </a:solidFill>
                              <a:latin typeface="Cambria Math"/>
                              <a:ea typeface="Cambria Math"/>
                            </a:rPr>
                            <m:t>𝝁</m:t>
                          </m:r>
                        </m:num>
                        <m:den>
                          <m:sSub>
                            <m:sSubPr>
                              <m:ctrlPr>
                                <a:rPr lang="en-US" sz="2000" b="1" i="1" smtClean="0">
                                  <a:solidFill>
                                    <a:srgbClr val="FFFF00"/>
                                  </a:solidFill>
                                  <a:latin typeface="Cambria Math"/>
                                </a:rPr>
                              </m:ctrlPr>
                            </m:sSubPr>
                            <m:e>
                              <m:r>
                                <a:rPr lang="en-US" sz="2000" b="1" i="1" smtClean="0">
                                  <a:solidFill>
                                    <a:srgbClr val="FFFF00"/>
                                  </a:solidFill>
                                  <a:latin typeface="Cambria Math"/>
                                  <a:ea typeface="Cambria Math"/>
                                </a:rPr>
                                <m:t>𝝈</m:t>
                              </m:r>
                            </m:e>
                            <m:sub>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sub>
                          </m:sSub>
                        </m:den>
                      </m:f>
                      <m:r>
                        <a:rPr lang="en-US" sz="2000" b="1" i="1" smtClean="0">
                          <a:solidFill>
                            <a:srgbClr val="FFFF00"/>
                          </a:solidFill>
                          <a:latin typeface="Cambria Math"/>
                        </a:rPr>
                        <m:t>=</m:t>
                      </m:r>
                      <m:f>
                        <m:fPr>
                          <m:ctrlPr>
                            <a:rPr lang="en-US" sz="2000" b="1" i="1" smtClean="0">
                              <a:solidFill>
                                <a:srgbClr val="FFFF00"/>
                              </a:solidFill>
                              <a:latin typeface="Cambria Math"/>
                            </a:rPr>
                          </m:ctrlPr>
                        </m:fPr>
                        <m:num>
                          <m:r>
                            <a:rPr lang="en-US" sz="2000" b="1" i="1" smtClean="0">
                              <a:solidFill>
                                <a:srgbClr val="FFFF00"/>
                              </a:solidFill>
                              <a:latin typeface="Cambria Math"/>
                            </a:rPr>
                            <m:t>𝟏</m:t>
                          </m:r>
                          <m:r>
                            <a:rPr lang="en-US" sz="2000" b="1" i="1" smtClean="0">
                              <a:solidFill>
                                <a:srgbClr val="FFFF00"/>
                              </a:solidFill>
                              <a:latin typeface="Cambria Math"/>
                            </a:rPr>
                            <m:t>.</m:t>
                          </m:r>
                          <m:r>
                            <a:rPr lang="en-US" sz="2000" b="1" i="1" smtClean="0">
                              <a:solidFill>
                                <a:srgbClr val="FFFF00"/>
                              </a:solidFill>
                              <a:latin typeface="Cambria Math"/>
                            </a:rPr>
                            <m:t>𝟏</m:t>
                          </m:r>
                          <m:r>
                            <a:rPr lang="en-US" sz="2000" b="1" i="1" smtClean="0">
                              <a:solidFill>
                                <a:srgbClr val="FFFF00"/>
                              </a:solidFill>
                              <a:latin typeface="Cambria Math"/>
                            </a:rPr>
                            <m:t>−</m:t>
                          </m:r>
                          <m:r>
                            <a:rPr lang="en-US" sz="2000" b="1" i="1" smtClean="0">
                              <a:solidFill>
                                <a:srgbClr val="FFFF00"/>
                              </a:solidFill>
                              <a:latin typeface="Cambria Math"/>
                            </a:rPr>
                            <m:t>𝟏</m:t>
                          </m:r>
                          <m:r>
                            <a:rPr lang="en-US" sz="2000" b="1" i="1" smtClean="0">
                              <a:solidFill>
                                <a:srgbClr val="FFFF00"/>
                              </a:solidFill>
                              <a:latin typeface="Cambria Math"/>
                            </a:rPr>
                            <m:t>.</m:t>
                          </m:r>
                          <m:r>
                            <a:rPr lang="en-US" sz="2000" b="1" i="1" smtClean="0">
                              <a:solidFill>
                                <a:srgbClr val="FFFF00"/>
                              </a:solidFill>
                              <a:latin typeface="Cambria Math"/>
                            </a:rPr>
                            <m:t>𝟎</m:t>
                          </m:r>
                        </m:num>
                        <m:den>
                          <m:r>
                            <a:rPr lang="en-US" sz="2000" b="1" i="1" smtClean="0">
                              <a:solidFill>
                                <a:srgbClr val="FFFF00"/>
                              </a:solidFill>
                              <a:latin typeface="Cambria Math"/>
                            </a:rPr>
                            <m:t>𝟎</m:t>
                          </m:r>
                          <m:r>
                            <a:rPr lang="en-US" sz="2000" b="1" i="1" smtClean="0">
                              <a:solidFill>
                                <a:srgbClr val="FFFF00"/>
                              </a:solidFill>
                              <a:latin typeface="Cambria Math"/>
                            </a:rPr>
                            <m:t>.</m:t>
                          </m:r>
                          <m:r>
                            <a:rPr lang="en-US" sz="2000" b="1" i="1" smtClean="0">
                              <a:solidFill>
                                <a:srgbClr val="FFFF00"/>
                              </a:solidFill>
                              <a:latin typeface="Cambria Math"/>
                            </a:rPr>
                            <m:t>𝟏𝟐</m:t>
                          </m:r>
                        </m:den>
                      </m:f>
                      <m:r>
                        <a:rPr lang="en-US" sz="2000" b="1" i="1" smtClean="0">
                          <a:solidFill>
                            <a:srgbClr val="FFFF00"/>
                          </a:solidFill>
                          <a:latin typeface="Cambria Math"/>
                        </a:rPr>
                        <m:t>=</m:t>
                      </m:r>
                      <m:r>
                        <a:rPr lang="en-US" sz="2000" b="1" i="1" smtClean="0">
                          <a:solidFill>
                            <a:srgbClr val="FFFF00"/>
                          </a:solidFill>
                          <a:latin typeface="Cambria Math"/>
                        </a:rPr>
                        <m:t>𝟎</m:t>
                      </m:r>
                      <m:r>
                        <a:rPr lang="en-US" sz="2000" b="1" i="1" smtClean="0">
                          <a:solidFill>
                            <a:srgbClr val="FFFF00"/>
                          </a:solidFill>
                          <a:latin typeface="Cambria Math"/>
                        </a:rPr>
                        <m:t>.</m:t>
                      </m:r>
                      <m:r>
                        <a:rPr lang="en-US" sz="2000" b="1" i="1" smtClean="0">
                          <a:solidFill>
                            <a:srgbClr val="FFFF00"/>
                          </a:solidFill>
                          <a:latin typeface="Cambria Math"/>
                        </a:rPr>
                        <m:t>𝟖𝟑</m:t>
                      </m:r>
                    </m:oMath>
                  </m:oMathPara>
                </a14:m>
                <a:endParaRPr lang="en-US" sz="2000" b="1" dirty="0">
                  <a:solidFill>
                    <a:srgbClr val="FFFF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57200" y="4572000"/>
                <a:ext cx="3709542" cy="722314"/>
              </a:xfrm>
              <a:prstGeom prst="rect">
                <a:avLst/>
              </a:prstGeom>
              <a:blipFill rotWithShape="1">
                <a:blip r:embed="rId4"/>
                <a:stretch>
                  <a:fillRect/>
                </a:stretch>
              </a:blipFill>
            </p:spPr>
            <p:txBody>
              <a:bodyPr/>
              <a:lstStyle/>
              <a:p>
                <a:r>
                  <a:rPr lang="en-US">
                    <a:noFill/>
                  </a:rPr>
                  <a:t> </a:t>
                </a:r>
              </a:p>
            </p:txBody>
          </p:sp>
        </mc:Fallback>
      </mc:AlternateContent>
      <p:sp>
        <p:nvSpPr>
          <p:cNvPr id="22" name="TextBox 21"/>
          <p:cNvSpPr txBox="1">
            <a:spLocks noChangeArrowheads="1"/>
          </p:cNvSpPr>
          <p:nvPr/>
        </p:nvSpPr>
        <p:spPr bwMode="auto">
          <a:xfrm>
            <a:off x="457200" y="5638800"/>
            <a:ext cx="518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smtClean="0">
                <a:solidFill>
                  <a:srgbClr val="FFFF00"/>
                </a:solidFill>
              </a:rPr>
              <a:t>normalcdf</a:t>
            </a:r>
            <a:r>
              <a:rPr lang="en-US" altLang="en-US" sz="2000" b="1" dirty="0" smtClean="0">
                <a:solidFill>
                  <a:srgbClr val="FFFF00"/>
                </a:solidFill>
              </a:rPr>
              <a:t>(1.1,E99,1.0,0.12) = 0.2023</a:t>
            </a:r>
            <a:endParaRPr lang="en-US" altLang="en-US" sz="2000" b="1" dirty="0">
              <a:solidFill>
                <a:srgbClr val="FFFF00"/>
              </a:solidFill>
            </a:endParaRPr>
          </a:p>
        </p:txBody>
      </p:sp>
      <mc:AlternateContent xmlns:mc="http://schemas.openxmlformats.org/markup-compatibility/2006" xmlns:a14="http://schemas.microsoft.com/office/drawing/2010/main">
        <mc:Choice Requires="a14">
          <p:sp>
            <p:nvSpPr>
              <p:cNvPr id="23" name="TextBox 22"/>
              <p:cNvSpPr txBox="1">
                <a:spLocks noChangeArrowheads="1"/>
              </p:cNvSpPr>
              <p:nvPr/>
            </p:nvSpPr>
            <p:spPr bwMode="auto">
              <a:xfrm>
                <a:off x="7485407" y="1981200"/>
                <a:ext cx="123463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smtClean="0">
                    <a:solidFill>
                      <a:srgbClr val="FFFF00"/>
                    </a:solidFill>
                  </a:rPr>
                  <a:t>P(</a:t>
                </a:r>
                <a14:m>
                  <m:oMath xmlns:m="http://schemas.openxmlformats.org/officeDocument/2006/math">
                    <m:acc>
                      <m:accPr>
                        <m:chr m:val="̅"/>
                        <m:ctrlPr>
                          <a:rPr lang="en-US" sz="2000" b="1" i="1">
                            <a:solidFill>
                              <a:srgbClr val="FFFF00"/>
                            </a:solidFill>
                            <a:latin typeface="Cambria Math"/>
                          </a:rPr>
                        </m:ctrlPr>
                      </m:accPr>
                      <m:e>
                        <m:r>
                          <a:rPr lang="en-US" sz="2000" b="1" i="1">
                            <a:solidFill>
                              <a:srgbClr val="FFFF00"/>
                            </a:solidFill>
                            <a:latin typeface="Cambria Math"/>
                          </a:rPr>
                          <m:t>𝒙</m:t>
                        </m:r>
                      </m:e>
                    </m:acc>
                  </m:oMath>
                </a14:m>
                <a:r>
                  <a:rPr lang="en-US" altLang="en-US" sz="2000" b="1" dirty="0">
                    <a:solidFill>
                      <a:srgbClr val="FFFF00"/>
                    </a:solidFill>
                  </a:rPr>
                  <a:t> &gt; </a:t>
                </a:r>
                <a:r>
                  <a:rPr lang="en-US" altLang="en-US" sz="2000" b="1" dirty="0" smtClean="0">
                    <a:solidFill>
                      <a:srgbClr val="FFFF00"/>
                    </a:solidFill>
                  </a:rPr>
                  <a:t>1.1</a:t>
                </a:r>
                <a:endParaRPr lang="en-US" altLang="en-US" sz="2000" b="1" dirty="0">
                  <a:solidFill>
                    <a:srgbClr val="FFFF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bwMode="auto">
              <a:xfrm>
                <a:off x="7485407" y="1981200"/>
                <a:ext cx="1234633" cy="400110"/>
              </a:xfrm>
              <a:prstGeom prst="rect">
                <a:avLst/>
              </a:prstGeom>
              <a:blipFill rotWithShape="1">
                <a:blip r:embed="rId5"/>
                <a:stretch>
                  <a:fillRect l="-5446" t="-6061" r="-4455" b="-2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4027889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8"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ctrTitle"/>
          </p:nvPr>
        </p:nvSpPr>
        <p:spPr>
          <a:xfrm>
            <a:off x="685800" y="0"/>
            <a:ext cx="7772400" cy="1066800"/>
          </a:xfrm>
        </p:spPr>
        <p:txBody>
          <a:bodyPr/>
          <a:lstStyle/>
          <a:p>
            <a:pPr eaLnBrk="1" hangingPunct="1"/>
            <a:r>
              <a:rPr lang="en-US" altLang="en-US" b="1" smtClean="0"/>
              <a:t>Lesson 7 - 3</a:t>
            </a:r>
          </a:p>
        </p:txBody>
      </p:sp>
      <p:sp>
        <p:nvSpPr>
          <p:cNvPr id="6147" name="Rectangle 5"/>
          <p:cNvSpPr>
            <a:spLocks noGrp="1" noChangeArrowheads="1"/>
          </p:cNvSpPr>
          <p:nvPr>
            <p:ph type="subTitle" idx="1"/>
          </p:nvPr>
        </p:nvSpPr>
        <p:spPr>
          <a:xfrm>
            <a:off x="990600" y="2514600"/>
            <a:ext cx="7162800" cy="1752600"/>
          </a:xfrm>
        </p:spPr>
        <p:txBody>
          <a:bodyPr/>
          <a:lstStyle/>
          <a:p>
            <a:pPr eaLnBrk="1" hangingPunct="1"/>
            <a:r>
              <a:rPr lang="en-US" altLang="en-US" b="1" smtClean="0"/>
              <a:t>Sample Means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98425"/>
            <a:ext cx="8229600" cy="792163"/>
          </a:xfrm>
        </p:spPr>
        <p:txBody>
          <a:bodyPr/>
          <a:lstStyle/>
          <a:p>
            <a:r>
              <a:rPr lang="en-US" altLang="en-US" sz="3600" b="1" dirty="0" smtClean="0"/>
              <a:t>Example 5 - </a:t>
            </a:r>
            <a:r>
              <a:rPr lang="en-US" altLang="en-US" sz="3600" b="1" dirty="0" err="1" smtClean="0"/>
              <a:t>cont</a:t>
            </a:r>
            <a:endParaRPr lang="en-US" altLang="en-US" sz="3600" b="1" dirty="0" smtClean="0"/>
          </a:p>
        </p:txBody>
      </p:sp>
      <p:sp>
        <p:nvSpPr>
          <p:cNvPr id="18435" name="Content Placeholder 2"/>
          <p:cNvSpPr>
            <a:spLocks noGrp="1"/>
          </p:cNvSpPr>
          <p:nvPr>
            <p:ph idx="1"/>
          </p:nvPr>
        </p:nvSpPr>
        <p:spPr>
          <a:xfrm>
            <a:off x="304800" y="838200"/>
            <a:ext cx="8610600" cy="3200400"/>
          </a:xfrm>
        </p:spPr>
        <p:txBody>
          <a:bodyPr/>
          <a:lstStyle/>
          <a:p>
            <a:pPr marL="0" indent="0">
              <a:buFontTx/>
              <a:buNone/>
            </a:pPr>
            <a:r>
              <a:rPr lang="en-US" altLang="en-US" sz="2400" b="1" dirty="0" smtClean="0"/>
              <a:t>In budgeting your technician’s time should you allow an average of 1.1 hours or 1.25 hours for each unit?  </a:t>
            </a:r>
          </a:p>
          <a:p>
            <a:pPr marL="0" indent="0">
              <a:buFontTx/>
              <a:buNone/>
            </a:pPr>
            <a:endParaRPr lang="en-US" altLang="en-US" sz="2400" b="1" dirty="0"/>
          </a:p>
          <a:p>
            <a:pPr marL="0" indent="0">
              <a:buFontTx/>
              <a:buNone/>
            </a:pPr>
            <a:r>
              <a:rPr lang="en-US" altLang="en-US" sz="2400" b="1" dirty="0" smtClean="0"/>
              <a:t>1.25 hours analysis</a:t>
            </a:r>
          </a:p>
        </p:txBody>
      </p:sp>
      <p:sp>
        <p:nvSpPr>
          <p:cNvPr id="4" name="TextBox 3"/>
          <p:cNvSpPr txBox="1">
            <a:spLocks noChangeArrowheads="1"/>
          </p:cNvSpPr>
          <p:nvPr/>
        </p:nvSpPr>
        <p:spPr bwMode="auto">
          <a:xfrm>
            <a:off x="685800" y="2943225"/>
            <a:ext cx="2679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l-GR" altLang="en-US" sz="2000" b="1" dirty="0">
                <a:solidFill>
                  <a:srgbClr val="FFFF00"/>
                </a:solidFill>
              </a:rPr>
              <a:t>μ</a:t>
            </a:r>
            <a:r>
              <a:rPr lang="en-US" altLang="en-US" sz="2000" b="1" dirty="0">
                <a:solidFill>
                  <a:srgbClr val="FFFF00"/>
                </a:solidFill>
              </a:rPr>
              <a:t> = 1    </a:t>
            </a:r>
            <a:r>
              <a:rPr lang="el-GR" altLang="en-US" sz="2000" b="1" dirty="0">
                <a:solidFill>
                  <a:srgbClr val="FFFF00"/>
                </a:solidFill>
              </a:rPr>
              <a:t>σ</a:t>
            </a:r>
            <a:r>
              <a:rPr lang="en-US" altLang="en-US" sz="2000" b="1" dirty="0">
                <a:solidFill>
                  <a:srgbClr val="FFFF00"/>
                </a:solidFill>
              </a:rPr>
              <a:t> = 1    n = 70</a:t>
            </a:r>
          </a:p>
        </p:txBody>
      </p:sp>
      <p:sp>
        <p:nvSpPr>
          <p:cNvPr id="10" name="TextBox 9"/>
          <p:cNvSpPr txBox="1">
            <a:spLocks noChangeArrowheads="1"/>
          </p:cNvSpPr>
          <p:nvPr/>
        </p:nvSpPr>
        <p:spPr bwMode="auto">
          <a:xfrm>
            <a:off x="4493985" y="4733132"/>
            <a:ext cx="439855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smtClean="0">
                <a:solidFill>
                  <a:srgbClr val="FFFF00"/>
                </a:solidFill>
              </a:rPr>
              <a:t>normalcdf</a:t>
            </a:r>
            <a:r>
              <a:rPr lang="en-US" altLang="en-US" sz="2000" b="1" dirty="0" smtClean="0">
                <a:solidFill>
                  <a:srgbClr val="FFFF00"/>
                </a:solidFill>
              </a:rPr>
              <a:t>(2.083,E99</a:t>
            </a:r>
            <a:r>
              <a:rPr lang="en-US" altLang="en-US" sz="2000" b="1" dirty="0">
                <a:solidFill>
                  <a:srgbClr val="FFFF00"/>
                </a:solidFill>
              </a:rPr>
              <a:t>) = </a:t>
            </a:r>
            <a:r>
              <a:rPr lang="en-US" altLang="en-US" sz="2000" b="1" dirty="0" smtClean="0">
                <a:solidFill>
                  <a:srgbClr val="FFFF00"/>
                </a:solidFill>
              </a:rPr>
              <a:t>0.9818 </a:t>
            </a:r>
          </a:p>
          <a:p>
            <a:r>
              <a:rPr lang="en-US" altLang="en-US" sz="2000" b="1" dirty="0">
                <a:solidFill>
                  <a:srgbClr val="FFFF00"/>
                </a:solidFill>
              </a:rPr>
              <a:t> </a:t>
            </a:r>
            <a:r>
              <a:rPr lang="en-US" altLang="en-US" sz="2000" b="1" dirty="0" smtClean="0">
                <a:solidFill>
                  <a:srgbClr val="FFFF00"/>
                </a:solidFill>
              </a:rPr>
              <a:t>                                     = 1 – 0.9818 </a:t>
            </a:r>
          </a:p>
          <a:p>
            <a:r>
              <a:rPr lang="en-US" altLang="en-US" sz="2000" b="1" dirty="0" smtClean="0">
                <a:solidFill>
                  <a:srgbClr val="FFFF00"/>
                </a:solidFill>
              </a:rPr>
              <a:t>                                      = 0.0182</a:t>
            </a:r>
            <a:endParaRPr lang="en-US" altLang="en-US" sz="2000" b="1" dirty="0">
              <a:solidFill>
                <a:srgbClr val="FFFF00"/>
              </a:solidFill>
            </a:endParaRPr>
          </a:p>
        </p:txBody>
      </p:sp>
      <p:grpSp>
        <p:nvGrpSpPr>
          <p:cNvPr id="2" name="Group 169"/>
          <p:cNvGrpSpPr>
            <a:grpSpLocks/>
          </p:cNvGrpSpPr>
          <p:nvPr/>
        </p:nvGrpSpPr>
        <p:grpSpPr bwMode="auto">
          <a:xfrm>
            <a:off x="5896830" y="2181262"/>
            <a:ext cx="2595563" cy="1443041"/>
            <a:chOff x="3624" y="2538"/>
            <a:chExt cx="1635" cy="909"/>
          </a:xfrm>
        </p:grpSpPr>
        <p:sp>
          <p:nvSpPr>
            <p:cNvPr id="18446" name="Freeform 146"/>
            <p:cNvSpPr>
              <a:spLocks/>
            </p:cNvSpPr>
            <p:nvPr/>
          </p:nvSpPr>
          <p:spPr bwMode="auto">
            <a:xfrm>
              <a:off x="4605" y="2880"/>
              <a:ext cx="642" cy="357"/>
            </a:xfrm>
            <a:custGeom>
              <a:avLst/>
              <a:gdLst>
                <a:gd name="T0" fmla="*/ 0 w 642"/>
                <a:gd name="T1" fmla="*/ 354 h 357"/>
                <a:gd name="T2" fmla="*/ 642 w 642"/>
                <a:gd name="T3" fmla="*/ 357 h 357"/>
                <a:gd name="T4" fmla="*/ 642 w 642"/>
                <a:gd name="T5" fmla="*/ 333 h 357"/>
                <a:gd name="T6" fmla="*/ 486 w 642"/>
                <a:gd name="T7" fmla="*/ 324 h 357"/>
                <a:gd name="T8" fmla="*/ 381 w 642"/>
                <a:gd name="T9" fmla="*/ 315 h 357"/>
                <a:gd name="T10" fmla="*/ 249 w 642"/>
                <a:gd name="T11" fmla="*/ 291 h 357"/>
                <a:gd name="T12" fmla="*/ 156 w 642"/>
                <a:gd name="T13" fmla="*/ 216 h 357"/>
                <a:gd name="T14" fmla="*/ 81 w 642"/>
                <a:gd name="T15" fmla="*/ 132 h 357"/>
                <a:gd name="T16" fmla="*/ 0 w 642"/>
                <a:gd name="T17" fmla="*/ 0 h 357"/>
                <a:gd name="T18" fmla="*/ 0 w 642"/>
                <a:gd name="T19" fmla="*/ 354 h 3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2"/>
                <a:gd name="T31" fmla="*/ 0 h 357"/>
                <a:gd name="T32" fmla="*/ 642 w 642"/>
                <a:gd name="T33" fmla="*/ 357 h 3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2" h="357">
                  <a:moveTo>
                    <a:pt x="0" y="354"/>
                  </a:moveTo>
                  <a:lnTo>
                    <a:pt x="642" y="357"/>
                  </a:lnTo>
                  <a:lnTo>
                    <a:pt x="642" y="333"/>
                  </a:lnTo>
                  <a:lnTo>
                    <a:pt x="486" y="324"/>
                  </a:lnTo>
                  <a:lnTo>
                    <a:pt x="381" y="315"/>
                  </a:lnTo>
                  <a:lnTo>
                    <a:pt x="249" y="291"/>
                  </a:lnTo>
                  <a:lnTo>
                    <a:pt x="156" y="216"/>
                  </a:lnTo>
                  <a:lnTo>
                    <a:pt x="81" y="132"/>
                  </a:lnTo>
                  <a:lnTo>
                    <a:pt x="0" y="0"/>
                  </a:lnTo>
                  <a:lnTo>
                    <a:pt x="0" y="354"/>
                  </a:lnTo>
                  <a:close/>
                </a:path>
              </a:pathLst>
            </a:custGeom>
            <a:solidFill>
              <a:schemeClr val="accent1"/>
            </a:solidFill>
            <a:ln w="9525">
              <a:solidFill>
                <a:srgbClr val="FF0000"/>
              </a:solidFill>
              <a:round/>
              <a:headEnd/>
              <a:tailEnd/>
            </a:ln>
          </p:spPr>
          <p:txBody>
            <a:bodyPr/>
            <a:lstStyle/>
            <a:p>
              <a:endParaRPr lang="en-US"/>
            </a:p>
          </p:txBody>
        </p:sp>
        <p:grpSp>
          <p:nvGrpSpPr>
            <p:cNvPr id="18447" name="Group 117"/>
            <p:cNvGrpSpPr>
              <a:grpSpLocks noChangeAspect="1"/>
            </p:cNvGrpSpPr>
            <p:nvPr/>
          </p:nvGrpSpPr>
          <p:grpSpPr bwMode="auto">
            <a:xfrm>
              <a:off x="3624" y="2538"/>
              <a:ext cx="1635" cy="702"/>
              <a:chOff x="1748" y="1010"/>
              <a:chExt cx="2270" cy="1185"/>
            </a:xfrm>
          </p:grpSpPr>
          <p:sp>
            <p:nvSpPr>
              <p:cNvPr id="18450" name="Freeform 118"/>
              <p:cNvSpPr>
                <a:spLocks noChangeAspect="1"/>
              </p:cNvSpPr>
              <p:nvPr/>
            </p:nvSpPr>
            <p:spPr bwMode="auto">
              <a:xfrm>
                <a:off x="1748" y="1010"/>
                <a:ext cx="2270" cy="1145"/>
              </a:xfrm>
              <a:custGeom>
                <a:avLst/>
                <a:gdLst>
                  <a:gd name="T0" fmla="*/ 0 w 2270"/>
                  <a:gd name="T1" fmla="*/ 1145 h 1145"/>
                  <a:gd name="T2" fmla="*/ 554 w 2270"/>
                  <a:gd name="T3" fmla="*/ 1048 h 1145"/>
                  <a:gd name="T4" fmla="*/ 844 w 2270"/>
                  <a:gd name="T5" fmla="*/ 670 h 1145"/>
                  <a:gd name="T6" fmla="*/ 1118 w 2270"/>
                  <a:gd name="T7" fmla="*/ 0 h 1145"/>
                  <a:gd name="T8" fmla="*/ 1419 w 2270"/>
                  <a:gd name="T9" fmla="*/ 669 h 1145"/>
                  <a:gd name="T10" fmla="*/ 1706 w 2270"/>
                  <a:gd name="T11" fmla="*/ 1048 h 1145"/>
                  <a:gd name="T12" fmla="*/ 2270 w 2270"/>
                  <a:gd name="T13" fmla="*/ 1138 h 1145"/>
                  <a:gd name="T14" fmla="*/ 0 60000 65536"/>
                  <a:gd name="T15" fmla="*/ 0 60000 65536"/>
                  <a:gd name="T16" fmla="*/ 0 60000 65536"/>
                  <a:gd name="T17" fmla="*/ 0 60000 65536"/>
                  <a:gd name="T18" fmla="*/ 0 60000 65536"/>
                  <a:gd name="T19" fmla="*/ 0 60000 65536"/>
                  <a:gd name="T20" fmla="*/ 0 60000 65536"/>
                  <a:gd name="T21" fmla="*/ 0 w 2270"/>
                  <a:gd name="T22" fmla="*/ 0 h 1145"/>
                  <a:gd name="T23" fmla="*/ 2270 w 2270"/>
                  <a:gd name="T24" fmla="*/ 1145 h 11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70" h="1145">
                    <a:moveTo>
                      <a:pt x="0" y="1145"/>
                    </a:moveTo>
                    <a:cubicBezTo>
                      <a:pt x="92" y="1129"/>
                      <a:pt x="413" y="1127"/>
                      <a:pt x="554" y="1048"/>
                    </a:cubicBezTo>
                    <a:cubicBezTo>
                      <a:pt x="695" y="969"/>
                      <a:pt x="750" y="845"/>
                      <a:pt x="844" y="670"/>
                    </a:cubicBezTo>
                    <a:cubicBezTo>
                      <a:pt x="938" y="495"/>
                      <a:pt x="1022" y="0"/>
                      <a:pt x="1118" y="0"/>
                    </a:cubicBezTo>
                    <a:cubicBezTo>
                      <a:pt x="1214" y="0"/>
                      <a:pt x="1321" y="495"/>
                      <a:pt x="1419" y="669"/>
                    </a:cubicBezTo>
                    <a:cubicBezTo>
                      <a:pt x="1517" y="843"/>
                      <a:pt x="1564" y="970"/>
                      <a:pt x="1706" y="1048"/>
                    </a:cubicBezTo>
                    <a:cubicBezTo>
                      <a:pt x="1848" y="1126"/>
                      <a:pt x="2153" y="1119"/>
                      <a:pt x="2270" y="1138"/>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51" name="Line 119"/>
              <p:cNvSpPr>
                <a:spLocks noChangeAspect="1" noChangeShapeType="1"/>
              </p:cNvSpPr>
              <p:nvPr/>
            </p:nvSpPr>
            <p:spPr bwMode="auto">
              <a:xfrm>
                <a:off x="1748" y="2194"/>
                <a:ext cx="2264" cy="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8448" name="Text Box 125"/>
            <p:cNvSpPr txBox="1">
              <a:spLocks noChangeArrowheads="1"/>
            </p:cNvSpPr>
            <p:nvPr/>
          </p:nvSpPr>
          <p:spPr bwMode="auto">
            <a:xfrm>
              <a:off x="4518" y="3253"/>
              <a:ext cx="33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400" b="1" dirty="0" smtClean="0"/>
                <a:t>1.25</a:t>
              </a:r>
              <a:endParaRPr lang="en-US" altLang="en-US" sz="1400" b="1" dirty="0"/>
            </a:p>
          </p:txBody>
        </p:sp>
        <p:sp>
          <p:nvSpPr>
            <p:cNvPr id="18449" name="Line 132"/>
            <p:cNvSpPr>
              <a:spLocks noChangeShapeType="1"/>
            </p:cNvSpPr>
            <p:nvPr/>
          </p:nvSpPr>
          <p:spPr bwMode="auto">
            <a:xfrm>
              <a:off x="4607" y="3189"/>
              <a:ext cx="0" cy="8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mc:AlternateContent xmlns:mc="http://schemas.openxmlformats.org/markup-compatibility/2006" xmlns:a14="http://schemas.microsoft.com/office/drawing/2010/main">
        <mc:Choice Requires="a14">
          <p:sp>
            <p:nvSpPr>
              <p:cNvPr id="18" name="TextBox 17"/>
              <p:cNvSpPr txBox="1">
                <a:spLocks noChangeArrowheads="1"/>
              </p:cNvSpPr>
              <p:nvPr/>
            </p:nvSpPr>
            <p:spPr bwMode="auto">
              <a:xfrm>
                <a:off x="3064510" y="1676400"/>
                <a:ext cx="3305713"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smtClean="0">
                    <a:solidFill>
                      <a:srgbClr val="FFFF00"/>
                    </a:solidFill>
                  </a:rPr>
                  <a:t>P(</a:t>
                </a:r>
                <a14:m>
                  <m:oMath xmlns:m="http://schemas.openxmlformats.org/officeDocument/2006/math">
                    <m:acc>
                      <m:accPr>
                        <m:chr m:val="̅"/>
                        <m:ctrlPr>
                          <a:rPr lang="en-US" sz="2000" b="1" i="1">
                            <a:solidFill>
                              <a:srgbClr val="FFFF00"/>
                            </a:solidFill>
                            <a:latin typeface="Cambria Math"/>
                          </a:rPr>
                        </m:ctrlPr>
                      </m:accPr>
                      <m:e>
                        <m:r>
                          <a:rPr lang="en-US" sz="2000" b="1" i="1">
                            <a:solidFill>
                              <a:srgbClr val="FFFF00"/>
                            </a:solidFill>
                            <a:latin typeface="Cambria Math"/>
                          </a:rPr>
                          <m:t>𝒙</m:t>
                        </m:r>
                      </m:e>
                    </m:acc>
                  </m:oMath>
                </a14:m>
                <a:r>
                  <a:rPr lang="en-US" altLang="en-US" sz="2000" b="1" dirty="0">
                    <a:solidFill>
                      <a:srgbClr val="FFFF00"/>
                    </a:solidFill>
                  </a:rPr>
                  <a:t> &gt; 1.1)   vs   P(</a:t>
                </a:r>
                <a14:m>
                  <m:oMath xmlns:m="http://schemas.openxmlformats.org/officeDocument/2006/math">
                    <m:acc>
                      <m:accPr>
                        <m:chr m:val="̅"/>
                        <m:ctrlPr>
                          <a:rPr lang="en-US" sz="2000" b="1" i="1">
                            <a:solidFill>
                              <a:srgbClr val="FFFF00"/>
                            </a:solidFill>
                            <a:latin typeface="Cambria Math"/>
                          </a:rPr>
                        </m:ctrlPr>
                      </m:accPr>
                      <m:e>
                        <m:r>
                          <a:rPr lang="en-US" sz="2000" b="1" i="1">
                            <a:solidFill>
                              <a:srgbClr val="FFFF00"/>
                            </a:solidFill>
                            <a:latin typeface="Cambria Math"/>
                          </a:rPr>
                          <m:t>𝒙</m:t>
                        </m:r>
                      </m:e>
                    </m:acc>
                  </m:oMath>
                </a14:m>
                <a:r>
                  <a:rPr lang="en-US" altLang="en-US" sz="2000" b="1" dirty="0">
                    <a:solidFill>
                      <a:srgbClr val="FFFF00"/>
                    </a:solidFill>
                  </a:rPr>
                  <a:t> &gt; 1.25)</a:t>
                </a:r>
              </a:p>
            </p:txBody>
          </p:sp>
        </mc:Choice>
        <mc:Fallback xmlns="">
          <p:sp>
            <p:nvSpPr>
              <p:cNvPr id="18" name="TextBox 17"/>
              <p:cNvSpPr txBox="1">
                <a:spLocks noRot="1" noChangeAspect="1" noMove="1" noResize="1" noEditPoints="1" noAdjustHandles="1" noChangeArrowheads="1" noChangeShapeType="1" noTextEdit="1"/>
              </p:cNvSpPr>
              <p:nvPr/>
            </p:nvSpPr>
            <p:spPr bwMode="auto">
              <a:xfrm>
                <a:off x="3064510" y="1676400"/>
                <a:ext cx="3305713" cy="400110"/>
              </a:xfrm>
              <a:prstGeom prst="rect">
                <a:avLst/>
              </a:prstGeom>
              <a:blipFill rotWithShape="1">
                <a:blip r:embed="rId2"/>
                <a:stretch>
                  <a:fillRect l="-2030" t="-6061" r="-923" b="-2727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a:spLocks noChangeArrowheads="1"/>
              </p:cNvSpPr>
              <p:nvPr/>
            </p:nvSpPr>
            <p:spPr bwMode="auto">
              <a:xfrm>
                <a:off x="434340" y="3657600"/>
                <a:ext cx="2565401" cy="72808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14:m>
                  <m:oMathPara xmlns:m="http://schemas.openxmlformats.org/officeDocument/2006/math">
                    <m:oMathParaPr>
                      <m:jc m:val="centerGroup"/>
                    </m:oMathParaPr>
                    <m:oMath xmlns:m="http://schemas.openxmlformats.org/officeDocument/2006/math">
                      <m:sSub>
                        <m:sSubPr>
                          <m:ctrlPr>
                            <a:rPr lang="el-GR" altLang="en-US" sz="2000" b="1" i="1" dirty="0" smtClean="0">
                              <a:solidFill>
                                <a:srgbClr val="FFFF00"/>
                              </a:solidFill>
                              <a:latin typeface="Cambria Math"/>
                            </a:rPr>
                          </m:ctrlPr>
                        </m:sSubPr>
                        <m:e>
                          <m:r>
                            <a:rPr lang="el-GR" altLang="en-US" sz="2000" b="1" i="1" dirty="0" smtClean="0">
                              <a:solidFill>
                                <a:srgbClr val="FFFF00"/>
                              </a:solidFill>
                              <a:latin typeface="Cambria Math"/>
                              <a:ea typeface="Cambria Math"/>
                            </a:rPr>
                            <m:t>𝝈</m:t>
                          </m:r>
                        </m:e>
                        <m:sub>
                          <m:acc>
                            <m:accPr>
                              <m:chr m:val="̅"/>
                              <m:ctrlPr>
                                <a:rPr lang="el-GR" altLang="en-US" sz="2000" b="1" i="1" dirty="0" smtClean="0">
                                  <a:solidFill>
                                    <a:srgbClr val="FFFF00"/>
                                  </a:solidFill>
                                  <a:latin typeface="Cambria Math"/>
                                </a:rPr>
                              </m:ctrlPr>
                            </m:accPr>
                            <m:e>
                              <m:r>
                                <a:rPr lang="en-US" altLang="en-US" sz="2000" b="1" i="1" dirty="0" smtClean="0">
                                  <a:solidFill>
                                    <a:srgbClr val="FFFF00"/>
                                  </a:solidFill>
                                  <a:latin typeface="Cambria Math"/>
                                </a:rPr>
                                <m:t>𝒙</m:t>
                              </m:r>
                            </m:e>
                          </m:acc>
                        </m:sub>
                      </m:sSub>
                      <m:r>
                        <a:rPr lang="en-US" altLang="en-US" sz="2000" b="1" i="1" dirty="0">
                          <a:solidFill>
                            <a:srgbClr val="FFFF00"/>
                          </a:solidFill>
                          <a:latin typeface="Cambria Math"/>
                        </a:rPr>
                        <m:t> =</m:t>
                      </m:r>
                      <m:f>
                        <m:fPr>
                          <m:ctrlPr>
                            <a:rPr lang="en-US" altLang="en-US" sz="2000" b="1" i="1" dirty="0">
                              <a:solidFill>
                                <a:srgbClr val="FFFF00"/>
                              </a:solidFill>
                              <a:latin typeface="Cambria Math"/>
                            </a:rPr>
                          </m:ctrlPr>
                        </m:fPr>
                        <m:num>
                          <m:r>
                            <a:rPr lang="en-US" altLang="en-US" sz="2000" b="1" i="1" dirty="0" smtClean="0">
                              <a:solidFill>
                                <a:srgbClr val="FFFF00"/>
                              </a:solidFill>
                              <a:latin typeface="Cambria Math"/>
                            </a:rPr>
                            <m:t>𝟏</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𝟎</m:t>
                          </m:r>
                        </m:num>
                        <m:den>
                          <m:rad>
                            <m:radPr>
                              <m:degHide m:val="on"/>
                              <m:ctrlPr>
                                <a:rPr lang="en-US" altLang="en-US" sz="2000" b="1" i="1" dirty="0" smtClean="0">
                                  <a:solidFill>
                                    <a:srgbClr val="FFFF00"/>
                                  </a:solidFill>
                                  <a:latin typeface="Cambria Math"/>
                                </a:rPr>
                              </m:ctrlPr>
                            </m:radPr>
                            <m:deg/>
                            <m:e>
                              <m:r>
                                <a:rPr lang="en-US" altLang="en-US" sz="2000" b="1" i="1" dirty="0" smtClean="0">
                                  <a:solidFill>
                                    <a:srgbClr val="FFFF00"/>
                                  </a:solidFill>
                                  <a:latin typeface="Cambria Math"/>
                                </a:rPr>
                                <m:t>𝟕𝟎</m:t>
                              </m:r>
                            </m:e>
                          </m:rad>
                        </m:den>
                      </m:f>
                      <m:r>
                        <a:rPr lang="en-US" altLang="en-US" sz="2000" b="1" i="1" dirty="0">
                          <a:solidFill>
                            <a:srgbClr val="FFFF00"/>
                          </a:solidFill>
                          <a:latin typeface="Cambria Math"/>
                        </a:rPr>
                        <m:t> =</m:t>
                      </m:r>
                      <m:r>
                        <a:rPr lang="en-US" altLang="en-US" sz="2000" b="1" i="1" dirty="0" smtClean="0">
                          <a:solidFill>
                            <a:srgbClr val="FFFF00"/>
                          </a:solidFill>
                          <a:latin typeface="Cambria Math"/>
                        </a:rPr>
                        <m:t>𝟎</m:t>
                      </m:r>
                      <m:r>
                        <a:rPr lang="en-US" altLang="en-US" sz="2000" b="1" i="1" dirty="0" smtClean="0">
                          <a:solidFill>
                            <a:srgbClr val="FFFF00"/>
                          </a:solidFill>
                          <a:latin typeface="Cambria Math"/>
                        </a:rPr>
                        <m:t>.</m:t>
                      </m:r>
                      <m:r>
                        <a:rPr lang="en-US" altLang="en-US" sz="2000" b="1" i="1" dirty="0" smtClean="0">
                          <a:solidFill>
                            <a:srgbClr val="FFFF00"/>
                          </a:solidFill>
                          <a:latin typeface="Cambria Math"/>
                        </a:rPr>
                        <m:t>𝟏𝟐𝟎</m:t>
                      </m:r>
                    </m:oMath>
                  </m:oMathPara>
                </a14:m>
                <a:endParaRPr lang="en-US" altLang="en-US" sz="2000" b="1" dirty="0">
                  <a:solidFill>
                    <a:srgbClr val="FFFF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bwMode="auto">
              <a:xfrm>
                <a:off x="434340" y="3657600"/>
                <a:ext cx="2565401" cy="728084"/>
              </a:xfrm>
              <a:prstGeom prst="rect">
                <a:avLst/>
              </a:prstGeom>
              <a:blipFill rotWithShape="1">
                <a:blip r:embed="rId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381000" y="4572000"/>
                <a:ext cx="4112985" cy="7285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FF00"/>
                          </a:solidFill>
                          <a:latin typeface="Cambria Math"/>
                        </a:rPr>
                        <m:t>𝒁</m:t>
                      </m:r>
                      <m:r>
                        <a:rPr lang="en-US" sz="2000" b="1" i="1" smtClean="0">
                          <a:solidFill>
                            <a:srgbClr val="FFFF00"/>
                          </a:solidFill>
                          <a:latin typeface="Cambria Math"/>
                        </a:rPr>
                        <m:t>=</m:t>
                      </m:r>
                      <m:f>
                        <m:fPr>
                          <m:ctrlPr>
                            <a:rPr lang="en-US" sz="2000" b="1" i="1" smtClean="0">
                              <a:solidFill>
                                <a:srgbClr val="FFFF00"/>
                              </a:solidFill>
                              <a:latin typeface="Cambria Math"/>
                            </a:rPr>
                          </m:ctrlPr>
                        </m:fPr>
                        <m:num>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r>
                            <a:rPr lang="en-US" sz="2000" b="1" i="1" smtClean="0">
                              <a:solidFill>
                                <a:srgbClr val="FFFF00"/>
                              </a:solidFill>
                              <a:latin typeface="Cambria Math"/>
                            </a:rPr>
                            <m:t>−</m:t>
                          </m:r>
                          <m:r>
                            <a:rPr lang="en-US" sz="2000" b="1" i="1" smtClean="0">
                              <a:solidFill>
                                <a:srgbClr val="FFFF00"/>
                              </a:solidFill>
                              <a:latin typeface="Cambria Math"/>
                              <a:ea typeface="Cambria Math"/>
                            </a:rPr>
                            <m:t>𝝁</m:t>
                          </m:r>
                        </m:num>
                        <m:den>
                          <m:sSub>
                            <m:sSubPr>
                              <m:ctrlPr>
                                <a:rPr lang="en-US" sz="2000" b="1" i="1" smtClean="0">
                                  <a:solidFill>
                                    <a:srgbClr val="FFFF00"/>
                                  </a:solidFill>
                                  <a:latin typeface="Cambria Math"/>
                                </a:rPr>
                              </m:ctrlPr>
                            </m:sSubPr>
                            <m:e>
                              <m:r>
                                <a:rPr lang="en-US" sz="2000" b="1" i="1" smtClean="0">
                                  <a:solidFill>
                                    <a:srgbClr val="FFFF00"/>
                                  </a:solidFill>
                                  <a:latin typeface="Cambria Math"/>
                                  <a:ea typeface="Cambria Math"/>
                                </a:rPr>
                                <m:t>𝝈</m:t>
                              </m:r>
                            </m:e>
                            <m:sub>
                              <m:acc>
                                <m:accPr>
                                  <m:chr m:val="̅"/>
                                  <m:ctrlPr>
                                    <a:rPr lang="en-US" sz="2000" b="1" i="1" smtClean="0">
                                      <a:solidFill>
                                        <a:srgbClr val="FFFF00"/>
                                      </a:solidFill>
                                      <a:latin typeface="Cambria Math"/>
                                    </a:rPr>
                                  </m:ctrlPr>
                                </m:accPr>
                                <m:e>
                                  <m:r>
                                    <a:rPr lang="en-US" sz="2000" b="1" i="1" smtClean="0">
                                      <a:solidFill>
                                        <a:srgbClr val="FFFF00"/>
                                      </a:solidFill>
                                      <a:latin typeface="Cambria Math"/>
                                    </a:rPr>
                                    <m:t>𝒙</m:t>
                                  </m:r>
                                </m:e>
                              </m:acc>
                            </m:sub>
                          </m:sSub>
                        </m:den>
                      </m:f>
                      <m:r>
                        <a:rPr lang="en-US" sz="2000" b="1" i="1" smtClean="0">
                          <a:solidFill>
                            <a:srgbClr val="FFFF00"/>
                          </a:solidFill>
                          <a:latin typeface="Cambria Math"/>
                        </a:rPr>
                        <m:t>=</m:t>
                      </m:r>
                      <m:f>
                        <m:fPr>
                          <m:ctrlPr>
                            <a:rPr lang="en-US" sz="2000" b="1" i="1" smtClean="0">
                              <a:solidFill>
                                <a:srgbClr val="FFFF00"/>
                              </a:solidFill>
                              <a:latin typeface="Cambria Math"/>
                            </a:rPr>
                          </m:ctrlPr>
                        </m:fPr>
                        <m:num>
                          <m:r>
                            <a:rPr lang="en-US" sz="2000" b="1" i="1" smtClean="0">
                              <a:solidFill>
                                <a:srgbClr val="FFFF00"/>
                              </a:solidFill>
                              <a:latin typeface="Cambria Math"/>
                            </a:rPr>
                            <m:t>𝟏</m:t>
                          </m:r>
                          <m:r>
                            <a:rPr lang="en-US" sz="2000" b="1" i="1" smtClean="0">
                              <a:solidFill>
                                <a:srgbClr val="FFFF00"/>
                              </a:solidFill>
                              <a:latin typeface="Cambria Math"/>
                            </a:rPr>
                            <m:t>.</m:t>
                          </m:r>
                          <m:r>
                            <a:rPr lang="en-US" sz="2000" b="1" i="1" smtClean="0">
                              <a:solidFill>
                                <a:srgbClr val="FFFF00"/>
                              </a:solidFill>
                              <a:latin typeface="Cambria Math"/>
                            </a:rPr>
                            <m:t>𝟐𝟓</m:t>
                          </m:r>
                          <m:r>
                            <a:rPr lang="en-US" sz="2000" b="1" i="1" smtClean="0">
                              <a:solidFill>
                                <a:srgbClr val="FFFF00"/>
                              </a:solidFill>
                              <a:latin typeface="Cambria Math"/>
                            </a:rPr>
                            <m:t>−</m:t>
                          </m:r>
                          <m:r>
                            <a:rPr lang="en-US" sz="2000" b="1" i="1" smtClean="0">
                              <a:solidFill>
                                <a:srgbClr val="FFFF00"/>
                              </a:solidFill>
                              <a:latin typeface="Cambria Math"/>
                            </a:rPr>
                            <m:t>𝟏</m:t>
                          </m:r>
                          <m:r>
                            <a:rPr lang="en-US" sz="2000" b="1" i="1" smtClean="0">
                              <a:solidFill>
                                <a:srgbClr val="FFFF00"/>
                              </a:solidFill>
                              <a:latin typeface="Cambria Math"/>
                            </a:rPr>
                            <m:t>.</m:t>
                          </m:r>
                          <m:r>
                            <a:rPr lang="en-US" sz="2000" b="1" i="1" smtClean="0">
                              <a:solidFill>
                                <a:srgbClr val="FFFF00"/>
                              </a:solidFill>
                              <a:latin typeface="Cambria Math"/>
                            </a:rPr>
                            <m:t>𝟎</m:t>
                          </m:r>
                        </m:num>
                        <m:den>
                          <m:r>
                            <a:rPr lang="en-US" sz="2000" b="1" i="1" smtClean="0">
                              <a:solidFill>
                                <a:srgbClr val="FFFF00"/>
                              </a:solidFill>
                              <a:latin typeface="Cambria Math"/>
                            </a:rPr>
                            <m:t>𝟎</m:t>
                          </m:r>
                          <m:r>
                            <a:rPr lang="en-US" sz="2000" b="1" i="1" smtClean="0">
                              <a:solidFill>
                                <a:srgbClr val="FFFF00"/>
                              </a:solidFill>
                              <a:latin typeface="Cambria Math"/>
                            </a:rPr>
                            <m:t>.</m:t>
                          </m:r>
                          <m:r>
                            <a:rPr lang="en-US" sz="2000" b="1" i="1" smtClean="0">
                              <a:solidFill>
                                <a:srgbClr val="FFFF00"/>
                              </a:solidFill>
                              <a:latin typeface="Cambria Math"/>
                            </a:rPr>
                            <m:t>𝟏𝟐</m:t>
                          </m:r>
                        </m:den>
                      </m:f>
                      <m:r>
                        <a:rPr lang="en-US" sz="2000" b="1" i="1" smtClean="0">
                          <a:solidFill>
                            <a:srgbClr val="FFFF00"/>
                          </a:solidFill>
                          <a:latin typeface="Cambria Math"/>
                        </a:rPr>
                        <m:t>=</m:t>
                      </m:r>
                      <m:r>
                        <a:rPr lang="en-US" sz="2000" b="1" i="1" smtClean="0">
                          <a:solidFill>
                            <a:srgbClr val="FFFF00"/>
                          </a:solidFill>
                          <a:latin typeface="Cambria Math"/>
                        </a:rPr>
                        <m:t>𝟐</m:t>
                      </m:r>
                      <m:r>
                        <a:rPr lang="en-US" sz="2000" b="1" i="1" smtClean="0">
                          <a:solidFill>
                            <a:srgbClr val="FFFF00"/>
                          </a:solidFill>
                          <a:latin typeface="Cambria Math"/>
                        </a:rPr>
                        <m:t>.</m:t>
                      </m:r>
                      <m:r>
                        <a:rPr lang="en-US" sz="2000" b="1" i="1" smtClean="0">
                          <a:solidFill>
                            <a:srgbClr val="FFFF00"/>
                          </a:solidFill>
                          <a:latin typeface="Cambria Math"/>
                        </a:rPr>
                        <m:t>𝟎𝟖𝟑</m:t>
                      </m:r>
                    </m:oMath>
                  </m:oMathPara>
                </a14:m>
                <a:endParaRPr lang="en-US" sz="2000" b="1" dirty="0">
                  <a:solidFill>
                    <a:srgbClr val="FFFF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381000" y="4572000"/>
                <a:ext cx="4112985" cy="728597"/>
              </a:xfrm>
              <a:prstGeom prst="rect">
                <a:avLst/>
              </a:prstGeom>
              <a:blipFill rotWithShape="1">
                <a:blip r:embed="rId4"/>
                <a:stretch>
                  <a:fillRect/>
                </a:stretch>
              </a:blipFill>
            </p:spPr>
            <p:txBody>
              <a:bodyPr/>
              <a:lstStyle/>
              <a:p>
                <a:r>
                  <a:rPr lang="en-US">
                    <a:noFill/>
                  </a:rPr>
                  <a:t> </a:t>
                </a:r>
              </a:p>
            </p:txBody>
          </p:sp>
        </mc:Fallback>
      </mc:AlternateContent>
      <p:sp>
        <p:nvSpPr>
          <p:cNvPr id="22" name="TextBox 21"/>
          <p:cNvSpPr txBox="1">
            <a:spLocks noChangeArrowheads="1"/>
          </p:cNvSpPr>
          <p:nvPr/>
        </p:nvSpPr>
        <p:spPr bwMode="auto">
          <a:xfrm>
            <a:off x="774700" y="5838825"/>
            <a:ext cx="518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err="1" smtClean="0">
                <a:solidFill>
                  <a:srgbClr val="FFFF00"/>
                </a:solidFill>
              </a:rPr>
              <a:t>normalcdf</a:t>
            </a:r>
            <a:r>
              <a:rPr lang="en-US" altLang="en-US" sz="2000" b="1" dirty="0" smtClean="0">
                <a:solidFill>
                  <a:srgbClr val="FFFF00"/>
                </a:solidFill>
              </a:rPr>
              <a:t>(1.25,E99,1.0,0.12) = 0.0182</a:t>
            </a:r>
            <a:endParaRPr lang="en-US" altLang="en-US" sz="2000" b="1" dirty="0">
              <a:solidFill>
                <a:srgbClr val="FFFF00"/>
              </a:solidFill>
            </a:endParaRPr>
          </a:p>
        </p:txBody>
      </p:sp>
      <mc:AlternateContent xmlns:mc="http://schemas.openxmlformats.org/markup-compatibility/2006" xmlns:a14="http://schemas.microsoft.com/office/drawing/2010/main">
        <mc:Choice Requires="a14">
          <p:sp>
            <p:nvSpPr>
              <p:cNvPr id="23" name="TextBox 22"/>
              <p:cNvSpPr txBox="1">
                <a:spLocks noChangeArrowheads="1"/>
              </p:cNvSpPr>
              <p:nvPr/>
            </p:nvSpPr>
            <p:spPr bwMode="auto">
              <a:xfrm>
                <a:off x="7466357" y="2181255"/>
                <a:ext cx="1377300" cy="4001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2000" b="1" dirty="0" smtClean="0">
                    <a:solidFill>
                      <a:srgbClr val="FFFF00"/>
                    </a:solidFill>
                  </a:rPr>
                  <a:t>P(</a:t>
                </a:r>
                <a14:m>
                  <m:oMath xmlns:m="http://schemas.openxmlformats.org/officeDocument/2006/math">
                    <m:acc>
                      <m:accPr>
                        <m:chr m:val="̅"/>
                        <m:ctrlPr>
                          <a:rPr lang="en-US" sz="2000" b="1" i="1">
                            <a:solidFill>
                              <a:srgbClr val="FFFF00"/>
                            </a:solidFill>
                            <a:latin typeface="Cambria Math"/>
                          </a:rPr>
                        </m:ctrlPr>
                      </m:accPr>
                      <m:e>
                        <m:r>
                          <a:rPr lang="en-US" sz="2000" b="1" i="1">
                            <a:solidFill>
                              <a:srgbClr val="FFFF00"/>
                            </a:solidFill>
                            <a:latin typeface="Cambria Math"/>
                          </a:rPr>
                          <m:t>𝒙</m:t>
                        </m:r>
                      </m:e>
                    </m:acc>
                  </m:oMath>
                </a14:m>
                <a:r>
                  <a:rPr lang="en-US" altLang="en-US" sz="2000" b="1" dirty="0">
                    <a:solidFill>
                      <a:srgbClr val="FFFF00"/>
                    </a:solidFill>
                  </a:rPr>
                  <a:t> &gt; </a:t>
                </a:r>
                <a:r>
                  <a:rPr lang="en-US" altLang="en-US" sz="2000" b="1" dirty="0" smtClean="0">
                    <a:solidFill>
                      <a:srgbClr val="FFFF00"/>
                    </a:solidFill>
                  </a:rPr>
                  <a:t>1.25</a:t>
                </a:r>
                <a:endParaRPr lang="en-US" altLang="en-US" sz="2000" b="1" dirty="0">
                  <a:solidFill>
                    <a:srgbClr val="FFFF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bwMode="auto">
              <a:xfrm>
                <a:off x="7466357" y="2181255"/>
                <a:ext cx="1377300" cy="400110"/>
              </a:xfrm>
              <a:prstGeom prst="rect">
                <a:avLst/>
              </a:prstGeom>
              <a:blipFill rotWithShape="1">
                <a:blip r:embed="rId5"/>
                <a:stretch>
                  <a:fillRect l="-4867" t="-6154" r="-3540" b="-2923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extLst>
      <p:ext uri="{BB962C8B-B14F-4D97-AF65-F5344CB8AC3E}">
        <p14:creationId xmlns:p14="http://schemas.microsoft.com/office/powerpoint/2010/main" val="3967278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up)">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up)">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8" grpId="0"/>
      <p:bldP spid="20" grpId="0"/>
      <p:bldP spid="21" grpId="0"/>
      <p:bldP spid="22"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158"/>
          <p:cNvSpPr>
            <a:spLocks noChangeShapeType="1"/>
          </p:cNvSpPr>
          <p:nvPr/>
        </p:nvSpPr>
        <p:spPr bwMode="auto">
          <a:xfrm>
            <a:off x="7626350" y="346075"/>
            <a:ext cx="18891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mc:AlternateContent xmlns:mc="http://schemas.openxmlformats.org/markup-compatibility/2006" xmlns:a14="http://schemas.microsoft.com/office/drawing/2010/main">
        <mc:Choice Requires="a14">
          <p:graphicFrame>
            <p:nvGraphicFramePr>
              <p:cNvPr id="2336" name="Group 288"/>
              <p:cNvGraphicFramePr>
                <a:graphicFrameLocks noGrp="1"/>
              </p:cNvGraphicFramePr>
              <p:nvPr>
                <p:extLst>
                  <p:ext uri="{D42A27DB-BD31-4B8C-83A1-F6EECF244321}">
                    <p14:modId xmlns:p14="http://schemas.microsoft.com/office/powerpoint/2010/main" val="931089404"/>
                  </p:ext>
                </p:extLst>
              </p:nvPr>
            </p:nvGraphicFramePr>
            <p:xfrm>
              <a:off x="152400" y="885825"/>
              <a:ext cx="8796337" cy="3170455"/>
            </p:xfrm>
            <a:graphic>
              <a:graphicData uri="http://schemas.openxmlformats.org/drawingml/2006/table">
                <a:tbl>
                  <a:tblPr/>
                  <a:tblGrid>
                    <a:gridCol w="2962275"/>
                    <a:gridCol w="3065462"/>
                    <a:gridCol w="1223963"/>
                    <a:gridCol w="1544637"/>
                  </a:tblGrid>
                  <a:tr h="70160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Shape, Center and Spread of Population</a:t>
                          </a: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Distribution of the Sample Means</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6572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Shape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Center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Spread</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Normal with mean, </a:t>
                          </a:r>
                          <a:r>
                            <a:rPr kumimoji="0" lang="en-US" sz="1800" b="1" i="0" u="none" strike="noStrike" cap="none" normalizeH="0" baseline="0" smtClean="0">
                              <a:ln>
                                <a:noFill/>
                              </a:ln>
                              <a:solidFill>
                                <a:schemeClr val="tx1"/>
                              </a:solidFill>
                              <a:effectLst/>
                              <a:latin typeface="Arial" pitchFamily="34" charset="0"/>
                              <a:cs typeface="Arial" pitchFamily="34" charset="0"/>
                            </a:rPr>
                            <a:t>μ and standard deviation, σ</a:t>
                          </a:r>
                          <a:endParaRPr kumimoji="0" lang="en-US" sz="1800" b="1" i="0" u="none" strike="noStrike" cap="none" normalizeH="0" baseline="0" smtClean="0">
                            <a:ln>
                              <a:noFill/>
                            </a:ln>
                            <a:solidFill>
                              <a:schemeClr val="tx1"/>
                            </a:solidFill>
                            <a:effectLst/>
                            <a:latin typeface="Arial" pitchFamily="34"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Regardless of sample size, n, distribution of </a:t>
                          </a:r>
                          <a:br>
                            <a:rPr kumimoji="0" lang="en-US" sz="1800" b="1" i="0" u="none" strike="noStrike" cap="none" normalizeH="0" baseline="0" dirty="0" smtClean="0">
                              <a:ln>
                                <a:noFill/>
                              </a:ln>
                              <a:solidFill>
                                <a:schemeClr val="tx1"/>
                              </a:solidFill>
                              <a:effectLst/>
                              <a:latin typeface="Arial" pitchFamily="34" charset="0"/>
                            </a:rPr>
                          </a:br>
                          <a14:m>
                            <m:oMath xmlns:m="http://schemas.openxmlformats.org/officeDocument/2006/math">
                              <m:acc>
                                <m:accPr>
                                  <m:chr m:val="̅"/>
                                  <m:ctrlPr>
                                    <a:rPr lang="en-US" sz="1800" b="1" i="1" smtClean="0">
                                      <a:latin typeface="Cambria Math"/>
                                    </a:rPr>
                                  </m:ctrlPr>
                                </m:accPr>
                                <m:e>
                                  <m:r>
                                    <a:rPr lang="en-US" sz="1800" b="1" i="1">
                                      <a:latin typeface="Cambria Math"/>
                                    </a:rPr>
                                    <m:t>𝒙</m:t>
                                  </m:r>
                                </m:e>
                              </m:acc>
                            </m:oMath>
                          </a14:m>
                          <a:r>
                            <a:rPr kumimoji="0" lang="en-US" sz="1800" b="1" i="0" u="none" strike="noStrike" cap="none" normalizeH="0" baseline="0" dirty="0" smtClean="0">
                              <a:ln>
                                <a:noFill/>
                              </a:ln>
                              <a:solidFill>
                                <a:schemeClr val="tx1"/>
                              </a:solidFill>
                              <a:effectLst/>
                              <a:latin typeface="Arial" pitchFamily="34" charset="0"/>
                            </a:rPr>
                            <a:t> is normal</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μ</a:t>
                          </a:r>
                          <a:r>
                            <a:rPr kumimoji="0" lang="en-US" sz="1800" b="1" i="0" u="none" strike="noStrike" cap="none" normalizeH="0" baseline="-25000" smtClean="0">
                              <a:ln>
                                <a:noFill/>
                              </a:ln>
                              <a:solidFill>
                                <a:schemeClr val="tx1"/>
                              </a:solidFill>
                              <a:effectLst/>
                              <a:latin typeface="Arial" pitchFamily="34" charset="0"/>
                              <a:cs typeface="Arial" pitchFamily="34" charset="0"/>
                            </a:rPr>
                            <a:t>x-bar</a:t>
                          </a:r>
                          <a:r>
                            <a:rPr kumimoji="0" lang="en-US" sz="1800" b="1" i="0" u="none" strike="noStrike" cap="none" normalizeH="0" baseline="0" smtClean="0">
                              <a:ln>
                                <a:noFill/>
                              </a:ln>
                              <a:solidFill>
                                <a:schemeClr val="tx1"/>
                              </a:solidFill>
                              <a:effectLst/>
                              <a:latin typeface="Arial" pitchFamily="34" charset="0"/>
                              <a:cs typeface="Arial" pitchFamily="34" charset="0"/>
                            </a:rPr>
                            <a:t> = μ</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σ</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σ</a:t>
                          </a:r>
                          <a:r>
                            <a:rPr kumimoji="0" lang="en-US" sz="1800" b="1" i="0" u="none" strike="noStrike" cap="none" normalizeH="0" baseline="-25000" smtClean="0">
                              <a:ln>
                                <a:noFill/>
                              </a:ln>
                              <a:solidFill>
                                <a:schemeClr val="tx1"/>
                              </a:solidFill>
                              <a:effectLst/>
                              <a:latin typeface="Arial" pitchFamily="34" charset="0"/>
                              <a:cs typeface="Arial" pitchFamily="34" charset="0"/>
                            </a:rPr>
                            <a:t>x-bar</a:t>
                          </a:r>
                          <a:r>
                            <a:rPr kumimoji="0" lang="en-US" sz="1800" b="1" i="0" u="none" strike="noStrike" cap="none" normalizeH="0" baseline="0" smtClean="0">
                              <a:ln>
                                <a:noFill/>
                              </a:ln>
                              <a:solidFill>
                                <a:schemeClr val="tx1"/>
                              </a:solidFill>
                              <a:effectLst/>
                              <a:latin typeface="Arial" pitchFamily="34" charset="0"/>
                              <a:cs typeface="Arial" pitchFamily="34" charset="0"/>
                            </a:rPr>
                            <a:t> = -------</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chemeClr val="tx1"/>
                              </a:solidFill>
                              <a:effectLst/>
                              <a:latin typeface="Arial" pitchFamily="34" charset="0"/>
                              <a:cs typeface="Arial" pitchFamily="34" charset="0"/>
                              <a:sym typeface="Symbol" pitchFamily="18" charset="2"/>
                            </a:rPr>
                            <a:t>n</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60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Population is not normal with mean, </a:t>
                          </a:r>
                          <a:r>
                            <a:rPr kumimoji="0" lang="en-US" sz="1800" b="1" i="0" u="none" strike="noStrike" cap="none" normalizeH="0" baseline="0" smtClean="0">
                              <a:ln>
                                <a:noFill/>
                              </a:ln>
                              <a:solidFill>
                                <a:schemeClr val="tx1"/>
                              </a:solidFill>
                              <a:effectLst/>
                              <a:latin typeface="Arial" pitchFamily="34" charset="0"/>
                              <a:cs typeface="Arial" pitchFamily="34" charset="0"/>
                            </a:rPr>
                            <a:t>μ and standard deviation, σ</a:t>
                          </a:r>
                          <a:r>
                            <a:rPr kumimoji="0" lang="en-US" sz="1800" b="1" i="0" u="none" strike="noStrike" cap="none" normalizeH="0" baseline="0" smtClean="0">
                              <a:ln>
                                <a:noFill/>
                              </a:ln>
                              <a:solidFill>
                                <a:schemeClr val="tx1"/>
                              </a:solidFill>
                              <a:effectLst/>
                              <a:latin typeface="Arial" pitchFamily="34" charset="0"/>
                            </a:rPr>
                            <a:t> </a:t>
                          </a: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As sample size, n,  increases, the distribution of </a:t>
                          </a:r>
                          <a14:m>
                            <m:oMath xmlns:m="http://schemas.openxmlformats.org/officeDocument/2006/math">
                              <m:acc>
                                <m:accPr>
                                  <m:chr m:val="̅"/>
                                  <m:ctrlPr>
                                    <a:rPr lang="en-US" sz="1800" b="1" i="1" smtClean="0">
                                      <a:latin typeface="Cambria Math"/>
                                    </a:rPr>
                                  </m:ctrlPr>
                                </m:accPr>
                                <m:e>
                                  <m:r>
                                    <a:rPr lang="en-US" sz="1800" b="1" i="1">
                                      <a:latin typeface="Cambria Math"/>
                                    </a:rPr>
                                    <m:t>𝒙</m:t>
                                  </m:r>
                                </m:e>
                              </m:acc>
                            </m:oMath>
                          </a14:m>
                          <a:r>
                            <a:rPr kumimoji="0" lang="en-US" sz="1800" b="1" i="0" u="none" strike="noStrike" cap="none" normalizeH="0" baseline="0" dirty="0" smtClean="0">
                              <a:ln>
                                <a:noFill/>
                              </a:ln>
                              <a:solidFill>
                                <a:schemeClr val="tx1"/>
                              </a:solidFill>
                              <a:effectLst/>
                              <a:latin typeface="Arial" pitchFamily="34" charset="0"/>
                            </a:rPr>
                            <a:t> becomes approximately normal</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μ</a:t>
                          </a:r>
                          <a:r>
                            <a:rPr kumimoji="0" lang="en-US" sz="1800" b="1" i="0" u="none" strike="noStrike" cap="none" normalizeH="0" baseline="-25000" smtClean="0">
                              <a:ln>
                                <a:noFill/>
                              </a:ln>
                              <a:solidFill>
                                <a:schemeClr val="tx1"/>
                              </a:solidFill>
                              <a:effectLst/>
                              <a:latin typeface="Arial" pitchFamily="34" charset="0"/>
                              <a:cs typeface="Arial" pitchFamily="34" charset="0"/>
                            </a:rPr>
                            <a:t>x-bar</a:t>
                          </a:r>
                          <a:r>
                            <a:rPr kumimoji="0" lang="en-US" sz="1800" b="1" i="0" u="none" strike="noStrike" cap="none" normalizeH="0" baseline="0" smtClean="0">
                              <a:ln>
                                <a:noFill/>
                              </a:ln>
                              <a:solidFill>
                                <a:schemeClr val="tx1"/>
                              </a:solidFill>
                              <a:effectLst/>
                              <a:latin typeface="Arial" pitchFamily="34" charset="0"/>
                              <a:cs typeface="Arial" pitchFamily="34" charset="0"/>
                            </a:rPr>
                            <a:t> = μ</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σ</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34" charset="0"/>
                              <a:cs typeface="Arial" pitchFamily="34" charset="0"/>
                            </a:rPr>
                            <a:t>σ</a:t>
                          </a:r>
                          <a:r>
                            <a:rPr kumimoji="0" lang="en-US" sz="1800" b="1" i="0" u="none" strike="noStrike" cap="none" normalizeH="0" baseline="-25000" dirty="0" err="1" smtClean="0">
                              <a:ln>
                                <a:noFill/>
                              </a:ln>
                              <a:solidFill>
                                <a:schemeClr val="tx1"/>
                              </a:solidFill>
                              <a:effectLst/>
                              <a:latin typeface="Arial" pitchFamily="34" charset="0"/>
                              <a:cs typeface="Arial" pitchFamily="34" charset="0"/>
                            </a:rPr>
                            <a:t>x</a:t>
                          </a:r>
                          <a:r>
                            <a:rPr kumimoji="0" lang="en-US" sz="1800" b="1" i="0" u="none" strike="noStrike" cap="none" normalizeH="0" baseline="-25000" dirty="0" smtClean="0">
                              <a:ln>
                                <a:noFill/>
                              </a:ln>
                              <a:solidFill>
                                <a:schemeClr val="tx1"/>
                              </a:solidFill>
                              <a:effectLst/>
                              <a:latin typeface="Arial" pitchFamily="34" charset="0"/>
                              <a:cs typeface="Arial" pitchFamily="34" charset="0"/>
                            </a:rPr>
                            <a:t>-bar</a:t>
                          </a:r>
                          <a:r>
                            <a:rPr kumimoji="0" lang="en-US" sz="1800" b="1" i="0" u="none" strike="noStrike" cap="none" normalizeH="0" baseline="0" dirty="0" smtClean="0">
                              <a:ln>
                                <a:noFill/>
                              </a:ln>
                              <a:solidFill>
                                <a:schemeClr val="tx1"/>
                              </a:solidFill>
                              <a:effectLst/>
                              <a:latin typeface="Arial" pitchFamily="34" charset="0"/>
                              <a:cs typeface="Arial" pitchFamily="34" charset="0"/>
                            </a:rPr>
                            <a:t> = -------</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smtClean="0">
                              <a:ln>
                                <a:noFill/>
                              </a:ln>
                              <a:solidFill>
                                <a:schemeClr val="tx1"/>
                              </a:solidFill>
                              <a:effectLst/>
                              <a:latin typeface="Arial" pitchFamily="34" charset="0"/>
                              <a:cs typeface="Arial" pitchFamily="34" charset="0"/>
                              <a:sym typeface="Symbol" pitchFamily="18" charset="2"/>
                            </a:rPr>
                            <a:t>n</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mc:Choice>
        <mc:Fallback xmlns="">
          <p:graphicFrame>
            <p:nvGraphicFramePr>
              <p:cNvPr id="2336" name="Group 288"/>
              <p:cNvGraphicFramePr>
                <a:graphicFrameLocks noGrp="1"/>
              </p:cNvGraphicFramePr>
              <p:nvPr>
                <p:extLst>
                  <p:ext uri="{D42A27DB-BD31-4B8C-83A1-F6EECF244321}">
                    <p14:modId xmlns:p14="http://schemas.microsoft.com/office/powerpoint/2010/main" val="931089404"/>
                  </p:ext>
                </p:extLst>
              </p:nvPr>
            </p:nvGraphicFramePr>
            <p:xfrm>
              <a:off x="152400" y="885825"/>
              <a:ext cx="8796337" cy="3170455"/>
            </p:xfrm>
            <a:graphic>
              <a:graphicData uri="http://schemas.openxmlformats.org/drawingml/2006/table">
                <a:tbl>
                  <a:tblPr/>
                  <a:tblGrid>
                    <a:gridCol w="2962275"/>
                    <a:gridCol w="3065462"/>
                    <a:gridCol w="1223963"/>
                    <a:gridCol w="1544637"/>
                  </a:tblGrid>
                  <a:tr h="70160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Shape, Center and Spread of Population</a:t>
                          </a: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rPr>
                            <a:t>Distribution of the Sample Means</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365750">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Shape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Center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Spread</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439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Normal with mean, </a:t>
                          </a:r>
                          <a:r>
                            <a:rPr kumimoji="0" lang="en-US" sz="1800" b="1" i="0" u="none" strike="noStrike" cap="none" normalizeH="0" baseline="0" smtClean="0">
                              <a:ln>
                                <a:noFill/>
                              </a:ln>
                              <a:solidFill>
                                <a:schemeClr val="tx1"/>
                              </a:solidFill>
                              <a:effectLst/>
                              <a:latin typeface="Arial" pitchFamily="34" charset="0"/>
                              <a:cs typeface="Arial" pitchFamily="34" charset="0"/>
                            </a:rPr>
                            <a:t>μ and standard deviation, σ</a:t>
                          </a:r>
                          <a:endParaRPr kumimoji="0" lang="en-US" sz="1800" b="1" i="0" u="none" strike="noStrike" cap="none" normalizeH="0" baseline="0" smtClean="0">
                            <a:ln>
                              <a:noFill/>
                            </a:ln>
                            <a:solidFill>
                              <a:schemeClr val="tx1"/>
                            </a:solidFill>
                            <a:effectLst/>
                            <a:latin typeface="Arial" pitchFamily="34" charset="0"/>
                          </a:endParaRP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blipFill rotWithShape="1">
                          <a:blip r:embed="rId3"/>
                          <a:stretch>
                            <a:fillRect l="-97018" t="-116667" r="-91849" b="-140667"/>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μ</a:t>
                          </a:r>
                          <a:r>
                            <a:rPr kumimoji="0" lang="en-US" sz="1800" b="1" i="0" u="none" strike="noStrike" cap="none" normalizeH="0" baseline="-25000" smtClean="0">
                              <a:ln>
                                <a:noFill/>
                              </a:ln>
                              <a:solidFill>
                                <a:schemeClr val="tx1"/>
                              </a:solidFill>
                              <a:effectLst/>
                              <a:latin typeface="Arial" pitchFamily="34" charset="0"/>
                              <a:cs typeface="Arial" pitchFamily="34" charset="0"/>
                            </a:rPr>
                            <a:t>x-bar</a:t>
                          </a:r>
                          <a:r>
                            <a:rPr kumimoji="0" lang="en-US" sz="1800" b="1" i="0" u="none" strike="noStrike" cap="none" normalizeH="0" baseline="0" smtClean="0">
                              <a:ln>
                                <a:noFill/>
                              </a:ln>
                              <a:solidFill>
                                <a:schemeClr val="tx1"/>
                              </a:solidFill>
                              <a:effectLst/>
                              <a:latin typeface="Arial" pitchFamily="34" charset="0"/>
                              <a:cs typeface="Arial" pitchFamily="34" charset="0"/>
                            </a:rPr>
                            <a:t> = μ</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σ</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σ</a:t>
                          </a:r>
                          <a:r>
                            <a:rPr kumimoji="0" lang="en-US" sz="1800" b="1" i="0" u="none" strike="noStrike" cap="none" normalizeH="0" baseline="-25000" smtClean="0">
                              <a:ln>
                                <a:noFill/>
                              </a:ln>
                              <a:solidFill>
                                <a:schemeClr val="tx1"/>
                              </a:solidFill>
                              <a:effectLst/>
                              <a:latin typeface="Arial" pitchFamily="34" charset="0"/>
                              <a:cs typeface="Arial" pitchFamily="34" charset="0"/>
                            </a:rPr>
                            <a:t>x-bar</a:t>
                          </a:r>
                          <a:r>
                            <a:rPr kumimoji="0" lang="en-US" sz="1800" b="1" i="0" u="none" strike="noStrike" cap="none" normalizeH="0" baseline="0" smtClean="0">
                              <a:ln>
                                <a:noFill/>
                              </a:ln>
                              <a:solidFill>
                                <a:schemeClr val="tx1"/>
                              </a:solidFill>
                              <a:effectLst/>
                              <a:latin typeface="Arial" pitchFamily="34" charset="0"/>
                              <a:cs typeface="Arial" pitchFamily="34" charset="0"/>
                            </a:rPr>
                            <a:t> = -------</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               </a:t>
                          </a:r>
                          <a:r>
                            <a:rPr kumimoji="0" lang="en-US" sz="1800" b="1" i="0" u="none" strike="noStrike" cap="none" normalizeH="0" baseline="0" smtClean="0">
                              <a:ln>
                                <a:noFill/>
                              </a:ln>
                              <a:solidFill>
                                <a:schemeClr val="tx1"/>
                              </a:solidFill>
                              <a:effectLst/>
                              <a:latin typeface="Arial" pitchFamily="34" charset="0"/>
                              <a:cs typeface="Arial" pitchFamily="34" charset="0"/>
                              <a:sym typeface="Symbol" pitchFamily="18" charset="2"/>
                            </a:rPr>
                            <a:t>n</a:t>
                          </a: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8871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rPr>
                            <a:t>Population is not normal with mean, </a:t>
                          </a:r>
                          <a:r>
                            <a:rPr kumimoji="0" lang="en-US" sz="1800" b="1" i="0" u="none" strike="noStrike" cap="none" normalizeH="0" baseline="0" smtClean="0">
                              <a:ln>
                                <a:noFill/>
                              </a:ln>
                              <a:solidFill>
                                <a:schemeClr val="tx1"/>
                              </a:solidFill>
                              <a:effectLst/>
                              <a:latin typeface="Arial" pitchFamily="34" charset="0"/>
                              <a:cs typeface="Arial" pitchFamily="34" charset="0"/>
                            </a:rPr>
                            <a:t>μ and standard deviation, σ</a:t>
                          </a:r>
                          <a:r>
                            <a:rPr kumimoji="0" lang="en-US" sz="1800" b="1" i="0" u="none" strike="noStrike" cap="none" normalizeH="0" baseline="0" smtClean="0">
                              <a:ln>
                                <a:noFill/>
                              </a:ln>
                              <a:solidFill>
                                <a:schemeClr val="tx1"/>
                              </a:solidFill>
                              <a:effectLst/>
                              <a:latin typeface="Arial" pitchFamily="34" charset="0"/>
                            </a:rPr>
                            <a:t> </a:t>
                          </a:r>
                        </a:p>
                      </a:txBody>
                      <a:tcPr marT="45715" marB="45715"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blipFill rotWithShape="1">
                          <a:blip r:embed="rId3"/>
                          <a:stretch>
                            <a:fillRect l="-97018" t="-166667" r="-91849" b="-8205"/>
                          </a:stretch>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pitchFamily="34" charset="0"/>
                              <a:cs typeface="Arial" pitchFamily="34" charset="0"/>
                            </a:rPr>
                            <a:t>μ</a:t>
                          </a:r>
                          <a:r>
                            <a:rPr kumimoji="0" lang="en-US" sz="1800" b="1" i="0" u="none" strike="noStrike" cap="none" normalizeH="0" baseline="-25000" smtClean="0">
                              <a:ln>
                                <a:noFill/>
                              </a:ln>
                              <a:solidFill>
                                <a:schemeClr val="tx1"/>
                              </a:solidFill>
                              <a:effectLst/>
                              <a:latin typeface="Arial" pitchFamily="34" charset="0"/>
                              <a:cs typeface="Arial" pitchFamily="34" charset="0"/>
                            </a:rPr>
                            <a:t>x-bar</a:t>
                          </a:r>
                          <a:r>
                            <a:rPr kumimoji="0" lang="en-US" sz="1800" b="1" i="0" u="none" strike="noStrike" cap="none" normalizeH="0" baseline="0" smtClean="0">
                              <a:ln>
                                <a:noFill/>
                              </a:ln>
                              <a:solidFill>
                                <a:schemeClr val="tx1"/>
                              </a:solidFill>
                              <a:effectLst/>
                              <a:latin typeface="Arial" pitchFamily="34" charset="0"/>
                              <a:cs typeface="Arial" pitchFamily="34" charset="0"/>
                            </a:rPr>
                            <a:t> = μ</a:t>
                          </a:r>
                        </a:p>
                      </a:txBody>
                      <a:tcPr marT="45715" marB="45715"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σ</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err="1" smtClean="0">
                              <a:ln>
                                <a:noFill/>
                              </a:ln>
                              <a:solidFill>
                                <a:schemeClr val="tx1"/>
                              </a:solidFill>
                              <a:effectLst/>
                              <a:latin typeface="Arial" pitchFamily="34" charset="0"/>
                              <a:cs typeface="Arial" pitchFamily="34" charset="0"/>
                            </a:rPr>
                            <a:t>σ</a:t>
                          </a:r>
                          <a:r>
                            <a:rPr kumimoji="0" lang="en-US" sz="1800" b="1" i="0" u="none" strike="noStrike" cap="none" normalizeH="0" baseline="-25000" dirty="0" err="1" smtClean="0">
                              <a:ln>
                                <a:noFill/>
                              </a:ln>
                              <a:solidFill>
                                <a:schemeClr val="tx1"/>
                              </a:solidFill>
                              <a:effectLst/>
                              <a:latin typeface="Arial" pitchFamily="34" charset="0"/>
                              <a:cs typeface="Arial" pitchFamily="34" charset="0"/>
                            </a:rPr>
                            <a:t>x</a:t>
                          </a:r>
                          <a:r>
                            <a:rPr kumimoji="0" lang="en-US" sz="1800" b="1" i="0" u="none" strike="noStrike" cap="none" normalizeH="0" baseline="-25000" dirty="0" smtClean="0">
                              <a:ln>
                                <a:noFill/>
                              </a:ln>
                              <a:solidFill>
                                <a:schemeClr val="tx1"/>
                              </a:solidFill>
                              <a:effectLst/>
                              <a:latin typeface="Arial" pitchFamily="34" charset="0"/>
                              <a:cs typeface="Arial" pitchFamily="34" charset="0"/>
                            </a:rPr>
                            <a:t>-bar</a:t>
                          </a:r>
                          <a:r>
                            <a:rPr kumimoji="0" lang="en-US" sz="1800" b="1" i="0" u="none" strike="noStrike" cap="none" normalizeH="0" baseline="0" dirty="0" smtClean="0">
                              <a:ln>
                                <a:noFill/>
                              </a:ln>
                              <a:solidFill>
                                <a:schemeClr val="tx1"/>
                              </a:solidFill>
                              <a:effectLst/>
                              <a:latin typeface="Arial" pitchFamily="34" charset="0"/>
                              <a:cs typeface="Arial" pitchFamily="34" charset="0"/>
                            </a:rPr>
                            <a:t> = -------</a:t>
                          </a:r>
                        </a:p>
                        <a:p>
                          <a:pPr marL="0" marR="0" lvl="0" indent="0" algn="l" defTabSz="914400" rtl="0" eaLnBrk="1" fontAlgn="base" latinLnBrk="0" hangingPunct="1">
                            <a:lnSpc>
                              <a:spcPct val="8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pitchFamily="34" charset="0"/>
                              <a:cs typeface="Arial" pitchFamily="34" charset="0"/>
                            </a:rPr>
                            <a:t>               </a:t>
                          </a:r>
                          <a:r>
                            <a:rPr kumimoji="0" lang="en-US" sz="1800" b="1" i="0" u="none" strike="noStrike" cap="none" normalizeH="0" baseline="0" dirty="0" smtClean="0">
                              <a:ln>
                                <a:noFill/>
                              </a:ln>
                              <a:solidFill>
                                <a:schemeClr val="tx1"/>
                              </a:solidFill>
                              <a:effectLst/>
                              <a:latin typeface="Arial" pitchFamily="34" charset="0"/>
                              <a:cs typeface="Arial" pitchFamily="34" charset="0"/>
                              <a:sym typeface="Symbol" pitchFamily="18" charset="2"/>
                            </a:rPr>
                            <a:t>n</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a:txBody>
                      <a:tcPr marT="45715" marB="45715"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mc:Fallback>
      </mc:AlternateContent>
      <p:sp>
        <p:nvSpPr>
          <p:cNvPr id="20507" name="Line 274"/>
          <p:cNvSpPr>
            <a:spLocks noChangeShapeType="1"/>
          </p:cNvSpPr>
          <p:nvPr/>
        </p:nvSpPr>
        <p:spPr bwMode="auto">
          <a:xfrm>
            <a:off x="8564563" y="3556000"/>
            <a:ext cx="2317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8" name="Line 275"/>
          <p:cNvSpPr>
            <a:spLocks noChangeShapeType="1"/>
          </p:cNvSpPr>
          <p:nvPr/>
        </p:nvSpPr>
        <p:spPr bwMode="auto">
          <a:xfrm>
            <a:off x="8572500" y="2487613"/>
            <a:ext cx="231775"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09" name="Title 6"/>
          <p:cNvSpPr>
            <a:spLocks noGrp="1"/>
          </p:cNvSpPr>
          <p:nvPr>
            <p:ph type="title"/>
          </p:nvPr>
        </p:nvSpPr>
        <p:spPr>
          <a:xfrm>
            <a:off x="609600" y="0"/>
            <a:ext cx="8229600" cy="990600"/>
          </a:xfrm>
        </p:spPr>
        <p:txBody>
          <a:bodyPr/>
          <a:lstStyle/>
          <a:p>
            <a:pPr eaLnBrk="1" hangingPunct="1"/>
            <a:r>
              <a:rPr lang="en-US" altLang="en-US" sz="3600" b="1" smtClean="0"/>
              <a:t>Summary of Distribution of x</a:t>
            </a:r>
          </a:p>
        </p:txBody>
      </p:sp>
      <p:pic>
        <p:nvPicPr>
          <p:cNvPr id="20510" name="Picture 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488" y="4156075"/>
            <a:ext cx="74295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34925"/>
            <a:ext cx="8229600" cy="914400"/>
          </a:xfrm>
        </p:spPr>
        <p:txBody>
          <a:bodyPr/>
          <a:lstStyle/>
          <a:p>
            <a:pPr eaLnBrk="1" hangingPunct="1"/>
            <a:r>
              <a:rPr lang="en-US" altLang="en-US" sz="3600" b="1" smtClean="0"/>
              <a:t>Summary and Homework</a:t>
            </a:r>
          </a:p>
        </p:txBody>
      </p:sp>
      <mc:AlternateContent xmlns:mc="http://schemas.openxmlformats.org/markup-compatibility/2006">
        <mc:Choice xmlns:a14="http://schemas.microsoft.com/office/drawing/2010/main" Requires="a14">
          <p:sp>
            <p:nvSpPr>
              <p:cNvPr id="20483" name="Rectangle 3"/>
              <p:cNvSpPr>
                <a:spLocks noGrp="1" noChangeArrowheads="1"/>
              </p:cNvSpPr>
              <p:nvPr>
                <p:ph type="body" idx="1"/>
              </p:nvPr>
            </p:nvSpPr>
            <p:spPr>
              <a:xfrm>
                <a:off x="304800" y="914400"/>
                <a:ext cx="8610600" cy="5791200"/>
              </a:xfrm>
            </p:spPr>
            <p:txBody>
              <a:bodyPr/>
              <a:lstStyle/>
              <a:p>
                <a:pPr eaLnBrk="1" hangingPunct="1">
                  <a:defRPr/>
                </a:pPr>
                <a:r>
                  <a:rPr lang="en-US" sz="2800" b="1" dirty="0" smtClean="0">
                    <a:solidFill>
                      <a:srgbClr val="FFFF00"/>
                    </a:solidFill>
                  </a:rPr>
                  <a:t>Summary</a:t>
                </a:r>
              </a:p>
              <a:p>
                <a:pPr lvl="1" eaLnBrk="1" hangingPunct="1">
                  <a:defRPr/>
                </a:pPr>
                <a:r>
                  <a:rPr lang="en-US" sz="2400" b="1" dirty="0" smtClean="0"/>
                  <a:t>Take an SRS and use the sample proportion </a:t>
                </a:r>
                <a14:m>
                  <m:oMath xmlns:m="http://schemas.openxmlformats.org/officeDocument/2006/math">
                    <m:acc>
                      <m:accPr>
                        <m:chr m:val="̅"/>
                        <m:ctrlPr>
                          <a:rPr lang="en-US" sz="2400" b="1" i="1">
                            <a:latin typeface="Cambria Math"/>
                          </a:rPr>
                        </m:ctrlPr>
                      </m:accPr>
                      <m:e>
                        <m:r>
                          <a:rPr lang="en-US" sz="2400" b="1" i="1">
                            <a:latin typeface="Cambria Math"/>
                          </a:rPr>
                          <m:t>𝒙</m:t>
                        </m:r>
                      </m:e>
                    </m:acc>
                    <m:r>
                      <a:rPr lang="en-US" sz="2400" b="1" i="1">
                        <a:latin typeface="Cambria Math"/>
                      </a:rPr>
                      <m:t> </m:t>
                    </m:r>
                  </m:oMath>
                </a14:m>
                <a:r>
                  <a:rPr lang="en-US" sz="2400" b="1" dirty="0" smtClean="0"/>
                  <a:t> to estimate the unknown parameter </a:t>
                </a:r>
                <a:r>
                  <a:rPr lang="el-GR" sz="2400" b="1" dirty="0" smtClean="0"/>
                  <a:t>μ</a:t>
                </a:r>
                <a:endParaRPr lang="en-US" sz="2400" b="1" dirty="0" smtClean="0"/>
              </a:p>
              <a:p>
                <a:pPr lvl="1" eaLnBrk="1" hangingPunct="1">
                  <a:defRPr/>
                </a:pPr>
                <a14:m>
                  <m:oMath xmlns:m="http://schemas.openxmlformats.org/officeDocument/2006/math">
                    <m:acc>
                      <m:accPr>
                        <m:chr m:val="̅"/>
                        <m:ctrlPr>
                          <a:rPr lang="en-US" sz="2400" b="1" i="1">
                            <a:latin typeface="Cambria Math"/>
                          </a:rPr>
                        </m:ctrlPr>
                      </m:accPr>
                      <m:e>
                        <m:r>
                          <a:rPr lang="en-US" sz="2400" b="1" i="1">
                            <a:latin typeface="Cambria Math"/>
                          </a:rPr>
                          <m:t>𝒙</m:t>
                        </m:r>
                      </m:e>
                    </m:acc>
                    <m:r>
                      <a:rPr lang="en-US" sz="2400" b="1" i="1">
                        <a:latin typeface="Cambria Math"/>
                      </a:rPr>
                      <m:t> </m:t>
                    </m:r>
                  </m:oMath>
                </a14:m>
                <a:r>
                  <a:rPr lang="en-US" sz="2400" b="1" dirty="0" smtClean="0"/>
                  <a:t> is an unbiased estimator of </a:t>
                </a:r>
                <a:r>
                  <a:rPr lang="el-GR" sz="2400" b="1" dirty="0" smtClean="0"/>
                  <a:t>μ</a:t>
                </a:r>
                <a:endParaRPr lang="en-US" sz="2400" b="1" dirty="0" smtClean="0"/>
              </a:p>
              <a:p>
                <a:pPr lvl="1" eaLnBrk="1" hangingPunct="1">
                  <a:defRPr/>
                </a:pPr>
                <a:r>
                  <a:rPr lang="en-US" sz="2400" b="1" dirty="0" smtClean="0"/>
                  <a:t>Increase in sample size decreases the standard deviation of </a:t>
                </a:r>
                <a14:m>
                  <m:oMath xmlns:m="http://schemas.openxmlformats.org/officeDocument/2006/math">
                    <m:acc>
                      <m:accPr>
                        <m:chr m:val="̅"/>
                        <m:ctrlPr>
                          <a:rPr lang="en-US" sz="2400" b="1" i="1">
                            <a:latin typeface="Cambria Math"/>
                          </a:rPr>
                        </m:ctrlPr>
                      </m:accPr>
                      <m:e>
                        <m:r>
                          <a:rPr lang="en-US" sz="2400" b="1" i="1">
                            <a:latin typeface="Cambria Math"/>
                          </a:rPr>
                          <m:t>𝒙</m:t>
                        </m:r>
                      </m:e>
                    </m:acc>
                  </m:oMath>
                </a14:m>
                <a:r>
                  <a:rPr lang="en-US" sz="2400" b="1" dirty="0" smtClean="0"/>
                  <a:t> (by a factor of </a:t>
                </a:r>
                <a14:m>
                  <m:oMath xmlns:m="http://schemas.openxmlformats.org/officeDocument/2006/math">
                    <m:r>
                      <a:rPr lang="en-US" sz="2400" b="1" i="1" dirty="0" smtClean="0">
                        <a:latin typeface="Cambria Math"/>
                      </a:rPr>
                      <m:t>𝟏</m:t>
                    </m:r>
                    <m:r>
                      <a:rPr lang="en-US" sz="2400" b="1" i="1" dirty="0" smtClean="0">
                        <a:latin typeface="Cambria Math"/>
                      </a:rPr>
                      <m:t>/</m:t>
                    </m:r>
                    <m:rad>
                      <m:radPr>
                        <m:degHide m:val="on"/>
                        <m:ctrlPr>
                          <a:rPr lang="en-US" sz="2400" b="1" i="1" dirty="0" smtClean="0">
                            <a:latin typeface="Cambria Math"/>
                          </a:rPr>
                        </m:ctrlPr>
                      </m:radPr>
                      <m:deg/>
                      <m:e>
                        <m:r>
                          <a:rPr lang="en-US" sz="2400" b="1" i="1" dirty="0" smtClean="0">
                            <a:latin typeface="Cambria Math"/>
                          </a:rPr>
                          <m:t>𝒏</m:t>
                        </m:r>
                      </m:e>
                    </m:rad>
                  </m:oMath>
                </a14:m>
                <a:r>
                  <a:rPr lang="en-US" sz="2400" b="1" dirty="0" smtClean="0">
                    <a:cs typeface="Arial" charset="0"/>
                  </a:rPr>
                  <a:t>)</a:t>
                </a:r>
              </a:p>
              <a:p>
                <a:pPr lvl="1" eaLnBrk="1" hangingPunct="1">
                  <a:defRPr/>
                </a:pPr>
                <a:r>
                  <a:rPr lang="en-US" sz="2400" b="1" dirty="0" smtClean="0">
                    <a:cs typeface="Arial" charset="0"/>
                  </a:rPr>
                  <a:t>If the population is normal, then so is </a:t>
                </a:r>
                <a14:m>
                  <m:oMath xmlns:m="http://schemas.openxmlformats.org/officeDocument/2006/math">
                    <m:acc>
                      <m:accPr>
                        <m:chr m:val="̅"/>
                        <m:ctrlPr>
                          <a:rPr lang="en-US" sz="2400" b="1" i="1">
                            <a:latin typeface="Cambria Math"/>
                          </a:rPr>
                        </m:ctrlPr>
                      </m:accPr>
                      <m:e>
                        <m:r>
                          <a:rPr lang="en-US" sz="2400" b="1" i="1">
                            <a:latin typeface="Cambria Math"/>
                          </a:rPr>
                          <m:t>𝒙</m:t>
                        </m:r>
                      </m:e>
                    </m:acc>
                    <m:r>
                      <a:rPr lang="en-US" sz="2400" b="1" i="1">
                        <a:latin typeface="Cambria Math"/>
                      </a:rPr>
                      <m:t> </m:t>
                    </m:r>
                  </m:oMath>
                </a14:m>
                <a:endParaRPr lang="en-US" sz="2400" b="1" dirty="0" smtClean="0"/>
              </a:p>
              <a:p>
                <a:pPr lvl="1" eaLnBrk="1" hangingPunct="1">
                  <a:defRPr/>
                </a:pPr>
                <a:r>
                  <a:rPr lang="en-US" sz="2400" b="1" dirty="0" smtClean="0"/>
                  <a:t>Central Limit Theorem:  for large n (ROT:  n </a:t>
                </a:r>
                <a:r>
                  <a:rPr lang="en-US" sz="2400" b="1" dirty="0" smtClean="0"/>
                  <a:t>≥ </a:t>
                </a:r>
                <a:r>
                  <a:rPr lang="en-US" sz="2400" b="1" dirty="0" smtClean="0"/>
                  <a:t>30), the sampling distribution of </a:t>
                </a:r>
                <a14:m>
                  <m:oMath xmlns:m="http://schemas.openxmlformats.org/officeDocument/2006/math">
                    <m:acc>
                      <m:accPr>
                        <m:chr m:val="̅"/>
                        <m:ctrlPr>
                          <a:rPr lang="en-US" sz="2400" b="1" i="1">
                            <a:latin typeface="Cambria Math"/>
                          </a:rPr>
                        </m:ctrlPr>
                      </m:accPr>
                      <m:e>
                        <m:r>
                          <a:rPr lang="en-US" sz="2400" b="1" i="1">
                            <a:latin typeface="Cambria Math"/>
                          </a:rPr>
                          <m:t>𝒙</m:t>
                        </m:r>
                      </m:e>
                    </m:acc>
                    <m:r>
                      <a:rPr lang="en-US" sz="2400" b="1" i="1">
                        <a:latin typeface="Cambria Math"/>
                      </a:rPr>
                      <m:t> </m:t>
                    </m:r>
                  </m:oMath>
                </a14:m>
                <a:r>
                  <a:rPr lang="en-US" sz="2400" b="1" dirty="0" smtClean="0"/>
                  <a:t>is approximately normal for any population (with a finite </a:t>
                </a:r>
                <a:r>
                  <a:rPr lang="el-GR" sz="2400" b="1" dirty="0" smtClean="0"/>
                  <a:t>σ</a:t>
                </a:r>
                <a:r>
                  <a:rPr lang="en-US" sz="2400" b="1" dirty="0" smtClean="0"/>
                  <a:t>)</a:t>
                </a:r>
                <a:endParaRPr lang="en-US" b="1" dirty="0" smtClean="0"/>
              </a:p>
              <a:p>
                <a:pPr eaLnBrk="1" hangingPunct="1">
                  <a:defRPr/>
                </a:pPr>
                <a:r>
                  <a:rPr lang="en-US" sz="2800" b="1" dirty="0" smtClean="0">
                    <a:solidFill>
                      <a:srgbClr val="FFFF00"/>
                    </a:solidFill>
                  </a:rPr>
                  <a:t>Homework</a:t>
                </a:r>
              </a:p>
              <a:p>
                <a:pPr lvl="1">
                  <a:defRPr/>
                </a:pPr>
                <a:r>
                  <a:rPr lang="en-US" sz="2400" b="1" dirty="0" smtClean="0">
                    <a:ea typeface="+mn-ea"/>
                    <a:cs typeface="+mn-cs"/>
                  </a:rPr>
                  <a:t>49, 51, 53, 55, 57, 59, 61, </a:t>
                </a:r>
                <a:r>
                  <a:rPr lang="en-US" sz="2400" b="1" dirty="0" smtClean="0">
                    <a:ea typeface="+mn-ea"/>
                    <a:cs typeface="+mn-cs"/>
                  </a:rPr>
                  <a:t>63 </a:t>
                </a:r>
                <a:endParaRPr lang="en-US" sz="2400" b="1" dirty="0" smtClean="0">
                  <a:solidFill>
                    <a:srgbClr val="FFFF00"/>
                  </a:solidFill>
                </a:endParaRPr>
              </a:p>
            </p:txBody>
          </p:sp>
        </mc:Choice>
        <mc:Fallback>
          <p:sp>
            <p:nvSpPr>
              <p:cNvPr id="20483" name="Rectangle 3"/>
              <p:cNvSpPr>
                <a:spLocks noGrp="1" noRot="1" noChangeAspect="1" noMove="1" noResize="1" noEditPoints="1" noAdjustHandles="1" noChangeArrowheads="1" noChangeShapeType="1" noTextEdit="1"/>
              </p:cNvSpPr>
              <p:nvPr>
                <p:ph type="body" idx="1"/>
              </p:nvPr>
            </p:nvSpPr>
            <p:spPr>
              <a:xfrm>
                <a:off x="304800" y="914400"/>
                <a:ext cx="8610600" cy="5791200"/>
              </a:xfrm>
              <a:blipFill rotWithShape="1">
                <a:blip r:embed="rId3"/>
                <a:stretch>
                  <a:fillRect l="-1203" t="-1053" r="-1911"/>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28588"/>
            <a:ext cx="8229600" cy="762000"/>
          </a:xfrm>
        </p:spPr>
        <p:txBody>
          <a:bodyPr/>
          <a:lstStyle/>
          <a:p>
            <a:pPr eaLnBrk="1" hangingPunct="1"/>
            <a:r>
              <a:rPr lang="en-US" altLang="en-US" sz="3600" b="1" smtClean="0"/>
              <a:t>Objectives</a:t>
            </a:r>
          </a:p>
        </p:txBody>
      </p:sp>
      <mc:AlternateContent xmlns:mc="http://schemas.openxmlformats.org/markup-compatibility/2006" xmlns:a14="http://schemas.microsoft.com/office/drawing/2010/main">
        <mc:Choice Requires="a14">
          <p:sp>
            <p:nvSpPr>
              <p:cNvPr id="7171" name="Rectangle 3"/>
              <p:cNvSpPr>
                <a:spLocks noGrp="1" noChangeArrowheads="1"/>
              </p:cNvSpPr>
              <p:nvPr>
                <p:ph type="body" idx="1"/>
              </p:nvPr>
            </p:nvSpPr>
            <p:spPr>
              <a:xfrm>
                <a:off x="457200" y="1219200"/>
                <a:ext cx="8229600" cy="5105400"/>
              </a:xfrm>
            </p:spPr>
            <p:txBody>
              <a:bodyPr/>
              <a:lstStyle/>
              <a:p>
                <a:pPr>
                  <a:spcBef>
                    <a:spcPts val="1200"/>
                  </a:spcBef>
                  <a:spcAft>
                    <a:spcPts val="600"/>
                  </a:spcAft>
                </a:pPr>
                <a:r>
                  <a:rPr lang="en-US" sz="2400" b="1" dirty="0"/>
                  <a:t>Calculate the mean and standard deviation of the sampling distribution of a sample mean </a:t>
                </a:r>
                <a14:m>
                  <m:oMath xmlns:m="http://schemas.openxmlformats.org/officeDocument/2006/math">
                    <m:acc>
                      <m:accPr>
                        <m:chr m:val="̅"/>
                        <m:ctrlPr>
                          <a:rPr lang="en-US" sz="2400" b="1" i="1">
                            <a:latin typeface="Cambria Math"/>
                          </a:rPr>
                        </m:ctrlPr>
                      </m:accPr>
                      <m:e>
                        <m:r>
                          <a:rPr lang="en-US" sz="2400" b="1" i="1">
                            <a:latin typeface="Cambria Math"/>
                          </a:rPr>
                          <m:t>𝒙</m:t>
                        </m:r>
                      </m:e>
                    </m:acc>
                  </m:oMath>
                </a14:m>
                <a:r>
                  <a:rPr lang="en-US" sz="2400" b="1" dirty="0"/>
                  <a:t> and interpret the standard deviation</a:t>
                </a:r>
              </a:p>
              <a:p>
                <a:pPr>
                  <a:spcBef>
                    <a:spcPts val="1200"/>
                  </a:spcBef>
                  <a:spcAft>
                    <a:spcPts val="600"/>
                  </a:spcAft>
                </a:pPr>
                <a:r>
                  <a:rPr lang="en-US" sz="2400" b="1" dirty="0"/>
                  <a:t>Explain how the shape of the sampling distribution of </a:t>
                </a:r>
                <a14:m>
                  <m:oMath xmlns:m="http://schemas.openxmlformats.org/officeDocument/2006/math">
                    <m:acc>
                      <m:accPr>
                        <m:chr m:val="̅"/>
                        <m:ctrlPr>
                          <a:rPr lang="en-US" sz="2400" b="1" i="1">
                            <a:latin typeface="Cambria Math"/>
                          </a:rPr>
                        </m:ctrlPr>
                      </m:accPr>
                      <m:e>
                        <m:r>
                          <a:rPr lang="en-US" sz="2400" b="1" i="1">
                            <a:latin typeface="Cambria Math"/>
                          </a:rPr>
                          <m:t>𝒙</m:t>
                        </m:r>
                      </m:e>
                    </m:acc>
                  </m:oMath>
                </a14:m>
                <a:r>
                  <a:rPr lang="en-US" sz="2400" b="1" dirty="0"/>
                  <a:t> is affected by the shape of the population distribution and the sample size</a:t>
                </a:r>
              </a:p>
              <a:p>
                <a:pPr>
                  <a:spcBef>
                    <a:spcPts val="1200"/>
                  </a:spcBef>
                  <a:spcAft>
                    <a:spcPts val="600"/>
                  </a:spcAft>
                </a:pPr>
                <a:r>
                  <a:rPr lang="en-US" sz="2400" b="1" dirty="0"/>
                  <a:t>If appropriate, use a Normal distribution to calculate probabilities involving </a:t>
                </a:r>
                <a14:m>
                  <m:oMath xmlns:m="http://schemas.openxmlformats.org/officeDocument/2006/math">
                    <m:acc>
                      <m:accPr>
                        <m:chr m:val="̅"/>
                        <m:ctrlPr>
                          <a:rPr lang="en-US" sz="2400" b="1" i="1">
                            <a:latin typeface="Cambria Math"/>
                          </a:rPr>
                        </m:ctrlPr>
                      </m:accPr>
                      <m:e>
                        <m:r>
                          <a:rPr lang="en-US" sz="2400" b="1" i="1">
                            <a:latin typeface="Cambria Math"/>
                          </a:rPr>
                          <m:t>𝒙</m:t>
                        </m:r>
                      </m:e>
                    </m:acc>
                  </m:oMath>
                </a14:m>
                <a:endParaRPr lang="en-US" sz="2400" b="1" dirty="0"/>
              </a:p>
            </p:txBody>
          </p:sp>
        </mc:Choice>
        <mc:Fallback xmlns="">
          <p:sp>
            <p:nvSpPr>
              <p:cNvPr id="7171" name="Rectangle 3"/>
              <p:cNvSpPr>
                <a:spLocks noGrp="1" noRot="1" noChangeAspect="1" noMove="1" noResize="1" noEditPoints="1" noAdjustHandles="1" noChangeArrowheads="1" noChangeShapeType="1" noTextEdit="1"/>
              </p:cNvSpPr>
              <p:nvPr>
                <p:ph type="body" idx="1"/>
              </p:nvPr>
            </p:nvSpPr>
            <p:spPr>
              <a:xfrm>
                <a:off x="457200" y="1219200"/>
                <a:ext cx="8229600" cy="5105400"/>
              </a:xfrm>
              <a:blipFill rotWithShape="1">
                <a:blip r:embed="rId3"/>
                <a:stretch>
                  <a:fillRect l="-963" t="-835" r="-222"/>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69850"/>
            <a:ext cx="8229600" cy="838200"/>
          </a:xfrm>
        </p:spPr>
        <p:txBody>
          <a:bodyPr/>
          <a:lstStyle/>
          <a:p>
            <a:pPr eaLnBrk="1" hangingPunct="1"/>
            <a:r>
              <a:rPr lang="en-US" altLang="en-US" sz="3600" b="1" smtClean="0"/>
              <a:t>Vocabulary</a:t>
            </a:r>
          </a:p>
        </p:txBody>
      </p:sp>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457200" y="914400"/>
                <a:ext cx="8229600" cy="5410200"/>
              </a:xfrm>
            </p:spPr>
            <p:txBody>
              <a:bodyPr/>
              <a:lstStyle/>
              <a:p>
                <a:pPr>
                  <a:spcBef>
                    <a:spcPts val="1200"/>
                  </a:spcBef>
                  <a:spcAft>
                    <a:spcPts val="600"/>
                  </a:spcAft>
                </a:pPr>
                <a:r>
                  <a:rPr lang="en-US" sz="2400" b="1" i="1" dirty="0">
                    <a:solidFill>
                      <a:srgbClr val="FFFF00"/>
                    </a:solidFill>
                  </a:rPr>
                  <a:t>Sampling distribution of the sample mean </a:t>
                </a:r>
                <a:r>
                  <a:rPr lang="en-US" sz="2400" b="1" i="1" dirty="0"/>
                  <a:t>– describes the distribution of values taken by the sample mean x in all possible samples of the same size from the same population</a:t>
                </a:r>
                <a:endParaRPr lang="en-US" sz="2400" b="1" dirty="0"/>
              </a:p>
              <a:p>
                <a:pPr>
                  <a:spcBef>
                    <a:spcPts val="1200"/>
                  </a:spcBef>
                  <a:spcAft>
                    <a:spcPts val="600"/>
                  </a:spcAft>
                </a:pPr>
                <a:r>
                  <a:rPr lang="en-US" sz="2400" b="1" i="1" dirty="0">
                    <a:solidFill>
                      <a:srgbClr val="FFFF00"/>
                    </a:solidFill>
                  </a:rPr>
                  <a:t>Central Limit Theorem </a:t>
                </a:r>
                <a:r>
                  <a:rPr lang="en-US" sz="2400" b="1" i="1" dirty="0"/>
                  <a:t>– (CLT) says that when n, the sample size, is large, the sampling distribution of the sample mean </a:t>
                </a:r>
                <a14:m>
                  <m:oMath xmlns:m="http://schemas.openxmlformats.org/officeDocument/2006/math">
                    <m:acc>
                      <m:accPr>
                        <m:chr m:val="̅"/>
                        <m:ctrlPr>
                          <a:rPr lang="en-US" sz="2400" b="1" i="1">
                            <a:latin typeface="Cambria Math"/>
                          </a:rPr>
                        </m:ctrlPr>
                      </m:accPr>
                      <m:e>
                        <m:r>
                          <a:rPr lang="en-US" sz="2400" b="1" i="1">
                            <a:latin typeface="Cambria Math"/>
                          </a:rPr>
                          <m:t>𝒙</m:t>
                        </m:r>
                      </m:e>
                    </m:acc>
                  </m:oMath>
                </a14:m>
                <a:r>
                  <a:rPr lang="en-US" sz="2400" b="1" i="1" dirty="0"/>
                  <a:t> is approximately Normal</a:t>
                </a:r>
                <a:endParaRPr lang="en-US" sz="2400" b="1" dirty="0"/>
              </a:p>
              <a:p>
                <a:pPr>
                  <a:spcBef>
                    <a:spcPts val="1200"/>
                  </a:spcBef>
                  <a:spcAft>
                    <a:spcPts val="600"/>
                  </a:spcAft>
                </a:pPr>
                <a:r>
                  <a:rPr lang="en-US" sz="2400" b="1" i="1" dirty="0">
                    <a:solidFill>
                      <a:srgbClr val="FFFF00"/>
                    </a:solidFill>
                  </a:rPr>
                  <a:t>Standard error of the mean </a:t>
                </a:r>
                <a:r>
                  <a:rPr lang="en-US" sz="2400" b="1" i="1" dirty="0"/>
                  <a:t>– standard deviation of the sampling distribution of </a:t>
                </a:r>
                <a14:m>
                  <m:oMath xmlns:m="http://schemas.openxmlformats.org/officeDocument/2006/math">
                    <m:acc>
                      <m:accPr>
                        <m:chr m:val="̅"/>
                        <m:ctrlPr>
                          <a:rPr lang="en-US" sz="2400" b="1" i="1">
                            <a:latin typeface="Cambria Math"/>
                          </a:rPr>
                        </m:ctrlPr>
                      </m:accPr>
                      <m:e>
                        <m:r>
                          <a:rPr lang="en-US" sz="2400" b="1" i="1">
                            <a:latin typeface="Cambria Math"/>
                          </a:rPr>
                          <m:t>𝒙</m:t>
                        </m:r>
                      </m:e>
                    </m:acc>
                  </m:oMath>
                </a14:m>
                <a:endParaRPr lang="en-US" sz="2400" b="1" dirty="0"/>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457200" y="914400"/>
                <a:ext cx="8229600" cy="5410200"/>
              </a:xfrm>
              <a:blipFill rotWithShape="1">
                <a:blip r:embed="rId3"/>
                <a:stretch>
                  <a:fillRect l="-963" t="-788" r="-1630"/>
                </a:stretch>
              </a:blipFill>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6038"/>
            <a:ext cx="8229600" cy="944562"/>
          </a:xfrm>
        </p:spPr>
        <p:txBody>
          <a:bodyPr/>
          <a:lstStyle/>
          <a:p>
            <a:r>
              <a:rPr lang="en-US" altLang="en-US" sz="3600" b="1" smtClean="0">
                <a:solidFill>
                  <a:schemeClr val="tx1"/>
                </a:solidFill>
                <a:ea typeface="ＭＳ Ｐゴシック" pitchFamily="34" charset="-128"/>
              </a:rPr>
              <a:t>Sample Means</a:t>
            </a:r>
            <a:endParaRPr lang="en-US" altLang="en-US" sz="3600" b="1" smtClean="0">
              <a:solidFill>
                <a:schemeClr val="tx1"/>
              </a:solidFill>
            </a:endParaRPr>
          </a:p>
        </p:txBody>
      </p:sp>
      <p:sp>
        <p:nvSpPr>
          <p:cNvPr id="3" name="Content Placeholder 2"/>
          <p:cNvSpPr>
            <a:spLocks noGrp="1"/>
          </p:cNvSpPr>
          <p:nvPr>
            <p:ph idx="1"/>
          </p:nvPr>
        </p:nvSpPr>
        <p:spPr>
          <a:xfrm>
            <a:off x="304800" y="1066800"/>
            <a:ext cx="8534400" cy="2971800"/>
          </a:xfrm>
        </p:spPr>
        <p:txBody>
          <a:bodyPr/>
          <a:lstStyle/>
          <a:p>
            <a:pPr marL="0" indent="341313">
              <a:buFont typeface="Wingdings" pitchFamily="-111" charset="2"/>
              <a:buNone/>
              <a:defRPr/>
            </a:pPr>
            <a:r>
              <a:rPr lang="en-US" sz="2400" b="1" dirty="0" smtClean="0">
                <a:ea typeface="ＭＳ Ｐゴシック" pitchFamily="-111" charset="-128"/>
              </a:rPr>
              <a:t>Sample proportions arise most often when we are interested in categorical variables. When we record quantitative variables we are interested in other statistics such as the median or mean or standard deviation of the variable. Sample means are among the most common statistics.</a:t>
            </a:r>
          </a:p>
          <a:p>
            <a:pPr>
              <a:defRPr/>
            </a:pPr>
            <a:endParaRPr lang="en-US"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46038"/>
            <a:ext cx="8229600" cy="944562"/>
          </a:xfrm>
        </p:spPr>
        <p:txBody>
          <a:bodyPr/>
          <a:lstStyle/>
          <a:p>
            <a:r>
              <a:rPr lang="en-US" altLang="en-US" sz="3600" b="1" smtClean="0">
                <a:solidFill>
                  <a:schemeClr val="tx1"/>
                </a:solidFill>
                <a:ea typeface="ＭＳ Ｐゴシック" pitchFamily="34" charset="-128"/>
              </a:rPr>
              <a:t>Sample Means</a:t>
            </a:r>
            <a:endParaRPr lang="en-US" altLang="en-US" sz="3600" b="1" smtClean="0">
              <a:solidFill>
                <a:schemeClr val="tx1"/>
              </a:solidFill>
            </a:endParaRPr>
          </a:p>
        </p:txBody>
      </p:sp>
      <p:sp>
        <p:nvSpPr>
          <p:cNvPr id="3" name="Content Placeholder 2"/>
          <p:cNvSpPr>
            <a:spLocks noGrp="1"/>
          </p:cNvSpPr>
          <p:nvPr>
            <p:ph idx="1"/>
          </p:nvPr>
        </p:nvSpPr>
        <p:spPr>
          <a:xfrm>
            <a:off x="304800" y="1066800"/>
            <a:ext cx="8534400" cy="2971800"/>
          </a:xfrm>
        </p:spPr>
        <p:txBody>
          <a:bodyPr/>
          <a:lstStyle/>
          <a:p>
            <a:pPr marL="0" indent="341313">
              <a:buFont typeface="Wingdings" pitchFamily="-111" charset="2"/>
              <a:buNone/>
              <a:defRPr/>
            </a:pPr>
            <a:r>
              <a:rPr lang="en-US" sz="2400" b="1" dirty="0" smtClean="0">
                <a:ea typeface="ＭＳ Ｐゴシック" pitchFamily="-111" charset="-128"/>
              </a:rPr>
              <a:t>Consider the mean household earnings for samples of size 100.  Compare the population distribution on the left with the sampling distribution on the right. What do you notice about the shape, center, and spread of each?</a:t>
            </a:r>
          </a:p>
          <a:p>
            <a:pPr>
              <a:defRPr/>
            </a:pPr>
            <a:endParaRPr lang="en-US" sz="2000" b="1" dirty="0"/>
          </a:p>
        </p:txBody>
      </p:sp>
      <p:pic>
        <p:nvPicPr>
          <p:cNvPr id="92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18" y="2621280"/>
            <a:ext cx="8396764" cy="37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14400" y="6139934"/>
            <a:ext cx="3531736" cy="646331"/>
          </a:xfrm>
          <a:prstGeom prst="rect">
            <a:avLst/>
          </a:prstGeom>
          <a:noFill/>
        </p:spPr>
        <p:txBody>
          <a:bodyPr wrap="none" rtlCol="0">
            <a:spAutoFit/>
          </a:bodyPr>
          <a:lstStyle/>
          <a:p>
            <a:r>
              <a:rPr lang="en-US" b="1" dirty="0" smtClean="0">
                <a:solidFill>
                  <a:srgbClr val="FFFF00"/>
                </a:solidFill>
              </a:rPr>
              <a:t>Skewed right, mean about 75K</a:t>
            </a:r>
          </a:p>
          <a:p>
            <a:r>
              <a:rPr lang="en-US" b="1" dirty="0" smtClean="0">
                <a:solidFill>
                  <a:srgbClr val="FFFF00"/>
                </a:solidFill>
              </a:rPr>
              <a:t>Range 0 to 250K</a:t>
            </a:r>
            <a:endParaRPr lang="en-US" b="1" dirty="0">
              <a:solidFill>
                <a:srgbClr val="FFFF00"/>
              </a:solidFill>
            </a:endParaRPr>
          </a:p>
        </p:txBody>
      </p:sp>
      <p:sp>
        <p:nvSpPr>
          <p:cNvPr id="6" name="TextBox 5"/>
          <p:cNvSpPr txBox="1"/>
          <p:nvPr/>
        </p:nvSpPr>
        <p:spPr>
          <a:xfrm>
            <a:off x="5204356" y="6139934"/>
            <a:ext cx="3275256" cy="646331"/>
          </a:xfrm>
          <a:prstGeom prst="rect">
            <a:avLst/>
          </a:prstGeom>
          <a:noFill/>
        </p:spPr>
        <p:txBody>
          <a:bodyPr wrap="none" rtlCol="0">
            <a:spAutoFit/>
          </a:bodyPr>
          <a:lstStyle/>
          <a:p>
            <a:r>
              <a:rPr lang="en-US" b="1" dirty="0" smtClean="0">
                <a:solidFill>
                  <a:srgbClr val="FFFF00"/>
                </a:solidFill>
              </a:rPr>
              <a:t>Symmetric, mean about 75K</a:t>
            </a:r>
          </a:p>
          <a:p>
            <a:r>
              <a:rPr lang="en-US" b="1" dirty="0" smtClean="0">
                <a:solidFill>
                  <a:srgbClr val="FFFF00"/>
                </a:solidFill>
              </a:rPr>
              <a:t>Range 50 to 100K</a:t>
            </a:r>
            <a:endParaRPr lang="en-US" b="1" dirty="0">
              <a:solidFill>
                <a:srgbClr val="FFFF00"/>
              </a:solidFill>
            </a:endParaRPr>
          </a:p>
        </p:txBody>
      </p:sp>
    </p:spTree>
    <p:extLst>
      <p:ext uri="{BB962C8B-B14F-4D97-AF65-F5344CB8AC3E}">
        <p14:creationId xmlns:p14="http://schemas.microsoft.com/office/powerpoint/2010/main" val="345595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Title 2"/>
          <p:cNvSpPr>
            <a:spLocks noGrp="1"/>
          </p:cNvSpPr>
          <p:nvPr>
            <p:ph type="title"/>
          </p:nvPr>
        </p:nvSpPr>
        <p:spPr>
          <a:xfrm>
            <a:off x="457200" y="47625"/>
            <a:ext cx="8229600" cy="914400"/>
          </a:xfrm>
        </p:spPr>
        <p:txBody>
          <a:bodyPr/>
          <a:lstStyle/>
          <a:p>
            <a:r>
              <a:rPr lang="en-US" altLang="en-US" sz="3600" b="1" smtClean="0"/>
              <a:t>Sample Mean, </a:t>
            </a:r>
            <a:r>
              <a:rPr lang="en-US" altLang="en-US" sz="3600" b="1" smtClean="0">
                <a:latin typeface="Arial Unicode MS" pitchFamily="34" charset="-128"/>
              </a:rPr>
              <a:t>x̄</a:t>
            </a:r>
            <a:r>
              <a:rPr lang="en-US" altLang="en-US" sz="3600" b="1" smtClean="0"/>
              <a:t> </a:t>
            </a:r>
          </a:p>
        </p:txBody>
      </p:sp>
      <p:sp>
        <p:nvSpPr>
          <p:cNvPr id="4" name="Content Placeholder 3"/>
          <p:cNvSpPr>
            <a:spLocks noGrp="1"/>
          </p:cNvSpPr>
          <p:nvPr>
            <p:ph idx="1"/>
          </p:nvPr>
        </p:nvSpPr>
        <p:spPr>
          <a:xfrm>
            <a:off x="457200" y="914400"/>
            <a:ext cx="8382000" cy="1676400"/>
          </a:xfrm>
        </p:spPr>
        <p:txBody>
          <a:bodyPr/>
          <a:lstStyle/>
          <a:p>
            <a:pPr marL="0" indent="0">
              <a:buFontTx/>
              <a:buNone/>
              <a:tabLst>
                <a:tab pos="5834063" algn="l"/>
              </a:tabLst>
              <a:defRPr/>
            </a:pPr>
            <a:r>
              <a:rPr lang="en-US" sz="2400" b="1" dirty="0" smtClean="0">
                <a:ea typeface="ＭＳ Ｐゴシック" pitchFamily="-111" charset="-128"/>
              </a:rPr>
              <a:t>When we choose many SRSs from a population, the sampling distribution of the sample mean is centered at the population mean </a:t>
            </a:r>
            <a:r>
              <a:rPr lang="en-US" sz="2400" b="1" i="1" dirty="0" smtClean="0">
                <a:ea typeface="ＭＳ Ｐゴシック" pitchFamily="-111" charset="-128"/>
              </a:rPr>
              <a:t>µ</a:t>
            </a:r>
            <a:r>
              <a:rPr lang="en-US" sz="2400" b="1" dirty="0" smtClean="0">
                <a:ea typeface="ＭＳ Ｐゴシック" pitchFamily="-111" charset="-128"/>
              </a:rPr>
              <a:t> and is less spread out than the population distribution. Here are the facts</a:t>
            </a:r>
            <a:endParaRPr lang="en-US" sz="2400" b="1" dirty="0" smtClean="0"/>
          </a:p>
          <a:p>
            <a:pPr>
              <a:defRPr/>
            </a:pPr>
            <a:endParaRPr lang="en-US" sz="2400" b="1" dirty="0"/>
          </a:p>
        </p:txBody>
      </p:sp>
      <p:graphicFrame>
        <p:nvGraphicFramePr>
          <p:cNvPr id="23" name="Object 13"/>
          <p:cNvGraphicFramePr>
            <a:graphicFrameLocks noChangeAspect="1"/>
          </p:cNvGraphicFramePr>
          <p:nvPr/>
        </p:nvGraphicFramePr>
        <p:xfrm>
          <a:off x="636588" y="5722938"/>
          <a:ext cx="8034337" cy="574675"/>
        </p:xfrm>
        <a:graphic>
          <a:graphicData uri="http://schemas.openxmlformats.org/presentationml/2006/ole">
            <mc:AlternateContent xmlns:mc="http://schemas.openxmlformats.org/markup-compatibility/2006">
              <mc:Choice xmlns:v="urn:schemas-microsoft-com:vml" Requires="v">
                <p:oleObj spid="_x0000_s1063" name="Equation" r:id="rId3" imgW="4940300" imgH="355600" progId="Equation.3">
                  <p:embed/>
                </p:oleObj>
              </mc:Choice>
              <mc:Fallback>
                <p:oleObj name="Equation" r:id="rId3" imgW="4940300" imgH="355600" progId="Equation.3">
                  <p:embed/>
                  <p:pic>
                    <p:nvPicPr>
                      <p:cNvPr id="0" name="Object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588" y="5722938"/>
                        <a:ext cx="8034337" cy="574675"/>
                      </a:xfrm>
                      <a:prstGeom prst="rect">
                        <a:avLst/>
                      </a:prstGeom>
                      <a:solidFill>
                        <a:srgbClr val="CCFFFF"/>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nvGrpSpPr>
          <p:cNvPr id="1032" name="Group 18"/>
          <p:cNvGrpSpPr>
            <a:grpSpLocks/>
          </p:cNvGrpSpPr>
          <p:nvPr/>
        </p:nvGrpSpPr>
        <p:grpSpPr bwMode="auto">
          <a:xfrm>
            <a:off x="582613" y="2743200"/>
            <a:ext cx="7953375" cy="2609850"/>
            <a:chOff x="393701" y="1834876"/>
            <a:chExt cx="7953266" cy="2608968"/>
          </a:xfrm>
        </p:grpSpPr>
        <p:grpSp>
          <p:nvGrpSpPr>
            <p:cNvPr id="1034" name="Group 18"/>
            <p:cNvGrpSpPr>
              <a:grpSpLocks/>
            </p:cNvGrpSpPr>
            <p:nvPr/>
          </p:nvGrpSpPr>
          <p:grpSpPr bwMode="auto">
            <a:xfrm>
              <a:off x="393701" y="1834876"/>
              <a:ext cx="7953266" cy="2608968"/>
              <a:chOff x="-242149" y="4952606"/>
              <a:chExt cx="8422734" cy="2612338"/>
            </a:xfrm>
          </p:grpSpPr>
          <p:sp>
            <p:nvSpPr>
              <p:cNvPr id="27" name="TextBox 26"/>
              <p:cNvSpPr txBox="1"/>
              <p:nvPr/>
            </p:nvSpPr>
            <p:spPr bwMode="auto">
              <a:xfrm>
                <a:off x="-242149" y="5224328"/>
                <a:ext cx="8422734" cy="2340616"/>
              </a:xfrm>
              <a:prstGeom prst="rect">
                <a:avLst/>
              </a:prstGeom>
              <a:solidFill>
                <a:srgbClr val="FAEDB8"/>
              </a:solidFill>
            </p:spPr>
            <p:style>
              <a:lnRef idx="1">
                <a:schemeClr val="accent5"/>
              </a:lnRef>
              <a:fillRef idx="2">
                <a:schemeClr val="accent5"/>
              </a:fillRef>
              <a:effectRef idx="1">
                <a:schemeClr val="accent5"/>
              </a:effectRef>
              <a:fontRef idx="minor">
                <a:schemeClr val="dk1"/>
              </a:fontRef>
            </p:style>
            <p:txBody>
              <a:bodyPr>
                <a:spAutoFit/>
              </a:bodyPr>
              <a:lstStyle/>
              <a:p>
                <a:pPr marL="342900" indent="-342900">
                  <a:spcAft>
                    <a:spcPts val="1200"/>
                  </a:spcAft>
                  <a:defRPr/>
                </a:pPr>
                <a:endParaRPr lang="en-US" sz="1600">
                  <a:solidFill>
                    <a:srgbClr val="000000"/>
                  </a:solidFill>
                  <a:ea typeface="ＭＳ Ｐゴシック" pitchFamily="-111" charset="-128"/>
                </a:endParaRPr>
              </a:p>
              <a:p>
                <a:pPr marL="342900" indent="-342900">
                  <a:spcAft>
                    <a:spcPts val="1200"/>
                  </a:spcAft>
                  <a:buFont typeface="Arial" charset="0"/>
                  <a:buChar char="•"/>
                  <a:defRPr/>
                </a:pPr>
                <a:endParaRPr lang="en-US" sz="1600">
                  <a:solidFill>
                    <a:srgbClr val="000000"/>
                  </a:solidFill>
                  <a:ea typeface="ＭＳ Ｐゴシック" pitchFamily="-111" charset="-128"/>
                </a:endParaRPr>
              </a:p>
              <a:p>
                <a:pPr marL="342900" indent="-342900">
                  <a:spcAft>
                    <a:spcPts val="1200"/>
                  </a:spcAft>
                  <a:buFont typeface="Arial" charset="0"/>
                  <a:buChar char="•"/>
                  <a:defRPr/>
                </a:pPr>
                <a:endParaRPr lang="en-US" sz="1600">
                  <a:solidFill>
                    <a:srgbClr val="000000"/>
                  </a:solidFill>
                  <a:ea typeface="ＭＳ Ｐゴシック" pitchFamily="-111" charset="-128"/>
                </a:endParaRPr>
              </a:p>
              <a:p>
                <a:pPr marL="342900" indent="-342900">
                  <a:spcAft>
                    <a:spcPts val="1200"/>
                  </a:spcAft>
                  <a:defRPr/>
                </a:pPr>
                <a:endParaRPr lang="en-US" sz="1600" i="1">
                  <a:solidFill>
                    <a:srgbClr val="000000"/>
                  </a:solidFill>
                  <a:ea typeface="ＭＳ Ｐゴシック" pitchFamily="-111" charset="-128"/>
                </a:endParaRPr>
              </a:p>
              <a:p>
                <a:pPr marL="342900" indent="-342900">
                  <a:spcAft>
                    <a:spcPts val="1200"/>
                  </a:spcAft>
                  <a:defRPr/>
                </a:pPr>
                <a:endParaRPr lang="en-US" sz="1600" i="1">
                  <a:solidFill>
                    <a:srgbClr val="000000"/>
                  </a:solidFill>
                  <a:ea typeface="ＭＳ Ｐゴシック" pitchFamily="-111" charset="-128"/>
                </a:endParaRPr>
              </a:p>
              <a:p>
                <a:pPr marL="342900" indent="-342900">
                  <a:spcAft>
                    <a:spcPts val="1200"/>
                  </a:spcAft>
                  <a:defRPr/>
                </a:pPr>
                <a:r>
                  <a:rPr lang="en-US" sz="1600">
                    <a:solidFill>
                      <a:srgbClr val="000000"/>
                    </a:solidFill>
                    <a:ea typeface="ＭＳ Ｐゴシック" pitchFamily="-111" charset="-128"/>
                  </a:rPr>
                  <a:t>as long as the </a:t>
                </a:r>
                <a:r>
                  <a:rPr lang="en-US" sz="1600" i="1">
                    <a:solidFill>
                      <a:srgbClr val="000000"/>
                    </a:solidFill>
                    <a:ea typeface="ＭＳ Ｐゴシック" pitchFamily="-111" charset="-128"/>
                  </a:rPr>
                  <a:t>10% condition</a:t>
                </a:r>
                <a:r>
                  <a:rPr lang="en-US" sz="1600">
                    <a:solidFill>
                      <a:srgbClr val="000000"/>
                    </a:solidFill>
                    <a:ea typeface="ＭＳ Ｐゴシック" pitchFamily="-111" charset="-128"/>
                  </a:rPr>
                  <a:t> is satisfied: </a:t>
                </a:r>
                <a:r>
                  <a:rPr lang="en-US" sz="1600" i="1">
                    <a:solidFill>
                      <a:srgbClr val="000000"/>
                    </a:solidFill>
                    <a:ea typeface="ＭＳ Ｐゴシック" pitchFamily="-111" charset="-128"/>
                  </a:rPr>
                  <a:t>n</a:t>
                </a:r>
                <a:r>
                  <a:rPr lang="en-US" sz="1600">
                    <a:solidFill>
                      <a:srgbClr val="000000"/>
                    </a:solidFill>
                    <a:ea typeface="ＭＳ Ｐゴシック" pitchFamily="-111" charset="-128"/>
                  </a:rPr>
                  <a:t> ≤ (1/10)</a:t>
                </a:r>
                <a:r>
                  <a:rPr lang="en-US" sz="1600" i="1">
                    <a:solidFill>
                      <a:srgbClr val="000000"/>
                    </a:solidFill>
                    <a:ea typeface="ＭＳ Ｐゴシック" pitchFamily="-111" charset="-128"/>
                  </a:rPr>
                  <a:t>N</a:t>
                </a:r>
                <a:r>
                  <a:rPr lang="en-US" sz="1600">
                    <a:solidFill>
                      <a:srgbClr val="000000"/>
                    </a:solidFill>
                    <a:ea typeface="ＭＳ Ｐゴシック" pitchFamily="-111" charset="-128"/>
                  </a:rPr>
                  <a:t>.</a:t>
                </a:r>
              </a:p>
            </p:txBody>
          </p:sp>
          <p:sp>
            <p:nvSpPr>
              <p:cNvPr id="28" name="TextBox 27"/>
              <p:cNvSpPr txBox="1"/>
              <p:nvPr/>
            </p:nvSpPr>
            <p:spPr bwMode="auto">
              <a:xfrm>
                <a:off x="-184306" y="4952606"/>
                <a:ext cx="8254616" cy="338865"/>
              </a:xfrm>
              <a:prstGeom prst="rect">
                <a:avLst/>
              </a:prstGeom>
              <a:solidFill>
                <a:schemeClr val="tx2"/>
              </a:solidFill>
            </p:spPr>
            <p:style>
              <a:lnRef idx="0">
                <a:schemeClr val="accent6"/>
              </a:lnRef>
              <a:fillRef idx="3">
                <a:schemeClr val="accent6"/>
              </a:fillRef>
              <a:effectRef idx="3">
                <a:schemeClr val="accent6"/>
              </a:effectRef>
              <a:fontRef idx="minor">
                <a:schemeClr val="lt1"/>
              </a:fontRef>
            </p:style>
            <p:txBody>
              <a:bodyPr>
                <a:spAutoFit/>
              </a:bodyPr>
              <a:lstStyle/>
              <a:p>
                <a:pPr algn="ctr">
                  <a:defRPr/>
                </a:pPr>
                <a:r>
                  <a:rPr lang="en-US" sz="1600" b="1" dirty="0">
                    <a:solidFill>
                      <a:srgbClr val="FF0000"/>
                    </a:solidFill>
                    <a:ea typeface="ＭＳ Ｐゴシック" pitchFamily="-111" charset="-128"/>
                  </a:rPr>
                  <a:t>Mean and Standard Deviation of the Sampling Distribution of Sample Means</a:t>
                </a:r>
                <a:endParaRPr lang="en-US" sz="1600" b="1" i="1" dirty="0">
                  <a:solidFill>
                    <a:srgbClr val="FF0000"/>
                  </a:solidFill>
                  <a:latin typeface="Palatino" pitchFamily="-111" charset="0"/>
                  <a:ea typeface="ＭＳ Ｐゴシック" pitchFamily="-111" charset="-128"/>
                </a:endParaRPr>
              </a:p>
            </p:txBody>
          </p:sp>
        </p:grpSp>
        <p:graphicFrame>
          <p:nvGraphicFramePr>
            <p:cNvPr id="1029" name="Object 14"/>
            <p:cNvGraphicFramePr>
              <a:graphicFrameLocks noChangeAspect="1"/>
            </p:cNvGraphicFramePr>
            <p:nvPr/>
          </p:nvGraphicFramePr>
          <p:xfrm>
            <a:off x="861213" y="3264367"/>
            <a:ext cx="5665710" cy="769651"/>
          </p:xfrm>
          <a:graphic>
            <a:graphicData uri="http://schemas.openxmlformats.org/presentationml/2006/ole">
              <mc:AlternateContent xmlns:mc="http://schemas.openxmlformats.org/markup-compatibility/2006">
                <mc:Choice xmlns:v="urn:schemas-microsoft-com:vml" Requires="v">
                  <p:oleObj spid="_x0000_s1064" name="Equation" r:id="rId5" imgW="4102100" imgH="558800" progId="Equation.3">
                    <p:embed/>
                  </p:oleObj>
                </mc:Choice>
                <mc:Fallback>
                  <p:oleObj name="Equation" r:id="rId5" imgW="4102100" imgH="558800" progId="Equation.3">
                    <p:embed/>
                    <p:pic>
                      <p:nvPicPr>
                        <p:cNvPr id="0" name="Object 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1213" y="3264367"/>
                          <a:ext cx="5665710" cy="769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graphicFrame>
        <p:nvGraphicFramePr>
          <p:cNvPr id="1027" name="Object 15"/>
          <p:cNvGraphicFramePr>
            <a:graphicFrameLocks noChangeAspect="1"/>
          </p:cNvGraphicFramePr>
          <p:nvPr/>
        </p:nvGraphicFramePr>
        <p:xfrm>
          <a:off x="976313" y="3770313"/>
          <a:ext cx="4992687" cy="246062"/>
        </p:xfrm>
        <a:graphic>
          <a:graphicData uri="http://schemas.openxmlformats.org/presentationml/2006/ole">
            <mc:AlternateContent xmlns:mc="http://schemas.openxmlformats.org/markup-compatibility/2006">
              <mc:Choice xmlns:v="urn:schemas-microsoft-com:vml" Requires="v">
                <p:oleObj spid="_x0000_s1065" name="Equation" r:id="rId7" imgW="3568700" imgH="177800" progId="Equation.3">
                  <p:embed/>
                </p:oleObj>
              </mc:Choice>
              <mc:Fallback>
                <p:oleObj name="Equation" r:id="rId7" imgW="3568700" imgH="177800" progId="Equation.3">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6313" y="3770313"/>
                        <a:ext cx="4992687" cy="24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aphicFrame>
        <p:nvGraphicFramePr>
          <p:cNvPr id="1028" name="Object 16"/>
          <p:cNvGraphicFramePr>
            <a:graphicFrameLocks noChangeAspect="1"/>
          </p:cNvGraphicFramePr>
          <p:nvPr/>
        </p:nvGraphicFramePr>
        <p:xfrm>
          <a:off x="650875" y="3155950"/>
          <a:ext cx="7639050" cy="492125"/>
        </p:xfrm>
        <a:graphic>
          <a:graphicData uri="http://schemas.openxmlformats.org/presentationml/2006/ole">
            <mc:AlternateContent xmlns:mc="http://schemas.openxmlformats.org/markup-compatibility/2006">
              <mc:Choice xmlns:v="urn:schemas-microsoft-com:vml" Requires="v">
                <p:oleObj spid="_x0000_s1066" name="Equation" r:id="rId9" imgW="5461000" imgH="355600" progId="Equation.3">
                  <p:embed/>
                </p:oleObj>
              </mc:Choice>
              <mc:Fallback>
                <p:oleObj name="Equation" r:id="rId9" imgW="5461000" imgH="355600" progId="Equation.3">
                  <p:embed/>
                  <p:pic>
                    <p:nvPicPr>
                      <p:cNvPr id="0" name="Object 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875" y="3155950"/>
                        <a:ext cx="7639050" cy="49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5129"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6675" y="2667000"/>
            <a:ext cx="9010650" cy="389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from="(-#ppt_w/2)" to="(#ppt_x)" calcmode="lin" valueType="num">
                                      <p:cBhvr>
                                        <p:cTn id="7" dur="600" fill="hold">
                                          <p:stCondLst>
                                            <p:cond delay="0"/>
                                          </p:stCondLst>
                                        </p:cTn>
                                        <p:tgtEl>
                                          <p:spTgt spid="23"/>
                                        </p:tgtEl>
                                        <p:attrNameLst>
                                          <p:attrName>ppt_x</p:attrName>
                                        </p:attrNameLst>
                                      </p:cBhvr>
                                    </p:anim>
                                    <p:anim from="0" to="-1.0" calcmode="lin" valueType="num">
                                      <p:cBhvr>
                                        <p:cTn id="8" dur="200" decel="50000" autoRev="1" fill="hold">
                                          <p:stCondLst>
                                            <p:cond delay="600"/>
                                          </p:stCondLst>
                                        </p:cTn>
                                        <p:tgtEl>
                                          <p:spTgt spid="23"/>
                                        </p:tgtEl>
                                        <p:attrNameLst>
                                          <p:attrName>xshear</p:attrName>
                                        </p:attrNameLst>
                                      </p:cBhvr>
                                    </p:anim>
                                    <p:animScale>
                                      <p:cBhvr>
                                        <p:cTn id="9" dur="200" decel="100000" autoRev="1" fill="hold">
                                          <p:stCondLst>
                                            <p:cond delay="600"/>
                                          </p:stCondLst>
                                        </p:cTn>
                                        <p:tgtEl>
                                          <p:spTgt spid="23"/>
                                        </p:tgtEl>
                                      </p:cBhvr>
                                      <p:from x="100000" y="100000"/>
                                      <p:to x="80000" y="100000"/>
                                    </p:animScale>
                                    <p:anim by="(#ppt_h/3+#ppt_w*0.1)" calcmode="lin" valueType="num">
                                      <p:cBhvr additive="sum">
                                        <p:cTn id="10" dur="200" decel="100000" autoRev="1" fill="hold">
                                          <p:stCondLst>
                                            <p:cond delay="600"/>
                                          </p:stCondLst>
                                        </p:cTn>
                                        <p:tgtEl>
                                          <p:spTgt spid="23"/>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nodeType="clickEffect">
                                  <p:stCondLst>
                                    <p:cond delay="0"/>
                                  </p:stCondLst>
                                  <p:childTnLst>
                                    <p:set>
                                      <p:cBhvr>
                                        <p:cTn id="14" dur="1" fill="hold">
                                          <p:stCondLst>
                                            <p:cond delay="0"/>
                                          </p:stCondLst>
                                        </p:cTn>
                                        <p:tgtEl>
                                          <p:spTgt spid="5129"/>
                                        </p:tgtEl>
                                        <p:attrNameLst>
                                          <p:attrName>style.visibility</p:attrName>
                                        </p:attrNameLst>
                                      </p:cBhvr>
                                      <p:to>
                                        <p:strVal val="visible"/>
                                      </p:to>
                                    </p:set>
                                    <p:anim calcmode="lin" valueType="num">
                                      <p:cBhvr>
                                        <p:cTn id="15" dur="1000" fill="hold"/>
                                        <p:tgtEl>
                                          <p:spTgt spid="5129"/>
                                        </p:tgtEl>
                                        <p:attrNameLst>
                                          <p:attrName>ppt_w</p:attrName>
                                        </p:attrNameLst>
                                      </p:cBhvr>
                                      <p:tavLst>
                                        <p:tav tm="0">
                                          <p:val>
                                            <p:fltVal val="0"/>
                                          </p:val>
                                        </p:tav>
                                        <p:tav tm="100000">
                                          <p:val>
                                            <p:strVal val="#ppt_w"/>
                                          </p:val>
                                        </p:tav>
                                      </p:tavLst>
                                    </p:anim>
                                    <p:anim calcmode="lin" valueType="num">
                                      <p:cBhvr>
                                        <p:cTn id="16" dur="1000" fill="hold"/>
                                        <p:tgtEl>
                                          <p:spTgt spid="5129"/>
                                        </p:tgtEl>
                                        <p:attrNameLst>
                                          <p:attrName>ppt_h</p:attrName>
                                        </p:attrNameLst>
                                      </p:cBhvr>
                                      <p:tavLst>
                                        <p:tav tm="0">
                                          <p:val>
                                            <p:fltVal val="0"/>
                                          </p:val>
                                        </p:tav>
                                        <p:tav tm="100000">
                                          <p:val>
                                            <p:strVal val="#ppt_h"/>
                                          </p:val>
                                        </p:tav>
                                      </p:tavLst>
                                    </p:anim>
                                    <p:anim calcmode="lin" valueType="num">
                                      <p:cBhvr>
                                        <p:cTn id="17" dur="1000" fill="hold"/>
                                        <p:tgtEl>
                                          <p:spTgt spid="512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1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2" name="Title 2"/>
              <p:cNvSpPr>
                <a:spLocks noGrp="1"/>
              </p:cNvSpPr>
              <p:nvPr>
                <p:ph type="title"/>
              </p:nvPr>
            </p:nvSpPr>
            <p:spPr>
              <a:xfrm>
                <a:off x="457200" y="47625"/>
                <a:ext cx="8229600" cy="914400"/>
              </a:xfrm>
            </p:spPr>
            <p:txBody>
              <a:bodyPr/>
              <a:lstStyle/>
              <a:p>
                <a:r>
                  <a:rPr lang="en-US" altLang="en-US" sz="3600" b="1" dirty="0" smtClean="0"/>
                  <a:t>Sample Mean, </a:t>
                </a:r>
                <a14:m>
                  <m:oMath xmlns:m="http://schemas.openxmlformats.org/officeDocument/2006/math">
                    <m:acc>
                      <m:accPr>
                        <m:chr m:val="̅"/>
                        <m:ctrlPr>
                          <a:rPr lang="en-US" sz="3600" b="1" i="1">
                            <a:solidFill>
                              <a:schemeClr val="tx1"/>
                            </a:solidFill>
                            <a:latin typeface="Cambria Math"/>
                          </a:rPr>
                        </m:ctrlPr>
                      </m:accPr>
                      <m:e>
                        <m:r>
                          <a:rPr lang="en-US" sz="3600" b="1" i="1">
                            <a:solidFill>
                              <a:schemeClr val="tx1"/>
                            </a:solidFill>
                            <a:latin typeface="Cambria Math"/>
                          </a:rPr>
                          <m:t>𝒙</m:t>
                        </m:r>
                      </m:e>
                    </m:acc>
                    <m:r>
                      <a:rPr lang="en-US" sz="3600" b="1" i="1">
                        <a:solidFill>
                          <a:schemeClr val="tx1"/>
                        </a:solidFill>
                        <a:latin typeface="Cambria Math"/>
                      </a:rPr>
                      <m:t> </m:t>
                    </m:r>
                  </m:oMath>
                </a14:m>
                <a:r>
                  <a:rPr lang="en-US" altLang="en-US" sz="3600" b="1" dirty="0" smtClean="0"/>
                  <a:t> </a:t>
                </a:r>
              </a:p>
            </p:txBody>
          </p:sp>
        </mc:Choice>
        <mc:Fallback xmlns="">
          <p:sp>
            <p:nvSpPr>
              <p:cNvPr id="10242" name="Title 2"/>
              <p:cNvSpPr>
                <a:spLocks noGrp="1" noRot="1" noChangeAspect="1" noMove="1" noResize="1" noEditPoints="1" noAdjustHandles="1" noChangeArrowheads="1" noChangeShapeType="1" noTextEdit="1"/>
              </p:cNvSpPr>
              <p:nvPr>
                <p:ph type="title"/>
              </p:nvPr>
            </p:nvSpPr>
            <p:spPr>
              <a:xfrm>
                <a:off x="457200" y="47625"/>
                <a:ext cx="8229600" cy="914400"/>
              </a:xfrm>
              <a:blipFill rotWithShape="1">
                <a:blip r:embed="rId2"/>
                <a:stretch>
                  <a:fillRect b="-1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3"/>
              <p:cNvSpPr>
                <a:spLocks noGrp="1"/>
              </p:cNvSpPr>
              <p:nvPr>
                <p:ph idx="1"/>
              </p:nvPr>
            </p:nvSpPr>
            <p:spPr>
              <a:xfrm>
                <a:off x="457200" y="1219200"/>
                <a:ext cx="8382000" cy="4906963"/>
              </a:xfrm>
            </p:spPr>
            <p:txBody>
              <a:bodyPr/>
              <a:lstStyle/>
              <a:p>
                <a:pPr marL="0" indent="0">
                  <a:buFontTx/>
                  <a:buNone/>
                  <a:tabLst>
                    <a:tab pos="5834063" algn="l"/>
                  </a:tabLst>
                  <a:defRPr/>
                </a:pPr>
                <a:r>
                  <a:rPr lang="en-US" sz="2800" b="1" dirty="0" smtClean="0"/>
                  <a:t>The </a:t>
                </a:r>
                <a:r>
                  <a:rPr lang="en-US" sz="2800" b="1" dirty="0" smtClean="0">
                    <a:solidFill>
                      <a:schemeClr val="tx1"/>
                    </a:solidFill>
                  </a:rPr>
                  <a:t>behavior of </a:t>
                </a:r>
                <a14:m>
                  <m:oMath xmlns:m="http://schemas.openxmlformats.org/officeDocument/2006/math">
                    <m:acc>
                      <m:accPr>
                        <m:chr m:val="̅"/>
                        <m:ctrlPr>
                          <a:rPr lang="en-US" sz="2800" b="1" i="1">
                            <a:solidFill>
                              <a:schemeClr val="tx1"/>
                            </a:solidFill>
                            <a:latin typeface="Cambria Math"/>
                          </a:rPr>
                        </m:ctrlPr>
                      </m:accPr>
                      <m:e>
                        <m:r>
                          <a:rPr lang="en-US" sz="2800" b="1" i="1">
                            <a:solidFill>
                              <a:schemeClr val="tx1"/>
                            </a:solidFill>
                            <a:latin typeface="Cambria Math"/>
                          </a:rPr>
                          <m:t>𝒙</m:t>
                        </m:r>
                      </m:e>
                    </m:acc>
                    <m:r>
                      <a:rPr lang="en-US" sz="2800" b="1" i="1">
                        <a:solidFill>
                          <a:schemeClr val="tx1"/>
                        </a:solidFill>
                        <a:latin typeface="Cambria Math"/>
                      </a:rPr>
                      <m:t> </m:t>
                    </m:r>
                  </m:oMath>
                </a14:m>
                <a:r>
                  <a:rPr lang="en-US" sz="2800" b="1" dirty="0" smtClean="0">
                    <a:solidFill>
                      <a:schemeClr val="tx1"/>
                    </a:solidFill>
                  </a:rPr>
                  <a:t>in </a:t>
                </a:r>
                <a:r>
                  <a:rPr lang="en-US" sz="2800" b="1" dirty="0" smtClean="0"/>
                  <a:t>repeated sampling is much like that of the sample proportion, </a:t>
                </a:r>
                <a14:m>
                  <m:oMath xmlns:m="http://schemas.openxmlformats.org/officeDocument/2006/math">
                    <m:acc>
                      <m:accPr>
                        <m:chr m:val="̂"/>
                        <m:ctrlPr>
                          <a:rPr lang="en-US" sz="2800" b="1" i="1" dirty="0" smtClean="0">
                            <a:latin typeface="Cambria Math"/>
                          </a:rPr>
                        </m:ctrlPr>
                      </m:accPr>
                      <m:e>
                        <m:r>
                          <a:rPr lang="en-US" sz="2800" b="1" i="1" dirty="0" smtClean="0">
                            <a:latin typeface="Cambria Math"/>
                          </a:rPr>
                          <m:t>𝒑</m:t>
                        </m:r>
                      </m:e>
                    </m:acc>
                  </m:oMath>
                </a14:m>
                <a:r>
                  <a:rPr lang="en-US" sz="2800" b="1" dirty="0" smtClean="0"/>
                  <a:t>.</a:t>
                </a:r>
              </a:p>
              <a:p>
                <a:pPr marL="339725" indent="-339725">
                  <a:tabLst>
                    <a:tab pos="5834063" algn="l"/>
                  </a:tabLst>
                  <a:defRPr/>
                </a:pPr>
                <a:r>
                  <a:rPr lang="en-US" sz="2800" b="1" dirty="0" smtClean="0"/>
                  <a:t>Sample mean </a:t>
                </a:r>
                <a14:m>
                  <m:oMath xmlns:m="http://schemas.openxmlformats.org/officeDocument/2006/math">
                    <m:acc>
                      <m:accPr>
                        <m:chr m:val="̅"/>
                        <m:ctrlPr>
                          <a:rPr lang="en-US" sz="2800" b="1" i="1">
                            <a:latin typeface="Cambria Math"/>
                          </a:rPr>
                        </m:ctrlPr>
                      </m:accPr>
                      <m:e>
                        <m:r>
                          <a:rPr lang="en-US" sz="2800" b="1" i="1">
                            <a:latin typeface="Cambria Math"/>
                          </a:rPr>
                          <m:t>𝒙</m:t>
                        </m:r>
                      </m:e>
                    </m:acc>
                    <m:r>
                      <a:rPr lang="en-US" sz="2800" b="1" i="1">
                        <a:latin typeface="Cambria Math"/>
                      </a:rPr>
                      <m:t> </m:t>
                    </m:r>
                  </m:oMath>
                </a14:m>
                <a:r>
                  <a:rPr lang="en-US" sz="2800" b="1" dirty="0" smtClean="0"/>
                  <a:t>is an unbiased estimator of the population mean </a:t>
                </a:r>
                <a:r>
                  <a:rPr lang="el-GR" sz="2800" b="1" i="1" dirty="0" smtClean="0"/>
                  <a:t>μ</a:t>
                </a:r>
                <a:endParaRPr lang="en-US" sz="2800" b="1" i="1" dirty="0" smtClean="0"/>
              </a:p>
              <a:p>
                <a:pPr marL="339725" indent="-339725">
                  <a:tabLst>
                    <a:tab pos="5834063" algn="l"/>
                  </a:tabLst>
                  <a:defRPr/>
                </a:pPr>
                <a:r>
                  <a:rPr lang="en-US" sz="2800" b="1" dirty="0" smtClean="0"/>
                  <a:t>Spread is less than that of </a:t>
                </a:r>
                <a:r>
                  <a:rPr lang="en-US" sz="2800" b="1" i="1" dirty="0" smtClean="0"/>
                  <a:t>X</a:t>
                </a:r>
                <a:r>
                  <a:rPr lang="en-US" sz="2800" b="1" dirty="0" smtClean="0"/>
                  <a:t>.  </a:t>
                </a:r>
                <a:br>
                  <a:rPr lang="en-US" sz="2800" b="1" dirty="0" smtClean="0"/>
                </a:br>
                <a:r>
                  <a:rPr lang="en-US" sz="2800" b="1" dirty="0" smtClean="0">
                    <a:solidFill>
                      <a:srgbClr val="FFFF00"/>
                    </a:solidFill>
                  </a:rPr>
                  <a:t>Standard deviation of  </a:t>
                </a:r>
                <a14:m>
                  <m:oMath xmlns:m="http://schemas.openxmlformats.org/officeDocument/2006/math">
                    <m:acc>
                      <m:accPr>
                        <m:chr m:val="̅"/>
                        <m:ctrlPr>
                          <a:rPr lang="en-US" sz="2800" b="1" i="1" smtClean="0">
                            <a:solidFill>
                              <a:srgbClr val="FFFF00"/>
                            </a:solidFill>
                            <a:latin typeface="Cambria Math"/>
                          </a:rPr>
                        </m:ctrlPr>
                      </m:accPr>
                      <m:e>
                        <m:r>
                          <a:rPr lang="en-US" sz="2800" b="1" i="1" smtClean="0">
                            <a:solidFill>
                              <a:srgbClr val="FFFF00"/>
                            </a:solidFill>
                            <a:latin typeface="Cambria Math"/>
                          </a:rPr>
                          <m:t>𝒙</m:t>
                        </m:r>
                      </m:e>
                    </m:acc>
                  </m:oMath>
                </a14:m>
                <a:r>
                  <a:rPr lang="en-US" sz="2800" b="1" dirty="0" smtClean="0">
                    <a:solidFill>
                      <a:srgbClr val="FFFF00"/>
                    </a:solidFill>
                  </a:rPr>
                  <a:t> is smaller than that of </a:t>
                </a:r>
                <a:r>
                  <a:rPr lang="en-US" sz="2800" b="1" i="1" dirty="0" smtClean="0">
                    <a:solidFill>
                      <a:srgbClr val="FFFF00"/>
                    </a:solidFill>
                  </a:rPr>
                  <a:t>X</a:t>
                </a:r>
                <a:r>
                  <a:rPr lang="en-US" sz="2800" b="1" dirty="0" smtClean="0">
                    <a:solidFill>
                      <a:srgbClr val="FFFF00"/>
                    </a:solidFill>
                  </a:rPr>
                  <a:t> by a factor of </a:t>
                </a:r>
                <a14:m>
                  <m:oMath xmlns:m="http://schemas.openxmlformats.org/officeDocument/2006/math">
                    <m:r>
                      <a:rPr lang="en-US" sz="2800" b="1" i="1" dirty="0" smtClean="0">
                        <a:solidFill>
                          <a:srgbClr val="FFFF00"/>
                        </a:solidFill>
                        <a:latin typeface="Cambria Math"/>
                      </a:rPr>
                      <m:t>𝟏</m:t>
                    </m:r>
                    <m:r>
                      <a:rPr lang="en-US" sz="2800" b="1" i="1" dirty="0" smtClean="0">
                        <a:solidFill>
                          <a:srgbClr val="FFFF00"/>
                        </a:solidFill>
                        <a:latin typeface="Cambria Math"/>
                      </a:rPr>
                      <m:t>/</m:t>
                    </m:r>
                    <m:rad>
                      <m:radPr>
                        <m:degHide m:val="on"/>
                        <m:ctrlPr>
                          <a:rPr lang="en-US" sz="2800" b="1" i="1" dirty="0" smtClean="0">
                            <a:solidFill>
                              <a:srgbClr val="FFFF00"/>
                            </a:solidFill>
                            <a:latin typeface="Cambria Math"/>
                          </a:rPr>
                        </m:ctrlPr>
                      </m:radPr>
                      <m:deg/>
                      <m:e>
                        <m:r>
                          <a:rPr lang="en-US" sz="2800" b="1" i="1" dirty="0" smtClean="0">
                            <a:solidFill>
                              <a:srgbClr val="FFFF00"/>
                            </a:solidFill>
                            <a:latin typeface="Cambria Math"/>
                          </a:rPr>
                          <m:t>𝒏</m:t>
                        </m:r>
                      </m:e>
                    </m:rad>
                  </m:oMath>
                </a14:m>
                <a:endParaRPr lang="en-US" sz="2800" b="1" dirty="0" smtClean="0">
                  <a:solidFill>
                    <a:srgbClr val="FFFF00"/>
                  </a:solidFill>
                </a:endParaRPr>
              </a:p>
              <a:p>
                <a:pPr marL="339725" indent="-339725">
                  <a:tabLst>
                    <a:tab pos="5834063" algn="l"/>
                  </a:tabLst>
                  <a:defRPr/>
                </a:pPr>
                <a:endParaRPr lang="en-US" sz="2800" b="1" dirty="0" smtClean="0"/>
              </a:p>
              <a:p>
                <a:pPr>
                  <a:defRPr/>
                </a:pPr>
                <a:endParaRPr lang="en-US" sz="2800" b="1" dirty="0"/>
              </a:p>
            </p:txBody>
          </p:sp>
        </mc:Choice>
        <mc:Fallback>
          <p:sp>
            <p:nvSpPr>
              <p:cNvPr id="4" name="Content Placeholder 3"/>
              <p:cNvSpPr>
                <a:spLocks noGrp="1" noRot="1" noChangeAspect="1" noMove="1" noResize="1" noEditPoints="1" noAdjustHandles="1" noChangeArrowheads="1" noChangeShapeType="1" noTextEdit="1"/>
              </p:cNvSpPr>
              <p:nvPr>
                <p:ph idx="1"/>
              </p:nvPr>
            </p:nvSpPr>
            <p:spPr>
              <a:xfrm>
                <a:off x="457200" y="1219200"/>
                <a:ext cx="8382000" cy="4906963"/>
              </a:xfrm>
              <a:blipFill rotWithShape="1">
                <a:blip r:embed="rId3"/>
                <a:stretch>
                  <a:fillRect l="-1455" t="-1242" r="-2182"/>
                </a:stretch>
              </a:blipFill>
            </p:spPr>
            <p:txBody>
              <a:bodyPr/>
              <a:lstStyle/>
              <a:p>
                <a:r>
                  <a:rPr lang="en-US">
                    <a:noFill/>
                  </a:rPr>
                  <a:t> </a:t>
                </a:r>
              </a:p>
            </p:txBody>
          </p:sp>
        </mc:Fallback>
      </mc:AlternateContent>
      <p:pic>
        <p:nvPicPr>
          <p:cNvPr id="10244" name="Picture 2" descr="Yates_3e_Ch09_p5603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775200"/>
            <a:ext cx="8229600" cy="170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nvPr>
        </p:nvSpPr>
        <p:spPr>
          <a:xfrm>
            <a:off x="457200" y="47625"/>
            <a:ext cx="8229600" cy="914400"/>
          </a:xfrm>
        </p:spPr>
        <p:txBody>
          <a:bodyPr/>
          <a:lstStyle/>
          <a:p>
            <a:r>
              <a:rPr lang="en-US" altLang="en-US" sz="3600" b="1" smtClean="0"/>
              <a:t>Sample Spread of </a:t>
            </a:r>
            <a:r>
              <a:rPr lang="en-US" altLang="en-US" sz="3600" b="1" smtClean="0">
                <a:latin typeface="Arial Unicode MS" pitchFamily="34" charset="-128"/>
              </a:rPr>
              <a:t>x̄</a:t>
            </a:r>
            <a:r>
              <a:rPr lang="en-US" altLang="en-US" sz="3600" b="1" smtClean="0"/>
              <a:t> </a:t>
            </a:r>
          </a:p>
        </p:txBody>
      </p:sp>
      <p:sp>
        <p:nvSpPr>
          <p:cNvPr id="4" name="Content Placeholder 3"/>
          <p:cNvSpPr>
            <a:spLocks noGrp="1"/>
          </p:cNvSpPr>
          <p:nvPr>
            <p:ph idx="1"/>
          </p:nvPr>
        </p:nvSpPr>
        <p:spPr>
          <a:xfrm>
            <a:off x="457200" y="1219200"/>
            <a:ext cx="8229600" cy="4906963"/>
          </a:xfrm>
        </p:spPr>
        <p:txBody>
          <a:bodyPr/>
          <a:lstStyle/>
          <a:p>
            <a:pPr marL="0" indent="0">
              <a:buFontTx/>
              <a:buNone/>
              <a:tabLst>
                <a:tab pos="5834063" algn="l"/>
              </a:tabLst>
              <a:defRPr/>
            </a:pPr>
            <a:r>
              <a:rPr lang="en-US" sz="2800" b="1" dirty="0" smtClean="0"/>
              <a:t>If the random variable </a:t>
            </a:r>
            <a:r>
              <a:rPr lang="en-US" sz="2800" b="1" i="1" dirty="0" smtClean="0"/>
              <a:t>X</a:t>
            </a:r>
            <a:r>
              <a:rPr lang="en-US" sz="2800" b="1" dirty="0" smtClean="0"/>
              <a:t> has a normal distribution with a mean of 20 and a standard deviation of 12</a:t>
            </a:r>
          </a:p>
          <a:p>
            <a:pPr lvl="1">
              <a:tabLst>
                <a:tab pos="5834063" algn="l"/>
              </a:tabLst>
              <a:defRPr/>
            </a:pPr>
            <a:r>
              <a:rPr lang="en-US" sz="2400" b="1" dirty="0" smtClean="0"/>
              <a:t>If we choose samples of size </a:t>
            </a:r>
            <a:r>
              <a:rPr lang="en-US" sz="2400" b="1" i="1" dirty="0" smtClean="0"/>
              <a:t>n</a:t>
            </a:r>
            <a:r>
              <a:rPr lang="en-US" sz="2400" b="1" dirty="0" smtClean="0"/>
              <a:t> = 4, then the sample mean will have a normal distribution with a mean of 20 and a standard deviation of 6</a:t>
            </a:r>
          </a:p>
          <a:p>
            <a:pPr lvl="1">
              <a:tabLst>
                <a:tab pos="5834063" algn="l"/>
              </a:tabLst>
              <a:defRPr/>
            </a:pPr>
            <a:endParaRPr lang="en-US" sz="2400" b="1" dirty="0" smtClean="0"/>
          </a:p>
          <a:p>
            <a:pPr lvl="1">
              <a:tabLst>
                <a:tab pos="5834063" algn="l"/>
              </a:tabLst>
              <a:defRPr/>
            </a:pPr>
            <a:endParaRPr lang="en-US" sz="2400" b="1" dirty="0" smtClean="0"/>
          </a:p>
          <a:p>
            <a:pPr lvl="1">
              <a:tabLst>
                <a:tab pos="5834063" algn="l"/>
              </a:tabLst>
              <a:defRPr/>
            </a:pPr>
            <a:r>
              <a:rPr lang="en-US" sz="2400" b="1" dirty="0" smtClean="0"/>
              <a:t>If we choose samples of size </a:t>
            </a:r>
            <a:r>
              <a:rPr lang="en-US" sz="2400" b="1" i="1" dirty="0" smtClean="0"/>
              <a:t>n</a:t>
            </a:r>
            <a:r>
              <a:rPr lang="en-US" sz="2400" b="1" dirty="0" smtClean="0"/>
              <a:t> = 9, then the sample mean will have a normal distribution with a mean of 20 and a standard deviation of 4</a:t>
            </a:r>
          </a:p>
          <a:p>
            <a:pPr>
              <a:defRPr/>
            </a:pPr>
            <a:endParaRPr lang="en-US" sz="2800" b="1" dirty="0"/>
          </a:p>
        </p:txBody>
      </p:sp>
      <mc:AlternateContent xmlns:mc="http://schemas.openxmlformats.org/markup-compatibility/2006" xmlns:a14="http://schemas.microsoft.com/office/drawing/2010/main">
        <mc:Choice Requires="a14">
          <p:sp>
            <p:nvSpPr>
              <p:cNvPr id="5" name="TextBox 4"/>
              <p:cNvSpPr txBox="1"/>
              <p:nvPr/>
            </p:nvSpPr>
            <p:spPr>
              <a:xfrm>
                <a:off x="2057400" y="3886200"/>
                <a:ext cx="4956870" cy="522259"/>
              </a:xfrm>
              <a:prstGeom prst="rect">
                <a:avLst/>
              </a:prstGeom>
              <a:noFill/>
            </p:spPr>
            <p:txBody>
              <a:bodyPr wrap="none" rtlCol="0">
                <a:spAutoFit/>
              </a:bodyPr>
              <a:lstStyle/>
              <a:p>
                <a:r>
                  <a:rPr lang="en-US" b="1" dirty="0" smtClean="0">
                    <a:solidFill>
                      <a:srgbClr val="FFFF00"/>
                    </a:solidFill>
                  </a:rPr>
                  <a:t>Mean unchanged; St Dev reduced by </a:t>
                </a:r>
                <a14:m>
                  <m:oMath xmlns:m="http://schemas.openxmlformats.org/officeDocument/2006/math">
                    <m:f>
                      <m:fPr>
                        <m:ctrlPr>
                          <a:rPr lang="en-US" b="1" i="1" smtClean="0">
                            <a:solidFill>
                              <a:srgbClr val="FFFF00"/>
                            </a:solidFill>
                            <a:latin typeface="Cambria Math"/>
                          </a:rPr>
                        </m:ctrlPr>
                      </m:fPr>
                      <m:num>
                        <m:r>
                          <a:rPr lang="en-US" b="1" i="1" smtClean="0">
                            <a:solidFill>
                              <a:srgbClr val="FFFF00"/>
                            </a:solidFill>
                            <a:latin typeface="Cambria Math"/>
                          </a:rPr>
                          <m:t>𝟏</m:t>
                        </m:r>
                      </m:num>
                      <m:den>
                        <m:rad>
                          <m:radPr>
                            <m:degHide m:val="on"/>
                            <m:ctrlPr>
                              <a:rPr lang="en-US" b="1" i="1" smtClean="0">
                                <a:solidFill>
                                  <a:srgbClr val="FFFF00"/>
                                </a:solidFill>
                                <a:latin typeface="Cambria Math"/>
                              </a:rPr>
                            </m:ctrlPr>
                          </m:radPr>
                          <m:deg/>
                          <m:e>
                            <m:r>
                              <a:rPr lang="en-US" b="1" i="1" smtClean="0">
                                <a:solidFill>
                                  <a:srgbClr val="FFFF00"/>
                                </a:solidFill>
                                <a:latin typeface="Cambria Math"/>
                              </a:rPr>
                              <m:t>𝟒</m:t>
                            </m:r>
                          </m:e>
                        </m:rad>
                      </m:den>
                    </m:f>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𝟐</m:t>
                        </m:r>
                      </m:den>
                    </m:f>
                  </m:oMath>
                </a14:m>
                <a:endParaRPr lang="en-US" b="1" dirty="0">
                  <a:solidFill>
                    <a:srgbClr val="FFFF0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057400" y="3886200"/>
                <a:ext cx="4956870" cy="522259"/>
              </a:xfrm>
              <a:prstGeom prst="rect">
                <a:avLst/>
              </a:prstGeom>
              <a:blipFill rotWithShape="1">
                <a:blip r:embed="rId2"/>
                <a:stretch>
                  <a:fillRect l="-11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057400" y="5867400"/>
                <a:ext cx="4956870" cy="522259"/>
              </a:xfrm>
              <a:prstGeom prst="rect">
                <a:avLst/>
              </a:prstGeom>
              <a:noFill/>
            </p:spPr>
            <p:txBody>
              <a:bodyPr wrap="none" rtlCol="0">
                <a:spAutoFit/>
              </a:bodyPr>
              <a:lstStyle/>
              <a:p>
                <a:r>
                  <a:rPr lang="en-US" b="1" dirty="0" smtClean="0">
                    <a:solidFill>
                      <a:srgbClr val="FFFF00"/>
                    </a:solidFill>
                  </a:rPr>
                  <a:t>Mean unchanged; St Dev reduced by </a:t>
                </a:r>
                <a14:m>
                  <m:oMath xmlns:m="http://schemas.openxmlformats.org/officeDocument/2006/math">
                    <m:f>
                      <m:fPr>
                        <m:ctrlPr>
                          <a:rPr lang="en-US" b="1" i="1" smtClean="0">
                            <a:solidFill>
                              <a:srgbClr val="FFFF00"/>
                            </a:solidFill>
                            <a:latin typeface="Cambria Math"/>
                          </a:rPr>
                        </m:ctrlPr>
                      </m:fPr>
                      <m:num>
                        <m:r>
                          <a:rPr lang="en-US" b="1" i="1" smtClean="0">
                            <a:solidFill>
                              <a:srgbClr val="FFFF00"/>
                            </a:solidFill>
                            <a:latin typeface="Cambria Math"/>
                          </a:rPr>
                          <m:t>𝟏</m:t>
                        </m:r>
                      </m:num>
                      <m:den>
                        <m:rad>
                          <m:radPr>
                            <m:degHide m:val="on"/>
                            <m:ctrlPr>
                              <a:rPr lang="en-US" b="1" i="1" smtClean="0">
                                <a:solidFill>
                                  <a:srgbClr val="FFFF00"/>
                                </a:solidFill>
                                <a:latin typeface="Cambria Math"/>
                              </a:rPr>
                            </m:ctrlPr>
                          </m:radPr>
                          <m:deg/>
                          <m:e>
                            <m:r>
                              <a:rPr lang="en-US" b="1" i="1" smtClean="0">
                                <a:solidFill>
                                  <a:srgbClr val="FFFF00"/>
                                </a:solidFill>
                                <a:latin typeface="Cambria Math"/>
                              </a:rPr>
                              <m:t>𝟗</m:t>
                            </m:r>
                          </m:e>
                        </m:rad>
                      </m:den>
                    </m:f>
                    <m:r>
                      <a:rPr lang="en-US" b="1" i="1" smtClean="0">
                        <a:solidFill>
                          <a:srgbClr val="FFFF00"/>
                        </a:solidFill>
                        <a:latin typeface="Cambria Math"/>
                      </a:rPr>
                      <m:t>=</m:t>
                    </m:r>
                    <m:f>
                      <m:fPr>
                        <m:ctrlPr>
                          <a:rPr lang="en-US" b="1" i="1" smtClean="0">
                            <a:solidFill>
                              <a:srgbClr val="FFFF00"/>
                            </a:solidFill>
                            <a:latin typeface="Cambria Math"/>
                          </a:rPr>
                        </m:ctrlPr>
                      </m:fPr>
                      <m:num>
                        <m:r>
                          <a:rPr lang="en-US" b="1" i="1" smtClean="0">
                            <a:solidFill>
                              <a:srgbClr val="FFFF00"/>
                            </a:solidFill>
                            <a:latin typeface="Cambria Math"/>
                          </a:rPr>
                          <m:t>𝟏</m:t>
                        </m:r>
                      </m:num>
                      <m:den>
                        <m:r>
                          <a:rPr lang="en-US" b="1" i="1" smtClean="0">
                            <a:solidFill>
                              <a:srgbClr val="FFFF00"/>
                            </a:solidFill>
                            <a:latin typeface="Cambria Math"/>
                          </a:rPr>
                          <m:t>𝟑</m:t>
                        </m:r>
                      </m:den>
                    </m:f>
                  </m:oMath>
                </a14:m>
                <a:endParaRPr lang="en-US" b="1" dirty="0">
                  <a:solidFill>
                    <a:srgbClr val="FFFF00"/>
                  </a:solidFil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057400" y="5867400"/>
                <a:ext cx="4956870" cy="522259"/>
              </a:xfrm>
              <a:prstGeom prst="rect">
                <a:avLst/>
              </a:prstGeom>
              <a:blipFill rotWithShape="1">
                <a:blip r:embed="rId3"/>
                <a:stretch>
                  <a:fillRect l="-1107"/>
                </a:stretch>
              </a:blipFill>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TotalTime>
  <Words>1857</Words>
  <Application>Microsoft Office PowerPoint</Application>
  <PresentationFormat>On-screen Show (4:3)</PresentationFormat>
  <Paragraphs>219</Paragraphs>
  <Slides>22</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Default Design</vt:lpstr>
      <vt:lpstr>Equation</vt:lpstr>
      <vt:lpstr>PowerPoint Presentation</vt:lpstr>
      <vt:lpstr>Lesson 7 - 3</vt:lpstr>
      <vt:lpstr>Objectives</vt:lpstr>
      <vt:lpstr>Vocabulary</vt:lpstr>
      <vt:lpstr>Sample Means</vt:lpstr>
      <vt:lpstr>Sample Means</vt:lpstr>
      <vt:lpstr>Sample Mean, x̄ </vt:lpstr>
      <vt:lpstr>Sample Mean, x ̅   </vt:lpstr>
      <vt:lpstr>Sample Spread of x̄ </vt:lpstr>
      <vt:lpstr>Example 1</vt:lpstr>
      <vt:lpstr>Example 2</vt:lpstr>
      <vt:lpstr>Example 3</vt:lpstr>
      <vt:lpstr>Example 4</vt:lpstr>
      <vt:lpstr>Central Limit Theorem</vt:lpstr>
      <vt:lpstr>Central Limit Theorem</vt:lpstr>
      <vt:lpstr>PowerPoint Presentation</vt:lpstr>
      <vt:lpstr>Central Limit Theorem in Action</vt:lpstr>
      <vt:lpstr>Example 5</vt:lpstr>
      <vt:lpstr>Example 5 - cont</vt:lpstr>
      <vt:lpstr>Example 5 - cont</vt:lpstr>
      <vt:lpstr>Summary of Distribution of x</vt:lpstr>
      <vt:lpstr>Summary and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Headlee</dc:creator>
  <cp:lastModifiedBy>Chris Headlee</cp:lastModifiedBy>
  <cp:revision>53</cp:revision>
  <cp:lastPrinted>1601-01-01T00:00:00Z</cp:lastPrinted>
  <dcterms:created xsi:type="dcterms:W3CDTF">1601-01-01T00:00:00Z</dcterms:created>
  <dcterms:modified xsi:type="dcterms:W3CDTF">2019-10-16T16:33:18Z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