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4" r:id="rId2"/>
    <p:sldId id="256" r:id="rId3"/>
    <p:sldId id="257" r:id="rId4"/>
    <p:sldId id="268" r:id="rId5"/>
    <p:sldId id="277" r:id="rId6"/>
    <p:sldId id="278" r:id="rId7"/>
    <p:sldId id="279" r:id="rId8"/>
    <p:sldId id="280" r:id="rId9"/>
    <p:sldId id="281" r:id="rId10"/>
    <p:sldId id="282" r:id="rId11"/>
    <p:sldId id="263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3" r:id="rId22"/>
    <p:sldId id="292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A102093-45FC-434C-9F4B-CE616ED1BB6D}" type="datetimeFigureOut">
              <a:rPr lang="en-US"/>
              <a:pPr>
                <a:defRPr/>
              </a:pPr>
              <a:t>10/16/2019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E2A2156-8627-451B-9C56-DD4BBCE32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48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4268216-A4F4-437F-8A78-4ED9A4C5040D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8E26511-C4A0-4503-8DE4-3925DDBB8100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0F3A77C-DF55-407A-852A-1578FEBA6992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4763D9D-335B-4E8E-AEF8-4115AFFDF2BC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D9E83-9AA1-47E3-A58C-D790378306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2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F02C8-2457-4156-8EE5-DAEC11574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2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36FCD-5FE8-4E69-8851-B35D3D61B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77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7F268-D4C7-41ED-9B08-20C922E2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2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1C3CE-9761-4776-8913-347FD0083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4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49288-C8BC-4714-8ADD-B0E282F06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7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CF119-7677-4F79-A8EE-24BE13ACA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3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ECE63-F59E-4ED8-B1F5-6FE6950FB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47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428A7-3C94-4E3A-B0C6-3D45A82CE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2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6E318-63A2-45E4-A67D-961C3E869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8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EF998-29DB-418A-A137-041EEB5F3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5112EC90-8C48-466C-AAE5-187A1B74C7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051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46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Chapter 7-3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white">
          <a:xfrm>
            <a:off x="1652588" y="6605588"/>
            <a:ext cx="572293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Space Bar to display the answers.</a:t>
            </a:r>
          </a:p>
        </p:txBody>
      </p:sp>
      <p:sp>
        <p:nvSpPr>
          <p:cNvPr id="2055" name="Rectangle 11"/>
          <p:cNvSpPr>
            <a:spLocks noChangeArrowheads="1"/>
          </p:cNvSpPr>
          <p:nvPr/>
        </p:nvSpPr>
        <p:spPr bwMode="auto">
          <a:xfrm>
            <a:off x="163513" y="614363"/>
            <a:ext cx="8828087" cy="5862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>
              <a:buFontTx/>
              <a:buAutoNum type="arabicPeriod"/>
              <a:defRPr/>
            </a:pPr>
            <a:r>
              <a:rPr lang="en-US" sz="2000" b="1" dirty="0">
                <a:latin typeface="+mn-lt"/>
              </a:rPr>
              <a:t>What is the unbiased estimate of the population mean?</a:t>
            </a: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000" b="1" dirty="0">
                <a:latin typeface="+mn-lt"/>
              </a:rPr>
              <a:t>If the sample size is expanded nine-fold, what effect does that have on the sample standard deviation of x-bar?</a:t>
            </a: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000" b="1" dirty="0">
                <a:latin typeface="+mn-lt"/>
              </a:rPr>
              <a:t>When can we use a Normal distribution to answer questions involving the distribution of sample means?</a:t>
            </a: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000" b="1" dirty="0">
                <a:latin typeface="+mn-lt"/>
              </a:rPr>
              <a:t>What does the Central Limit Theorem say?</a:t>
            </a: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000" b="1" dirty="0"/>
              <a:t>Young women’s height is distributed with a mean of 64.5 and a standard deviation of 2.5.  What is the probability that an SRS of 50 young women’s mean height is greater than 65 inches? </a:t>
            </a: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defRPr/>
            </a:pPr>
            <a:endParaRPr lang="en-US" sz="2000" b="1" dirty="0">
              <a:latin typeface="Arial" charset="0"/>
            </a:endParaRPr>
          </a:p>
          <a:p>
            <a:pPr marL="457200" indent="-457200">
              <a:defRPr/>
            </a:pPr>
            <a:endParaRPr lang="en-US" sz="2000" b="1" dirty="0">
              <a:latin typeface="+mn-lt"/>
              <a:cs typeface="Arial" charset="0"/>
              <a:sym typeface="Symbol" pitchFamily="18" charset="2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el-GR" sz="2000" b="1" dirty="0">
              <a:latin typeface="Arial" charset="0"/>
              <a:cs typeface="Arial" charset="0"/>
              <a:sym typeface="Symbol" pitchFamily="18" charset="2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733800" y="1066800"/>
            <a:ext cx="811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x-bar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2286000"/>
            <a:ext cx="41649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000" b="1" dirty="0">
                <a:solidFill>
                  <a:srgbClr val="FFFF00"/>
                </a:solidFill>
              </a:rPr>
              <a:t>reduces it by a factor of 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3   - 1/</a:t>
            </a:r>
            <a:r>
              <a:rPr lang="en-US" altLang="en-US" sz="2000" b="1" dirty="0" smtClean="0">
                <a:solidFill>
                  <a:srgbClr val="FFFF00"/>
                </a:solidFill>
                <a:sym typeface="Symbol"/>
              </a:rPr>
              <a:t>n</a:t>
            </a:r>
            <a:endParaRPr lang="en-US" altLang="en-US" sz="2000" b="1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066800" y="3505200"/>
            <a:ext cx="6965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1) if base distribution is Normal  2) if sample size is ≥ 30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990600" y="4419600"/>
            <a:ext cx="6826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X-bar is apx normally distributed, if sample size is ≥ 30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85800" y="5943600"/>
            <a:ext cx="6153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P(x-bar&gt;67) = ncdf(65,100,64.5,2.5/√50) = 0.07865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  <p:bldP spid="19" grpId="0"/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7475"/>
            <a:ext cx="8229600" cy="762000"/>
          </a:xfrm>
        </p:spPr>
        <p:txBody>
          <a:bodyPr/>
          <a:lstStyle/>
          <a:p>
            <a:r>
              <a:rPr lang="en-US" altLang="en-US" sz="3600" b="1" smtClean="0"/>
              <a:t>Chapter 7 Summary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763000" cy="5638800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/>
              <a:t>The sample mean and the sample proportion can be considered as random variables in sampling distribution</a:t>
            </a:r>
          </a:p>
          <a:p>
            <a:pPr>
              <a:defRPr/>
            </a:pPr>
            <a:r>
              <a:rPr lang="en-US" sz="2400" b="1" dirty="0" smtClean="0"/>
              <a:t>The sampling distribution of the sample mean is approximately normal with</a:t>
            </a:r>
          </a:p>
          <a:p>
            <a:pPr lvl="1">
              <a:defRPr/>
            </a:pPr>
            <a:r>
              <a:rPr lang="en-US" sz="2000" b="1" dirty="0" smtClean="0"/>
              <a:t>A mean equal to the population mean, </a:t>
            </a:r>
            <a:r>
              <a:rPr lang="el-GR" sz="2000" b="1" dirty="0" smtClean="0">
                <a:cs typeface="Arial" charset="0"/>
              </a:rPr>
              <a:t>μ</a:t>
            </a:r>
            <a:r>
              <a:rPr lang="en-US" sz="2000" b="1" baseline="-25000" dirty="0" smtClean="0">
                <a:cs typeface="Arial" charset="0"/>
              </a:rPr>
              <a:t>x-bar</a:t>
            </a:r>
            <a:r>
              <a:rPr lang="en-US" sz="2000" b="1" dirty="0" smtClean="0">
                <a:cs typeface="Arial" charset="0"/>
              </a:rPr>
              <a:t> = </a:t>
            </a:r>
            <a:r>
              <a:rPr lang="el-GR" sz="2000" b="1" dirty="0" smtClean="0">
                <a:cs typeface="Arial" charset="0"/>
              </a:rPr>
              <a:t>μ</a:t>
            </a:r>
          </a:p>
          <a:p>
            <a:pPr lvl="1">
              <a:defRPr/>
            </a:pPr>
            <a:r>
              <a:rPr lang="en-US" sz="2000" b="1" dirty="0" smtClean="0"/>
              <a:t>A standard deviation equal to</a:t>
            </a:r>
          </a:p>
          <a:p>
            <a:pPr>
              <a:defRPr/>
            </a:pPr>
            <a:r>
              <a:rPr lang="en-US" sz="2400" b="1" dirty="0" smtClean="0"/>
              <a:t>The sampling distribution of the sample proportion is approximately normal with</a:t>
            </a:r>
          </a:p>
          <a:p>
            <a:pPr lvl="1">
              <a:defRPr/>
            </a:pPr>
            <a:r>
              <a:rPr lang="en-US" sz="2000" b="1" dirty="0" smtClean="0"/>
              <a:t>A mean equal to the population proportion , </a:t>
            </a:r>
            <a:r>
              <a:rPr lang="el-GR" sz="2000" b="1" dirty="0" smtClean="0">
                <a:cs typeface="Arial" charset="0"/>
              </a:rPr>
              <a:t>μ</a:t>
            </a:r>
            <a:r>
              <a:rPr lang="en-US" sz="2000" b="1" baseline="-25000" dirty="0" smtClean="0">
                <a:cs typeface="Arial" charset="0"/>
              </a:rPr>
              <a:t>p-hat</a:t>
            </a:r>
            <a:r>
              <a:rPr lang="en-US" sz="2000" b="1" dirty="0" smtClean="0">
                <a:cs typeface="Arial" charset="0"/>
              </a:rPr>
              <a:t> = p</a:t>
            </a:r>
            <a:r>
              <a:rPr lang="en-US" sz="2000" b="1" dirty="0" smtClean="0"/>
              <a:t> </a:t>
            </a:r>
          </a:p>
          <a:p>
            <a:pPr lvl="1">
              <a:defRPr/>
            </a:pPr>
            <a:r>
              <a:rPr lang="en-US" sz="2000" b="1" dirty="0" smtClean="0"/>
              <a:t>A standard deviation equal to</a:t>
            </a:r>
          </a:p>
          <a:p>
            <a:pPr marL="342900" lvl="1" indent="-342900">
              <a:buFontTx/>
              <a:buChar char="•"/>
              <a:defRPr/>
            </a:pPr>
            <a:endParaRPr lang="en-US" sz="1400" b="1" dirty="0" smtClean="0"/>
          </a:p>
          <a:p>
            <a:pPr marL="342900" lvl="1" indent="-342900">
              <a:buFontTx/>
              <a:buChar char="•"/>
              <a:defRPr/>
            </a:pPr>
            <a:r>
              <a:rPr lang="en-US" sz="2400" b="1" dirty="0" smtClean="0"/>
              <a:t>Central Limit Theorem:  for large n (</a:t>
            </a:r>
            <a:r>
              <a:rPr lang="en-US" sz="2400" b="1" dirty="0" smtClean="0">
                <a:solidFill>
                  <a:srgbClr val="FFFF00"/>
                </a:solidFill>
              </a:rPr>
              <a:t>&gt;30</a:t>
            </a:r>
            <a:r>
              <a:rPr lang="en-US" sz="2400" b="1" dirty="0" smtClean="0"/>
              <a:t>), the sampling distribution of </a:t>
            </a:r>
            <a:r>
              <a:rPr lang="en-US" sz="2400" b="1" dirty="0" smtClean="0">
                <a:latin typeface="Arial Unicode MS" pitchFamily="34" charset="-128"/>
              </a:rPr>
              <a:t>x̄</a:t>
            </a:r>
            <a:r>
              <a:rPr lang="en-US" sz="2400" b="1" dirty="0" smtClean="0"/>
              <a:t>  is approximately normal for any population (with a finite </a:t>
            </a:r>
            <a:r>
              <a:rPr lang="el-GR" sz="2400" b="1" dirty="0" smtClean="0"/>
              <a:t>σ</a:t>
            </a:r>
            <a:r>
              <a:rPr lang="en-US" sz="2400" b="1" dirty="0" smtClean="0"/>
              <a:t>)</a:t>
            </a:r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868613"/>
            <a:ext cx="116205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19600"/>
            <a:ext cx="215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and Homework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rgbClr val="FFFF00"/>
                </a:solidFill>
              </a:rPr>
              <a:t>Summary</a:t>
            </a:r>
          </a:p>
          <a:p>
            <a:pPr eaLnBrk="1" hangingPunct="1"/>
            <a:endParaRPr lang="en-US" altLang="en-US" sz="2800" b="1" smtClean="0"/>
          </a:p>
          <a:p>
            <a:pPr eaLnBrk="1" hangingPunct="1"/>
            <a:endParaRPr lang="en-US" altLang="en-US" sz="2800" b="1" smtClean="0"/>
          </a:p>
          <a:p>
            <a:pPr eaLnBrk="1" hangingPunct="1"/>
            <a:r>
              <a:rPr lang="en-US" altLang="en-US" sz="2800" b="1" smtClean="0">
                <a:solidFill>
                  <a:srgbClr val="FFFF00"/>
                </a:solidFill>
              </a:rPr>
              <a:t>Homework</a:t>
            </a:r>
          </a:p>
          <a:p>
            <a:pPr lvl="1" eaLnBrk="1" hangingPunct="1"/>
            <a:r>
              <a:rPr lang="en-US" altLang="en-US" sz="2400" b="1" smtClean="0"/>
              <a:t>T7.1 – T7.10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Problem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895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b="1" dirty="0" smtClean="0"/>
              <a:t>Based on a simple random sample of size 100, a researcher calculated the standard deviation associated with a sample proportion to be 0.08.  If she increases the sample size to 400, what will be the new standard deviation associated with the sample proportion?______________</a:t>
            </a:r>
          </a:p>
          <a:p>
            <a:pPr>
              <a:buFontTx/>
              <a:buNone/>
              <a:defRPr/>
            </a:pPr>
            <a:endParaRPr lang="en-US" sz="2800" b="1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486400" y="3352800"/>
            <a:ext cx="2525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0.04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19200" y="4267200"/>
            <a:ext cx="6705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0.08 ~ n = 100 </a:t>
            </a:r>
          </a:p>
          <a:p>
            <a:r>
              <a:rPr lang="en-US" altLang="en-US" sz="2400" b="1">
                <a:solidFill>
                  <a:srgbClr val="FFFF00"/>
                </a:solidFill>
              </a:rPr>
              <a:t>n = 400 is an increase of 4</a:t>
            </a:r>
          </a:p>
          <a:p>
            <a:r>
              <a:rPr lang="en-US" altLang="en-US" sz="2400" b="1">
                <a:solidFill>
                  <a:srgbClr val="FFFF00"/>
                </a:solidFill>
              </a:rPr>
              <a:t>Inverse Square root relationship</a:t>
            </a:r>
          </a:p>
          <a:p>
            <a:r>
              <a:rPr lang="en-US" altLang="en-US" sz="2400" b="1">
                <a:solidFill>
                  <a:srgbClr val="FFFF00"/>
                </a:solidFill>
              </a:rPr>
              <a:t>0.08/ </a:t>
            </a:r>
            <a:r>
              <a:rPr lang="en-US" altLang="en-US" sz="2400" b="1">
                <a:solidFill>
                  <a:srgbClr val="FFFF00"/>
                </a:solidFill>
                <a:cs typeface="Arial" pitchFamily="34" charset="0"/>
              </a:rPr>
              <a:t>√4   =   0.08/ </a:t>
            </a:r>
            <a:r>
              <a:rPr lang="en-US" altLang="en-US" sz="2400" b="1">
                <a:solidFill>
                  <a:srgbClr val="FFFF00"/>
                </a:solidFill>
              </a:rPr>
              <a:t>2 = 0.04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Problem 2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895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 b="1" smtClean="0"/>
              <a:t>We know that p-hat is a/an _______________ statistic because the mean of the sampling distribution of p-hat</a:t>
            </a:r>
            <a:r>
              <a:rPr lang="en-US" altLang="en-US" sz="2800" b="1" i="1" smtClean="0"/>
              <a:t> </a:t>
            </a:r>
            <a:r>
              <a:rPr lang="en-US" altLang="en-US" sz="2800" b="1" smtClean="0"/>
              <a:t>is equal to the true population proportion p.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638800" y="1219200"/>
            <a:ext cx="2068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unbiased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Problem 3a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3505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According to the manufacturer’s specifications, the mean time required for a particular anesthetic drug to produce unconsciousness is 7.5 minutes with a standard deviation of 1.8 minutes.  A random sample of 36 patients is to be selected and the average time for the drug to work will be computed for the sample.  Find the probability that</a:t>
            </a:r>
          </a:p>
          <a:p>
            <a:pPr>
              <a:buFontTx/>
              <a:buNone/>
              <a:defRPr/>
            </a:pPr>
            <a:r>
              <a:rPr lang="en-US" sz="1200" b="1" dirty="0" smtClean="0"/>
              <a:t> 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(a) the mean time for the sample will be less than 7.0 </a:t>
            </a:r>
            <a:r>
              <a:rPr lang="en-US" sz="2400" b="1" dirty="0" err="1" smtClean="0"/>
              <a:t>mins</a:t>
            </a:r>
            <a:endParaRPr lang="en-US" sz="2400" b="1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46088" y="4033838"/>
            <a:ext cx="83931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x-bar ~ N(7.5, 1.8/</a:t>
            </a:r>
            <a:r>
              <a:rPr lang="en-US" altLang="en-US" sz="2400" b="1">
                <a:solidFill>
                  <a:srgbClr val="FFFF00"/>
                </a:solidFill>
                <a:cs typeface="Arial" pitchFamily="34" charset="0"/>
              </a:rPr>
              <a:t>√36</a:t>
            </a:r>
            <a:r>
              <a:rPr lang="en-US" altLang="en-US" sz="2400" b="1">
                <a:solidFill>
                  <a:srgbClr val="FFFF00"/>
                </a:solidFill>
              </a:rPr>
              <a:t>) because 36 is sufficiently large to invoke CLT (Central Limit Thrm)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5257800"/>
            <a:ext cx="83931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P( x-bar &lt; 7.0) = 0.0478 </a:t>
            </a:r>
          </a:p>
          <a:p>
            <a:endParaRPr lang="en-US" altLang="en-US" sz="2400" b="1">
              <a:solidFill>
                <a:srgbClr val="FFFF00"/>
              </a:solidFill>
            </a:endParaRPr>
          </a:p>
          <a:p>
            <a:r>
              <a:rPr lang="en-US" altLang="en-US" sz="2400" b="1">
                <a:solidFill>
                  <a:srgbClr val="FFFF00"/>
                </a:solidFill>
              </a:rPr>
              <a:t>normcdf(-E99, 7.0, 7.5, 1.8/</a:t>
            </a:r>
            <a:r>
              <a:rPr lang="en-US" altLang="en-US" sz="2400" b="1">
                <a:solidFill>
                  <a:srgbClr val="FFFF00"/>
                </a:solidFill>
                <a:cs typeface="Arial" pitchFamily="34" charset="0"/>
              </a:rPr>
              <a:t>√36</a:t>
            </a:r>
            <a:r>
              <a:rPr lang="en-US" altLang="en-US" sz="2400" b="1">
                <a:solidFill>
                  <a:srgbClr val="FFFF00"/>
                </a:solidFill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Problem 3b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3352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According to the manufacturer’s specifications, the mean time required for a particular anesthetic drug to produce unconsciousness is 7.5 minutes with a standard deviation of 1.8 minutes.  A random sample of 36 patients is to be selected and the average time for the drug to work will be computed for the sample.  Find the probability that</a:t>
            </a:r>
          </a:p>
          <a:p>
            <a:pPr>
              <a:buFontTx/>
              <a:buNone/>
              <a:defRPr/>
            </a:pPr>
            <a:r>
              <a:rPr lang="en-US" sz="1200" b="1" dirty="0" smtClean="0"/>
              <a:t> 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(b) a randomly selected patient requires less than 7.0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46088" y="4033838"/>
            <a:ext cx="83931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If X ~ N(7.5, 1.8) then it can be computed, otherwise not.  No statement of normality.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5257800"/>
            <a:ext cx="83931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If X ~ N(7.5, 1.8) then P( X &lt; 7.0) = 0.3906 </a:t>
            </a:r>
          </a:p>
          <a:p>
            <a:endParaRPr lang="en-US" altLang="en-US" sz="2400" b="1">
              <a:solidFill>
                <a:srgbClr val="FFFF00"/>
              </a:solidFill>
            </a:endParaRPr>
          </a:p>
          <a:p>
            <a:r>
              <a:rPr lang="en-US" altLang="en-US" sz="2400" b="1">
                <a:solidFill>
                  <a:srgbClr val="FFFF00"/>
                </a:solidFill>
              </a:rPr>
              <a:t>normcdf(-E99, 7.0, 7.5, 1.8)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Problem 3c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4267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According to the manufacturer’s specifications, the mean time required for a particular anesthetic drug to produce unconsciousness is 7.5 minutes with a standard deviation of 1.8 minutes.  A random sample of 36 patients is to be selected and the average time for the drug to work will be computed for the sample.  Find the probability that</a:t>
            </a:r>
          </a:p>
          <a:p>
            <a:pPr>
              <a:buFontTx/>
              <a:buNone/>
              <a:defRPr/>
            </a:pPr>
            <a:r>
              <a:rPr lang="en-US" sz="1200" b="1" dirty="0" smtClean="0"/>
              <a:t> 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(c) If more random samples of size 36 were selected, the middle 95% of the sample means should fall between _______________ minutes and ______________ minutes.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47800" y="4114800"/>
            <a:ext cx="1127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7.0757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715000" y="4114800"/>
            <a:ext cx="1127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7.9243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19200" y="5105400"/>
            <a:ext cx="74959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FF00"/>
                </a:solidFill>
              </a:rPr>
              <a:t>middle 95% is </a:t>
            </a:r>
            <a:r>
              <a:rPr lang="el-GR" altLang="en-US" sz="2400" b="1" dirty="0">
                <a:solidFill>
                  <a:srgbClr val="FFFF00"/>
                </a:solidFill>
              </a:rPr>
              <a:t>μ</a:t>
            </a:r>
            <a:r>
              <a:rPr lang="en-US" altLang="en-US" sz="2400" b="1" dirty="0">
                <a:solidFill>
                  <a:srgbClr val="FFFF00"/>
                </a:solidFill>
              </a:rPr>
              <a:t> </a:t>
            </a:r>
            <a:r>
              <a:rPr lang="el-GR" altLang="en-US" sz="2400" b="1" dirty="0">
                <a:solidFill>
                  <a:srgbClr val="FFFF00"/>
                </a:solidFill>
                <a:sym typeface="Symbol" pitchFamily="18" charset="2"/>
              </a:rPr>
              <a:t></a:t>
            </a:r>
            <a:r>
              <a:rPr lang="en-US" altLang="en-US" sz="2400" b="1" dirty="0">
                <a:solidFill>
                  <a:srgbClr val="FFFF00"/>
                </a:solidFill>
                <a:sym typeface="Symbol" pitchFamily="18" charset="2"/>
              </a:rPr>
              <a:t> 2</a:t>
            </a:r>
            <a:r>
              <a:rPr lang="el-GR" altLang="en-US" sz="2400" b="1" dirty="0">
                <a:solidFill>
                  <a:srgbClr val="FFFF00"/>
                </a:solidFill>
                <a:sym typeface="Symbol" pitchFamily="18" charset="2"/>
              </a:rPr>
              <a:t>σ</a:t>
            </a:r>
            <a:r>
              <a:rPr lang="en-US" altLang="en-US" sz="2400" b="1" dirty="0">
                <a:solidFill>
                  <a:srgbClr val="FFFF00"/>
                </a:solidFill>
                <a:sym typeface="Symbol" pitchFamily="18" charset="2"/>
              </a:rPr>
              <a:t>           </a:t>
            </a:r>
          </a:p>
          <a:p>
            <a:endParaRPr lang="en-US" altLang="en-US" sz="2400" b="1" dirty="0">
              <a:solidFill>
                <a:srgbClr val="FFFF00"/>
              </a:solidFill>
              <a:sym typeface="Symbol" pitchFamily="18" charset="2"/>
            </a:endParaRPr>
          </a:p>
          <a:p>
            <a:r>
              <a:rPr lang="en-US" altLang="en-US" sz="2400" b="1" dirty="0">
                <a:solidFill>
                  <a:srgbClr val="FFFF00"/>
                </a:solidFill>
                <a:sym typeface="Symbol" pitchFamily="18" charset="2"/>
              </a:rPr>
              <a:t>7.5  2(1.8/</a:t>
            </a:r>
            <a:r>
              <a:rPr lang="en-US" altLang="en-US" sz="2400" b="1" dirty="0">
                <a:solidFill>
                  <a:srgbClr val="FFFF00"/>
                </a:solidFill>
                <a:cs typeface="Arial" pitchFamily="34" charset="0"/>
                <a:sym typeface="Symbol" pitchFamily="18" charset="2"/>
              </a:rPr>
              <a:t>√36) = 7.5</a:t>
            </a:r>
            <a:r>
              <a:rPr lang="en-US" altLang="en-US" sz="2400" b="1" dirty="0">
                <a:solidFill>
                  <a:srgbClr val="FFFF00"/>
                </a:solidFill>
                <a:sym typeface="Symbol" pitchFamily="18" charset="2"/>
              </a:rPr>
              <a:t> 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 pitchFamily="18" charset="2"/>
              </a:rPr>
              <a:t>0.6      6.9 min   and  8.1 min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Problem 4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4267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/>
              <a:t>As we have discussed in class, a one-pound (16 ounce) box of sugar generally weighs more than 1 lb.  According to some state laws, producers will be fined if the </a:t>
            </a:r>
            <a:r>
              <a:rPr lang="en-US" altLang="en-US" sz="2400" b="1" u="sng" smtClean="0"/>
              <a:t>mean</a:t>
            </a:r>
            <a:r>
              <a:rPr lang="en-US" altLang="en-US" sz="2400" b="1" smtClean="0"/>
              <a:t> of 5 randomly selected boxes is less than 1 lb.  If the packaging equipment delivers individual weights that are N (</a:t>
            </a:r>
            <a:r>
              <a:rPr lang="el-GR" altLang="en-US" sz="2400" b="1" smtClean="0">
                <a:cs typeface="Arial" pitchFamily="34" charset="0"/>
                <a:sym typeface="Euclid Symbol"/>
              </a:rPr>
              <a:t>μ</a:t>
            </a:r>
            <a:r>
              <a:rPr lang="en-US" altLang="en-US" sz="2400" b="1" smtClean="0"/>
              <a:t>, 0.4) ounces, what setting should be used for </a:t>
            </a:r>
            <a:r>
              <a:rPr lang="el-GR" altLang="en-US" sz="2400" b="1" smtClean="0">
                <a:cs typeface="Arial" pitchFamily="34" charset="0"/>
                <a:sym typeface="Euclid Symbol"/>
              </a:rPr>
              <a:t>μ</a:t>
            </a:r>
            <a:r>
              <a:rPr lang="en-US" altLang="en-US" sz="2400" b="1" smtClean="0"/>
              <a:t> so the probability of being fined is 0.01?  Provide a sketch to support your answer.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38200" y="4038600"/>
            <a:ext cx="64828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 dirty="0" err="1" smtClean="0">
                <a:solidFill>
                  <a:srgbClr val="FFFF00"/>
                </a:solidFill>
              </a:rPr>
              <a:t>invnorm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(0.01) </a:t>
            </a:r>
            <a:r>
              <a:rPr lang="en-US" altLang="en-US" sz="2400" b="1" dirty="0">
                <a:solidFill>
                  <a:srgbClr val="FFFF00"/>
                </a:solidFill>
              </a:rPr>
              <a:t>=  -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2.326    </a:t>
            </a:r>
            <a:r>
              <a:rPr lang="en-US" altLang="en-US" sz="2400" b="1" dirty="0">
                <a:solidFill>
                  <a:srgbClr val="FFFF00"/>
                </a:solidFill>
              </a:rPr>
              <a:t>(or from the table)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8200" y="4648200"/>
            <a:ext cx="48196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       x-bar – </a:t>
            </a:r>
            <a:r>
              <a:rPr lang="el-GR" altLang="en-US" sz="2400" b="1">
                <a:solidFill>
                  <a:srgbClr val="FFFF00"/>
                </a:solidFill>
              </a:rPr>
              <a:t>μ</a:t>
            </a:r>
            <a:r>
              <a:rPr lang="en-US" altLang="en-US" sz="2400" b="1">
                <a:solidFill>
                  <a:srgbClr val="FFFF00"/>
                </a:solidFill>
              </a:rPr>
              <a:t>                      16 - </a:t>
            </a:r>
            <a:r>
              <a:rPr lang="el-GR" altLang="en-US" sz="2400" b="1">
                <a:solidFill>
                  <a:srgbClr val="FFFF00"/>
                </a:solidFill>
              </a:rPr>
              <a:t>μ</a:t>
            </a:r>
            <a:endParaRPr lang="en-US" altLang="en-US" sz="2400" b="1">
              <a:solidFill>
                <a:srgbClr val="FFFF00"/>
              </a:solidFill>
            </a:endParaRPr>
          </a:p>
          <a:p>
            <a:pPr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Z = -------------       -2.054 = --------</a:t>
            </a:r>
          </a:p>
          <a:p>
            <a:pPr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           </a:t>
            </a:r>
            <a:r>
              <a:rPr lang="el-GR" altLang="en-US" sz="2400" b="1">
                <a:solidFill>
                  <a:srgbClr val="FFFF00"/>
                </a:solidFill>
              </a:rPr>
              <a:t>σ</a:t>
            </a:r>
            <a:r>
              <a:rPr lang="en-US" altLang="en-US" sz="2400" b="1">
                <a:solidFill>
                  <a:srgbClr val="FFFF00"/>
                </a:solidFill>
              </a:rPr>
              <a:t>/</a:t>
            </a:r>
            <a:r>
              <a:rPr lang="el-GR" altLang="en-US" sz="2400" b="1">
                <a:solidFill>
                  <a:srgbClr val="FFFF00"/>
                </a:solidFill>
                <a:cs typeface="Arial" pitchFamily="34" charset="0"/>
              </a:rPr>
              <a:t>√</a:t>
            </a:r>
            <a:r>
              <a:rPr lang="en-US" altLang="en-US" sz="2400" b="1">
                <a:solidFill>
                  <a:srgbClr val="FFFF00"/>
                </a:solidFill>
                <a:cs typeface="Arial" pitchFamily="34" charset="0"/>
              </a:rPr>
              <a:t>n</a:t>
            </a:r>
            <a:r>
              <a:rPr lang="en-US" altLang="en-US" sz="2400" b="1">
                <a:solidFill>
                  <a:srgbClr val="FFFF00"/>
                </a:solidFill>
              </a:rPr>
              <a:t>                         0.4/</a:t>
            </a:r>
            <a:r>
              <a:rPr lang="en-US" altLang="en-US" sz="2400" b="1">
                <a:solidFill>
                  <a:srgbClr val="FFFF00"/>
                </a:solidFill>
                <a:cs typeface="Arial" pitchFamily="34" charset="0"/>
              </a:rPr>
              <a:t>√5</a:t>
            </a:r>
            <a:endParaRPr lang="en-US" altLang="en-US" sz="2400" b="1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62000" y="5638800"/>
            <a:ext cx="368402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FF00"/>
                </a:solidFill>
              </a:rPr>
              <a:t>-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2.326 </a:t>
            </a:r>
            <a:r>
              <a:rPr lang="en-US" altLang="en-US" sz="2400" b="1" dirty="0">
                <a:solidFill>
                  <a:srgbClr val="FFFF00"/>
                </a:solidFill>
              </a:rPr>
              <a:t>(0.17889</a:t>
            </a:r>
            <a:r>
              <a:rPr lang="en-US" altLang="en-US" sz="2400" b="1" dirty="0">
                <a:solidFill>
                  <a:srgbClr val="FFFF00"/>
                </a:solidFill>
                <a:cs typeface="Arial" pitchFamily="34" charset="0"/>
              </a:rPr>
              <a:t>) = 16 – </a:t>
            </a:r>
            <a:r>
              <a:rPr lang="el-GR" altLang="en-US" sz="2400" b="1" dirty="0">
                <a:solidFill>
                  <a:srgbClr val="FFFF00"/>
                </a:solidFill>
              </a:rPr>
              <a:t>μ</a:t>
            </a:r>
            <a:endParaRPr lang="en-US" altLang="en-US" sz="2400" b="1" dirty="0">
              <a:solidFill>
                <a:srgbClr val="FFFF00"/>
              </a:solidFill>
            </a:endParaRPr>
          </a:p>
          <a:p>
            <a:r>
              <a:rPr lang="en-US" altLang="en-US" sz="2400" b="1" dirty="0">
                <a:solidFill>
                  <a:srgbClr val="FFFF00"/>
                </a:solidFill>
              </a:rPr>
              <a:t>-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0.41616 </a:t>
            </a:r>
            <a:r>
              <a:rPr lang="en-US" altLang="en-US" sz="2400" b="1" dirty="0">
                <a:solidFill>
                  <a:srgbClr val="FFFF00"/>
                </a:solidFill>
              </a:rPr>
              <a:t>= 16 – </a:t>
            </a:r>
            <a:r>
              <a:rPr lang="el-GR" altLang="en-US" sz="2400" b="1" dirty="0">
                <a:solidFill>
                  <a:srgbClr val="FFFF00"/>
                </a:solidFill>
              </a:rPr>
              <a:t>μ</a:t>
            </a:r>
            <a:endParaRPr lang="en-US" altLang="en-US" sz="2400" b="1" dirty="0">
              <a:solidFill>
                <a:srgbClr val="FFFF00"/>
              </a:solidFill>
            </a:endParaRPr>
          </a:p>
          <a:p>
            <a:r>
              <a:rPr lang="el-GR" altLang="en-US" sz="2400" b="1" dirty="0">
                <a:solidFill>
                  <a:srgbClr val="FFFF00"/>
                </a:solidFill>
              </a:rPr>
              <a:t>μ</a:t>
            </a:r>
            <a:r>
              <a:rPr lang="en-US" altLang="en-US" sz="2400" b="1" dirty="0">
                <a:solidFill>
                  <a:srgbClr val="FFFF00"/>
                </a:solidFill>
              </a:rPr>
              <a:t> = 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16.4162 </a:t>
            </a:r>
            <a:r>
              <a:rPr lang="en-US" altLang="en-US" sz="2400" b="1" dirty="0">
                <a:solidFill>
                  <a:srgbClr val="FFFF00"/>
                </a:solidFill>
              </a:rPr>
              <a:t>ounces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Problem 5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2286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/>
              <a:t>According to the  __________________________________, when a simple random sample of size </a:t>
            </a:r>
            <a:r>
              <a:rPr lang="en-US" altLang="en-US" sz="2400" b="1" i="1" smtClean="0"/>
              <a:t>n</a:t>
            </a:r>
            <a:r>
              <a:rPr lang="en-US" altLang="en-US" sz="2400" b="1" smtClean="0"/>
              <a:t> is drawn from any population with mean µ and standard deviation σ, if</a:t>
            </a:r>
            <a:r>
              <a:rPr lang="en-US" altLang="en-US" sz="2400" b="1" i="1" smtClean="0"/>
              <a:t> n</a:t>
            </a:r>
            <a:r>
              <a:rPr lang="en-US" altLang="en-US" sz="2400" b="1" smtClean="0"/>
              <a:t> is sufficiently large the sampling distribution of the sample mean is approximately normal.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114800" y="838200"/>
            <a:ext cx="3449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Central Limit 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Problem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638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400" b="1" dirty="0" smtClean="0"/>
              <a:t>Place the word “</a:t>
            </a:r>
            <a:r>
              <a:rPr lang="en-US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true</a:t>
            </a:r>
            <a:r>
              <a:rPr lang="en-US" sz="2400" b="1" dirty="0" smtClean="0"/>
              <a:t>” or “</a:t>
            </a:r>
            <a:r>
              <a:rPr lang="en-US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false</a:t>
            </a:r>
            <a:r>
              <a:rPr lang="en-US" sz="2400" b="1" dirty="0" smtClean="0"/>
              <a:t>” in the blank at the end of each of the following sentences.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(a) If the underlying population is skewed, the distribution of x-bar will be normal for </a:t>
            </a:r>
            <a:r>
              <a:rPr lang="en-US" sz="2400" b="1" i="1" dirty="0" smtClean="0"/>
              <a:t>n</a:t>
            </a:r>
            <a:r>
              <a:rPr lang="en-US" sz="2400" b="1" dirty="0" smtClean="0"/>
              <a:t> = 2. _________________</a:t>
            </a:r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r>
              <a:rPr lang="en-US" sz="2400" b="1" dirty="0" smtClean="0"/>
              <a:t>(b) If the underlying population is skewed, the distribution of x-bar will be normal for </a:t>
            </a:r>
            <a:r>
              <a:rPr lang="en-US" sz="2400" b="1" i="1" dirty="0" smtClean="0"/>
              <a:t>n</a:t>
            </a:r>
            <a:r>
              <a:rPr lang="en-US" sz="2400" b="1" dirty="0" smtClean="0"/>
              <a:t> = 100. _________________</a:t>
            </a:r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r>
              <a:rPr lang="en-US" sz="2400" b="1" dirty="0" smtClean="0"/>
              <a:t>(c) If the underlying population is normal, the distribution of x-bar will be normal for </a:t>
            </a:r>
            <a:r>
              <a:rPr lang="en-US" sz="2400" b="1" i="1" dirty="0" smtClean="0"/>
              <a:t>n</a:t>
            </a:r>
            <a:r>
              <a:rPr lang="en-US" sz="2400" b="1" dirty="0" smtClean="0"/>
              <a:t> = 2. _________________</a:t>
            </a:r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r>
              <a:rPr lang="en-US" sz="2400" b="1" dirty="0" smtClean="0"/>
              <a:t>(d) If the underlying population is normal, the distribution of x-bar will be normal for </a:t>
            </a:r>
            <a:r>
              <a:rPr lang="en-US" sz="2400" b="1" i="1" dirty="0" smtClean="0"/>
              <a:t>n</a:t>
            </a:r>
            <a:r>
              <a:rPr lang="en-US" sz="2400" b="1" dirty="0" smtClean="0"/>
              <a:t> = 100. _________________</a:t>
            </a:r>
            <a:endParaRPr lang="en-US" sz="2400" b="1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400800" y="2057400"/>
            <a:ext cx="971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False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400800" y="3276600"/>
            <a:ext cx="835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True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400800" y="4495800"/>
            <a:ext cx="835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True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77000" y="5715000"/>
            <a:ext cx="835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Lesson 7 - R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514600"/>
            <a:ext cx="7162800" cy="17526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Sampling Distributions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Problem 7a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4267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We know that 60% of the students in a large state university are male.  </a:t>
            </a:r>
          </a:p>
          <a:p>
            <a:pPr>
              <a:buFontTx/>
              <a:buNone/>
              <a:defRPr/>
            </a:pPr>
            <a:r>
              <a:rPr lang="en-US" sz="1200" b="1" dirty="0" smtClean="0"/>
              <a:t> 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(a) Determine the mean and standard deviation of the sampling distribution of the sample proportion of males (p-hat) when samples of 400 students are randomly selected from this population.</a:t>
            </a:r>
          </a:p>
          <a:p>
            <a:pPr>
              <a:buFontTx/>
              <a:buNone/>
              <a:defRPr/>
            </a:pPr>
            <a:r>
              <a:rPr lang="en-US" sz="1200" b="1" dirty="0" smtClean="0"/>
              <a:t> 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Mean = 			standard deviation =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 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24000" y="3657600"/>
            <a:ext cx="784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0.60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105400" y="3681413"/>
            <a:ext cx="33496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  <a:cs typeface="Arial" pitchFamily="34" charset="0"/>
              </a:rPr>
              <a:t>                      √p(1-p)/n</a:t>
            </a:r>
          </a:p>
          <a:p>
            <a:r>
              <a:rPr lang="en-US" altLang="en-US" sz="2400" b="1">
                <a:solidFill>
                  <a:srgbClr val="FFFF00"/>
                </a:solidFill>
                <a:cs typeface="Arial" pitchFamily="34" charset="0"/>
              </a:rPr>
              <a:t>√.6(.4)/400 = 0.0245</a:t>
            </a:r>
            <a:endParaRPr lang="en-US" altLang="en-US" sz="24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Problem 7b&amp;c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4876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We know that 60% of the students in a large state university are male.  </a:t>
            </a:r>
          </a:p>
          <a:p>
            <a:pPr>
              <a:buFontTx/>
              <a:buNone/>
              <a:defRPr/>
            </a:pPr>
            <a:r>
              <a:rPr lang="en-US" sz="1200" b="1" dirty="0" smtClean="0"/>
              <a:t> 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(b) Verify that the formula you used for your standard deviation computation is valid in this situation.  State the condition(s) that </a:t>
            </a:r>
            <a:r>
              <a:rPr lang="en-US" sz="2400" b="1" i="1" u="sng" dirty="0" smtClean="0"/>
              <a:t>must</a:t>
            </a:r>
            <a:r>
              <a:rPr lang="en-US" sz="2400" b="1" dirty="0" smtClean="0"/>
              <a:t> be satisfied and convince me that all </a:t>
            </a:r>
            <a:r>
              <a:rPr lang="en-US" sz="2400" b="1" i="1" dirty="0" smtClean="0"/>
              <a:t>necessary </a:t>
            </a:r>
            <a:r>
              <a:rPr lang="en-US" sz="2400" b="1" dirty="0" smtClean="0"/>
              <a:t>conditions are met. 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 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 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 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(c)  What is the probability that a simple random sample of 400 students will contain more than 65% males?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429000"/>
            <a:ext cx="81692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FF00"/>
                </a:solidFill>
                <a:latin typeface="Arial" charset="0"/>
              </a:rPr>
              <a:t>Assume total number of male students &gt; 4000  </a:t>
            </a:r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rPr>
              <a:t>N &gt; 10n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3886200"/>
            <a:ext cx="8151813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FF00"/>
                </a:solidFill>
                <a:latin typeface="Arial" charset="0"/>
              </a:rPr>
              <a:t>400(0.6) = 240 </a:t>
            </a:r>
            <a:r>
              <a:rPr lang="en-US" sz="2400" b="1" dirty="0">
                <a:solidFill>
                  <a:srgbClr val="FFFF00"/>
                </a:solidFill>
                <a:latin typeface="Arial"/>
                <a:cs typeface="Arial"/>
              </a:rPr>
              <a:t>≥ 10                                                </a:t>
            </a:r>
            <a:r>
              <a:rPr lang="en-US" sz="2400" b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rPr>
              <a:t>np</a:t>
            </a:r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rPr>
              <a:t> </a:t>
            </a:r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≥ 10</a:t>
            </a:r>
          </a:p>
          <a:p>
            <a:pPr>
              <a:defRPr/>
            </a:pPr>
            <a:r>
              <a:rPr lang="en-US" sz="2400" b="1" dirty="0">
                <a:solidFill>
                  <a:srgbClr val="FFFF00"/>
                </a:solidFill>
                <a:latin typeface="Arial"/>
                <a:cs typeface="Arial"/>
              </a:rPr>
              <a:t>400(0.4) = 160 ≥ 10                                           </a:t>
            </a:r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rPr>
              <a:t>n(1-p) </a:t>
            </a:r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≥ 10</a:t>
            </a:r>
            <a:endParaRPr 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733800" y="1371600"/>
            <a:ext cx="2690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  <a:cs typeface="Arial" pitchFamily="34" charset="0"/>
              </a:rPr>
              <a:t>p ~ N(0.6, 0.0245)</a:t>
            </a:r>
            <a:endParaRPr lang="en-US" altLang="en-US" sz="2400" b="1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85800" y="5634038"/>
            <a:ext cx="49911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  <a:cs typeface="Arial" pitchFamily="34" charset="0"/>
              </a:rPr>
              <a:t>P(p-hat &gt; 0.65) = 0.0206</a:t>
            </a:r>
          </a:p>
          <a:p>
            <a:endParaRPr lang="en-US" altLang="en-US" sz="1400" b="1">
              <a:solidFill>
                <a:srgbClr val="FFFF00"/>
              </a:solidFill>
              <a:cs typeface="Arial" pitchFamily="34" charset="0"/>
            </a:endParaRPr>
          </a:p>
          <a:p>
            <a:r>
              <a:rPr lang="en-US" altLang="en-US" sz="2400" b="1">
                <a:solidFill>
                  <a:srgbClr val="FFFF00"/>
                </a:solidFill>
                <a:cs typeface="Arial" pitchFamily="34" charset="0"/>
              </a:rPr>
              <a:t>normalcdf(0.65, E99, 0.6, 0.0245) </a:t>
            </a:r>
            <a:endParaRPr lang="en-US" altLang="en-US" sz="24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Problem 8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1981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/>
              <a:t>The weight of eggs produced by a certain breed of hen is N (60, 4).  What is the probability that the weight of a dozen (12) randomly selected eggs falls between 700 grams and 725 grams.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09600" y="2590800"/>
            <a:ext cx="761365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FF00"/>
                </a:solidFill>
              </a:rPr>
              <a:t>    X is weight of an egg</a:t>
            </a:r>
          </a:p>
          <a:p>
            <a:r>
              <a:rPr lang="en-US" altLang="en-US" sz="2400" b="1" dirty="0">
                <a:solidFill>
                  <a:srgbClr val="FFFF00"/>
                </a:solidFill>
              </a:rPr>
              <a:t>12X is the weight of a dozen eggs</a:t>
            </a:r>
          </a:p>
          <a:p>
            <a:endParaRPr lang="en-US" altLang="en-US" sz="2400" b="1" dirty="0">
              <a:solidFill>
                <a:srgbClr val="FFFF00"/>
              </a:solidFill>
            </a:endParaRPr>
          </a:p>
          <a:p>
            <a:r>
              <a:rPr lang="en-US" altLang="en-US" sz="2400" b="1" dirty="0">
                <a:solidFill>
                  <a:srgbClr val="FFFF00"/>
                </a:solidFill>
              </a:rPr>
              <a:t>E(X) = 60                E(12X) = 12E(X) = 720</a:t>
            </a:r>
          </a:p>
          <a:p>
            <a:r>
              <a:rPr lang="en-US" altLang="en-US" sz="2400" b="1" dirty="0">
                <a:solidFill>
                  <a:srgbClr val="FFFF00"/>
                </a:solidFill>
              </a:rPr>
              <a:t>V(X) = 4² = 16         V(12X) = 12²V(X)= 144(16) = 2304</a:t>
            </a:r>
          </a:p>
          <a:p>
            <a:r>
              <a:rPr lang="en-US" altLang="en-US" sz="2400" b="1" dirty="0">
                <a:solidFill>
                  <a:srgbClr val="FFFF00"/>
                </a:solidFill>
              </a:rPr>
              <a:t>s(X) =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2304 = 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48</a:t>
            </a:r>
            <a:endParaRPr lang="en-US" altLang="en-US" sz="2400" b="1" dirty="0">
              <a:solidFill>
                <a:srgbClr val="FFFF00"/>
              </a:solidFill>
            </a:endParaRPr>
          </a:p>
          <a:p>
            <a:endParaRPr lang="en-US" altLang="en-US" sz="2400" b="1" dirty="0">
              <a:solidFill>
                <a:srgbClr val="FFFF00"/>
              </a:solidFill>
            </a:endParaRPr>
          </a:p>
          <a:p>
            <a:r>
              <a:rPr lang="en-US" altLang="en-US" sz="2400" b="1" dirty="0">
                <a:solidFill>
                  <a:srgbClr val="FFFF00"/>
                </a:solidFill>
              </a:rPr>
              <a:t>P(700 &lt; 12X &lt; 725) = 0.2030</a:t>
            </a:r>
          </a:p>
          <a:p>
            <a:endParaRPr lang="en-US" altLang="en-US" sz="2400" b="1" dirty="0">
              <a:solidFill>
                <a:srgbClr val="FFFF00"/>
              </a:solidFill>
            </a:endParaRPr>
          </a:p>
          <a:p>
            <a:r>
              <a:rPr lang="en-US" altLang="en-US" sz="2400" b="1" dirty="0" err="1">
                <a:solidFill>
                  <a:srgbClr val="FFFF00"/>
                </a:solidFill>
              </a:rPr>
              <a:t>normcdf</a:t>
            </a:r>
            <a:r>
              <a:rPr lang="en-US" altLang="en-US" sz="2400" b="1" dirty="0">
                <a:solidFill>
                  <a:srgbClr val="FFFF00"/>
                </a:solidFill>
              </a:rPr>
              <a:t>(700,725,720,48)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876800"/>
          </a:xfrm>
        </p:spPr>
        <p:txBody>
          <a:bodyPr/>
          <a:lstStyle/>
          <a:p>
            <a:r>
              <a:rPr lang="en-US" altLang="en-US" sz="2400" b="1" smtClean="0"/>
              <a:t>Define a </a:t>
            </a:r>
            <a:r>
              <a:rPr lang="en-US" altLang="en-US" sz="2400" b="1" i="1" smtClean="0"/>
              <a:t>sampling distribution</a:t>
            </a:r>
            <a:endParaRPr lang="en-US" altLang="en-US" sz="2400" b="1" smtClean="0"/>
          </a:p>
          <a:p>
            <a:r>
              <a:rPr lang="en-US" altLang="en-US" sz="2400" b="1" smtClean="0"/>
              <a:t>Contrast </a:t>
            </a:r>
            <a:r>
              <a:rPr lang="en-US" altLang="en-US" sz="2400" b="1" i="1" smtClean="0"/>
              <a:t>bias</a:t>
            </a:r>
            <a:r>
              <a:rPr lang="en-US" altLang="en-US" sz="2400" b="1" smtClean="0"/>
              <a:t> and </a:t>
            </a:r>
            <a:r>
              <a:rPr lang="en-US" altLang="en-US" sz="2400" b="1" i="1" smtClean="0"/>
              <a:t>variability</a:t>
            </a:r>
            <a:endParaRPr lang="en-US" altLang="en-US" sz="2400" b="1" smtClean="0"/>
          </a:p>
          <a:p>
            <a:r>
              <a:rPr lang="en-US" altLang="en-US" sz="2400" b="1" smtClean="0"/>
              <a:t>Describe the </a:t>
            </a:r>
            <a:r>
              <a:rPr lang="en-US" altLang="en-US" sz="2400" b="1" i="1" smtClean="0"/>
              <a:t>sampling distribution of a sample proportion</a:t>
            </a:r>
            <a:r>
              <a:rPr lang="en-US" altLang="en-US" sz="2400" b="1" smtClean="0"/>
              <a:t> (shape, center, and spread)</a:t>
            </a:r>
          </a:p>
          <a:p>
            <a:r>
              <a:rPr lang="en-US" altLang="en-US" sz="2400" b="1" smtClean="0"/>
              <a:t>Use a </a:t>
            </a:r>
            <a:r>
              <a:rPr lang="en-US" altLang="en-US" sz="2400" b="1" i="1" smtClean="0"/>
              <a:t>Normal approximation</a:t>
            </a:r>
            <a:r>
              <a:rPr lang="en-US" altLang="en-US" sz="2400" b="1" smtClean="0"/>
              <a:t> to solve probability problems involving the sampling distribution of a sample proportion</a:t>
            </a:r>
          </a:p>
          <a:p>
            <a:r>
              <a:rPr lang="en-US" altLang="en-US" sz="2400" b="1" smtClean="0"/>
              <a:t>Describe the </a:t>
            </a:r>
            <a:r>
              <a:rPr lang="en-US" altLang="en-US" sz="2400" b="1" i="1" smtClean="0"/>
              <a:t>sampling distribution of a sample mean</a:t>
            </a:r>
            <a:endParaRPr lang="en-US" altLang="en-US" sz="2400" b="1" smtClean="0"/>
          </a:p>
          <a:p>
            <a:r>
              <a:rPr lang="en-US" altLang="en-US" sz="2400" b="1" smtClean="0"/>
              <a:t>State the </a:t>
            </a:r>
            <a:r>
              <a:rPr lang="en-US" altLang="en-US" sz="2400" b="1" i="1" smtClean="0"/>
              <a:t>central limit theorem</a:t>
            </a:r>
            <a:endParaRPr lang="en-US" altLang="en-US" sz="2400" b="1" smtClean="0"/>
          </a:p>
          <a:p>
            <a:r>
              <a:rPr lang="en-US" altLang="en-US" sz="2400" b="1" smtClean="0"/>
              <a:t>Solve probability problems involving the sampling distribution of a sample mean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275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 eaLnBrk="1" hangingPunct="1"/>
            <a:r>
              <a:rPr lang="en-US" altLang="en-US" sz="2000" b="1" i="1" smtClean="0">
                <a:solidFill>
                  <a:srgbClr val="FFFF00"/>
                </a:solidFill>
              </a:rPr>
              <a:t>None New</a:t>
            </a:r>
            <a:endParaRPr lang="en-US" alt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0813"/>
            <a:ext cx="8229600" cy="715962"/>
          </a:xfrm>
        </p:spPr>
        <p:txBody>
          <a:bodyPr/>
          <a:lstStyle/>
          <a:p>
            <a:r>
              <a:rPr lang="en-US" altLang="en-US" sz="3600" b="1" smtClean="0"/>
              <a:t>Effect of Sample Size on </a:t>
            </a:r>
            <a:r>
              <a:rPr lang="el-GR" altLang="en-US" sz="3600" b="1" smtClean="0">
                <a:cs typeface="Arial" pitchFamily="34" charset="0"/>
              </a:rPr>
              <a:t>σ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3657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 smtClean="0"/>
              <a:t>Sampling distribution of sample means have the same mean as population, but have tighter spreads (less variance) than the population</a:t>
            </a:r>
          </a:p>
          <a:p>
            <a:pPr>
              <a:lnSpc>
                <a:spcPct val="80000"/>
              </a:lnSpc>
            </a:pPr>
            <a:endParaRPr lang="en-US" altLang="en-US" sz="1400" b="1" smtClean="0"/>
          </a:p>
          <a:p>
            <a:pPr>
              <a:lnSpc>
                <a:spcPct val="80000"/>
              </a:lnSpc>
            </a:pPr>
            <a:r>
              <a:rPr lang="en-US" altLang="en-US" sz="2800" b="1" smtClean="0"/>
              <a:t>Sampling distribution of sample proportions have the same proportion as the population, but also have less variance than the population</a:t>
            </a:r>
          </a:p>
          <a:p>
            <a:pPr>
              <a:lnSpc>
                <a:spcPct val="80000"/>
              </a:lnSpc>
            </a:pPr>
            <a:endParaRPr lang="en-US" altLang="en-US" sz="1400" b="1" smtClean="0"/>
          </a:p>
          <a:p>
            <a:pPr>
              <a:lnSpc>
                <a:spcPct val="80000"/>
              </a:lnSpc>
            </a:pPr>
            <a:r>
              <a:rPr lang="en-US" altLang="en-US" sz="2800" b="1" smtClean="0"/>
              <a:t>As n increases, then </a:t>
            </a:r>
            <a:r>
              <a:rPr lang="el-GR" altLang="en-US" sz="2800" b="1" smtClean="0">
                <a:cs typeface="Arial" pitchFamily="34" charset="0"/>
              </a:rPr>
              <a:t>σ</a:t>
            </a:r>
            <a:r>
              <a:rPr lang="en-US" altLang="en-US" sz="2800" b="1" smtClean="0">
                <a:cs typeface="Arial" pitchFamily="34" charset="0"/>
              </a:rPr>
              <a:t> decreases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03300" y="4741863"/>
          <a:ext cx="7150101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1820"/>
                <a:gridCol w="1300365"/>
                <a:gridCol w="38179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Distribution</a:t>
                      </a:r>
                      <a:endParaRPr lang="en-US" dirty="0"/>
                    </a:p>
                  </a:txBody>
                  <a:tcPr marL="91432" marR="91432"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Deviation</a:t>
                      </a:r>
                      <a:endParaRPr lang="en-US" dirty="0"/>
                    </a:p>
                  </a:txBody>
                  <a:tcPr marL="91432" marR="91432"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 marL="91432" marR="91432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Population</a:t>
                      </a:r>
                      <a:endParaRPr lang="en-US" dirty="0"/>
                    </a:p>
                  </a:txBody>
                  <a:tcPr marL="91432" marR="91432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</a:t>
                      </a:r>
                      <a:endParaRPr lang="en-US" dirty="0"/>
                    </a:p>
                  </a:txBody>
                  <a:tcPr marL="91432" marR="91432" anchor="ctr" anchorCtr="1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</a:t>
                      </a:r>
                      <a:r>
                        <a:rPr lang="en-US" dirty="0" smtClean="0"/>
                        <a:t> = 10</a:t>
                      </a:r>
                      <a:endParaRPr lang="en-US" dirty="0"/>
                    </a:p>
                  </a:txBody>
                  <a:tcPr marL="91432" marR="91432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Sampling </a:t>
                      </a:r>
                    </a:p>
                    <a:p>
                      <a:r>
                        <a:rPr lang="en-US" dirty="0" smtClean="0"/>
                        <a:t>of x-bar</a:t>
                      </a:r>
                      <a:endParaRPr lang="en-US" dirty="0"/>
                    </a:p>
                  </a:txBody>
                  <a:tcPr marL="91432" marR="91432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√n</a:t>
                      </a:r>
                      <a:endParaRPr lang="en-US" dirty="0"/>
                    </a:p>
                  </a:txBody>
                  <a:tcPr marL="91432" marR="91432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= 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σ</a:t>
                      </a:r>
                      <a:r>
                        <a:rPr lang="en-US" baseline="-25000" dirty="0" smtClean="0"/>
                        <a:t>x-bar</a:t>
                      </a:r>
                      <a:r>
                        <a:rPr lang="en-US" dirty="0" smtClean="0"/>
                        <a:t> = </a:t>
                      </a:r>
                      <a:r>
                        <a:rPr lang="el-GR" dirty="0" smtClean="0"/>
                        <a:t>σ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smtClean="0">
                          <a:latin typeface="+mn-lt"/>
                          <a:cs typeface="Arial"/>
                        </a:rPr>
                        <a:t>√n = 10/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√9 = 10/3 = 3.333</a:t>
                      </a:r>
                      <a:endParaRPr lang="en-US" dirty="0" smtClean="0"/>
                    </a:p>
                  </a:txBody>
                  <a:tcPr marL="91432" marR="91432"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44562"/>
          </a:xfrm>
        </p:spPr>
        <p:txBody>
          <a:bodyPr/>
          <a:lstStyle/>
          <a:p>
            <a:r>
              <a:rPr lang="en-US" altLang="en-US" sz="3600" b="1" smtClean="0"/>
              <a:t>Central Limit Theorem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486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b="1" dirty="0" smtClean="0"/>
              <a:t>Regardless of the shape of the population, the </a:t>
            </a:r>
            <a:r>
              <a:rPr lang="en-US" sz="2800" b="1" dirty="0" smtClean="0">
                <a:solidFill>
                  <a:schemeClr val="folHlink"/>
                </a:solidFill>
              </a:rPr>
              <a:t>sampling distribution of x-bar becomes approximately normal</a:t>
            </a:r>
            <a:r>
              <a:rPr lang="en-US" sz="2800" b="1" dirty="0" smtClean="0"/>
              <a:t> as the sample size n increases.  </a:t>
            </a:r>
          </a:p>
          <a:p>
            <a:pPr marL="0" indent="0">
              <a:buFontTx/>
              <a:buNone/>
              <a:defRPr/>
            </a:pPr>
            <a:endParaRPr lang="en-US" sz="1600" b="1" dirty="0" smtClean="0"/>
          </a:p>
          <a:p>
            <a:pPr marL="0" indent="0">
              <a:buFontTx/>
              <a:buNone/>
              <a:defRPr/>
            </a:pPr>
            <a:r>
              <a:rPr lang="en-US" sz="2800" b="1" dirty="0" smtClean="0"/>
              <a:t>Caution:  </a:t>
            </a:r>
          </a:p>
          <a:p>
            <a:pPr marL="692150" lvl="1" indent="-292100">
              <a:defRPr/>
            </a:pPr>
            <a:r>
              <a:rPr lang="en-US" sz="2400" b="1" dirty="0" smtClean="0"/>
              <a:t>only applies to shape and not to the mean or standard deviation</a:t>
            </a:r>
          </a:p>
          <a:p>
            <a:pPr marL="692150" lvl="1" indent="-292100">
              <a:defRPr/>
            </a:pPr>
            <a:endParaRPr lang="en-US" sz="1600" b="1" dirty="0" smtClean="0"/>
          </a:p>
          <a:p>
            <a:pPr marL="292100" indent="-292100">
              <a:buFontTx/>
              <a:buNone/>
              <a:defRPr/>
            </a:pPr>
            <a:r>
              <a:rPr lang="en-US" sz="2800" b="1" dirty="0" smtClean="0"/>
              <a:t>Conditions: (requirements for x-bar)</a:t>
            </a:r>
          </a:p>
          <a:p>
            <a:pPr marL="692150" lvl="1" indent="-292100">
              <a:defRPr/>
            </a:pPr>
            <a:r>
              <a:rPr lang="en-US" sz="2400" b="1" dirty="0" smtClean="0"/>
              <a:t>SRS</a:t>
            </a:r>
          </a:p>
          <a:p>
            <a:pPr marL="692150" lvl="1" indent="-292100">
              <a:defRPr/>
            </a:pPr>
            <a:r>
              <a:rPr lang="en-US" sz="2400" b="1" dirty="0" smtClean="0"/>
              <a:t>Rule of Thumb:  </a:t>
            </a:r>
            <a:r>
              <a:rPr lang="en-US" sz="2400" b="1" dirty="0" smtClean="0">
                <a:solidFill>
                  <a:srgbClr val="FFFF00"/>
                </a:solidFill>
              </a:rPr>
              <a:t>n </a:t>
            </a:r>
            <a:r>
              <a:rPr lang="en-US" sz="2400" b="1" dirty="0" smtClean="0">
                <a:solidFill>
                  <a:srgbClr val="FFFF00"/>
                </a:solidFill>
                <a:cs typeface="Arial"/>
              </a:rPr>
              <a:t>≥ 30 </a:t>
            </a:r>
            <a:r>
              <a:rPr lang="en-US" sz="2400" b="1" dirty="0" smtClean="0">
                <a:cs typeface="Arial"/>
              </a:rPr>
              <a:t>(big enough to apply)</a:t>
            </a:r>
            <a:endParaRPr lang="en-US" sz="2400" b="1" dirty="0" smtClean="0"/>
          </a:p>
          <a:p>
            <a:pPr marL="0" indent="0">
              <a:buFontTx/>
              <a:buNone/>
              <a:defRPr/>
            </a:pP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868362"/>
          </a:xfrm>
        </p:spPr>
        <p:txBody>
          <a:bodyPr/>
          <a:lstStyle/>
          <a:p>
            <a:r>
              <a:rPr lang="en-US" altLang="en-US" sz="3600" b="1" smtClean="0"/>
              <a:t>P-hat Requirements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50593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smtClean="0"/>
              <a:t>Sampling Distribution of p-hat</a:t>
            </a:r>
          </a:p>
          <a:p>
            <a:pPr>
              <a:buFontTx/>
              <a:buNone/>
            </a:pPr>
            <a:endParaRPr lang="en-US" altLang="en-US" sz="1600" b="1" smtClean="0"/>
          </a:p>
          <a:p>
            <a:r>
              <a:rPr lang="en-US" altLang="en-US" sz="2400" b="1" smtClean="0"/>
              <a:t>SRS</a:t>
            </a:r>
          </a:p>
          <a:p>
            <a:endParaRPr lang="en-US" altLang="en-US" sz="1600" b="1" smtClean="0"/>
          </a:p>
          <a:p>
            <a:r>
              <a:rPr lang="en-US" altLang="en-US" sz="2400" b="1" smtClean="0"/>
              <a:t>For a simple random sample of size n such that </a:t>
            </a:r>
            <a:br>
              <a:rPr lang="en-US" altLang="en-US" sz="2400" b="1" smtClean="0"/>
            </a:br>
            <a:r>
              <a:rPr lang="en-US" altLang="en-US" sz="2400" b="1" smtClean="0"/>
              <a:t>n ≤ 0.1N (sample size is ≤ 10% of the population size)  [</a:t>
            </a:r>
            <a:r>
              <a:rPr lang="en-US" altLang="en-US" sz="2400" b="1" smtClean="0">
                <a:solidFill>
                  <a:schemeClr val="folHlink"/>
                </a:solidFill>
              </a:rPr>
              <a:t>keeps binomial vs going to hypergeometric</a:t>
            </a:r>
            <a:r>
              <a:rPr lang="en-US" altLang="en-US" sz="2400" b="1" smtClean="0"/>
              <a:t>]</a:t>
            </a:r>
          </a:p>
          <a:p>
            <a:endParaRPr lang="en-US" altLang="en-US" sz="1600" b="1" smtClean="0"/>
          </a:p>
          <a:p>
            <a:r>
              <a:rPr lang="en-US" altLang="en-US" sz="2400" b="1" smtClean="0"/>
              <a:t>The shape of the sampling distribution of p-hat is approximately normal provided </a:t>
            </a:r>
            <a:br>
              <a:rPr lang="en-US" altLang="en-US" sz="2400" b="1" smtClean="0"/>
            </a:br>
            <a:r>
              <a:rPr lang="en-US" altLang="en-US" sz="2400" b="1" smtClean="0"/>
              <a:t>n(1 – p) ≥ 10 and n(1-p) ≥ 10 </a:t>
            </a:r>
            <a:br>
              <a:rPr lang="en-US" altLang="en-US" sz="2400" b="1" smtClean="0"/>
            </a:br>
            <a:r>
              <a:rPr lang="en-US" altLang="en-US" sz="2400" b="1" smtClean="0"/>
              <a:t>[</a:t>
            </a:r>
            <a:r>
              <a:rPr lang="en-US" altLang="en-US" sz="2400" b="1" smtClean="0">
                <a:solidFill>
                  <a:schemeClr val="folHlink"/>
                </a:solidFill>
              </a:rPr>
              <a:t>allows use of normal approximations of binomial</a:t>
            </a:r>
            <a:r>
              <a:rPr lang="en-US" altLang="en-US" sz="2400" b="1" smtClean="0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X vs X-bar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altLang="en-US" sz="2800" b="1" smtClean="0"/>
              <a:t>When problem talks about a single instance or event, then we are dealing with X and not with X-bar.</a:t>
            </a:r>
          </a:p>
          <a:p>
            <a:pPr lvl="1"/>
            <a:r>
              <a:rPr lang="en-US" altLang="en-US" sz="2400" b="1" smtClean="0">
                <a:solidFill>
                  <a:schemeClr val="folHlink"/>
                </a:solidFill>
              </a:rPr>
              <a:t>If </a:t>
            </a:r>
            <a:r>
              <a:rPr lang="en-US" altLang="en-US" sz="2400" b="1" i="1" smtClean="0">
                <a:solidFill>
                  <a:schemeClr val="folHlink"/>
                </a:solidFill>
              </a:rPr>
              <a:t>normally distributed </a:t>
            </a:r>
            <a:r>
              <a:rPr lang="en-US" altLang="en-US" sz="2400" b="1" smtClean="0">
                <a:solidFill>
                  <a:schemeClr val="folHlink"/>
                </a:solidFill>
              </a:rPr>
              <a:t>use </a:t>
            </a:r>
            <a:r>
              <a:rPr lang="el-GR" altLang="en-US" sz="2400" b="1" smtClean="0">
                <a:solidFill>
                  <a:schemeClr val="folHlink"/>
                </a:solidFill>
                <a:cs typeface="Arial" pitchFamily="34" charset="0"/>
              </a:rPr>
              <a:t>σ</a:t>
            </a:r>
            <a:r>
              <a:rPr lang="en-US" altLang="en-US" sz="2400" b="1" smtClean="0">
                <a:solidFill>
                  <a:schemeClr val="folHlink"/>
                </a:solidFill>
                <a:cs typeface="Arial" pitchFamily="34" charset="0"/>
              </a:rPr>
              <a:t>, </a:t>
            </a:r>
            <a:r>
              <a:rPr lang="el-GR" altLang="en-US" sz="2400" b="1" smtClean="0">
                <a:solidFill>
                  <a:schemeClr val="folHlink"/>
                </a:solidFill>
                <a:cs typeface="Arial" pitchFamily="34" charset="0"/>
              </a:rPr>
              <a:t>μ</a:t>
            </a:r>
            <a:r>
              <a:rPr lang="en-US" altLang="en-US" sz="2400" b="1" smtClean="0">
                <a:solidFill>
                  <a:schemeClr val="folHlink"/>
                </a:solidFill>
                <a:cs typeface="Arial" pitchFamily="34" charset="0"/>
              </a:rPr>
              <a:t>, and X</a:t>
            </a:r>
          </a:p>
          <a:p>
            <a:pPr lvl="1"/>
            <a:r>
              <a:rPr lang="en-US" altLang="en-US" sz="2400" b="1" smtClean="0">
                <a:solidFill>
                  <a:schemeClr val="folHlink"/>
                </a:solidFill>
                <a:cs typeface="Arial" pitchFamily="34" charset="0"/>
              </a:rPr>
              <a:t>If nothing is said about the distribution of population, then you cannot assume normality (problem </a:t>
            </a:r>
            <a:r>
              <a:rPr lang="en-US" altLang="en-US" sz="2400" b="1" u="sng" smtClean="0">
                <a:solidFill>
                  <a:schemeClr val="folHlink"/>
                </a:solidFill>
                <a:cs typeface="Arial" pitchFamily="34" charset="0"/>
              </a:rPr>
              <a:t>is not</a:t>
            </a:r>
            <a:r>
              <a:rPr lang="en-US" altLang="en-US" sz="2400" b="1" smtClean="0">
                <a:solidFill>
                  <a:schemeClr val="folHlink"/>
                </a:solidFill>
                <a:cs typeface="Arial" pitchFamily="34" charset="0"/>
              </a:rPr>
              <a:t> workable)</a:t>
            </a:r>
          </a:p>
          <a:p>
            <a:endParaRPr lang="en-US" altLang="en-US" sz="2800" b="1" smtClean="0">
              <a:cs typeface="Arial" pitchFamily="34" charset="0"/>
            </a:endParaRPr>
          </a:p>
          <a:p>
            <a:r>
              <a:rPr lang="en-US" altLang="en-US" sz="2800" b="1" smtClean="0">
                <a:cs typeface="Arial" pitchFamily="34" charset="0"/>
              </a:rPr>
              <a:t>When problem talks about a sample of size n, then we are dealing with X-bar and not with X</a:t>
            </a:r>
          </a:p>
          <a:p>
            <a:pPr lvl="1"/>
            <a:r>
              <a:rPr lang="en-US" altLang="en-US" sz="2400" b="1" smtClean="0">
                <a:solidFill>
                  <a:schemeClr val="folHlink"/>
                </a:solidFill>
                <a:cs typeface="Arial" pitchFamily="34" charset="0"/>
              </a:rPr>
              <a:t>Use </a:t>
            </a:r>
            <a:r>
              <a:rPr lang="el-GR" altLang="en-US" sz="2400" b="1" smtClean="0">
                <a:solidFill>
                  <a:schemeClr val="folHlink"/>
                </a:solidFill>
                <a:cs typeface="Arial" pitchFamily="34" charset="0"/>
              </a:rPr>
              <a:t>σ</a:t>
            </a:r>
            <a:r>
              <a:rPr lang="en-US" altLang="en-US" sz="2400" b="1" baseline="-25000" smtClean="0">
                <a:solidFill>
                  <a:schemeClr val="folHlink"/>
                </a:solidFill>
                <a:cs typeface="Arial" pitchFamily="34" charset="0"/>
              </a:rPr>
              <a:t>X-bar</a:t>
            </a:r>
            <a:r>
              <a:rPr lang="en-US" altLang="en-US" sz="2400" b="1" smtClean="0">
                <a:solidFill>
                  <a:schemeClr val="folHlink"/>
                </a:solidFill>
                <a:cs typeface="Arial" pitchFamily="34" charset="0"/>
              </a:rPr>
              <a:t> = </a:t>
            </a:r>
            <a:r>
              <a:rPr lang="el-GR" altLang="en-US" sz="2400" b="1" smtClean="0">
                <a:solidFill>
                  <a:schemeClr val="folHlink"/>
                </a:solidFill>
                <a:cs typeface="Arial" pitchFamily="34" charset="0"/>
              </a:rPr>
              <a:t>σ</a:t>
            </a:r>
            <a:r>
              <a:rPr lang="en-US" altLang="en-US" sz="2400" b="1" smtClean="0">
                <a:solidFill>
                  <a:schemeClr val="folHlink"/>
                </a:solidFill>
                <a:cs typeface="Arial" pitchFamily="34" charset="0"/>
              </a:rPr>
              <a:t>/√n and X-bar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X vs P-hat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 smtClean="0"/>
              <a:t>When problem talks about values that are not in percentages or in numbers greater than 1, then they are talking in terms of X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smtClean="0">
                <a:solidFill>
                  <a:schemeClr val="folHlink"/>
                </a:solidFill>
              </a:rPr>
              <a:t>Convert x to percentage (divide by n) before using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smtClean="0">
                <a:solidFill>
                  <a:schemeClr val="folHlink"/>
                </a:solidFill>
                <a:cs typeface="Arial" pitchFamily="34" charset="0"/>
              </a:rPr>
              <a:t>Work in percentages (p-hat)</a:t>
            </a:r>
          </a:p>
          <a:p>
            <a:pPr>
              <a:lnSpc>
                <a:spcPct val="90000"/>
              </a:lnSpc>
            </a:pPr>
            <a:endParaRPr lang="en-US" altLang="en-US" sz="2800" b="1" smtClean="0"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b="1" smtClean="0">
                <a:cs typeface="Arial" pitchFamily="34" charset="0"/>
              </a:rPr>
              <a:t>When problem talks about percentages or values less than one, then they are (more than likely) talking in terms of p-hat.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smtClean="0">
                <a:solidFill>
                  <a:schemeClr val="folHlink"/>
                </a:solidFill>
                <a:cs typeface="Arial" pitchFamily="34" charset="0"/>
              </a:rPr>
              <a:t>Use values directly</a:t>
            </a:r>
          </a:p>
          <a:p>
            <a:pPr lvl="1">
              <a:lnSpc>
                <a:spcPct val="90000"/>
              </a:lnSpc>
            </a:pPr>
            <a:endParaRPr lang="en-US" altLang="en-US" sz="2400" b="1" smtClean="0">
              <a:solidFill>
                <a:schemeClr val="folHlink"/>
              </a:solidFill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b="1" smtClean="0">
                <a:cs typeface="Arial" pitchFamily="34" charset="0"/>
              </a:rPr>
              <a:t>Read problem carefully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</TotalTime>
  <Words>1599</Words>
  <Application>Microsoft Office PowerPoint</Application>
  <PresentationFormat>On-screen Show (4:3)</PresentationFormat>
  <Paragraphs>202</Paragraphs>
  <Slides>22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PowerPoint Presentation</vt:lpstr>
      <vt:lpstr>Lesson 7 - R</vt:lpstr>
      <vt:lpstr>Objectives</vt:lpstr>
      <vt:lpstr>Vocabulary</vt:lpstr>
      <vt:lpstr>Effect of Sample Size on σ</vt:lpstr>
      <vt:lpstr>Central Limit Theorem</vt:lpstr>
      <vt:lpstr>P-hat Requirements</vt:lpstr>
      <vt:lpstr>X vs X-bar</vt:lpstr>
      <vt:lpstr>X vs P-hat</vt:lpstr>
      <vt:lpstr>Chapter 7 Summary</vt:lpstr>
      <vt:lpstr>Summary and Homework</vt:lpstr>
      <vt:lpstr>Problem 1</vt:lpstr>
      <vt:lpstr>Problem 2</vt:lpstr>
      <vt:lpstr>Problem 3a</vt:lpstr>
      <vt:lpstr>Problem 3b</vt:lpstr>
      <vt:lpstr>Problem 3c</vt:lpstr>
      <vt:lpstr>Problem 4</vt:lpstr>
      <vt:lpstr>Problem 5</vt:lpstr>
      <vt:lpstr>Problem 6</vt:lpstr>
      <vt:lpstr>Problem 7a</vt:lpstr>
      <vt:lpstr>Problem 7b&amp;c</vt:lpstr>
      <vt:lpstr>Problem 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 Headlee</cp:lastModifiedBy>
  <cp:revision>58</cp:revision>
  <cp:lastPrinted>1601-01-01T00:00:00Z</cp:lastPrinted>
  <dcterms:created xsi:type="dcterms:W3CDTF">1601-01-01T00:00:00Z</dcterms:created>
  <dcterms:modified xsi:type="dcterms:W3CDTF">2019-10-16T16:09:17Z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