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77" r:id="rId3"/>
    <p:sldId id="268" r:id="rId4"/>
    <p:sldId id="261" r:id="rId5"/>
    <p:sldId id="290" r:id="rId6"/>
    <p:sldId id="291" r:id="rId7"/>
    <p:sldId id="292" r:id="rId8"/>
    <p:sldId id="279" r:id="rId9"/>
    <p:sldId id="293" r:id="rId10"/>
    <p:sldId id="280" r:id="rId11"/>
    <p:sldId id="282" r:id="rId12"/>
    <p:sldId id="284" r:id="rId13"/>
    <p:sldId id="283" r:id="rId14"/>
    <p:sldId id="286" r:id="rId15"/>
    <p:sldId id="305" r:id="rId16"/>
    <p:sldId id="294" r:id="rId17"/>
    <p:sldId id="296" r:id="rId18"/>
    <p:sldId id="298" r:id="rId19"/>
    <p:sldId id="299" r:id="rId20"/>
    <p:sldId id="304" r:id="rId21"/>
    <p:sldId id="281" r:id="rId22"/>
    <p:sldId id="301" r:id="rId23"/>
    <p:sldId id="288" r:id="rId24"/>
    <p:sldId id="295" r:id="rId25"/>
    <p:sldId id="289" r:id="rId26"/>
    <p:sldId id="300" r:id="rId27"/>
    <p:sldId id="302" r:id="rId28"/>
    <p:sldId id="303" r:id="rId29"/>
    <p:sldId id="263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99FF"/>
    <a:srgbClr val="FF00FF"/>
    <a:srgbClr val="66FF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314210-D9D6-473E-9F97-A8601B726E77}" type="datetimeFigureOut">
              <a:rPr lang="en-US"/>
              <a:pPr>
                <a:defRPr/>
              </a:pPr>
              <a:t>10/20/2018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EF341FA-616F-402F-876C-44521B3FC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03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C2108C-5EAE-40F3-B186-DBCD148CF605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7EC3D70-46EB-4F7A-9668-6625D5E791EE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3393801-BA18-42CA-B053-DCA28C616D43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39C23DB-B83C-46FE-8754-4552936AB977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515464-35A5-4E39-9857-AD18A3115A4C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3D2DCF2-1C71-4B4B-A2C5-CBE8174A1445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44CBB5D-0710-49A1-A469-BCBD50931EE1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CA54C66-29C2-45AE-A7ED-4A5B7636F816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0D607BD-0C70-4349-870F-8E3127C0BFEC}" type="slidenum">
              <a:rPr lang="en-US" altLang="en-US" sz="1200"/>
              <a:pPr algn="r"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188FD2-7F32-4815-8065-A1D51354958F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5DEBA-FC17-43CA-B45A-D8FE4BB68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48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9B8B4-7EC2-4CE4-95E9-17E18551A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6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A4456-D26B-4822-9999-E73FD91E8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9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E8335-8FE8-4FA1-8E19-1708462E6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2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9BFF7-5E07-4DC3-9821-4A1059F85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7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750CD-7F30-4527-B6FE-2F02775FB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7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1289F-5521-4A5B-9066-8EA8C2869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8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3107-CDC1-48DB-ADF5-9229B7547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8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973ED-BC66-44F4-90C5-BDFAD3AE6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1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C14A6-F3E0-4F16-9BFC-617B0F3B7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9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40792-6769-49AA-8981-AEEFE677B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9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8E9ED1E-0CDD-4038-B32D-E8F900662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bcs.whfreeman.com/tps3e/content/cat_020/applets/confidenceinterval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Lesson 8 - 1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514600"/>
            <a:ext cx="7162800" cy="1752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Confidence Intervals:  The Basics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747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Confidence Interval Form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smtClean="0">
                <a:solidFill>
                  <a:srgbClr val="FFFF00"/>
                </a:solidFill>
              </a:rPr>
              <a:t>Point estimate (PE) ± margin of error (MOE)</a:t>
            </a:r>
          </a:p>
          <a:p>
            <a:pPr eaLnBrk="1" hangingPunct="1">
              <a:buFontTx/>
              <a:buNone/>
            </a:pPr>
            <a:endParaRPr lang="en-US" altLang="en-US" sz="1000" b="1" smtClean="0"/>
          </a:p>
          <a:p>
            <a:pPr eaLnBrk="1" hangingPunct="1">
              <a:buFontTx/>
              <a:buNone/>
            </a:pPr>
            <a:r>
              <a:rPr lang="en-US" altLang="en-US" sz="2400" b="1" smtClean="0"/>
              <a:t>Point Estimate</a:t>
            </a:r>
          </a:p>
          <a:p>
            <a:pPr eaLnBrk="1" hangingPunct="1">
              <a:buFontTx/>
              <a:buNone/>
            </a:pPr>
            <a:r>
              <a:rPr lang="en-US" altLang="en-US" sz="2400" b="1" smtClean="0"/>
              <a:t>	Sample Mean for Population Mean</a:t>
            </a:r>
          </a:p>
          <a:p>
            <a:pPr eaLnBrk="1" hangingPunct="1">
              <a:buFontTx/>
              <a:buNone/>
            </a:pPr>
            <a:r>
              <a:rPr lang="en-US" altLang="en-US" sz="2400" b="1" smtClean="0"/>
              <a:t>	Sample Proportion for Population Proportion</a:t>
            </a:r>
          </a:p>
          <a:p>
            <a:pPr eaLnBrk="1" hangingPunct="1">
              <a:buFontTx/>
              <a:buNone/>
            </a:pPr>
            <a:r>
              <a:rPr lang="en-US" altLang="en-US" sz="2400" b="1" smtClean="0"/>
              <a:t>MOE</a:t>
            </a:r>
          </a:p>
          <a:p>
            <a:pPr eaLnBrk="1" hangingPunct="1">
              <a:buFontTx/>
              <a:buNone/>
            </a:pPr>
            <a:r>
              <a:rPr lang="en-US" altLang="en-US" sz="2400" b="1" smtClean="0"/>
              <a:t>	Confidence level (CL) </a:t>
            </a:r>
            <a:r>
              <a:rPr lang="en-US" altLang="en-US" sz="2400" b="1" smtClean="0">
                <a:sym typeface="Symbol" pitchFamily="18" charset="2"/>
              </a:rPr>
              <a:t> Standard Error (SE)</a:t>
            </a:r>
            <a:br>
              <a:rPr lang="en-US" altLang="en-US" sz="2400" b="1" smtClean="0">
                <a:sym typeface="Symbol" pitchFamily="18" charset="2"/>
              </a:rPr>
            </a:br>
            <a:r>
              <a:rPr lang="en-US" altLang="en-US" sz="2400" b="1" smtClean="0">
                <a:sym typeface="Symbol" pitchFamily="18" charset="2"/>
              </a:rPr>
              <a:t>CL = critical value from an area under the curve</a:t>
            </a:r>
            <a:br>
              <a:rPr lang="en-US" altLang="en-US" sz="2400" b="1" smtClean="0">
                <a:sym typeface="Symbol" pitchFamily="18" charset="2"/>
              </a:rPr>
            </a:br>
            <a:r>
              <a:rPr lang="en-US" altLang="en-US" sz="2400" b="1" smtClean="0">
                <a:sym typeface="Symbol" pitchFamily="18" charset="2"/>
              </a:rPr>
              <a:t>SE = sampling standard deviation (from ch 7)</a:t>
            </a:r>
            <a:endParaRPr lang="en-US" altLang="en-US" sz="2400" b="1" smtClean="0"/>
          </a:p>
          <a:p>
            <a:pPr eaLnBrk="1" hangingPunct="1">
              <a:buFontTx/>
              <a:buNone/>
            </a:pPr>
            <a:endParaRPr lang="en-US" altLang="en-US" sz="1000" b="1" smtClean="0"/>
          </a:p>
          <a:p>
            <a:pPr eaLnBrk="1" hangingPunct="1">
              <a:buFontTx/>
              <a:buNone/>
            </a:pPr>
            <a:r>
              <a:rPr lang="en-US" altLang="en-US" sz="2400" b="1" smtClean="0"/>
              <a:t>Expressed numerically as an interval [LB, UB]</a:t>
            </a:r>
            <a:br>
              <a:rPr lang="en-US" altLang="en-US" sz="2400" b="1" smtClean="0"/>
            </a:br>
            <a:r>
              <a:rPr lang="en-US" altLang="en-US" sz="2400" b="1" smtClean="0"/>
              <a:t>where LB = PE – MOE and UB = PE + MOE</a:t>
            </a:r>
          </a:p>
          <a:p>
            <a:pPr eaLnBrk="1" hangingPunct="1">
              <a:buFontTx/>
              <a:buNone/>
            </a:pPr>
            <a:endParaRPr lang="en-US" altLang="en-US" sz="1400" b="1" smtClean="0"/>
          </a:p>
          <a:p>
            <a:pPr eaLnBrk="1" hangingPunct="1">
              <a:buFontTx/>
              <a:buNone/>
            </a:pPr>
            <a:r>
              <a:rPr lang="en-US" altLang="en-US" sz="2400" b="1" smtClean="0"/>
              <a:t>Graphically:</a:t>
            </a:r>
          </a:p>
          <a:p>
            <a:pPr eaLnBrk="1" hangingPunct="1">
              <a:buFontTx/>
              <a:buNone/>
            </a:pPr>
            <a:endParaRPr lang="en-US" altLang="en-US" sz="2400" b="1" smtClean="0"/>
          </a:p>
        </p:txBody>
      </p:sp>
      <p:grpSp>
        <p:nvGrpSpPr>
          <p:cNvPr id="11268" name="Group 14"/>
          <p:cNvGrpSpPr>
            <a:grpSpLocks/>
          </p:cNvGrpSpPr>
          <p:nvPr/>
        </p:nvGrpSpPr>
        <p:grpSpPr bwMode="auto">
          <a:xfrm>
            <a:off x="2590800" y="5638800"/>
            <a:ext cx="5486400" cy="1036638"/>
            <a:chOff x="1828800" y="4724451"/>
            <a:chExt cx="5486400" cy="1037333"/>
          </a:xfrm>
        </p:grpSpPr>
        <p:cxnSp>
          <p:nvCxnSpPr>
            <p:cNvPr id="11269" name="Straight Connector 6"/>
            <p:cNvCxnSpPr>
              <a:cxnSpLocks noChangeShapeType="1"/>
            </p:cNvCxnSpPr>
            <p:nvPr/>
          </p:nvCxnSpPr>
          <p:spPr bwMode="auto">
            <a:xfrm>
              <a:off x="1828800" y="5249334"/>
              <a:ext cx="548640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0" name="Straight Connector 8"/>
            <p:cNvCxnSpPr>
              <a:cxnSpLocks noChangeShapeType="1"/>
            </p:cNvCxnSpPr>
            <p:nvPr/>
          </p:nvCxnSpPr>
          <p:spPr bwMode="auto">
            <a:xfrm rot="5400000">
              <a:off x="4419600" y="5257006"/>
              <a:ext cx="304800" cy="15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71" name="TextBox 9"/>
            <p:cNvSpPr txBox="1">
              <a:spLocks noChangeArrowheads="1"/>
            </p:cNvSpPr>
            <p:nvPr/>
          </p:nvSpPr>
          <p:spPr bwMode="auto">
            <a:xfrm>
              <a:off x="4343400" y="4724451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PE</a:t>
              </a:r>
            </a:p>
          </p:txBody>
        </p:sp>
        <p:sp>
          <p:nvSpPr>
            <p:cNvPr id="11272" name="TextBox 10"/>
            <p:cNvSpPr txBox="1">
              <a:spLocks noChangeArrowheads="1"/>
            </p:cNvSpPr>
            <p:nvPr/>
          </p:nvSpPr>
          <p:spPr bwMode="auto">
            <a:xfrm>
              <a:off x="4419600" y="5257800"/>
              <a:ext cx="312906" cy="503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_</a:t>
              </a:r>
            </a:p>
            <a:p>
              <a:pPr>
                <a:lnSpc>
                  <a:spcPts val="16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x</a:t>
              </a:r>
            </a:p>
          </p:txBody>
        </p:sp>
        <p:sp>
          <p:nvSpPr>
            <p:cNvPr id="11273" name="Double Bracket 11"/>
            <p:cNvSpPr>
              <a:spLocks noChangeArrowheads="1"/>
            </p:cNvSpPr>
            <p:nvPr/>
          </p:nvSpPr>
          <p:spPr bwMode="auto">
            <a:xfrm>
              <a:off x="2362200" y="4995333"/>
              <a:ext cx="4419600" cy="533400"/>
            </a:xfrm>
            <a:prstGeom prst="bracketPair">
              <a:avLst>
                <a:gd name="adj" fmla="val 16667"/>
              </a:avLst>
            </a:prstGeom>
            <a:noFill/>
            <a:ln w="19050" algn="ctr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4" name="TextBox 12"/>
            <p:cNvSpPr txBox="1">
              <a:spLocks noChangeArrowheads="1"/>
            </p:cNvSpPr>
            <p:nvPr/>
          </p:nvSpPr>
          <p:spPr bwMode="auto">
            <a:xfrm>
              <a:off x="5257800" y="4921956"/>
              <a:ext cx="7104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MOE</a:t>
              </a:r>
            </a:p>
          </p:txBody>
        </p:sp>
        <p:sp>
          <p:nvSpPr>
            <p:cNvPr id="11275" name="TextBox 13"/>
            <p:cNvSpPr txBox="1">
              <a:spLocks noChangeArrowheads="1"/>
            </p:cNvSpPr>
            <p:nvPr/>
          </p:nvSpPr>
          <p:spPr bwMode="auto">
            <a:xfrm>
              <a:off x="3200400" y="4921956"/>
              <a:ext cx="7104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MOE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46088" y="146050"/>
            <a:ext cx="8229600" cy="698500"/>
          </a:xfrm>
        </p:spPr>
        <p:txBody>
          <a:bodyPr/>
          <a:lstStyle/>
          <a:p>
            <a:r>
              <a:rPr lang="en-US" altLang="en-US" sz="3600" b="1" smtClean="0"/>
              <a:t>Margin of Error, E</a:t>
            </a:r>
            <a:endParaRPr lang="el-GR" altLang="en-US" sz="3600" b="1" smtClean="0"/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612775" y="1176338"/>
            <a:ext cx="78597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The margin of error, E, in a </a:t>
            </a:r>
            <a:r>
              <a:rPr lang="en-US" altLang="en-US" sz="2400" b="1">
                <a:cs typeface="Times New Roman" pitchFamily="18" charset="0"/>
              </a:rPr>
              <a:t>(1 – </a:t>
            </a:r>
            <a:r>
              <a:rPr lang="el-GR" altLang="en-US" sz="2400" b="1">
                <a:cs typeface="Arial" charset="0"/>
              </a:rPr>
              <a:t>α</a:t>
            </a:r>
            <a:r>
              <a:rPr lang="en-US" altLang="en-US" sz="2400" b="1">
                <a:cs typeface="Arial" charset="0"/>
              </a:rPr>
              <a:t>) * 100% confidence interval in which </a:t>
            </a:r>
            <a:r>
              <a:rPr lang="el-GR" altLang="en-US" sz="2400" b="1">
                <a:cs typeface="Times New Roman" pitchFamily="18" charset="0"/>
              </a:rPr>
              <a:t>σ</a:t>
            </a:r>
            <a:r>
              <a:rPr lang="en-US" altLang="en-US" sz="2400" b="1">
                <a:cs typeface="Arial" charset="0"/>
              </a:rPr>
              <a:t> is </a:t>
            </a:r>
            <a:r>
              <a:rPr lang="en-US" altLang="en-US" sz="2400" b="1">
                <a:cs typeface="Times New Roman" pitchFamily="18" charset="0"/>
              </a:rPr>
              <a:t>known is given by</a:t>
            </a:r>
          </a:p>
        </p:txBody>
      </p:sp>
      <p:sp>
        <p:nvSpPr>
          <p:cNvPr id="12292" name="Text Box 61"/>
          <p:cNvSpPr txBox="1">
            <a:spLocks noChangeArrowheads="1"/>
          </p:cNvSpPr>
          <p:nvPr/>
        </p:nvSpPr>
        <p:spPr bwMode="auto">
          <a:xfrm>
            <a:off x="685800" y="3810000"/>
            <a:ext cx="7772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             where       n is the sample size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cs typeface="Arial" charset="0"/>
              </a:rPr>
              <a:t>                         </a:t>
            </a:r>
            <a:r>
              <a:rPr lang="el-GR" altLang="en-US" sz="2400" b="1">
                <a:solidFill>
                  <a:srgbClr val="92D050"/>
                </a:solidFill>
                <a:cs typeface="Arial" charset="0"/>
              </a:rPr>
              <a:t>σ</a:t>
            </a:r>
            <a:r>
              <a:rPr lang="en-US" altLang="en-US" sz="2400" b="1">
                <a:solidFill>
                  <a:srgbClr val="92D050"/>
                </a:solidFill>
                <a:cs typeface="Arial" charset="0"/>
              </a:rPr>
              <a:t>/√n</a:t>
            </a:r>
            <a:r>
              <a:rPr lang="en-US" altLang="en-US" sz="2400" b="1">
                <a:cs typeface="Arial" charset="0"/>
              </a:rPr>
              <a:t> is the standard error</a:t>
            </a:r>
            <a:endParaRPr lang="en-US" altLang="en-US" sz="2400" b="1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                    and </a:t>
            </a:r>
            <a:r>
              <a:rPr lang="en-US" altLang="en-US" sz="2400" b="1">
                <a:solidFill>
                  <a:srgbClr val="FFFF00"/>
                </a:solidFill>
              </a:rPr>
              <a:t>z</a:t>
            </a:r>
            <a:r>
              <a:rPr lang="el-GR" altLang="en-US" sz="2400" b="1" baseline="-25000">
                <a:solidFill>
                  <a:srgbClr val="FFFF00"/>
                </a:solidFill>
                <a:cs typeface="Arial" charset="0"/>
              </a:rPr>
              <a:t>α</a:t>
            </a:r>
            <a:r>
              <a:rPr lang="en-US" altLang="en-US" sz="2400" b="1" baseline="-25000">
                <a:solidFill>
                  <a:srgbClr val="FFFF00"/>
                </a:solidFill>
                <a:cs typeface="Arial" charset="0"/>
              </a:rPr>
              <a:t>/2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altLang="en-US" sz="2400" b="1">
                <a:cs typeface="Arial" charset="0"/>
              </a:rPr>
              <a:t>is the critical value.</a:t>
            </a:r>
          </a:p>
          <a:p>
            <a:pPr>
              <a:spcBef>
                <a:spcPct val="0"/>
              </a:spcBef>
              <a:buFontTx/>
              <a:buNone/>
            </a:pPr>
            <a:endParaRPr lang="el-GR" altLang="en-US" sz="2400" b="1">
              <a:cs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Note:  The sample size must be large (n ≥ 30) or the population must be normally distributed. </a:t>
            </a:r>
            <a:endParaRPr lang="en-US" altLang="en-US" sz="2400" b="1">
              <a:cs typeface="Arial" charset="0"/>
            </a:endParaRPr>
          </a:p>
        </p:txBody>
      </p:sp>
      <p:sp>
        <p:nvSpPr>
          <p:cNvPr id="12293" name="TextBox 10"/>
          <p:cNvSpPr txBox="1">
            <a:spLocks noChangeArrowheads="1"/>
          </p:cNvSpPr>
          <p:nvPr/>
        </p:nvSpPr>
        <p:spPr bwMode="auto">
          <a:xfrm>
            <a:off x="2971800" y="2286000"/>
            <a:ext cx="19764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2400" b="1"/>
              <a:t>                 </a:t>
            </a:r>
            <a:r>
              <a:rPr lang="el-GR" altLang="en-US" sz="2400" b="1">
                <a:solidFill>
                  <a:srgbClr val="92D050"/>
                </a:solidFill>
              </a:rPr>
              <a:t>σ</a:t>
            </a:r>
            <a:endParaRPr lang="en-US" altLang="en-US" sz="2400" b="1">
              <a:solidFill>
                <a:srgbClr val="92D05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2400" b="1"/>
              <a:t>E = </a:t>
            </a:r>
            <a:r>
              <a:rPr lang="en-US" altLang="en-US" sz="2400" b="1">
                <a:solidFill>
                  <a:srgbClr val="FFFF00"/>
                </a:solidFill>
              </a:rPr>
              <a:t>z</a:t>
            </a:r>
            <a:r>
              <a:rPr lang="el-GR" altLang="en-US" sz="2400" b="1" baseline="-25000">
                <a:solidFill>
                  <a:srgbClr val="FFFF00"/>
                </a:solidFill>
                <a:cs typeface="Arial" charset="0"/>
              </a:rPr>
              <a:t>α</a:t>
            </a:r>
            <a:r>
              <a:rPr lang="en-US" altLang="en-US" sz="2400" b="1" baseline="-25000">
                <a:solidFill>
                  <a:srgbClr val="FFFF00"/>
                </a:solidFill>
                <a:cs typeface="Arial" charset="0"/>
              </a:rPr>
              <a:t>/2</a:t>
            </a:r>
            <a:r>
              <a:rPr lang="en-US" altLang="en-US" sz="2400" b="1">
                <a:solidFill>
                  <a:srgbClr val="FFFF00"/>
                </a:solidFill>
              </a:rPr>
              <a:t>  </a:t>
            </a:r>
            <a:r>
              <a:rPr lang="en-US" altLang="en-US" sz="2400" b="1">
                <a:solidFill>
                  <a:srgbClr val="92D050"/>
                </a:solidFill>
              </a:rPr>
              <a:t>------</a:t>
            </a:r>
          </a:p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2400" b="1"/>
              <a:t>               </a:t>
            </a:r>
            <a:r>
              <a:rPr lang="en-US" altLang="en-US" sz="2400" b="1">
                <a:solidFill>
                  <a:srgbClr val="92D050"/>
                </a:solidFill>
                <a:cs typeface="Arial" charset="0"/>
              </a:rPr>
              <a:t>√n</a:t>
            </a:r>
            <a:endParaRPr lang="en-US" altLang="en-US" sz="2400" b="1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Z Critical Value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2000" y="1143000"/>
          <a:ext cx="7620000" cy="1828800"/>
        </p:xfrm>
        <a:graphic>
          <a:graphicData uri="http://schemas.openxmlformats.org/drawingml/2006/table">
            <a:tbl>
              <a:tblPr/>
              <a:tblGrid>
                <a:gridCol w="2540000"/>
                <a:gridCol w="2540000"/>
                <a:gridCol w="2540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Level of Confidence 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(C)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Area in each Tail 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(1-C)/2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Critical Value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 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</a:tr>
            </a:tbl>
          </a:graphicData>
        </a:graphic>
      </p:graphicFrame>
      <p:pic>
        <p:nvPicPr>
          <p:cNvPr id="13337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3352800"/>
            <a:ext cx="82486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57200" y="6985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Using Standard Normal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219200"/>
            <a:ext cx="824865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1125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Assumptions for Using Z 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990600"/>
            <a:ext cx="8763000" cy="5486400"/>
          </a:xfrm>
        </p:spPr>
        <p:txBody>
          <a:bodyPr/>
          <a:lstStyle/>
          <a:p>
            <a:r>
              <a:rPr lang="en-US" altLang="en-US" sz="2800" b="1" smtClean="0"/>
              <a:t>Sample: </a:t>
            </a:r>
            <a:r>
              <a:rPr lang="en-US" altLang="en-US" sz="2800" b="1" smtClean="0">
                <a:solidFill>
                  <a:srgbClr val="FFFF00"/>
                </a:solidFill>
              </a:rPr>
              <a:t>simple random sample</a:t>
            </a:r>
          </a:p>
          <a:p>
            <a:endParaRPr lang="en-US" altLang="en-US" sz="2800" b="1" smtClean="0">
              <a:solidFill>
                <a:schemeClr val="folHlink"/>
              </a:solidFill>
            </a:endParaRPr>
          </a:p>
          <a:p>
            <a:r>
              <a:rPr lang="en-US" altLang="en-US" sz="2800" b="1" smtClean="0"/>
              <a:t>Sample Population: </a:t>
            </a:r>
            <a:r>
              <a:rPr lang="en-US" altLang="en-US" sz="2800" b="1" smtClean="0">
                <a:solidFill>
                  <a:srgbClr val="FFFF00"/>
                </a:solidFill>
              </a:rPr>
              <a:t>sample size must be large (n ≥ 30) or the population must be normally distributed. </a:t>
            </a:r>
            <a:br>
              <a:rPr lang="en-US" altLang="en-US" sz="2800" b="1" smtClean="0">
                <a:solidFill>
                  <a:srgbClr val="FFFF00"/>
                </a:solidFill>
              </a:rPr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>Dot plots, histograms, normality plots and box plots of sample data can be used as evidence if population is not given as normal </a:t>
            </a:r>
            <a:br>
              <a:rPr lang="en-US" altLang="en-US" sz="2800" b="1" smtClean="0"/>
            </a:br>
            <a:endParaRPr lang="en-US" altLang="en-US" sz="2800" b="1" smtClean="0"/>
          </a:p>
          <a:p>
            <a:r>
              <a:rPr lang="en-US" altLang="en-US" sz="2800" b="1" smtClean="0"/>
              <a:t>Population σ:  </a:t>
            </a:r>
            <a:r>
              <a:rPr lang="en-US" altLang="en-US" sz="2800" b="1" smtClean="0">
                <a:solidFill>
                  <a:srgbClr val="FFFF00"/>
                </a:solidFill>
              </a:rPr>
              <a:t>known  </a:t>
            </a:r>
            <a:r>
              <a:rPr lang="en-US" altLang="en-US" sz="2800" b="1" smtClean="0">
                <a:solidFill>
                  <a:srgbClr val="FF9900"/>
                </a:solidFill>
              </a:rPr>
              <a:t>(If this is not true on AP test you must use t-distribution!)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6387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6388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662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Chapter 8-1a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52588" y="6605588"/>
            <a:ext cx="57229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Space Bar to display the answers.</a:t>
            </a:r>
          </a:p>
        </p:txBody>
      </p:sp>
      <p:sp>
        <p:nvSpPr>
          <p:cNvPr id="16391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 b="1"/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/>
              <a:t>What three conditions must be checked for each confidence interval?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/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/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/>
              <a:t>What basic form does a confidence interval have?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/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/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/>
              <a:t>What two parts make up the margin of error?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/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/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/>
              <a:t>For a 95% confidence interval, what area lies to the right outside the interval?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/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/>
              <a:t>What is the z-critical value for a 90% confidence interval?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endParaRPr lang="el-GR" altLang="en-US" sz="2000" b="1">
              <a:solidFill>
                <a:srgbClr val="FFFFF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98475" y="1600200"/>
            <a:ext cx="8129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Sample is an SRS; sample is independent; sample is (apx) normal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06550" y="2571750"/>
            <a:ext cx="5303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Point Estimate (Statistic) </a:t>
            </a:r>
            <a:r>
              <a:rPr lang="en-US" altLang="en-US" sz="2000" b="1">
                <a:solidFill>
                  <a:srgbClr val="FFFF00"/>
                </a:solidFill>
                <a:sym typeface="Symbol" pitchFamily="18" charset="2"/>
              </a:rPr>
              <a:t> Margin of error</a:t>
            </a:r>
            <a:endParaRPr lang="en-US" altLang="en-US" sz="2000" b="1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897063" y="3575050"/>
            <a:ext cx="4968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Confidence Level </a:t>
            </a:r>
            <a:r>
              <a:rPr lang="en-US" altLang="en-US" sz="2000" b="1">
                <a:solidFill>
                  <a:srgbClr val="FFFF00"/>
                </a:solidFill>
                <a:sym typeface="Symbol" pitchFamily="18" charset="2"/>
              </a:rPr>
              <a:t> standard error term</a:t>
            </a:r>
            <a:endParaRPr lang="en-US" altLang="en-US" sz="2000" b="1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679825" y="4421188"/>
            <a:ext cx="1806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0.025 or 2.5%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873250" y="5362575"/>
            <a:ext cx="5394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Z</a:t>
            </a:r>
            <a:r>
              <a:rPr lang="en-US" altLang="en-US" sz="2000" b="1" baseline="-25000">
                <a:solidFill>
                  <a:srgbClr val="FFFF00"/>
                </a:solidFill>
              </a:rPr>
              <a:t>0.90</a:t>
            </a:r>
            <a:r>
              <a:rPr lang="en-US" altLang="en-US" sz="2000" b="1">
                <a:solidFill>
                  <a:srgbClr val="FFFF00"/>
                </a:solidFill>
              </a:rPr>
              <a:t> = 1.645            [invnorm((1-0.9)/2,0,1)]  look at the bottom of the t-table!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Inference Toolbox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r>
              <a:rPr lang="en-US" altLang="en-US" sz="2800" b="1" smtClean="0"/>
              <a:t>Step 1:  </a:t>
            </a:r>
            <a:r>
              <a:rPr lang="en-US" altLang="en-US" sz="2800" b="1" smtClean="0">
                <a:solidFill>
                  <a:srgbClr val="FFFF00"/>
                </a:solidFill>
              </a:rPr>
              <a:t>Parameter</a:t>
            </a:r>
          </a:p>
          <a:p>
            <a:pPr lvl="1"/>
            <a:r>
              <a:rPr lang="en-US" altLang="en-US" sz="2400" b="1" smtClean="0"/>
              <a:t>Identify the population of interest and the parameter you want to draw conclusions about</a:t>
            </a:r>
          </a:p>
          <a:p>
            <a:r>
              <a:rPr lang="en-US" altLang="en-US" sz="2800" b="1" smtClean="0"/>
              <a:t>Step 2:  </a:t>
            </a:r>
            <a:r>
              <a:rPr lang="en-US" altLang="en-US" sz="2800" b="1" smtClean="0">
                <a:solidFill>
                  <a:srgbClr val="FFFF00"/>
                </a:solidFill>
              </a:rPr>
              <a:t>Conditions</a:t>
            </a:r>
          </a:p>
          <a:p>
            <a:pPr lvl="1"/>
            <a:r>
              <a:rPr lang="en-US" altLang="en-US" sz="2400" b="1" smtClean="0"/>
              <a:t>Choose the appropriate inference procedure.  </a:t>
            </a:r>
            <a:br>
              <a:rPr lang="en-US" altLang="en-US" sz="2400" b="1" smtClean="0"/>
            </a:br>
            <a:r>
              <a:rPr lang="en-US" altLang="en-US" sz="2400" b="1" smtClean="0"/>
              <a:t>Verify conditions for using it:  </a:t>
            </a:r>
            <a:r>
              <a:rPr lang="en-US" altLang="en-US" sz="2400" b="1" smtClean="0">
                <a:solidFill>
                  <a:srgbClr val="FF99FF"/>
                </a:solidFill>
              </a:rPr>
              <a:t>SIN</a:t>
            </a:r>
          </a:p>
          <a:p>
            <a:r>
              <a:rPr lang="en-US" altLang="en-US" sz="2800" b="1" smtClean="0"/>
              <a:t>Step 3:  </a:t>
            </a:r>
            <a:r>
              <a:rPr lang="en-US" altLang="en-US" sz="2800" b="1" smtClean="0">
                <a:solidFill>
                  <a:srgbClr val="FFFF00"/>
                </a:solidFill>
              </a:rPr>
              <a:t>Calculations</a:t>
            </a:r>
          </a:p>
          <a:p>
            <a:pPr lvl="1"/>
            <a:r>
              <a:rPr lang="en-US" altLang="en-US" sz="2400" b="1" smtClean="0"/>
              <a:t>If conditions are met, carry out inference procedure</a:t>
            </a:r>
          </a:p>
          <a:p>
            <a:pPr lvl="1"/>
            <a:r>
              <a:rPr lang="en-US" altLang="en-US" sz="2400" b="1" smtClean="0"/>
              <a:t>Confidence Interval:  </a:t>
            </a:r>
            <a:r>
              <a:rPr lang="en-US" altLang="en-US" sz="2400" b="1" smtClean="0">
                <a:solidFill>
                  <a:srgbClr val="FF99FF"/>
                </a:solidFill>
              </a:rPr>
              <a:t>PE </a:t>
            </a:r>
            <a:r>
              <a:rPr lang="en-US" altLang="en-US" sz="2400" b="1" smtClean="0">
                <a:solidFill>
                  <a:srgbClr val="FF99FF"/>
                </a:solidFill>
                <a:sym typeface="Symbol" pitchFamily="18" charset="2"/>
              </a:rPr>
              <a:t> MOE</a:t>
            </a:r>
          </a:p>
          <a:p>
            <a:r>
              <a:rPr lang="en-US" altLang="en-US" sz="2800" b="1" smtClean="0">
                <a:sym typeface="Symbol" pitchFamily="18" charset="2"/>
              </a:rPr>
              <a:t>Step 4:  </a:t>
            </a:r>
            <a:r>
              <a:rPr lang="en-US" altLang="en-US" sz="2800" b="1" smtClean="0">
                <a:solidFill>
                  <a:srgbClr val="FFFF00"/>
                </a:solidFill>
                <a:sym typeface="Symbol" pitchFamily="18" charset="2"/>
              </a:rPr>
              <a:t>Interpretation</a:t>
            </a:r>
          </a:p>
          <a:p>
            <a:pPr lvl="1"/>
            <a:r>
              <a:rPr lang="en-US" altLang="en-US" sz="2400" b="1" smtClean="0">
                <a:sym typeface="Symbol" pitchFamily="18" charset="2"/>
              </a:rPr>
              <a:t>Interpret you results in the context of the problem</a:t>
            </a:r>
          </a:p>
          <a:p>
            <a:pPr lvl="1"/>
            <a:r>
              <a:rPr lang="en-US" altLang="en-US" sz="2400" b="1" smtClean="0">
                <a:sym typeface="Symbol" pitchFamily="18" charset="2"/>
              </a:rPr>
              <a:t>Three C’s:  </a:t>
            </a:r>
            <a:r>
              <a:rPr lang="en-US" altLang="en-US" sz="2400" b="1" smtClean="0">
                <a:solidFill>
                  <a:srgbClr val="FF99FF"/>
                </a:solidFill>
                <a:sym typeface="Symbol" pitchFamily="18" charset="2"/>
              </a:rPr>
              <a:t>conclusion, connection, and context</a:t>
            </a:r>
            <a:endParaRPr lang="en-US" altLang="en-US" sz="2400" b="1" smtClean="0">
              <a:solidFill>
                <a:srgbClr val="FF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3200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A HDTV manufacturer must control the tension on the mesh of wires behind the surface of the viewing screen.  A careful study has shown that when the process is operating properly, the standard deviation of the tension readings is </a:t>
            </a:r>
            <a:r>
              <a:rPr lang="el-GR" altLang="en-US" sz="2400" b="1" smtClean="0"/>
              <a:t>σ</a:t>
            </a:r>
            <a:r>
              <a:rPr lang="en-US" altLang="en-US" sz="2400" b="1" smtClean="0"/>
              <a:t>=43.  Here are the tension readings from an SRS of 20 screens from a single day’s production.  Construct and interpret a 90% confidence interval for the mean tension </a:t>
            </a:r>
            <a:r>
              <a:rPr lang="el-GR" altLang="en-US" sz="2400" b="1" smtClean="0"/>
              <a:t>μ</a:t>
            </a:r>
            <a:r>
              <a:rPr lang="en-US" altLang="en-US" sz="2400" b="1" smtClean="0"/>
              <a:t> of all the screens produced on this day.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4495800"/>
          <a:ext cx="6096000" cy="1854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297.0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283.3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257.4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307.7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328.1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342.6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338.6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336.1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4605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Example 2 cont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733800"/>
          </a:xfrm>
        </p:spPr>
        <p:txBody>
          <a:bodyPr/>
          <a:lstStyle/>
          <a:p>
            <a:r>
              <a:rPr lang="en-US" altLang="en-US" sz="2800" b="1" smtClean="0">
                <a:solidFill>
                  <a:srgbClr val="66FF66"/>
                </a:solidFill>
              </a:rPr>
              <a:t>Parameter:</a:t>
            </a:r>
          </a:p>
          <a:p>
            <a:r>
              <a:rPr lang="en-US" altLang="en-US" sz="2800" b="1" smtClean="0">
                <a:solidFill>
                  <a:srgbClr val="66FF66"/>
                </a:solidFill>
              </a:rPr>
              <a:t>Conditions:</a:t>
            </a:r>
          </a:p>
          <a:p>
            <a:pPr lvl="1"/>
            <a:r>
              <a:rPr lang="en-US" altLang="en-US" sz="2400" b="1" smtClean="0">
                <a:solidFill>
                  <a:srgbClr val="FFFF00"/>
                </a:solidFill>
              </a:rPr>
              <a:t>SRS:</a:t>
            </a:r>
          </a:p>
          <a:p>
            <a:pPr lvl="1"/>
            <a:r>
              <a:rPr lang="en-US" altLang="en-US" sz="2400" b="1" smtClean="0">
                <a:solidFill>
                  <a:srgbClr val="FFFF00"/>
                </a:solidFill>
              </a:rPr>
              <a:t>Independence:</a:t>
            </a:r>
            <a:br>
              <a:rPr lang="en-US" altLang="en-US" sz="2400" b="1" smtClean="0">
                <a:solidFill>
                  <a:srgbClr val="FFFF00"/>
                </a:solidFill>
              </a:rPr>
            </a:br>
            <a:r>
              <a:rPr lang="en-US" altLang="en-US" sz="2400" b="1" smtClean="0">
                <a:solidFill>
                  <a:srgbClr val="FFFF00"/>
                </a:solidFill>
              </a:rPr>
              <a:t> </a:t>
            </a:r>
          </a:p>
          <a:p>
            <a:pPr lvl="1"/>
            <a:r>
              <a:rPr lang="en-US" altLang="en-US" sz="2400" b="1" smtClean="0">
                <a:solidFill>
                  <a:srgbClr val="FFFF00"/>
                </a:solidFill>
              </a:rPr>
              <a:t>Normality: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0" y="990600"/>
            <a:ext cx="3019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Population mean, </a:t>
            </a:r>
            <a:r>
              <a:rPr lang="el-GR" altLang="en-US" sz="2400" b="1"/>
              <a:t>μ</a:t>
            </a:r>
            <a:endParaRPr lang="en-US" altLang="en-US" sz="2400" b="1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33600" y="1905000"/>
            <a:ext cx="5751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given to us in the problem description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95600" y="3195638"/>
            <a:ext cx="6400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not mentioned in the problem.  See below.</a:t>
            </a:r>
          </a:p>
        </p:txBody>
      </p:sp>
      <p:sp>
        <p:nvSpPr>
          <p:cNvPr id="19463" name="TextBox 6"/>
          <p:cNvSpPr txBox="1">
            <a:spLocks noChangeArrowheads="1"/>
          </p:cNvSpPr>
          <p:nvPr/>
        </p:nvSpPr>
        <p:spPr bwMode="auto">
          <a:xfrm>
            <a:off x="1219200" y="3195638"/>
            <a:ext cx="807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9600" y="6248400"/>
            <a:ext cx="4187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No obvious outliers or skewness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6248400"/>
            <a:ext cx="3503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No obvious linearity issues</a:t>
            </a:r>
          </a:p>
        </p:txBody>
      </p:sp>
      <p:pic>
        <p:nvPicPr>
          <p:cNvPr id="1946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3714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921125"/>
            <a:ext cx="413385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06725" y="2297113"/>
            <a:ext cx="5832475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defRPr/>
            </a:pPr>
            <a:r>
              <a:rPr lang="en-US" altLang="en-US" sz="2400" b="1" kern="0" dirty="0">
                <a:solidFill>
                  <a:srgbClr val="FFFFFF"/>
                </a:solidFill>
                <a:latin typeface="Arial"/>
              </a:rPr>
              <a:t>assume that more than 10(20) = 200 HDTVs produced during the day</a:t>
            </a:r>
            <a:endParaRPr lang="en-US" altLang="en-US" sz="2400" b="1" kern="0" dirty="0">
              <a:solidFill>
                <a:srgbClr val="FFFF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1" grpId="0"/>
      <p:bldP spid="12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14605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Example 2 cont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altLang="en-US" sz="2800" b="1" smtClean="0">
                <a:solidFill>
                  <a:srgbClr val="66FF66"/>
                </a:solidFill>
              </a:rPr>
              <a:t>Calculations:</a:t>
            </a:r>
          </a:p>
          <a:p>
            <a:endParaRPr lang="en-US" altLang="en-US" sz="2800" b="1" smtClean="0">
              <a:solidFill>
                <a:srgbClr val="FFFF00"/>
              </a:solidFill>
            </a:endParaRPr>
          </a:p>
          <a:p>
            <a:endParaRPr lang="en-US" altLang="en-US" sz="2800" b="1" smtClean="0">
              <a:solidFill>
                <a:srgbClr val="FFFF00"/>
              </a:solidFill>
            </a:endParaRPr>
          </a:p>
          <a:p>
            <a:endParaRPr lang="en-US" altLang="en-US" sz="2800" b="1" smtClean="0">
              <a:solidFill>
                <a:srgbClr val="FFFF00"/>
              </a:solidFill>
            </a:endParaRPr>
          </a:p>
          <a:p>
            <a:endParaRPr lang="en-US" altLang="en-US" sz="2800" b="1" smtClean="0">
              <a:solidFill>
                <a:srgbClr val="FFFF00"/>
              </a:solidFill>
            </a:endParaRPr>
          </a:p>
          <a:p>
            <a:r>
              <a:rPr lang="en-US" altLang="en-US" sz="2800" b="1" smtClean="0">
                <a:solidFill>
                  <a:srgbClr val="66FF66"/>
                </a:solidFill>
              </a:rPr>
              <a:t>Conclusions: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31888" y="2873375"/>
            <a:ext cx="4606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x-bar = 306.3 (1-var-stats)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MOE = 1.645 </a:t>
            </a:r>
            <a:r>
              <a:rPr lang="en-US" altLang="en-US" sz="2400" b="1">
                <a:sym typeface="Symbol" pitchFamily="18" charset="2"/>
              </a:rPr>
              <a:t> </a:t>
            </a:r>
            <a:r>
              <a:rPr lang="en-US" altLang="en-US" sz="2400" b="1"/>
              <a:t>(43) / </a:t>
            </a:r>
            <a:r>
              <a:rPr lang="en-US" altLang="en-US" sz="2400" b="1">
                <a:cs typeface="Arial" charset="0"/>
              </a:rPr>
              <a:t>√20 = 15.8</a:t>
            </a:r>
            <a:endParaRPr lang="en-US" altLang="en-US" sz="2400" b="1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29000" y="1119188"/>
            <a:ext cx="2557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CI:  x-bar </a:t>
            </a:r>
            <a:r>
              <a:rPr lang="en-US" altLang="en-US" sz="2400" b="1">
                <a:sym typeface="Symbol" pitchFamily="18" charset="2"/>
              </a:rPr>
              <a:t> </a:t>
            </a:r>
            <a:r>
              <a:rPr lang="en-US" altLang="en-US" sz="2400" b="1"/>
              <a:t>MOE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43000" y="1571625"/>
            <a:ext cx="3359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2400" b="1"/>
              <a:t>σ</a:t>
            </a:r>
            <a:r>
              <a:rPr lang="en-US" altLang="en-US" sz="2400" b="1"/>
              <a:t> = 43 (given)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C = 90%  </a:t>
            </a:r>
            <a:r>
              <a:rPr lang="en-US" altLang="en-US" sz="2400" b="1">
                <a:sym typeface="Wingdings" pitchFamily="2" charset="2"/>
              </a:rPr>
              <a:t> Z* = 1.645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ym typeface="Wingdings" pitchFamily="2" charset="2"/>
              </a:rPr>
              <a:t>n = 20</a:t>
            </a:r>
            <a:endParaRPr lang="en-US" altLang="en-US" sz="2400" b="1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72200" y="1108075"/>
            <a:ext cx="21574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= 306.3 </a:t>
            </a:r>
            <a:r>
              <a:rPr lang="en-US" altLang="en-US" sz="2400" b="1">
                <a:sym typeface="Symbol" pitchFamily="18" charset="2"/>
              </a:rPr>
              <a:t> 15.8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>
              <a:sym typeface="Symbol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ym typeface="Symbol" pitchFamily="18" charset="2"/>
              </a:rPr>
              <a:t>(290.5, 322.1)</a:t>
            </a:r>
            <a:endParaRPr lang="en-US" altLang="en-US" sz="2400" b="1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0" y="4191000"/>
            <a:ext cx="8001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We are </a:t>
            </a:r>
            <a:r>
              <a:rPr lang="en-US" altLang="en-US" sz="2400" b="1">
                <a:solidFill>
                  <a:srgbClr val="FFC000"/>
                </a:solidFill>
              </a:rPr>
              <a:t>90% confident that the true mean tension </a:t>
            </a:r>
            <a:r>
              <a:rPr lang="en-US" altLang="en-US" sz="2400" b="1"/>
              <a:t>in the </a:t>
            </a:r>
            <a:r>
              <a:rPr lang="en-US" altLang="en-US" sz="2400" b="1">
                <a:solidFill>
                  <a:srgbClr val="00FFFF"/>
                </a:solidFill>
              </a:rPr>
              <a:t>entire batch of HDTVs produced that day </a:t>
            </a:r>
            <a:r>
              <a:rPr lang="en-US" altLang="en-US" sz="2400" b="1">
                <a:solidFill>
                  <a:srgbClr val="FFC000"/>
                </a:solidFill>
              </a:rPr>
              <a:t>lies between</a:t>
            </a:r>
            <a:r>
              <a:rPr lang="en-US" altLang="en-US" sz="2400" b="1"/>
              <a:t> </a:t>
            </a:r>
            <a:r>
              <a:rPr lang="en-US" altLang="en-US" sz="2400" b="1">
                <a:solidFill>
                  <a:srgbClr val="FF99FF"/>
                </a:solidFill>
              </a:rPr>
              <a:t>290.5 and 322.1 </a:t>
            </a:r>
            <a:r>
              <a:rPr lang="en-US" altLang="en-US" sz="2400" b="1">
                <a:solidFill>
                  <a:srgbClr val="00FFFF"/>
                </a:solidFill>
              </a:rPr>
              <a:t>mV</a:t>
            </a:r>
            <a:r>
              <a:rPr lang="en-US" altLang="en-US" sz="2400" b="1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>
              <a:solidFill>
                <a:srgbClr val="FF99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</a:rPr>
              <a:t>3C’s:  </a:t>
            </a:r>
            <a:r>
              <a:rPr lang="en-US" altLang="en-US" sz="2400" b="1">
                <a:solidFill>
                  <a:srgbClr val="FFC000"/>
                </a:solidFill>
              </a:rPr>
              <a:t>Conclusion</a:t>
            </a:r>
            <a:r>
              <a:rPr lang="en-US" altLang="en-US" sz="2400" b="1"/>
              <a:t>, </a:t>
            </a:r>
            <a:r>
              <a:rPr lang="en-US" altLang="en-US" sz="2400" b="1">
                <a:solidFill>
                  <a:srgbClr val="FF99FF"/>
                </a:solidFill>
              </a:rPr>
              <a:t>connection</a:t>
            </a:r>
            <a:r>
              <a:rPr lang="en-US" altLang="en-US" sz="2400" b="1"/>
              <a:t>, </a:t>
            </a:r>
            <a:r>
              <a:rPr lang="en-US" altLang="en-US" sz="2400" b="1">
                <a:solidFill>
                  <a:srgbClr val="00FFFF"/>
                </a:solidFill>
              </a:rPr>
              <a:t>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388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E81F30"/>
              </a:buClr>
              <a:buFont typeface="Wingdings" pitchFamily="2" charset="2"/>
              <a:buChar char="ü"/>
            </a:pPr>
            <a:r>
              <a:rPr lang="en-US" altLang="en-US" sz="2800" b="1" smtClean="0"/>
              <a:t>INTERPRET a confidence level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E81F30"/>
              </a:buClr>
              <a:buFont typeface="Wingdings" pitchFamily="2" charset="2"/>
              <a:buChar char="ü"/>
            </a:pPr>
            <a:r>
              <a:rPr lang="en-US" altLang="en-US" sz="2800" b="1" smtClean="0"/>
              <a:t>INTERPRET a confidence interval in context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E81F30"/>
              </a:buClr>
              <a:buFont typeface="Wingdings" pitchFamily="2" charset="2"/>
              <a:buChar char="ü"/>
            </a:pPr>
            <a:r>
              <a:rPr lang="en-US" altLang="en-US" sz="2800" b="1" smtClean="0"/>
              <a:t>DESCRIBE how a confidence interval gives a range of plausible values for the parameter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E81F30"/>
              </a:buClr>
              <a:buFont typeface="Wingdings" pitchFamily="2" charset="2"/>
              <a:buChar char="ü"/>
            </a:pPr>
            <a:r>
              <a:rPr lang="en-US" altLang="en-US" sz="2800" b="1" smtClean="0"/>
              <a:t>DESCRIBE the inference conditions necessary to construct confidence intervals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E81F30"/>
              </a:buClr>
              <a:buFont typeface="Wingdings" pitchFamily="2" charset="2"/>
              <a:buChar char="ü"/>
            </a:pPr>
            <a:r>
              <a:rPr lang="en-US" altLang="en-US" sz="2800" b="1" smtClean="0"/>
              <a:t>EXPLAIN practical issues that can affect the interpretation of a confidence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Pocket Interpretation Needed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400" b="1" smtClean="0">
                <a:solidFill>
                  <a:srgbClr val="FFFF00"/>
                </a:solidFill>
              </a:rPr>
              <a:t>Interpretation of level of confidence </a:t>
            </a:r>
          </a:p>
          <a:p>
            <a:pPr lvl="1"/>
            <a:r>
              <a:rPr lang="en-US" altLang="en-US" sz="2000" b="1" smtClean="0"/>
              <a:t>A 95% </a:t>
            </a:r>
            <a:r>
              <a:rPr lang="en-US" altLang="en-US" sz="2000" b="1" smtClean="0">
                <a:solidFill>
                  <a:srgbClr val="00FFFF"/>
                </a:solidFill>
              </a:rPr>
              <a:t>[or actual value from the context of the problem if different from 95] </a:t>
            </a:r>
            <a:r>
              <a:rPr lang="en-US" altLang="en-US" sz="2000" b="1" smtClean="0"/>
              <a:t>confidence level means that if we took repeated simple random samples of the same size, from the </a:t>
            </a:r>
            <a:r>
              <a:rPr lang="en-US" altLang="en-US" sz="2000" b="1" smtClean="0">
                <a:solidFill>
                  <a:srgbClr val="00FFFF"/>
                </a:solidFill>
              </a:rPr>
              <a:t>[population in the context of the problem]</a:t>
            </a:r>
            <a:r>
              <a:rPr lang="en-US" altLang="en-US" sz="2000" b="1" smtClean="0"/>
              <a:t>,</a:t>
            </a:r>
            <a:r>
              <a:rPr lang="en-US" altLang="en-US" sz="2000" b="1" smtClean="0">
                <a:solidFill>
                  <a:srgbClr val="00FFFF"/>
                </a:solidFill>
              </a:rPr>
              <a:t> </a:t>
            </a:r>
            <a:r>
              <a:rPr lang="en-US" altLang="en-US" sz="2000" b="1" smtClean="0"/>
              <a:t>95% of the intervals constructed using this method would capture the true </a:t>
            </a:r>
            <a:r>
              <a:rPr lang="en-US" altLang="en-US" sz="2000" b="1" smtClean="0">
                <a:solidFill>
                  <a:srgbClr val="00FFFF"/>
                </a:solidFill>
              </a:rPr>
              <a:t>[population parameter from context of the problem]</a:t>
            </a:r>
            <a:r>
              <a:rPr lang="en-US" altLang="en-US" sz="2000" b="1" smtClean="0"/>
              <a:t>.</a:t>
            </a:r>
          </a:p>
          <a:p>
            <a:pPr lvl="1"/>
            <a:endParaRPr lang="en-US" altLang="en-US" sz="2000" b="1" smtClean="0"/>
          </a:p>
          <a:p>
            <a:r>
              <a:rPr lang="en-US" altLang="en-US" sz="2400" b="1" smtClean="0">
                <a:solidFill>
                  <a:srgbClr val="FFFF00"/>
                </a:solidFill>
              </a:rPr>
              <a:t>Interpretation of confidence interval</a:t>
            </a:r>
          </a:p>
          <a:p>
            <a:pPr lvl="1"/>
            <a:r>
              <a:rPr lang="en-US" altLang="en-US" sz="2000" b="1" smtClean="0"/>
              <a:t>We are 95% </a:t>
            </a:r>
            <a:r>
              <a:rPr lang="en-US" altLang="en-US" sz="2000" b="1" smtClean="0">
                <a:solidFill>
                  <a:srgbClr val="00FFFF"/>
                </a:solidFill>
              </a:rPr>
              <a:t>[or actual value from the context of the problem if different from 95] </a:t>
            </a:r>
            <a:r>
              <a:rPr lang="en-US" altLang="en-US" sz="2000" b="1" smtClean="0"/>
              <a:t>confident that the true </a:t>
            </a:r>
            <a:r>
              <a:rPr lang="en-US" altLang="en-US" sz="2000" b="1" smtClean="0">
                <a:solidFill>
                  <a:srgbClr val="00FFFF"/>
                </a:solidFill>
              </a:rPr>
              <a:t>[population parameter from context of the problem]</a:t>
            </a:r>
            <a:r>
              <a:rPr lang="en-US" altLang="en-US" sz="2000" b="1" smtClean="0"/>
              <a:t> is between </a:t>
            </a:r>
            <a:r>
              <a:rPr lang="en-US" altLang="en-US" sz="2000" b="1" smtClean="0">
                <a:solidFill>
                  <a:srgbClr val="00FFFF"/>
                </a:solidFill>
              </a:rPr>
              <a:t>[lower bound estimate] </a:t>
            </a:r>
            <a:r>
              <a:rPr lang="en-US" altLang="en-US" sz="2000" b="1" smtClean="0"/>
              <a:t>and</a:t>
            </a:r>
            <a:r>
              <a:rPr lang="en-US" altLang="en-US" sz="2000" b="1" smtClean="0">
                <a:solidFill>
                  <a:srgbClr val="00FFFF"/>
                </a:solidFill>
              </a:rPr>
              <a:t> [upper bound estimate].</a:t>
            </a:r>
          </a:p>
          <a:p>
            <a:pPr lvl="1">
              <a:buFontTx/>
              <a:buNone/>
            </a:pPr>
            <a:endParaRPr lang="en-US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747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Margin of Error Factors</a:t>
            </a:r>
          </a:p>
        </p:txBody>
      </p:sp>
      <p:sp>
        <p:nvSpPr>
          <p:cNvPr id="22531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457200" y="914400"/>
            <a:ext cx="8305800" cy="5562600"/>
          </a:xfrm>
          <a:blipFill rotWithShape="1">
            <a:blip r:embed="rId3"/>
            <a:stretch>
              <a:fillRect l="-954" r="-220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22532" name="Group 3"/>
          <p:cNvGrpSpPr>
            <a:grpSpLocks/>
          </p:cNvGrpSpPr>
          <p:nvPr/>
        </p:nvGrpSpPr>
        <p:grpSpPr bwMode="auto">
          <a:xfrm>
            <a:off x="1828800" y="5745163"/>
            <a:ext cx="5486400" cy="1112837"/>
            <a:chOff x="1828800" y="4648200"/>
            <a:chExt cx="5486400" cy="1113584"/>
          </a:xfrm>
        </p:grpSpPr>
        <p:cxnSp>
          <p:nvCxnSpPr>
            <p:cNvPr id="22533" name="Straight Connector 4"/>
            <p:cNvCxnSpPr>
              <a:cxnSpLocks noChangeShapeType="1"/>
            </p:cNvCxnSpPr>
            <p:nvPr/>
          </p:nvCxnSpPr>
          <p:spPr bwMode="auto">
            <a:xfrm>
              <a:off x="1828800" y="5249334"/>
              <a:ext cx="548640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34" name="Straight Connector 5"/>
            <p:cNvCxnSpPr>
              <a:cxnSpLocks noChangeShapeType="1"/>
            </p:cNvCxnSpPr>
            <p:nvPr/>
          </p:nvCxnSpPr>
          <p:spPr bwMode="auto">
            <a:xfrm rot="5400000">
              <a:off x="4419600" y="5257006"/>
              <a:ext cx="304800" cy="15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35" name="TextBox 6"/>
            <p:cNvSpPr txBox="1">
              <a:spLocks noChangeArrowheads="1"/>
            </p:cNvSpPr>
            <p:nvPr/>
          </p:nvSpPr>
          <p:spPr bwMode="auto">
            <a:xfrm>
              <a:off x="4343400" y="4648200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PE</a:t>
              </a:r>
            </a:p>
          </p:txBody>
        </p:sp>
        <p:sp>
          <p:nvSpPr>
            <p:cNvPr id="22536" name="TextBox 7"/>
            <p:cNvSpPr txBox="1">
              <a:spLocks noChangeArrowheads="1"/>
            </p:cNvSpPr>
            <p:nvPr/>
          </p:nvSpPr>
          <p:spPr bwMode="auto">
            <a:xfrm>
              <a:off x="4419600" y="5257800"/>
              <a:ext cx="312906" cy="503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_</a:t>
              </a:r>
            </a:p>
            <a:p>
              <a:pPr>
                <a:lnSpc>
                  <a:spcPts val="16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x</a:t>
              </a:r>
            </a:p>
          </p:txBody>
        </p:sp>
        <p:sp>
          <p:nvSpPr>
            <p:cNvPr id="22537" name="Double Bracket 8"/>
            <p:cNvSpPr>
              <a:spLocks noChangeArrowheads="1"/>
            </p:cNvSpPr>
            <p:nvPr/>
          </p:nvSpPr>
          <p:spPr bwMode="auto">
            <a:xfrm>
              <a:off x="2362200" y="4995333"/>
              <a:ext cx="4419600" cy="533400"/>
            </a:xfrm>
            <a:prstGeom prst="bracketPair">
              <a:avLst>
                <a:gd name="adj" fmla="val 16667"/>
              </a:avLst>
            </a:prstGeom>
            <a:noFill/>
            <a:ln w="19050" algn="ctr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38" name="TextBox 9"/>
            <p:cNvSpPr txBox="1">
              <a:spLocks noChangeArrowheads="1"/>
            </p:cNvSpPr>
            <p:nvPr/>
          </p:nvSpPr>
          <p:spPr bwMode="auto">
            <a:xfrm>
              <a:off x="5257800" y="4921956"/>
              <a:ext cx="7104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MOE</a:t>
              </a:r>
            </a:p>
          </p:txBody>
        </p:sp>
        <p:sp>
          <p:nvSpPr>
            <p:cNvPr id="22539" name="TextBox 10"/>
            <p:cNvSpPr txBox="1">
              <a:spLocks noChangeArrowheads="1"/>
            </p:cNvSpPr>
            <p:nvPr/>
          </p:nvSpPr>
          <p:spPr bwMode="auto">
            <a:xfrm>
              <a:off x="3200400" y="4921956"/>
              <a:ext cx="7104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MOE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Size and Confidence Effects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r>
              <a:rPr lang="en-US" altLang="en-US" sz="2800" b="1" smtClean="0"/>
              <a:t>Effect of sample size on Confidence Interval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39624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latin typeface="+mn-lt"/>
              </a:rPr>
              <a:t>Effect of confidence level on Interval</a:t>
            </a:r>
          </a:p>
        </p:txBody>
      </p:sp>
      <p:pic>
        <p:nvPicPr>
          <p:cNvPr id="2355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24865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0"/>
            <a:ext cx="82486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/>
          <p:cNvSpPr>
            <a:spLocks noGrp="1"/>
          </p:cNvSpPr>
          <p:nvPr>
            <p:ph type="title"/>
          </p:nvPr>
        </p:nvSpPr>
        <p:spPr>
          <a:xfrm>
            <a:off x="457200" y="82550"/>
            <a:ext cx="8229600" cy="838200"/>
          </a:xfrm>
        </p:spPr>
        <p:txBody>
          <a:bodyPr/>
          <a:lstStyle/>
          <a:p>
            <a:r>
              <a:rPr lang="en-US" altLang="en-US" sz="3600" b="1" smtClean="0"/>
              <a:t>Example 3</a:t>
            </a:r>
          </a:p>
        </p:txBody>
      </p:sp>
      <p:sp>
        <p:nvSpPr>
          <p:cNvPr id="24579" name="Content Placeholder 3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205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We tested a random sample of 40 new hybrid SUVs that GM is resting its future on.  GM told us that the gas mileage was normally distributed with a standard deviation of 6 and we found that they averaged 27 mpg highway.  What would a 95% confidence interval about average miles per gallon be?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743200" y="2895600"/>
            <a:ext cx="4511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66FF66"/>
                </a:solidFill>
              </a:rPr>
              <a:t>Parameter:  </a:t>
            </a:r>
            <a:r>
              <a:rPr lang="el-GR" altLang="en-US" sz="2000" b="1">
                <a:solidFill>
                  <a:srgbClr val="FFFF00"/>
                </a:solidFill>
              </a:rPr>
              <a:t>μ</a:t>
            </a:r>
            <a:r>
              <a:rPr lang="en-US" altLang="en-US" sz="2000" b="1">
                <a:solidFill>
                  <a:srgbClr val="FFFF00"/>
                </a:solidFill>
              </a:rPr>
              <a:t>                     PE 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± MOE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28600" y="3505200"/>
            <a:ext cx="7805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66FF66"/>
                </a:solidFill>
              </a:rPr>
              <a:t>Conditions:   </a:t>
            </a:r>
            <a:r>
              <a:rPr lang="en-US" altLang="en-US" sz="2000" b="1">
                <a:solidFill>
                  <a:srgbClr val="FFFF00"/>
                </a:solidFill>
              </a:rPr>
              <a:t>1) SRS </a:t>
            </a:r>
            <a:r>
              <a:rPr lang="en-US" altLang="en-US" sz="2000" b="1">
                <a:solidFill>
                  <a:srgbClr val="FFFF00"/>
                </a:solidFill>
                <a:sym typeface="Wingdings" pitchFamily="2" charset="2"/>
              </a:rPr>
              <a:t>   2) Normality   3) Independence 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  <a:sym typeface="Wingdings" pitchFamily="2" charset="2"/>
              </a:rPr>
              <a:t>                            given          assumed             &gt; 400 produced </a:t>
            </a:r>
            <a:endParaRPr lang="en-US" altLang="en-US" sz="20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07963" y="4321175"/>
            <a:ext cx="46974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66FF66"/>
                </a:solidFill>
              </a:rPr>
              <a:t>Calculations:  </a:t>
            </a:r>
            <a:r>
              <a:rPr lang="en-US" altLang="en-US" sz="2000" b="1">
                <a:solidFill>
                  <a:srgbClr val="FFFF00"/>
                </a:solidFill>
              </a:rPr>
              <a:t>X-bar  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±  Z </a:t>
            </a:r>
            <a:r>
              <a:rPr lang="en-US" altLang="en-US" sz="2000" b="1" baseline="-25000">
                <a:solidFill>
                  <a:srgbClr val="FFFF00"/>
                </a:solidFill>
                <a:cs typeface="Arial" charset="0"/>
              </a:rPr>
              <a:t>1-</a:t>
            </a:r>
            <a:r>
              <a:rPr lang="el-GR" altLang="en-US" sz="2000" b="1" baseline="-25000">
                <a:solidFill>
                  <a:srgbClr val="FFFF00"/>
                </a:solidFill>
                <a:cs typeface="Arial" charset="0"/>
              </a:rPr>
              <a:t>α</a:t>
            </a:r>
            <a:r>
              <a:rPr lang="en-US" altLang="en-US" sz="2000" b="1" baseline="-25000">
                <a:solidFill>
                  <a:srgbClr val="FFFF00"/>
                </a:solidFill>
                <a:cs typeface="Arial" charset="0"/>
              </a:rPr>
              <a:t>/2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el-GR" altLang="en-US" sz="2000" b="1">
                <a:solidFill>
                  <a:srgbClr val="FFFF00"/>
                </a:solidFill>
                <a:cs typeface="Arial" charset="0"/>
              </a:rPr>
              <a:t>σ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/ √n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                              27  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±  (1.96) (6) / √40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24000" y="5181600"/>
            <a:ext cx="3889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LB = 25.141 &lt; </a:t>
            </a:r>
            <a:r>
              <a:rPr lang="el-GR" altLang="en-US" sz="2000" b="1">
                <a:solidFill>
                  <a:srgbClr val="FFFF00"/>
                </a:solidFill>
                <a:cs typeface="Arial" charset="0"/>
              </a:rPr>
              <a:t>μ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&lt;  28.859 = UB</a:t>
            </a:r>
            <a:endParaRPr lang="el-GR" altLang="en-US" sz="20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04800" y="59436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altLang="en-US" sz="2000" b="1">
                <a:solidFill>
                  <a:srgbClr val="66FF66"/>
                </a:solidFill>
                <a:cs typeface="Arial" charset="0"/>
              </a:rPr>
              <a:t>Interpretation:  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We are 95% confident that the true average mpg (</a:t>
            </a:r>
            <a:r>
              <a:rPr lang="el-GR" altLang="en-US" sz="2000" b="1">
                <a:solidFill>
                  <a:srgbClr val="FFFF00"/>
                </a:solidFill>
                <a:cs typeface="Arial" charset="0"/>
              </a:rPr>
              <a:t>μ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) lies between 25.14 and 28.86 for these new hybrid SUVs</a:t>
            </a:r>
            <a:endParaRPr lang="el-GR" altLang="en-US" sz="2000" b="1">
              <a:solidFill>
                <a:srgbClr val="FFFF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Sample Size Estimates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1600200"/>
          </a:xfrm>
        </p:spPr>
        <p:txBody>
          <a:bodyPr/>
          <a:lstStyle/>
          <a:p>
            <a:r>
              <a:rPr lang="en-US" altLang="en-US" sz="2400" b="1" smtClean="0"/>
              <a:t>Given a desired margin of error (like in a newspaper poll) a required sample size can be calculated.  We use the formula from the MOE in a confidence interval.</a:t>
            </a:r>
          </a:p>
          <a:p>
            <a:endParaRPr lang="en-US" altLang="en-US" sz="2400" b="1" smtClean="0"/>
          </a:p>
          <a:p>
            <a:endParaRPr lang="en-US" altLang="en-US" sz="2400" b="1" smtClean="0"/>
          </a:p>
          <a:p>
            <a:endParaRPr lang="en-US" altLang="en-US" sz="2400" b="1" smtClean="0"/>
          </a:p>
          <a:p>
            <a:endParaRPr lang="en-US" altLang="en-US" sz="2400" b="1" smtClean="0"/>
          </a:p>
          <a:p>
            <a:endParaRPr lang="en-US" altLang="en-US" sz="2400" b="1" smtClean="0"/>
          </a:p>
          <a:p>
            <a:endParaRPr lang="en-US" altLang="en-US" sz="2400" b="1" smtClean="0"/>
          </a:p>
          <a:p>
            <a:r>
              <a:rPr lang="en-US" altLang="en-US" sz="2400" b="1" smtClean="0"/>
              <a:t>Solving for n gives us:</a:t>
            </a:r>
          </a:p>
        </p:txBody>
      </p:sp>
      <p:grpSp>
        <p:nvGrpSpPr>
          <p:cNvPr id="25604" name="Group 6"/>
          <p:cNvGrpSpPr>
            <a:grpSpLocks/>
          </p:cNvGrpSpPr>
          <p:nvPr/>
        </p:nvGrpSpPr>
        <p:grpSpPr bwMode="auto">
          <a:xfrm>
            <a:off x="3505200" y="5410200"/>
            <a:ext cx="2030413" cy="1219200"/>
            <a:chOff x="5029200" y="5410200"/>
            <a:chExt cx="2029723" cy="1219200"/>
          </a:xfrm>
        </p:grpSpPr>
        <p:sp>
          <p:nvSpPr>
            <p:cNvPr id="5" name="Rectangle 4"/>
            <p:cNvSpPr/>
            <p:nvPr/>
          </p:nvSpPr>
          <p:spPr>
            <a:xfrm>
              <a:off x="5029200" y="5410200"/>
              <a:ext cx="2029723" cy="12001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kern="0" dirty="0">
                  <a:solidFill>
                    <a:srgbClr val="FFFFFF"/>
                  </a:solidFill>
                  <a:latin typeface="Arial"/>
                </a:rPr>
                <a:t>         z*</a:t>
              </a:r>
              <a:r>
                <a:rPr lang="el-GR" sz="2400" b="1" kern="0" dirty="0">
                  <a:solidFill>
                    <a:srgbClr val="FFFFFF"/>
                  </a:solidFill>
                  <a:latin typeface="Arial"/>
                </a:rPr>
                <a:t>σ</a:t>
              </a:r>
              <a:r>
                <a:rPr lang="en-US" sz="2400" b="1" kern="0" dirty="0">
                  <a:solidFill>
                    <a:srgbClr val="FFFFFF"/>
                  </a:solidFill>
                  <a:latin typeface="Arial"/>
                </a:rPr>
                <a:t>     2</a:t>
              </a:r>
            </a:p>
            <a:p>
              <a:pPr>
                <a:defRPr/>
              </a:pPr>
              <a:r>
                <a:rPr lang="en-US" sz="2400" b="1" kern="0" dirty="0">
                  <a:solidFill>
                    <a:srgbClr val="FFFFFF"/>
                  </a:solidFill>
                  <a:latin typeface="Arial"/>
                </a:rPr>
                <a:t>n ≥   -------</a:t>
              </a:r>
            </a:p>
            <a:p>
              <a:pPr>
                <a:defRPr/>
              </a:pPr>
              <a:r>
                <a:rPr lang="en-US" sz="2400" b="1" dirty="0"/>
                <a:t>        MOE</a:t>
              </a:r>
            </a:p>
          </p:txBody>
        </p:sp>
        <p:sp>
          <p:nvSpPr>
            <p:cNvPr id="25607" name="Double Bracket 5"/>
            <p:cNvSpPr>
              <a:spLocks noChangeArrowheads="1"/>
            </p:cNvSpPr>
            <p:nvPr/>
          </p:nvSpPr>
          <p:spPr bwMode="auto">
            <a:xfrm>
              <a:off x="5638800" y="5486400"/>
              <a:ext cx="1066800" cy="1143000"/>
            </a:xfrm>
            <a:prstGeom prst="bracketPair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2560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824865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2"/>
          <p:cNvSpPr>
            <a:spLocks noGrp="1"/>
          </p:cNvSpPr>
          <p:nvPr>
            <p:ph type="title"/>
          </p:nvPr>
        </p:nvSpPr>
        <p:spPr>
          <a:xfrm>
            <a:off x="457200" y="82550"/>
            <a:ext cx="8229600" cy="838200"/>
          </a:xfrm>
        </p:spPr>
        <p:txBody>
          <a:bodyPr/>
          <a:lstStyle/>
          <a:p>
            <a:r>
              <a:rPr lang="en-US" altLang="en-US" sz="3600" b="1" smtClean="0"/>
              <a:t>Example 4</a:t>
            </a:r>
          </a:p>
        </p:txBody>
      </p:sp>
      <p:sp>
        <p:nvSpPr>
          <p:cNvPr id="26627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1676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GM told us the standard deviation for their new hybrid SUV was 6 and we wanted our margin of error in estimating its average mpg highway to be within 1 mpg.  How big would our sample size need to be?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976688" y="3962400"/>
            <a:ext cx="1190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MOE = 1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681413" y="2667000"/>
            <a:ext cx="18065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      (Z </a:t>
            </a:r>
            <a:r>
              <a:rPr lang="en-US" altLang="en-US" sz="2000" b="1" baseline="-25000">
                <a:solidFill>
                  <a:srgbClr val="FFFF00"/>
                </a:solidFill>
                <a:cs typeface="Arial" charset="0"/>
              </a:rPr>
              <a:t>1-</a:t>
            </a:r>
            <a:r>
              <a:rPr lang="el-GR" altLang="en-US" sz="2000" b="1" baseline="-25000">
                <a:solidFill>
                  <a:srgbClr val="FFFF00"/>
                </a:solidFill>
                <a:cs typeface="Arial" charset="0"/>
              </a:rPr>
              <a:t>α</a:t>
            </a:r>
            <a:r>
              <a:rPr lang="en-US" altLang="en-US" sz="2000" b="1" baseline="-25000">
                <a:solidFill>
                  <a:srgbClr val="FFFF00"/>
                </a:solidFill>
                <a:cs typeface="Arial" charset="0"/>
              </a:rPr>
              <a:t>/2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el-GR" altLang="en-US" sz="2000" b="1">
                <a:solidFill>
                  <a:srgbClr val="FFFF00"/>
                </a:solidFill>
                <a:cs typeface="Arial" charset="0"/>
              </a:rPr>
              <a:t>σ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)²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n ≥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-------------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          MOE²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598863" y="4648200"/>
            <a:ext cx="1963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n ≥ 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 (Z </a:t>
            </a:r>
            <a:r>
              <a:rPr lang="en-US" altLang="en-US" sz="2000" b="1" baseline="-25000">
                <a:solidFill>
                  <a:srgbClr val="FFFF00"/>
                </a:solidFill>
                <a:cs typeface="Arial" charset="0"/>
              </a:rPr>
              <a:t>1-</a:t>
            </a:r>
            <a:r>
              <a:rPr lang="el-GR" altLang="en-US" sz="2000" b="1" baseline="-25000">
                <a:solidFill>
                  <a:srgbClr val="FFFF00"/>
                </a:solidFill>
                <a:cs typeface="Arial" charset="0"/>
              </a:rPr>
              <a:t>α</a:t>
            </a:r>
            <a:r>
              <a:rPr lang="en-US" altLang="en-US" sz="2000" b="1" baseline="-25000">
                <a:solidFill>
                  <a:srgbClr val="FFFF00"/>
                </a:solidFill>
                <a:cs typeface="Arial" charset="0"/>
              </a:rPr>
              <a:t>/2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el-GR" altLang="en-US" sz="2000" b="1">
                <a:solidFill>
                  <a:srgbClr val="FFFF00"/>
                </a:solidFill>
                <a:cs typeface="Arial" charset="0"/>
              </a:rPr>
              <a:t>σ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)²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157538" y="5486400"/>
            <a:ext cx="2786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n ≥ 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 (1.96∙ 6 )² = 138.3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976688" y="6172200"/>
            <a:ext cx="495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n = </a:t>
            </a:r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  139       always round up to integer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9" grpId="0"/>
      <p:bldP spid="13320" grpId="0"/>
      <p:bldP spid="133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14605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Cautions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400" b="1" smtClean="0"/>
              <a:t>The data must be an SRS from the population</a:t>
            </a:r>
          </a:p>
          <a:p>
            <a:r>
              <a:rPr lang="en-US" altLang="en-US" sz="2400" b="1" smtClean="0"/>
              <a:t>Different methods are needed for different sampling designs</a:t>
            </a:r>
          </a:p>
          <a:p>
            <a:r>
              <a:rPr lang="en-US" altLang="en-US" sz="2400" b="1" smtClean="0"/>
              <a:t>No correct method for inference from haphazardly collected data (with unknown bias)</a:t>
            </a:r>
          </a:p>
          <a:p>
            <a:r>
              <a:rPr lang="en-US" altLang="en-US" sz="2400" b="1" smtClean="0"/>
              <a:t>Outliers can distort results</a:t>
            </a:r>
          </a:p>
          <a:p>
            <a:r>
              <a:rPr lang="en-US" altLang="en-US" sz="2400" b="1" smtClean="0"/>
              <a:t>Shape of the population distribution matters</a:t>
            </a:r>
          </a:p>
          <a:p>
            <a:r>
              <a:rPr lang="en-US" altLang="en-US" sz="2400" b="1" smtClean="0">
                <a:solidFill>
                  <a:srgbClr val="FFFF00"/>
                </a:solidFill>
              </a:rPr>
              <a:t>You must know the standard deviation of the population  (hardly ever true)</a:t>
            </a:r>
          </a:p>
          <a:p>
            <a:r>
              <a:rPr lang="en-US" altLang="en-US" sz="2400" b="1" smtClean="0"/>
              <a:t>The MOE in a confidence interval covers only random sampling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14605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TI Calculator Help on Z-Interval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altLang="en-US" sz="2800" b="1" smtClean="0"/>
              <a:t>Press </a:t>
            </a:r>
            <a:r>
              <a:rPr lang="en-US" altLang="en-US" sz="2800" b="1" smtClean="0">
                <a:solidFill>
                  <a:srgbClr val="FFFF00"/>
                </a:solidFill>
              </a:rPr>
              <a:t>STATS</a:t>
            </a:r>
            <a:r>
              <a:rPr lang="en-US" altLang="en-US" sz="2800" b="1" smtClean="0"/>
              <a:t>, choose </a:t>
            </a:r>
            <a:r>
              <a:rPr lang="en-US" altLang="en-US" sz="2800" b="1" smtClean="0">
                <a:solidFill>
                  <a:srgbClr val="FFFF00"/>
                </a:solidFill>
              </a:rPr>
              <a:t>TESTS</a:t>
            </a:r>
            <a:r>
              <a:rPr lang="en-US" altLang="en-US" sz="2800" b="1" smtClean="0"/>
              <a:t>, and then scroll down to </a:t>
            </a:r>
            <a:r>
              <a:rPr lang="en-US" altLang="en-US" sz="2800" b="1" smtClean="0">
                <a:solidFill>
                  <a:srgbClr val="FFFF00"/>
                </a:solidFill>
              </a:rPr>
              <a:t>Zinterval</a:t>
            </a:r>
          </a:p>
          <a:p>
            <a:r>
              <a:rPr lang="en-US" altLang="en-US" sz="2800" b="1" smtClean="0"/>
              <a:t>Select Data, if you have raw data (in a list)</a:t>
            </a:r>
            <a:br>
              <a:rPr lang="en-US" altLang="en-US" sz="2800" b="1" smtClean="0"/>
            </a:br>
            <a:r>
              <a:rPr lang="en-US" altLang="en-US" sz="2800" b="1" smtClean="0"/>
              <a:t>      Enter the list the raw data is in</a:t>
            </a:r>
            <a:br>
              <a:rPr lang="en-US" altLang="en-US" sz="2800" b="1" smtClean="0"/>
            </a:br>
            <a:r>
              <a:rPr lang="en-US" altLang="en-US" sz="2800" b="1" smtClean="0"/>
              <a:t>      Leave Freq: 1 alone</a:t>
            </a:r>
            <a:br>
              <a:rPr lang="en-US" altLang="en-US" sz="2800" b="1" smtClean="0"/>
            </a:br>
            <a:r>
              <a:rPr lang="en-US" altLang="en-US" sz="2800" b="1" smtClean="0"/>
              <a:t>or select stats, if you have summary stats</a:t>
            </a:r>
            <a:br>
              <a:rPr lang="en-US" altLang="en-US" sz="2800" b="1" smtClean="0"/>
            </a:br>
            <a:r>
              <a:rPr lang="en-US" altLang="en-US" sz="2800" b="1" smtClean="0"/>
              <a:t>      Enter </a:t>
            </a:r>
            <a:r>
              <a:rPr lang="en-US" altLang="en-US" sz="2800" b="1" i="1" smtClean="0"/>
              <a:t>x-bar</a:t>
            </a:r>
            <a:r>
              <a:rPr lang="en-US" altLang="en-US" sz="2800" b="1" smtClean="0"/>
              <a:t>, </a:t>
            </a:r>
            <a:r>
              <a:rPr lang="el-GR" altLang="en-US" sz="2800" b="1" i="1" smtClean="0"/>
              <a:t>σ</a:t>
            </a:r>
            <a:r>
              <a:rPr lang="en-US" altLang="en-US" sz="2800" b="1" smtClean="0"/>
              <a:t>, and </a:t>
            </a:r>
            <a:r>
              <a:rPr lang="en-US" altLang="en-US" sz="2800" b="1" i="1" smtClean="0"/>
              <a:t>n</a:t>
            </a:r>
          </a:p>
          <a:p>
            <a:r>
              <a:rPr lang="en-US" altLang="en-US" sz="2800" b="1" smtClean="0"/>
              <a:t>Enter your confidence level</a:t>
            </a:r>
          </a:p>
          <a:p>
            <a:r>
              <a:rPr lang="en-US" altLang="en-US" sz="2800" b="1" smtClean="0"/>
              <a:t>Choose calculate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14605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TI Calculator Help on Z-Critical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altLang="en-US" sz="2800" b="1" smtClean="0"/>
              <a:t>Press </a:t>
            </a:r>
            <a:r>
              <a:rPr lang="en-US" altLang="en-US" sz="2800" b="1" smtClean="0">
                <a:solidFill>
                  <a:srgbClr val="FFFF00"/>
                </a:solidFill>
              </a:rPr>
              <a:t>2</a:t>
            </a:r>
            <a:r>
              <a:rPr lang="en-US" altLang="en-US" sz="2800" b="1" baseline="30000" smtClean="0">
                <a:solidFill>
                  <a:srgbClr val="FFFF00"/>
                </a:solidFill>
              </a:rPr>
              <a:t>nd</a:t>
            </a:r>
            <a:r>
              <a:rPr lang="en-US" altLang="en-US" sz="2800" b="1" smtClean="0">
                <a:solidFill>
                  <a:srgbClr val="FFFF00"/>
                </a:solidFill>
              </a:rPr>
              <a:t> DISTR</a:t>
            </a:r>
            <a:r>
              <a:rPr lang="en-US" altLang="en-US" sz="2800" b="1" smtClean="0"/>
              <a:t> and choose </a:t>
            </a:r>
            <a:r>
              <a:rPr lang="en-US" altLang="en-US" sz="2800" b="1" smtClean="0">
                <a:solidFill>
                  <a:srgbClr val="FFFF00"/>
                </a:solidFill>
              </a:rPr>
              <a:t>invNorm</a:t>
            </a:r>
          </a:p>
          <a:p>
            <a:r>
              <a:rPr lang="en-US" altLang="en-US" sz="2800" b="1" smtClean="0"/>
              <a:t>Enter </a:t>
            </a:r>
            <a:r>
              <a:rPr lang="en-US" altLang="en-US" sz="2800" b="1" smtClean="0">
                <a:solidFill>
                  <a:srgbClr val="00FFFF"/>
                </a:solidFill>
              </a:rPr>
              <a:t>(1+C)/2 </a:t>
            </a:r>
            <a:r>
              <a:rPr lang="en-US" altLang="en-US" sz="2800" b="1" smtClean="0"/>
              <a:t>(in decimal form)</a:t>
            </a:r>
          </a:p>
          <a:p>
            <a:endParaRPr lang="en-US" altLang="en-US" sz="2800" b="1" smtClean="0"/>
          </a:p>
          <a:p>
            <a:r>
              <a:rPr lang="en-US" altLang="en-US" sz="2800" b="1" smtClean="0"/>
              <a:t>This will give you the z-critical (z*) value you need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and Homework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4864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/>
            <a:r>
              <a:rPr lang="en-US" altLang="en-US" sz="2400" b="1" smtClean="0"/>
              <a:t>CI form:    PE </a:t>
            </a:r>
            <a:r>
              <a:rPr lang="en-US" altLang="en-US" sz="2400" b="1" smtClean="0">
                <a:sym typeface="Symbol" pitchFamily="18" charset="2"/>
              </a:rPr>
              <a:t> MOE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Z critical values: 90% - 1.645; 95% - 1.96; 99% - 2.575 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Confidence level gives the probability that the method will have the true parameter in the interval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Conditions:  SRS, Independence, Normality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Sample size required:</a:t>
            </a:r>
            <a:endParaRPr lang="en-US" altLang="en-US" sz="2400" b="1" smtClean="0"/>
          </a:p>
          <a:p>
            <a:pPr eaLnBrk="1" hangingPunct="1"/>
            <a:endParaRPr lang="en-US" altLang="en-US" sz="2800" b="1" smtClean="0"/>
          </a:p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Homework</a:t>
            </a:r>
          </a:p>
          <a:p>
            <a:pPr lvl="1" eaLnBrk="1" hangingPunct="1"/>
            <a:r>
              <a:rPr lang="en-US" altLang="en-US" sz="2400" b="1" smtClean="0"/>
              <a:t>Day 1: 5, 7, 9, 11, 13</a:t>
            </a:r>
          </a:p>
          <a:p>
            <a:pPr lvl="1" eaLnBrk="1" hangingPunct="1"/>
            <a:r>
              <a:rPr lang="en-US" altLang="en-US" sz="2400" b="1" smtClean="0"/>
              <a:t>Day 2:  17, 19-24, 27, 31, 33</a:t>
            </a:r>
          </a:p>
        </p:txBody>
      </p:sp>
      <p:grpSp>
        <p:nvGrpSpPr>
          <p:cNvPr id="30724" name="Group 6"/>
          <p:cNvGrpSpPr>
            <a:grpSpLocks/>
          </p:cNvGrpSpPr>
          <p:nvPr/>
        </p:nvGrpSpPr>
        <p:grpSpPr bwMode="auto">
          <a:xfrm>
            <a:off x="4827588" y="3657600"/>
            <a:ext cx="2030412" cy="1219200"/>
            <a:chOff x="5029201" y="5410200"/>
            <a:chExt cx="2029723" cy="1219200"/>
          </a:xfrm>
        </p:grpSpPr>
        <p:sp>
          <p:nvSpPr>
            <p:cNvPr id="5" name="Rectangle 4"/>
            <p:cNvSpPr/>
            <p:nvPr/>
          </p:nvSpPr>
          <p:spPr>
            <a:xfrm>
              <a:off x="5029201" y="5410200"/>
              <a:ext cx="2029723" cy="12001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kern="0" dirty="0">
                  <a:solidFill>
                    <a:srgbClr val="FFFFFF"/>
                  </a:solidFill>
                  <a:latin typeface="Arial"/>
                </a:rPr>
                <a:t>         z*</a:t>
              </a:r>
              <a:r>
                <a:rPr lang="el-GR" sz="2400" b="1" kern="0" dirty="0">
                  <a:solidFill>
                    <a:srgbClr val="FFFFFF"/>
                  </a:solidFill>
                  <a:latin typeface="Arial"/>
                </a:rPr>
                <a:t>σ</a:t>
              </a:r>
              <a:r>
                <a:rPr lang="en-US" sz="2400" b="1" kern="0" dirty="0">
                  <a:solidFill>
                    <a:srgbClr val="FFFFFF"/>
                  </a:solidFill>
                  <a:latin typeface="Arial"/>
                </a:rPr>
                <a:t>     2</a:t>
              </a:r>
            </a:p>
            <a:p>
              <a:pPr>
                <a:defRPr/>
              </a:pPr>
              <a:r>
                <a:rPr lang="en-US" sz="2400" b="1" kern="0" dirty="0">
                  <a:solidFill>
                    <a:srgbClr val="FFFFFF"/>
                  </a:solidFill>
                  <a:latin typeface="Arial"/>
                </a:rPr>
                <a:t>n ≥   -------</a:t>
              </a:r>
            </a:p>
            <a:p>
              <a:pPr>
                <a:defRPr/>
              </a:pPr>
              <a:r>
                <a:rPr lang="en-US" sz="2400" b="1" dirty="0"/>
                <a:t>        MOE</a:t>
              </a:r>
            </a:p>
          </p:txBody>
        </p:sp>
        <p:sp>
          <p:nvSpPr>
            <p:cNvPr id="30727" name="Double Bracket 5"/>
            <p:cNvSpPr>
              <a:spLocks noChangeArrowheads="1"/>
            </p:cNvSpPr>
            <p:nvPr/>
          </p:nvSpPr>
          <p:spPr bwMode="auto">
            <a:xfrm>
              <a:off x="5638800" y="5486400"/>
              <a:ext cx="1066800" cy="1143000"/>
            </a:xfrm>
            <a:prstGeom prst="bracketPair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" name="Rectangle 6"/>
          <p:cNvSpPr/>
          <p:nvPr/>
        </p:nvSpPr>
        <p:spPr>
          <a:xfrm>
            <a:off x="5029200" y="1447800"/>
            <a:ext cx="180498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2400" b="1" kern="0" dirty="0">
                <a:solidFill>
                  <a:srgbClr val="FFC000"/>
                </a:solidFill>
                <a:latin typeface="Arial"/>
                <a:sym typeface="Symbol"/>
              </a:rPr>
              <a:t>μ</a:t>
            </a:r>
            <a:r>
              <a:rPr lang="en-US" sz="2400" b="1" kern="0" dirty="0">
                <a:solidFill>
                  <a:srgbClr val="FFFFFF"/>
                </a:solidFill>
                <a:latin typeface="Arial"/>
                <a:sym typeface="Symbol"/>
              </a:rPr>
              <a:t> </a:t>
            </a:r>
            <a:r>
              <a:rPr lang="el-GR" sz="2400" b="1" kern="0" dirty="0">
                <a:solidFill>
                  <a:srgbClr val="FFFFFF"/>
                </a:solidFill>
                <a:latin typeface="Arial"/>
                <a:sym typeface="Symbol"/>
              </a:rPr>
              <a:t></a:t>
            </a:r>
            <a:r>
              <a:rPr lang="en-US" sz="2400" b="1" kern="0" dirty="0">
                <a:solidFill>
                  <a:srgbClr val="FFFFFF"/>
                </a:solidFill>
                <a:latin typeface="Arial"/>
                <a:sym typeface="Symbol"/>
              </a:rPr>
              <a:t> </a:t>
            </a:r>
            <a:r>
              <a:rPr lang="en-US" sz="2400" b="1" kern="0" dirty="0">
                <a:solidFill>
                  <a:srgbClr val="00FFFF"/>
                </a:solidFill>
                <a:latin typeface="Arial"/>
                <a:sym typeface="Symbol"/>
              </a:rPr>
              <a:t>z*</a:t>
            </a:r>
            <a:r>
              <a:rPr lang="el-GR" sz="2400" b="1" kern="0" dirty="0">
                <a:solidFill>
                  <a:srgbClr val="FF99FF"/>
                </a:solidFill>
                <a:latin typeface="Arial"/>
                <a:sym typeface="Symbol"/>
              </a:rPr>
              <a:t>σ</a:t>
            </a:r>
            <a:r>
              <a:rPr lang="en-US" sz="2400" b="1" kern="0" dirty="0">
                <a:solidFill>
                  <a:srgbClr val="FF99FF"/>
                </a:solidFill>
                <a:latin typeface="Arial"/>
                <a:sym typeface="Symbol"/>
              </a:rPr>
              <a:t> / </a:t>
            </a:r>
            <a:r>
              <a:rPr lang="el-GR" sz="2400" b="1" kern="0" dirty="0">
                <a:solidFill>
                  <a:srgbClr val="FF99FF"/>
                </a:solidFill>
                <a:latin typeface="Arial"/>
                <a:cs typeface="Arial"/>
                <a:sym typeface="Symbol"/>
              </a:rPr>
              <a:t>√</a:t>
            </a:r>
            <a:r>
              <a:rPr lang="en-US" sz="2400" b="1" kern="0" dirty="0">
                <a:solidFill>
                  <a:srgbClr val="FF99FF"/>
                </a:solidFill>
                <a:latin typeface="Arial"/>
                <a:cs typeface="Arial"/>
                <a:sym typeface="Symbol"/>
              </a:rPr>
              <a:t>n</a:t>
            </a:r>
            <a:endParaRPr lang="en-US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5" y="914400"/>
            <a:ext cx="8610600" cy="5410200"/>
          </a:xfrm>
        </p:spPr>
        <p:txBody>
          <a:bodyPr/>
          <a:lstStyle/>
          <a:p>
            <a:pPr eaLnBrk="1" hangingPunct="1"/>
            <a:r>
              <a:rPr lang="en-US" altLang="en-US" sz="2400" b="1" i="1" smtClean="0">
                <a:solidFill>
                  <a:srgbClr val="FFFF00"/>
                </a:solidFill>
              </a:rPr>
              <a:t>Statistical Inference </a:t>
            </a:r>
            <a:r>
              <a:rPr lang="en-US" altLang="en-US" sz="2400" b="1" i="1" smtClean="0"/>
              <a:t>– provides methods for drawing conclusions about a population parameter from sample data </a:t>
            </a:r>
          </a:p>
          <a:p>
            <a:r>
              <a:rPr lang="en-US" altLang="en-US" sz="2400" b="1" i="1" smtClean="0">
                <a:solidFill>
                  <a:srgbClr val="FFFF00"/>
                </a:solidFill>
              </a:rPr>
              <a:t>Point estimate </a:t>
            </a:r>
            <a:r>
              <a:rPr lang="en-US" altLang="en-US" sz="2400" b="1" i="1" smtClean="0"/>
              <a:t>– the unbiased estimator for the population parameter</a:t>
            </a:r>
            <a:endParaRPr lang="en-US" altLang="en-US" sz="2400" b="1" smtClean="0"/>
          </a:p>
          <a:p>
            <a:r>
              <a:rPr lang="en-US" altLang="en-US" sz="2400" b="1" i="1" smtClean="0">
                <a:solidFill>
                  <a:srgbClr val="FFFF00"/>
                </a:solidFill>
              </a:rPr>
              <a:t>Margin of error </a:t>
            </a:r>
            <a:r>
              <a:rPr lang="en-US" altLang="en-US" sz="2400" b="1" i="1" smtClean="0"/>
              <a:t>– MOE:  critical value times standard error of the estimate; the </a:t>
            </a:r>
            <a:endParaRPr lang="en-US" altLang="en-US" sz="2400" b="1" smtClean="0"/>
          </a:p>
          <a:p>
            <a:r>
              <a:rPr lang="en-US" altLang="en-US" sz="2400" b="1" i="1" smtClean="0">
                <a:solidFill>
                  <a:srgbClr val="FFFF00"/>
                </a:solidFill>
              </a:rPr>
              <a:t>Critical Values </a:t>
            </a:r>
            <a:r>
              <a:rPr lang="en-US" altLang="en-US" sz="2400" b="1" i="1" smtClean="0"/>
              <a:t>– a value from z or t distributions corresponding to a level of confidence C</a:t>
            </a:r>
            <a:endParaRPr lang="en-US" altLang="en-US" sz="2400" b="1" smtClean="0"/>
          </a:p>
          <a:p>
            <a:r>
              <a:rPr lang="en-US" altLang="en-US" sz="2400" b="1" i="1" smtClean="0">
                <a:solidFill>
                  <a:srgbClr val="FFFF00"/>
                </a:solidFill>
              </a:rPr>
              <a:t>Level C </a:t>
            </a:r>
            <a:r>
              <a:rPr lang="en-US" altLang="en-US" sz="2400" b="1" i="1" smtClean="0"/>
              <a:t>– area between +/- critical values under the given test curve (a normal distribution or t-distribution)</a:t>
            </a:r>
            <a:endParaRPr lang="en-US" altLang="en-US" sz="2400" b="1" smtClean="0"/>
          </a:p>
          <a:p>
            <a:r>
              <a:rPr lang="en-US" altLang="en-US" sz="2400" b="1" i="1" smtClean="0">
                <a:solidFill>
                  <a:srgbClr val="FFFF00"/>
                </a:solidFill>
              </a:rPr>
              <a:t>Confidence Level </a:t>
            </a:r>
            <a:r>
              <a:rPr lang="en-US" altLang="en-US" sz="2400" b="1" i="1" smtClean="0"/>
              <a:t>– how confident we are that the population parameter lies inside the confidence interval</a:t>
            </a:r>
            <a:endParaRPr lang="en-US" altLang="en-US" sz="2400" b="1" smtClean="0"/>
          </a:p>
          <a:p>
            <a:pPr eaLnBrk="1" hangingPunct="1"/>
            <a:endParaRPr lang="en-US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Reasoning of Statistical Estimation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altLang="en-US" sz="2400" b="1" smtClean="0"/>
              <a:t>Use unbiased estimator of population parameter.  The unbiased estimator will always be “close” – so it will have some error in it</a:t>
            </a:r>
          </a:p>
          <a:p>
            <a:pPr marL="457200" indent="-457200" eaLnBrk="1" hangingPunct="1">
              <a:buFontTx/>
              <a:buAutoNum type="arabicPeriod"/>
            </a:pPr>
            <a:endParaRPr lang="en-US" altLang="en-US" sz="1200" b="1" smtClean="0"/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z="2400" b="1" smtClean="0"/>
              <a:t>Central Limit theorem says with repeated samples, the sampling distribution will be apx Normal</a:t>
            </a:r>
          </a:p>
          <a:p>
            <a:pPr marL="457200" indent="-457200" eaLnBrk="1" hangingPunct="1">
              <a:buFontTx/>
              <a:buAutoNum type="arabicPeriod"/>
            </a:pPr>
            <a:endParaRPr lang="en-US" altLang="en-US" sz="1200" b="1" smtClean="0"/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z="2400" b="1" smtClean="0"/>
              <a:t>Empirical Rule says that in 95% of all samples, the sample statistic will be within two standard deviations of the population parameter</a:t>
            </a:r>
          </a:p>
          <a:p>
            <a:pPr marL="457200" indent="-457200" eaLnBrk="1" hangingPunct="1">
              <a:buFontTx/>
              <a:buAutoNum type="arabicPeriod"/>
            </a:pPr>
            <a:endParaRPr lang="en-US" altLang="en-US" sz="1200" b="1" smtClean="0"/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z="2400" b="1" smtClean="0"/>
              <a:t>Twisting it:  the unknown parameter will lie between plus or minus two standard deviations of the unbiased estimator 95% of the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752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We are trying to estimate the true mean IQ of a certain university’s freshmen.  From previous data we know that the standard deviation is 16.  We take several random samples of 50 and get the following data: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56388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400" b="1" kern="0" dirty="0">
                <a:latin typeface="+mn-lt"/>
              </a:rPr>
              <a:t>The sampling distribution of x-bar is shown to the right with one standard deviation (16/</a:t>
            </a:r>
            <a:r>
              <a:rPr lang="en-US" sz="2400" b="1" kern="0" dirty="0">
                <a:latin typeface="Arial"/>
                <a:cs typeface="Arial"/>
              </a:rPr>
              <a:t>√50) </a:t>
            </a:r>
            <a:r>
              <a:rPr lang="en-US" sz="2400" b="1" kern="0" dirty="0">
                <a:latin typeface="+mn-lt"/>
              </a:rPr>
              <a:t>marked.</a:t>
            </a:r>
          </a:p>
        </p:txBody>
      </p:sp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19400"/>
            <a:ext cx="824865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2705100"/>
            <a:ext cx="584835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Graphical Interpretation</a:t>
            </a: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1676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Based on the sampling distribution of x-bar, the unknown population mean will lie in the interval determined by the sample mean, x-bar, 95% of the time (where 95% is a set value).</a:t>
            </a:r>
          </a:p>
        </p:txBody>
      </p:sp>
      <p:cxnSp>
        <p:nvCxnSpPr>
          <p:cNvPr id="7173" name="Straight Arrow Connector 5"/>
          <p:cNvCxnSpPr>
            <a:cxnSpLocks noChangeShapeType="1"/>
          </p:cNvCxnSpPr>
          <p:nvPr/>
        </p:nvCxnSpPr>
        <p:spPr bwMode="auto">
          <a:xfrm>
            <a:off x="1219200" y="5257800"/>
            <a:ext cx="1524000" cy="914400"/>
          </a:xfrm>
          <a:prstGeom prst="straightConnector1">
            <a:avLst/>
          </a:prstGeom>
          <a:noFill/>
          <a:ln w="28575" algn="ctr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4" name="Straight Arrow Connector 6"/>
          <p:cNvCxnSpPr>
            <a:cxnSpLocks noChangeShapeType="1"/>
          </p:cNvCxnSpPr>
          <p:nvPr/>
        </p:nvCxnSpPr>
        <p:spPr bwMode="auto">
          <a:xfrm rot="10800000" flipV="1">
            <a:off x="6324600" y="5257800"/>
            <a:ext cx="1371600" cy="990600"/>
          </a:xfrm>
          <a:prstGeom prst="straightConnector1">
            <a:avLst/>
          </a:prstGeom>
          <a:noFill/>
          <a:ln w="28575" algn="ctr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TextBox 9"/>
          <p:cNvSpPr txBox="1">
            <a:spLocks noChangeArrowheads="1"/>
          </p:cNvSpPr>
          <p:nvPr/>
        </p:nvSpPr>
        <p:spPr bwMode="auto">
          <a:xfrm>
            <a:off x="7696200" y="5029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0.025</a:t>
            </a:r>
          </a:p>
        </p:txBody>
      </p:sp>
      <p:sp>
        <p:nvSpPr>
          <p:cNvPr id="7176" name="TextBox 10"/>
          <p:cNvSpPr txBox="1">
            <a:spLocks noChangeArrowheads="1"/>
          </p:cNvSpPr>
          <p:nvPr/>
        </p:nvSpPr>
        <p:spPr bwMode="auto">
          <a:xfrm>
            <a:off x="457200" y="5029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0.025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Graphical Interpretation Revisited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3962400" cy="5867400"/>
          </a:xfrm>
        </p:spPr>
        <p:txBody>
          <a:bodyPr/>
          <a:lstStyle/>
          <a:p>
            <a:pPr marL="234950" indent="-234950"/>
            <a:r>
              <a:rPr lang="en-US" altLang="en-US" sz="2400" b="1" smtClean="0"/>
              <a:t>Based on the sampling distribution of x-bar, the unknown population mean will lie in the interval determined by the sample mean, x-bar, 95% of the time (where 95% is a set value).</a:t>
            </a:r>
          </a:p>
          <a:p>
            <a:pPr marL="234950" indent="-234950"/>
            <a:r>
              <a:rPr lang="en-US" altLang="en-US" sz="2400" b="1" smtClean="0"/>
              <a:t>In the example to the right, only 1 out of 25 confidence intervals formed by x-bar does the interval not include the unknown </a:t>
            </a:r>
            <a:r>
              <a:rPr lang="el-GR" altLang="en-US" sz="2400" b="1" smtClean="0"/>
              <a:t>μ</a:t>
            </a:r>
            <a:endParaRPr lang="en-US" altLang="en-US" sz="2400" b="1" smtClean="0"/>
          </a:p>
          <a:p>
            <a:pPr marL="234950" indent="-234950"/>
            <a:r>
              <a:rPr lang="en-US" altLang="en-US" sz="2400" b="1" smtClean="0">
                <a:hlinkClick r:id="rId2"/>
              </a:rPr>
              <a:t>Click here</a:t>
            </a:r>
            <a:endParaRPr lang="en-US" altLang="en-US" sz="2400" b="1" smtClean="0"/>
          </a:p>
        </p:txBody>
      </p:sp>
      <p:sp>
        <p:nvSpPr>
          <p:cNvPr id="8196" name="Rectangle 11"/>
          <p:cNvSpPr>
            <a:spLocks noChangeArrowheads="1"/>
          </p:cNvSpPr>
          <p:nvPr/>
        </p:nvSpPr>
        <p:spPr bwMode="auto">
          <a:xfrm>
            <a:off x="6172200" y="6488113"/>
            <a:ext cx="325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n-US" sz="1800" b="1">
                <a:solidFill>
                  <a:srgbClr val="FFFF00"/>
                </a:solidFill>
              </a:rPr>
              <a:t>μ</a:t>
            </a:r>
            <a:endParaRPr lang="en-US" altLang="en-US" sz="1800">
              <a:solidFill>
                <a:srgbClr val="FFFF00"/>
              </a:solidFill>
            </a:endParaRPr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066800"/>
            <a:ext cx="465772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Confidence Interval Interpretation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 marL="457200" indent="-457200" eaLnBrk="1" hangingPunct="1"/>
            <a:r>
              <a:rPr lang="en-US" altLang="en-US" sz="2400" b="1" smtClean="0"/>
              <a:t>One of the </a:t>
            </a:r>
            <a:r>
              <a:rPr lang="en-US" altLang="en-US" sz="2400" b="1" i="1" smtClean="0"/>
              <a:t>most common </a:t>
            </a:r>
            <a:r>
              <a:rPr lang="en-US" altLang="en-US" sz="2400" b="1" smtClean="0"/>
              <a:t>mistakes students make on the AP Exam is misinterpreting the information given by a confidence interval</a:t>
            </a:r>
          </a:p>
          <a:p>
            <a:pPr marL="457200" indent="-457200" eaLnBrk="1" hangingPunct="1"/>
            <a:r>
              <a:rPr lang="en-US" altLang="en-US" sz="2400" b="1" smtClean="0"/>
              <a:t>Since it has a percentage, they want to attach a probabilistic meaning to the interval</a:t>
            </a:r>
          </a:p>
          <a:p>
            <a:pPr marL="457200" indent="-457200" eaLnBrk="1" hangingPunct="1"/>
            <a:r>
              <a:rPr lang="en-US" altLang="en-US" sz="2400" b="1" smtClean="0"/>
              <a:t>The unknown population parameter is a fixed value, not a random variable.  It either lies inside the given interval or it does not.</a:t>
            </a:r>
          </a:p>
          <a:p>
            <a:pPr marL="457200" indent="-457200" eaLnBrk="1" hangingPunct="1"/>
            <a:endParaRPr lang="en-US" altLang="en-US" sz="2400" b="1" smtClean="0"/>
          </a:p>
          <a:p>
            <a:pPr marL="457200" indent="-457200" eaLnBrk="1" hangingPunct="1"/>
            <a:r>
              <a:rPr lang="en-US" altLang="en-US" sz="2400" b="1" smtClean="0"/>
              <a:t>The method we employ implies a level of confidence – a percentage of time, based on our point estimate, x-bar (which is a random variable!), that the unknown population mean falls inside the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Confidence Interval Conditions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altLang="en-US" sz="2800" b="1" smtClean="0">
                <a:solidFill>
                  <a:srgbClr val="FF00FF"/>
                </a:solidFill>
              </a:rPr>
              <a:t>S</a:t>
            </a:r>
            <a:r>
              <a:rPr lang="en-US" altLang="en-US" sz="2800" b="1" smtClean="0"/>
              <a:t>ample comes from a </a:t>
            </a:r>
            <a:r>
              <a:rPr lang="en-US" altLang="en-US" sz="2800" b="1" smtClean="0">
                <a:solidFill>
                  <a:srgbClr val="FFC000"/>
                </a:solidFill>
              </a:rPr>
              <a:t>SRS</a:t>
            </a:r>
          </a:p>
          <a:p>
            <a:r>
              <a:rPr lang="en-US" altLang="en-US" sz="2800" b="1" smtClean="0">
                <a:solidFill>
                  <a:srgbClr val="FF00FF"/>
                </a:solidFill>
              </a:rPr>
              <a:t>I</a:t>
            </a:r>
            <a:r>
              <a:rPr lang="en-US" altLang="en-US" sz="2800" b="1" smtClean="0">
                <a:solidFill>
                  <a:srgbClr val="FFC000"/>
                </a:solidFill>
              </a:rPr>
              <a:t>ndependence</a:t>
            </a:r>
            <a:r>
              <a:rPr lang="en-US" altLang="en-US" sz="2800" b="1" smtClean="0"/>
              <a:t> of observations</a:t>
            </a:r>
          </a:p>
          <a:p>
            <a:pPr lvl="1"/>
            <a:r>
              <a:rPr lang="en-US" altLang="en-US" sz="2400" b="1" smtClean="0"/>
              <a:t>Population large enough so sample is not from Hypergeometric distribution (</a:t>
            </a:r>
            <a:r>
              <a:rPr lang="en-US" altLang="en-US" sz="2400" b="1" smtClean="0">
                <a:solidFill>
                  <a:srgbClr val="FFC000"/>
                </a:solidFill>
              </a:rPr>
              <a:t>N ≥ 10n</a:t>
            </a:r>
            <a:r>
              <a:rPr lang="en-US" altLang="en-US" sz="2400" b="1" smtClean="0"/>
              <a:t>)</a:t>
            </a:r>
          </a:p>
          <a:p>
            <a:r>
              <a:rPr lang="en-US" altLang="en-US" sz="2800" b="1" smtClean="0">
                <a:solidFill>
                  <a:srgbClr val="FF00FF"/>
                </a:solidFill>
              </a:rPr>
              <a:t>N</a:t>
            </a:r>
            <a:r>
              <a:rPr lang="en-US" altLang="en-US" sz="2800" b="1" smtClean="0">
                <a:solidFill>
                  <a:srgbClr val="FFC000"/>
                </a:solidFill>
              </a:rPr>
              <a:t>ormality</a:t>
            </a:r>
            <a:r>
              <a:rPr lang="en-US" altLang="en-US" sz="2800" b="1" smtClean="0"/>
              <a:t> from either the</a:t>
            </a:r>
          </a:p>
          <a:p>
            <a:pPr lvl="1"/>
            <a:r>
              <a:rPr lang="en-US" altLang="en-US" sz="2400" b="1" smtClean="0"/>
              <a:t>Population is Normally distributed</a:t>
            </a:r>
          </a:p>
          <a:p>
            <a:pPr lvl="1"/>
            <a:r>
              <a:rPr lang="en-US" altLang="en-US" sz="2400" b="1" smtClean="0"/>
              <a:t>Sample size is large enough for CLT to apply for x-bar</a:t>
            </a:r>
          </a:p>
          <a:p>
            <a:pPr lvl="1"/>
            <a:r>
              <a:rPr lang="en-US" altLang="en-US" sz="2400" b="1" smtClean="0"/>
              <a:t>For p-hat: np </a:t>
            </a:r>
            <a:r>
              <a:rPr lang="en-US" altLang="en-US" sz="2400" b="1" smtClean="0">
                <a:sym typeface="Symbol" pitchFamily="18" charset="2"/>
              </a:rPr>
              <a:t> 10 and n(1-p)  10 </a:t>
            </a:r>
            <a:endParaRPr lang="en-US" altLang="en-US" sz="2400" b="1" smtClean="0"/>
          </a:p>
          <a:p>
            <a:pPr lvl="1"/>
            <a:endParaRPr lang="en-US" altLang="en-US" sz="2400" b="1" smtClean="0"/>
          </a:p>
          <a:p>
            <a:r>
              <a:rPr lang="en-US" altLang="en-US" sz="2800" b="1" smtClean="0">
                <a:solidFill>
                  <a:srgbClr val="FFFF00"/>
                </a:solidFill>
              </a:rPr>
              <a:t>Must be checked for each CI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2565</TotalTime>
  <Words>1835</Words>
  <Application>Microsoft Office PowerPoint</Application>
  <PresentationFormat>On-screen Show (4:3)</PresentationFormat>
  <Paragraphs>271</Paragraphs>
  <Slides>29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Wingdings</vt:lpstr>
      <vt:lpstr>Symbol</vt:lpstr>
      <vt:lpstr>Times New Roman</vt:lpstr>
      <vt:lpstr>Default Design</vt:lpstr>
      <vt:lpstr>Lesson 8 - 1</vt:lpstr>
      <vt:lpstr>Objectives</vt:lpstr>
      <vt:lpstr>Vocabulary</vt:lpstr>
      <vt:lpstr>Reasoning of Statistical Estimation</vt:lpstr>
      <vt:lpstr>Example 1</vt:lpstr>
      <vt:lpstr>Graphical Interpretation</vt:lpstr>
      <vt:lpstr>Graphical Interpretation Revisited</vt:lpstr>
      <vt:lpstr>Confidence Interval Interpretation</vt:lpstr>
      <vt:lpstr>Confidence Interval Conditions</vt:lpstr>
      <vt:lpstr>Confidence Interval Form</vt:lpstr>
      <vt:lpstr>Margin of Error, E</vt:lpstr>
      <vt:lpstr>Z Critical Value</vt:lpstr>
      <vt:lpstr>Using Standard Normal</vt:lpstr>
      <vt:lpstr>Assumptions for Using Z CI</vt:lpstr>
      <vt:lpstr>PowerPoint Presentation</vt:lpstr>
      <vt:lpstr>Inference Toolbox</vt:lpstr>
      <vt:lpstr>Example 2</vt:lpstr>
      <vt:lpstr>Example 2 cont</vt:lpstr>
      <vt:lpstr>Example 2 cont</vt:lpstr>
      <vt:lpstr>Pocket Interpretation Needed</vt:lpstr>
      <vt:lpstr>Margin of Error Factors</vt:lpstr>
      <vt:lpstr>Size and Confidence Effects</vt:lpstr>
      <vt:lpstr>Example 3</vt:lpstr>
      <vt:lpstr>Sample Size Estimates</vt:lpstr>
      <vt:lpstr>Example 4</vt:lpstr>
      <vt:lpstr>Cautions</vt:lpstr>
      <vt:lpstr>TI Calculator Help on Z-Interval</vt:lpstr>
      <vt:lpstr>TI Calculator Help on Z-Critical</vt:lpstr>
      <vt:lpstr>Summary and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140</cp:revision>
  <cp:lastPrinted>1601-01-01T00:00:00Z</cp:lastPrinted>
  <dcterms:created xsi:type="dcterms:W3CDTF">1601-01-01T00:00:00Z</dcterms:created>
  <dcterms:modified xsi:type="dcterms:W3CDTF">2018-10-20T13:09:36Z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