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8" r:id="rId2"/>
    <p:sldId id="256" r:id="rId3"/>
    <p:sldId id="257" r:id="rId4"/>
    <p:sldId id="268" r:id="rId5"/>
    <p:sldId id="261" r:id="rId6"/>
    <p:sldId id="278" r:id="rId7"/>
    <p:sldId id="279" r:id="rId8"/>
    <p:sldId id="280" r:id="rId9"/>
    <p:sldId id="285" r:id="rId10"/>
    <p:sldId id="286" r:id="rId11"/>
    <p:sldId id="282" r:id="rId12"/>
    <p:sldId id="287" r:id="rId13"/>
    <p:sldId id="281" r:id="rId14"/>
    <p:sldId id="283" r:id="rId15"/>
    <p:sldId id="26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6792F7-9704-4C62-9494-93EB216EEADD}" type="datetimeFigureOut">
              <a:rPr lang="en-US"/>
              <a:pPr>
                <a:defRPr/>
              </a:pPr>
              <a:t>10/20/2018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D02D2C9-E271-4679-8F00-9D1380155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00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B12732-AA2F-4BD5-B83F-853A5CB90176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DF7CC90-D584-441C-9345-5FF8E77F010A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8EE6222-D7E1-477F-A832-2A8E55A1BCBF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A82897F-BE4A-4DAE-BB42-09796F26259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353986E-A1FF-42D4-A8CB-FB615018337D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50D95-AABA-433E-87FC-42B60AB8B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01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7F1AC-917F-4207-BB63-982B150CB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6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F4BE-F796-4A8C-93C3-078CD33BF8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3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A0BED-DC82-430C-AFB5-0972C598D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45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B58CE-3B33-4F05-9408-4AB628268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3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2DF0E-48EA-4297-99E7-98DC06AFF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8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8A301-2A16-4841-9E18-70F427661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C1FB9-4793-47AD-B9A1-463FA5FF55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0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329D2-7D35-48E9-BF52-D614C7405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8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86EB3-E1BC-4234-85D7-777890AE7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5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EEDF4-8D1D-4A86-AF25-CBAACDE92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07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3665B16-2B13-4F27-A6E5-49DABA898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1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2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6816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Chapter 8-1b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white">
          <a:xfrm>
            <a:off x="1708150" y="6550025"/>
            <a:ext cx="5722938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Space Bar to display the answers.</a:t>
            </a:r>
          </a:p>
        </p:txBody>
      </p:sp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163513" y="614363"/>
            <a:ext cx="8828087" cy="5862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What are the four parts to a confidence interval problem?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What three things must the interpretation cover?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What three things affect the size of the margin of error?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Which two does the analyst have some control over?</a:t>
            </a: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000" b="1" dirty="0">
              <a:latin typeface="+mn-lt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b="1" dirty="0">
                <a:latin typeface="+mn-lt"/>
              </a:rPr>
              <a:t>What is the formula used to solve for sample size required?</a:t>
            </a:r>
            <a:endParaRPr lang="en-US" sz="2000" b="1" dirty="0"/>
          </a:p>
          <a:p>
            <a:pPr marL="457200" indent="-457200">
              <a:defRPr/>
            </a:pPr>
            <a:endParaRPr lang="en-US" sz="2000" b="1" dirty="0">
              <a:latin typeface="+mn-lt"/>
              <a:cs typeface="Arial" charset="0"/>
              <a:sym typeface="Symbol" pitchFamily="18" charset="2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el-GR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54150" y="1371600"/>
            <a:ext cx="627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Parameter, conditions, calculations, interpretation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33538" y="2284413"/>
            <a:ext cx="5910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3 C’s:  conclusion, connection (the CI) , context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260475" y="3240088"/>
            <a:ext cx="6664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Standard deviation, sample size and confidence level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490788" y="4113213"/>
            <a:ext cx="4214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Sample size and confidence level</a:t>
            </a:r>
          </a:p>
        </p:txBody>
      </p:sp>
      <p:grpSp>
        <p:nvGrpSpPr>
          <p:cNvPr id="20" name="Group 6"/>
          <p:cNvGrpSpPr>
            <a:grpSpLocks/>
          </p:cNvGrpSpPr>
          <p:nvPr/>
        </p:nvGrpSpPr>
        <p:grpSpPr bwMode="auto">
          <a:xfrm>
            <a:off x="3549650" y="5029200"/>
            <a:ext cx="2030413" cy="1231900"/>
            <a:chOff x="5073788" y="5397183"/>
            <a:chExt cx="2029723" cy="1232217"/>
          </a:xfrm>
        </p:grpSpPr>
        <p:sp>
          <p:nvSpPr>
            <p:cNvPr id="21" name="Rectangle 20"/>
            <p:cNvSpPr/>
            <p:nvPr/>
          </p:nvSpPr>
          <p:spPr>
            <a:xfrm>
              <a:off x="5073788" y="5397183"/>
              <a:ext cx="2029723" cy="120045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b="1" kern="0" dirty="0">
                  <a:solidFill>
                    <a:srgbClr val="FFFF00"/>
                  </a:solidFill>
                  <a:latin typeface="Arial"/>
                </a:rPr>
                <a:t>         z*</a:t>
              </a:r>
              <a:r>
                <a:rPr lang="el-GR" sz="2400" b="1" kern="0" dirty="0">
                  <a:solidFill>
                    <a:srgbClr val="FFFF00"/>
                  </a:solidFill>
                  <a:latin typeface="Arial"/>
                </a:rPr>
                <a:t>σ</a:t>
              </a:r>
              <a:r>
                <a:rPr lang="en-US" sz="2400" b="1" kern="0" dirty="0">
                  <a:solidFill>
                    <a:srgbClr val="FFFF00"/>
                  </a:solidFill>
                  <a:latin typeface="Arial"/>
                </a:rPr>
                <a:t>     2</a:t>
              </a:r>
            </a:p>
            <a:p>
              <a:pPr>
                <a:defRPr/>
              </a:pPr>
              <a:r>
                <a:rPr lang="en-US" sz="2400" b="1" kern="0" dirty="0">
                  <a:solidFill>
                    <a:srgbClr val="FFFF00"/>
                  </a:solidFill>
                  <a:latin typeface="Arial"/>
                </a:rPr>
                <a:t>n ≥   -------</a:t>
              </a:r>
            </a:p>
            <a:p>
              <a:pPr>
                <a:defRPr/>
              </a:pPr>
              <a:r>
                <a:rPr lang="en-US" sz="2400" b="1" dirty="0">
                  <a:solidFill>
                    <a:srgbClr val="FFFF00"/>
                  </a:solidFill>
                </a:rPr>
                <a:t>        MOE</a:t>
              </a:r>
            </a:p>
          </p:txBody>
        </p:sp>
        <p:sp>
          <p:nvSpPr>
            <p:cNvPr id="2062" name="Double Bracket 5"/>
            <p:cNvSpPr>
              <a:spLocks noChangeArrowheads="1"/>
            </p:cNvSpPr>
            <p:nvPr/>
          </p:nvSpPr>
          <p:spPr bwMode="auto">
            <a:xfrm>
              <a:off x="5638800" y="5486400"/>
              <a:ext cx="1066800" cy="1143000"/>
            </a:xfrm>
            <a:prstGeom prst="bracketPair">
              <a:avLst>
                <a:gd name="adj" fmla="val 16667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Example 1 cont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8600" y="2667000"/>
            <a:ext cx="83073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66FF66"/>
                </a:solidFill>
              </a:rPr>
              <a:t>Calculations:        </a:t>
            </a:r>
            <a:r>
              <a:rPr lang="en-US" altLang="en-US" sz="2400" b="1">
                <a:solidFill>
                  <a:srgbClr val="FFFF00"/>
                </a:solidFill>
              </a:rPr>
              <a:t>p-hat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 z* 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                              p-hat ±  z* √p(1-p)/n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0.228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 (2.576) √(0.228) (0.772)/ 10904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                             0.228</a:t>
            </a:r>
            <a:r>
              <a:rPr lang="en-US" altLang="en-US" sz="2400" b="1">
                <a:solidFill>
                  <a:srgbClr val="FFFF00"/>
                </a:solidFill>
              </a:rPr>
              <a:t>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 0.010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14600" y="4343400"/>
            <a:ext cx="4338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LB = 0.218 &lt; </a:t>
            </a:r>
            <a:r>
              <a:rPr lang="el-GR" altLang="en-US" sz="2400" b="1">
                <a:solidFill>
                  <a:srgbClr val="FFFF00"/>
                </a:solidFill>
                <a:cs typeface="Arial" charset="0"/>
              </a:rPr>
              <a:t>μ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&lt;  0.238 = UB</a:t>
            </a:r>
            <a:endParaRPr lang="el-GR" altLang="en-US" sz="2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04800" y="5334000"/>
            <a:ext cx="830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altLang="en-US" sz="2400" b="1">
                <a:solidFill>
                  <a:srgbClr val="66FF66"/>
                </a:solidFill>
                <a:cs typeface="Arial" charset="0"/>
              </a:rPr>
              <a:t>Interpretation: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We are 99% confident that the true proportion of college undergraduates who engage in frequent binge drinking lies between 21.8 and 23.8 %.</a:t>
            </a:r>
            <a:endParaRPr lang="el-GR" altLang="en-US" sz="2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1143000"/>
            <a:ext cx="88852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66FF66"/>
                </a:solidFill>
              </a:rPr>
              <a:t>Conditions:   </a:t>
            </a:r>
            <a:r>
              <a:rPr lang="en-US" altLang="en-US" sz="2400" b="1">
                <a:solidFill>
                  <a:srgbClr val="FFFF00"/>
                </a:solidFill>
              </a:rPr>
              <a:t>1) SRS </a:t>
            </a:r>
            <a:r>
              <a:rPr lang="en-US" altLang="en-US" sz="2400" b="1">
                <a:solidFill>
                  <a:srgbClr val="FFFF00"/>
                </a:solidFill>
                <a:sym typeface="Wingdings" pitchFamily="2" charset="2"/>
              </a:rPr>
              <a:t>   2) Normality   3) Independence 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sym typeface="Wingdings" pitchFamily="2" charset="2"/>
              </a:rPr>
              <a:t>                            shaky     np = 2486&gt;10      way more than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  <a:sym typeface="Wingdings" pitchFamily="2" charset="2"/>
              </a:rPr>
              <a:t>                                          n(1-p)=8418&gt;10     110,000 students</a:t>
            </a:r>
            <a:endParaRPr lang="en-US" altLang="en-US" sz="2400" b="1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39725" y="925513"/>
            <a:ext cx="8458200" cy="1676400"/>
          </a:xfrm>
        </p:spPr>
        <p:txBody>
          <a:bodyPr/>
          <a:lstStyle/>
          <a:p>
            <a:pPr marL="0" lvl="1" indent="0">
              <a:buFontTx/>
              <a:buNone/>
            </a:pPr>
            <a:r>
              <a:rPr lang="en-US" altLang="en-US" sz="2400" b="1" smtClean="0"/>
              <a:t>We polled </a:t>
            </a:r>
            <a:r>
              <a:rPr lang="en-US" altLang="en-US" sz="2400" b="1" i="1" smtClean="0"/>
              <a:t>n</a:t>
            </a:r>
            <a:r>
              <a:rPr lang="en-US" altLang="en-US" sz="2400" b="1" smtClean="0"/>
              <a:t> = 500 voters and when asked about a ballot question, 47% of them were in favor.  </a:t>
            </a:r>
            <a:r>
              <a:rPr lang="en-US" altLang="en-US" sz="2400" b="1" smtClean="0">
                <a:cs typeface="Arial" charset="0"/>
              </a:rPr>
              <a:t>Obtain a 99% confidence interval for the population proportion in favor of this ballot question (</a:t>
            </a:r>
            <a:r>
              <a:rPr lang="el-GR" altLang="en-US" sz="2400" b="1" i="1" smtClean="0">
                <a:cs typeface="Arial" charset="0"/>
              </a:rPr>
              <a:t>α</a:t>
            </a:r>
            <a:r>
              <a:rPr lang="en-US" altLang="en-US" sz="2400" b="1" smtClean="0">
                <a:cs typeface="Arial" charset="0"/>
              </a:rPr>
              <a:t> = 0.005)</a:t>
            </a:r>
            <a:endParaRPr lang="en-US" altLang="en-US" sz="2400" b="1" smtClean="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57200" y="2667000"/>
            <a:ext cx="5016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66FF66"/>
                </a:solidFill>
              </a:rPr>
              <a:t>Parameter:  </a:t>
            </a:r>
            <a:r>
              <a:rPr lang="en-US" altLang="en-US" sz="2400" b="1">
                <a:solidFill>
                  <a:srgbClr val="FFFF00"/>
                </a:solidFill>
              </a:rPr>
              <a:t>p-hat          PE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MOE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58763" y="3810000"/>
            <a:ext cx="88852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66FF66"/>
                </a:solidFill>
              </a:rPr>
              <a:t>Conditions:   </a:t>
            </a:r>
            <a:r>
              <a:rPr lang="en-US" altLang="en-US" sz="2400" b="1">
                <a:solidFill>
                  <a:srgbClr val="FFFF00"/>
                </a:solidFill>
              </a:rPr>
              <a:t>1) SRS </a:t>
            </a:r>
            <a:r>
              <a:rPr lang="en-US" altLang="en-US" sz="2400" b="1">
                <a:solidFill>
                  <a:srgbClr val="FFFF00"/>
                </a:solidFill>
                <a:sym typeface="Wingdings" pitchFamily="2" charset="2"/>
              </a:rPr>
              <a:t>   2) Normality   3) Independence 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sym typeface="Wingdings" pitchFamily="2" charset="2"/>
              </a:rPr>
              <a:t>                        assumed     np = 235&gt;10      way more than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  <a:sym typeface="Wingdings" pitchFamily="2" charset="2"/>
              </a:rPr>
              <a:t>                                         n(1-p)=265&gt;10     5,000 voters</a:t>
            </a:r>
            <a:endParaRPr lang="en-US" altLang="en-US" sz="2400" b="1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2 cont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39725" y="925513"/>
            <a:ext cx="8458200" cy="1676400"/>
          </a:xfrm>
        </p:spPr>
        <p:txBody>
          <a:bodyPr/>
          <a:lstStyle/>
          <a:p>
            <a:pPr marL="0" lvl="1" indent="0">
              <a:buFontTx/>
              <a:buNone/>
            </a:pPr>
            <a:r>
              <a:rPr lang="en-US" altLang="en-US" sz="2400" b="1" smtClean="0"/>
              <a:t>We polled </a:t>
            </a:r>
            <a:r>
              <a:rPr lang="en-US" altLang="en-US" sz="2400" b="1" i="1" smtClean="0"/>
              <a:t>n</a:t>
            </a:r>
            <a:r>
              <a:rPr lang="en-US" altLang="en-US" sz="2400" b="1" smtClean="0"/>
              <a:t> = 500 voters and when asked about a ballot question, 47% of them were in favor.  </a:t>
            </a:r>
            <a:r>
              <a:rPr lang="en-US" altLang="en-US" sz="2400" b="1" smtClean="0">
                <a:cs typeface="Arial" charset="0"/>
              </a:rPr>
              <a:t>Obtain a 99% confidence interval for the population proportion in favor of this ballot question (</a:t>
            </a:r>
            <a:r>
              <a:rPr lang="el-GR" altLang="en-US" sz="2400" b="1" i="1" smtClean="0">
                <a:cs typeface="Arial" charset="0"/>
              </a:rPr>
              <a:t>α</a:t>
            </a:r>
            <a:r>
              <a:rPr lang="en-US" altLang="en-US" sz="2400" b="1" smtClean="0">
                <a:cs typeface="Arial" charset="0"/>
              </a:rPr>
              <a:t> = 0.005)</a:t>
            </a:r>
            <a:endParaRPr lang="en-US" altLang="en-US" sz="2400" b="1" smtClean="0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913063" y="44196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0.41252 &lt; p &lt;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0.52748</a:t>
            </a:r>
            <a:r>
              <a:rPr lang="en-US" altLang="en-US" sz="2400" b="1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98463" y="2667000"/>
            <a:ext cx="74501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66FF66"/>
                </a:solidFill>
              </a:rPr>
              <a:t>Calculations:        </a:t>
            </a:r>
            <a:r>
              <a:rPr lang="en-US" altLang="en-US" sz="2400" b="1">
                <a:solidFill>
                  <a:srgbClr val="FFFF00"/>
                </a:solidFill>
              </a:rPr>
              <a:t>p-hat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 z* 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                              p-hat ±  z* √p(1-p)/n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                              0.47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 (2.576) √(0.47) (0.53)/ 500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                             0.47</a:t>
            </a:r>
            <a:r>
              <a:rPr lang="en-US" altLang="en-US" sz="2400" b="1">
                <a:solidFill>
                  <a:srgbClr val="FFFF00"/>
                </a:solidFill>
              </a:rPr>
              <a:t>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 0.05748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04800" y="5334000"/>
            <a:ext cx="830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 </a:t>
            </a:r>
            <a:r>
              <a:rPr lang="en-US" altLang="en-US" sz="2400" b="1">
                <a:solidFill>
                  <a:srgbClr val="66FF66"/>
                </a:solidFill>
                <a:cs typeface="Arial" charset="0"/>
              </a:rPr>
              <a:t>Interpretation: 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We are 99% confident that the true proportion of voters who favor the ballot question lies between 41.3 and 52.7 %.</a:t>
            </a:r>
            <a:endParaRPr lang="el-GR" altLang="en-US" sz="2400" b="1">
              <a:solidFill>
                <a:srgbClr val="FFFF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46088" y="63500"/>
            <a:ext cx="8229600" cy="1155700"/>
          </a:xfrm>
        </p:spPr>
        <p:txBody>
          <a:bodyPr/>
          <a:lstStyle/>
          <a:p>
            <a:r>
              <a:rPr lang="en-US" altLang="en-US" sz="3600" b="1" smtClean="0"/>
              <a:t>Sample Size Needed for Estimating the Population Proportion p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381000" y="1524000"/>
            <a:ext cx="8458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The sample size required to obtain a </a:t>
            </a:r>
            <a:r>
              <a:rPr lang="en-US" altLang="en-US" sz="2000" b="1">
                <a:cs typeface="Times New Roman" pitchFamily="18" charset="0"/>
              </a:rPr>
              <a:t>(1 – </a:t>
            </a:r>
            <a:r>
              <a:rPr lang="el-GR" altLang="en-US" sz="2000" b="1">
                <a:cs typeface="Arial" charset="0"/>
              </a:rPr>
              <a:t>α</a:t>
            </a:r>
            <a:r>
              <a:rPr lang="en-US" altLang="en-US" sz="2000" b="1">
                <a:cs typeface="Arial" charset="0"/>
              </a:rPr>
              <a:t>) * 100% confidence interval for </a:t>
            </a:r>
            <a:r>
              <a:rPr lang="en-US" altLang="en-US" sz="2000" b="1" i="1">
                <a:cs typeface="Arial" charset="0"/>
              </a:rPr>
              <a:t>p</a:t>
            </a:r>
            <a:r>
              <a:rPr lang="en-US" altLang="en-US" sz="2000" b="1">
                <a:cs typeface="Times New Roman" pitchFamily="18" charset="0"/>
              </a:rPr>
              <a:t> with a margin of error </a:t>
            </a:r>
            <a:r>
              <a:rPr lang="en-US" altLang="en-US" sz="2000" b="1" i="1">
                <a:cs typeface="Times New Roman" pitchFamily="18" charset="0"/>
              </a:rPr>
              <a:t>E</a:t>
            </a:r>
            <a:r>
              <a:rPr lang="en-US" altLang="en-US" sz="2000" b="1">
                <a:cs typeface="Times New Roman" pitchFamily="18" charset="0"/>
              </a:rPr>
              <a:t> is given by</a:t>
            </a:r>
          </a:p>
        </p:txBody>
      </p:sp>
      <p:sp>
        <p:nvSpPr>
          <p:cNvPr id="14340" name="Text Box 61"/>
          <p:cNvSpPr txBox="1">
            <a:spLocks noChangeArrowheads="1"/>
          </p:cNvSpPr>
          <p:nvPr/>
        </p:nvSpPr>
        <p:spPr bwMode="auto">
          <a:xfrm>
            <a:off x="685800" y="3357563"/>
            <a:ext cx="784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rounded up to the next integer, where p is a prior estimate of p.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If a prior estimate of p is unavailable, the sample required is</a:t>
            </a:r>
            <a:endParaRPr lang="en-US" altLang="en-US" sz="2000" b="1">
              <a:cs typeface="Arial" charset="0"/>
            </a:endParaRPr>
          </a:p>
        </p:txBody>
      </p:sp>
      <p:grpSp>
        <p:nvGrpSpPr>
          <p:cNvPr id="14341" name="Group 65"/>
          <p:cNvGrpSpPr>
            <a:grpSpLocks/>
          </p:cNvGrpSpPr>
          <p:nvPr/>
        </p:nvGrpSpPr>
        <p:grpSpPr bwMode="auto">
          <a:xfrm>
            <a:off x="5478463" y="3381375"/>
            <a:ext cx="84137" cy="66675"/>
            <a:chOff x="1380" y="1304"/>
            <a:chExt cx="53" cy="42"/>
          </a:xfrm>
        </p:grpSpPr>
        <p:sp>
          <p:nvSpPr>
            <p:cNvPr id="14357" name="Line 66"/>
            <p:cNvSpPr>
              <a:spLocks noChangeShapeType="1"/>
            </p:cNvSpPr>
            <p:nvPr/>
          </p:nvSpPr>
          <p:spPr bwMode="auto">
            <a:xfrm flipV="1">
              <a:off x="1380" y="1307"/>
              <a:ext cx="27" cy="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67"/>
            <p:cNvSpPr>
              <a:spLocks noChangeShapeType="1"/>
            </p:cNvSpPr>
            <p:nvPr/>
          </p:nvSpPr>
          <p:spPr bwMode="auto">
            <a:xfrm>
              <a:off x="1405" y="1304"/>
              <a:ext cx="28" cy="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86"/>
          <p:cNvGrpSpPr>
            <a:grpSpLocks/>
          </p:cNvGrpSpPr>
          <p:nvPr/>
        </p:nvGrpSpPr>
        <p:grpSpPr bwMode="auto">
          <a:xfrm>
            <a:off x="3362325" y="2384425"/>
            <a:ext cx="3444875" cy="830263"/>
            <a:chOff x="2118" y="990"/>
            <a:chExt cx="2170" cy="523"/>
          </a:xfrm>
        </p:grpSpPr>
        <p:sp>
          <p:nvSpPr>
            <p:cNvPr id="14348" name="Text Box 7"/>
            <p:cNvSpPr txBox="1">
              <a:spLocks noChangeArrowheads="1"/>
            </p:cNvSpPr>
            <p:nvPr/>
          </p:nvSpPr>
          <p:spPr bwMode="auto">
            <a:xfrm>
              <a:off x="2118" y="990"/>
              <a:ext cx="2170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                    z*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(1 - </a:t>
              </a: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)  ------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                    </a:t>
              </a: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l-GR" altLang="en-US" sz="20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4349" name="Group 38"/>
            <p:cNvGrpSpPr>
              <a:grpSpLocks/>
            </p:cNvGrpSpPr>
            <p:nvPr/>
          </p:nvGrpSpPr>
          <p:grpSpPr bwMode="auto">
            <a:xfrm>
              <a:off x="2421" y="1128"/>
              <a:ext cx="53" cy="42"/>
              <a:chOff x="1380" y="1304"/>
              <a:chExt cx="53" cy="42"/>
            </a:xfrm>
          </p:grpSpPr>
          <p:sp>
            <p:nvSpPr>
              <p:cNvPr id="14355" name="Line 39"/>
              <p:cNvSpPr>
                <a:spLocks noChangeShapeType="1"/>
              </p:cNvSpPr>
              <p:nvPr/>
            </p:nvSpPr>
            <p:spPr bwMode="auto">
              <a:xfrm flipV="1">
                <a:off x="1380" y="1307"/>
                <a:ext cx="27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Line 40"/>
              <p:cNvSpPr>
                <a:spLocks noChangeShapeType="1"/>
              </p:cNvSpPr>
              <p:nvPr/>
            </p:nvSpPr>
            <p:spPr bwMode="auto">
              <a:xfrm>
                <a:off x="1405" y="1304"/>
                <a:ext cx="28" cy="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50" name="Group 41"/>
            <p:cNvGrpSpPr>
              <a:grpSpLocks/>
            </p:cNvGrpSpPr>
            <p:nvPr/>
          </p:nvGrpSpPr>
          <p:grpSpPr bwMode="auto">
            <a:xfrm>
              <a:off x="2741" y="1128"/>
              <a:ext cx="53" cy="42"/>
              <a:chOff x="1380" y="1304"/>
              <a:chExt cx="53" cy="42"/>
            </a:xfrm>
          </p:grpSpPr>
          <p:sp>
            <p:nvSpPr>
              <p:cNvPr id="14353" name="Line 42"/>
              <p:cNvSpPr>
                <a:spLocks noChangeShapeType="1"/>
              </p:cNvSpPr>
              <p:nvPr/>
            </p:nvSpPr>
            <p:spPr bwMode="auto">
              <a:xfrm flipV="1">
                <a:off x="1380" y="1307"/>
                <a:ext cx="27" cy="3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Line 43"/>
              <p:cNvSpPr>
                <a:spLocks noChangeShapeType="1"/>
              </p:cNvSpPr>
              <p:nvPr/>
            </p:nvSpPr>
            <p:spPr bwMode="auto">
              <a:xfrm>
                <a:off x="1405" y="1304"/>
                <a:ext cx="28" cy="4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1" name="AutoShape 70"/>
            <p:cNvSpPr>
              <a:spLocks noChangeArrowheads="1"/>
            </p:cNvSpPr>
            <p:nvPr/>
          </p:nvSpPr>
          <p:spPr bwMode="auto">
            <a:xfrm>
              <a:off x="2930" y="1056"/>
              <a:ext cx="393" cy="393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4352" name="Text Box 71"/>
            <p:cNvSpPr txBox="1">
              <a:spLocks noChangeArrowheads="1"/>
            </p:cNvSpPr>
            <p:nvPr/>
          </p:nvSpPr>
          <p:spPr bwMode="auto">
            <a:xfrm>
              <a:off x="3300" y="100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FF00"/>
                  </a:solidFill>
                </a:rPr>
                <a:t>2</a:t>
              </a:r>
            </a:p>
          </p:txBody>
        </p:sp>
      </p:grpSp>
      <p:grpSp>
        <p:nvGrpSpPr>
          <p:cNvPr id="14343" name="Group 87"/>
          <p:cNvGrpSpPr>
            <a:grpSpLocks/>
          </p:cNvGrpSpPr>
          <p:nvPr/>
        </p:nvGrpSpPr>
        <p:grpSpPr bwMode="auto">
          <a:xfrm>
            <a:off x="3575050" y="4343400"/>
            <a:ext cx="1992313" cy="892175"/>
            <a:chOff x="2064" y="2660"/>
            <a:chExt cx="1255" cy="562"/>
          </a:xfrm>
        </p:grpSpPr>
        <p:sp>
          <p:nvSpPr>
            <p:cNvPr id="14345" name="Text Box 74"/>
            <p:cNvSpPr txBox="1">
              <a:spLocks noChangeArrowheads="1"/>
            </p:cNvSpPr>
            <p:nvPr/>
          </p:nvSpPr>
          <p:spPr bwMode="auto">
            <a:xfrm>
              <a:off x="2064" y="2699"/>
              <a:ext cx="1255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                z* 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0.25</a:t>
              </a: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------</a:t>
              </a:r>
            </a:p>
            <a:p>
              <a:pPr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                </a:t>
              </a:r>
              <a:r>
                <a:rPr lang="en-US" altLang="en-US" sz="20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l-GR" altLang="en-US" sz="20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46" name="AutoShape 84"/>
            <p:cNvSpPr>
              <a:spLocks noChangeArrowheads="1"/>
            </p:cNvSpPr>
            <p:nvPr/>
          </p:nvSpPr>
          <p:spPr bwMode="auto">
            <a:xfrm>
              <a:off x="2743" y="2765"/>
              <a:ext cx="393" cy="393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 b="1">
                <a:solidFill>
                  <a:srgbClr val="FFFF00"/>
                </a:solidFill>
              </a:endParaRPr>
            </a:p>
          </p:txBody>
        </p:sp>
        <p:sp>
          <p:nvSpPr>
            <p:cNvPr id="14347" name="Text Box 85"/>
            <p:cNvSpPr txBox="1">
              <a:spLocks noChangeArrowheads="1"/>
            </p:cNvSpPr>
            <p:nvPr/>
          </p:nvSpPr>
          <p:spPr bwMode="auto">
            <a:xfrm>
              <a:off x="3128" y="2660"/>
              <a:ext cx="1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rgbClr val="FFFF00"/>
                  </a:solidFill>
                </a:rPr>
                <a:t>2</a:t>
              </a:r>
            </a:p>
          </p:txBody>
        </p:sp>
      </p:grpSp>
      <p:sp>
        <p:nvSpPr>
          <p:cNvPr id="14344" name="Text Box 88"/>
          <p:cNvSpPr txBox="1">
            <a:spLocks noChangeArrowheads="1"/>
          </p:cNvSpPr>
          <p:nvPr/>
        </p:nvSpPr>
        <p:spPr bwMode="auto">
          <a:xfrm>
            <a:off x="609600" y="5489575"/>
            <a:ext cx="7924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/>
              <a:t>rounded up to the next integer.  The margin of error should always be expressed as a decimal when using either of these formulas</a:t>
            </a:r>
            <a:endParaRPr lang="en-US" altLang="en-US" sz="2000" b="1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04775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smtClean="0"/>
              <a:t>In our previous polling example, how many people need to be polled so that we are within 1 percentage point with 99% confidence?</a:t>
            </a:r>
            <a:endParaRPr lang="en-US" altLang="en-US" sz="2800" b="1" smtClean="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371600" y="4373563"/>
            <a:ext cx="229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Arial" charset="0"/>
              </a:rPr>
              <a:t>MOE = E = 0.01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791200" y="4343400"/>
            <a:ext cx="2535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Arial" charset="0"/>
              </a:rPr>
              <a:t>Z* = Z </a:t>
            </a:r>
            <a:r>
              <a:rPr lang="en-US" altLang="en-US" sz="2400" b="1" baseline="-25000">
                <a:solidFill>
                  <a:srgbClr val="FFFF00"/>
                </a:solidFill>
                <a:latin typeface="Times New Roman" pitchFamily="18" charset="0"/>
                <a:cs typeface="Arial" charset="0"/>
              </a:rPr>
              <a:t>.995</a:t>
            </a: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Arial" charset="0"/>
              </a:rPr>
              <a:t> = 2.575</a:t>
            </a:r>
          </a:p>
        </p:txBody>
      </p:sp>
      <p:sp>
        <p:nvSpPr>
          <p:cNvPr id="10250" name="Text Box 74"/>
          <p:cNvSpPr txBox="1">
            <a:spLocks noChangeArrowheads="1"/>
          </p:cNvSpPr>
          <p:nvPr/>
        </p:nvSpPr>
        <p:spPr bwMode="auto">
          <a:xfrm>
            <a:off x="4572000" y="2667000"/>
            <a:ext cx="267335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z *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sz="24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0.25</a:t>
            </a: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------</a:t>
            </a:r>
          </a:p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altLang="en-US" sz="24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l-GR" altLang="en-US" sz="2400" b="1" i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7" name="AutoShape 84"/>
          <p:cNvSpPr>
            <a:spLocks noChangeArrowheads="1"/>
          </p:cNvSpPr>
          <p:nvPr/>
        </p:nvSpPr>
        <p:spPr bwMode="auto">
          <a:xfrm>
            <a:off x="5837238" y="2852738"/>
            <a:ext cx="792162" cy="652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FFFF00"/>
              </a:solidFill>
            </a:endParaRPr>
          </a:p>
        </p:txBody>
      </p:sp>
      <p:sp>
        <p:nvSpPr>
          <p:cNvPr id="15368" name="Text Box 85"/>
          <p:cNvSpPr txBox="1">
            <a:spLocks noChangeArrowheads="1"/>
          </p:cNvSpPr>
          <p:nvPr/>
        </p:nvSpPr>
        <p:spPr bwMode="auto">
          <a:xfrm>
            <a:off x="6575425" y="26876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FF00"/>
                </a:solidFill>
              </a:rPr>
              <a:t>2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701925" y="5484813"/>
            <a:ext cx="4689475" cy="992187"/>
            <a:chOff x="2038" y="2928"/>
            <a:chExt cx="2954" cy="625"/>
          </a:xfrm>
        </p:grpSpPr>
        <p:sp>
          <p:nvSpPr>
            <p:cNvPr id="15371" name="Text Box 74"/>
            <p:cNvSpPr txBox="1">
              <a:spLocks noChangeArrowheads="1"/>
            </p:cNvSpPr>
            <p:nvPr/>
          </p:nvSpPr>
          <p:spPr bwMode="auto">
            <a:xfrm>
              <a:off x="2038" y="2976"/>
              <a:ext cx="2954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              2.575 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en-US" sz="2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en-US" sz="24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0.25</a:t>
              </a:r>
              <a:r>
                <a:rPr lang="en-US" altLang="en-US" sz="2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--------     </a:t>
              </a:r>
              <a:r>
                <a:rPr lang="en-US" altLang="en-US" sz="24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= </a:t>
              </a:r>
              <a:r>
                <a:rPr lang="en-US" altLang="en-US" sz="2400" b="1" i="1">
                  <a:solidFill>
                    <a:srgbClr val="FFFF00"/>
                  </a:solidFill>
                  <a:latin typeface="Times New Roman" pitchFamily="18" charset="0"/>
                </a:rPr>
                <a:t>16,577</a:t>
              </a:r>
              <a:endParaRPr lang="en-US" altLang="en-US" sz="24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lnSpc>
                  <a:spcPct val="75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                  </a:t>
              </a:r>
              <a:r>
                <a:rPr lang="en-US" altLang="en-US" sz="2400" b="1" i="1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0.01</a:t>
              </a:r>
              <a:endParaRPr lang="el-GR" altLang="en-US" sz="24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72" name="AutoShape 84"/>
            <p:cNvSpPr>
              <a:spLocks noChangeArrowheads="1"/>
            </p:cNvSpPr>
            <p:nvPr/>
          </p:nvSpPr>
          <p:spPr bwMode="auto">
            <a:xfrm>
              <a:off x="2839" y="3042"/>
              <a:ext cx="617" cy="510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000">
                <a:solidFill>
                  <a:srgbClr val="FFFF00"/>
                </a:solidFill>
              </a:endParaRPr>
            </a:p>
          </p:txBody>
        </p:sp>
        <p:sp>
          <p:nvSpPr>
            <p:cNvPr id="15373" name="Text Box 85"/>
            <p:cNvSpPr txBox="1">
              <a:spLocks noChangeArrowheads="1"/>
            </p:cNvSpPr>
            <p:nvPr/>
          </p:nvSpPr>
          <p:spPr bwMode="auto">
            <a:xfrm>
              <a:off x="3408" y="2928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FFFF00"/>
                  </a:solidFill>
                </a:rPr>
                <a:t>2</a:t>
              </a:r>
            </a:p>
          </p:txBody>
        </p: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8200" y="2667000"/>
            <a:ext cx="2895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Since we do not have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a previous estimate, we use p = 0.5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50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and Homework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</a:t>
            </a:r>
          </a:p>
          <a:p>
            <a:pPr lvl="1" eaLnBrk="1" hangingPunct="1"/>
            <a:r>
              <a:rPr lang="en-US" altLang="en-US" sz="2400" b="1" smtClean="0"/>
              <a:t>Point Estimate (PE) </a:t>
            </a:r>
            <a:r>
              <a:rPr lang="en-US" altLang="en-US" sz="2400" b="1" smtClean="0">
                <a:sym typeface="Symbol" pitchFamily="18" charset="2"/>
              </a:rPr>
              <a:t> Margin of Error (MOE)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PE is an unbiased estimator of the population parameter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MOE is confidence level  standard error (SE) of the estimator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SE is in the form of standard deviation / </a:t>
            </a:r>
            <a:r>
              <a:rPr lang="en-US" altLang="en-US" sz="2400" b="1" smtClean="0">
                <a:cs typeface="Arial" charset="0"/>
                <a:sym typeface="Symbol" pitchFamily="18" charset="2"/>
              </a:rPr>
              <a:t>√sample size</a:t>
            </a:r>
            <a:endParaRPr lang="en-US" altLang="en-US" sz="2400" b="1" smtClean="0">
              <a:sym typeface="Symbol" pitchFamily="18" charset="2"/>
            </a:endParaRPr>
          </a:p>
          <a:p>
            <a:pPr eaLnBrk="1" hangingPunct="1"/>
            <a:endParaRPr lang="en-US" altLang="en-US" sz="28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</a:t>
            </a:r>
          </a:p>
          <a:p>
            <a:pPr lvl="1" eaLnBrk="1" hangingPunct="1"/>
            <a:r>
              <a:rPr lang="en-US" altLang="en-US" sz="2400" b="1" smtClean="0"/>
              <a:t>Problems 35, 37, 41, 43, 47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Lesson 8 - 2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2514600"/>
            <a:ext cx="7162800" cy="17526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Estimating a Population Proportion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400" b="1" smtClean="0"/>
              <a:t>CONSTRUCT and INTERPRET a confidence interval for a population proportion</a:t>
            </a:r>
          </a:p>
          <a:p>
            <a:pPr eaLnBrk="1" hangingPunct="1"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400" b="1" smtClean="0"/>
              <a:t>DETERMINE the sample size required to obtain a level </a:t>
            </a:r>
            <a:r>
              <a:rPr lang="en-US" altLang="en-US" sz="2400" b="1" i="1" smtClean="0"/>
              <a:t>C</a:t>
            </a:r>
            <a:r>
              <a:rPr lang="en-US" altLang="en-US" sz="2400" b="1" smtClean="0"/>
              <a:t> confidence interval for a population proportion with a specified margin of error</a:t>
            </a:r>
          </a:p>
          <a:p>
            <a:pPr eaLnBrk="1" hangingPunct="1">
              <a:spcAft>
                <a:spcPts val="1200"/>
              </a:spcAft>
              <a:buClr>
                <a:srgbClr val="E81F30"/>
              </a:buClr>
              <a:buFont typeface="Wingdings" pitchFamily="2" charset="2"/>
              <a:buChar char="ü"/>
            </a:pPr>
            <a:r>
              <a:rPr lang="en-US" altLang="en-US" sz="2400" b="1" smtClean="0"/>
              <a:t>DESCRIBE how the margin of error of a confidence interval changes with the sample size and the level of confidence </a:t>
            </a:r>
            <a:r>
              <a:rPr lang="en-US" altLang="en-US" sz="2400" b="1" i="1" smtClean="0"/>
              <a:t>C</a:t>
            </a: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eaLnBrk="1" hangingPunct="1"/>
            <a:r>
              <a:rPr lang="en-US" altLang="en-US" sz="2000" b="1" i="1" smtClean="0">
                <a:solidFill>
                  <a:srgbClr val="FFFF00"/>
                </a:solidFill>
              </a:rPr>
              <a:t>none new</a:t>
            </a: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3"/>
            <a:ext cx="8229600" cy="8096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Proportion Review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smtClean="0"/>
              <a:t>Important properties of the sampling distribution of a sample proportion p-hat</a:t>
            </a:r>
          </a:p>
          <a:p>
            <a:pPr eaLnBrk="1" hangingPunct="1">
              <a:buFontTx/>
              <a:buNone/>
            </a:pPr>
            <a:endParaRPr lang="en-US" altLang="en-US" sz="1600" b="1" smtClean="0"/>
          </a:p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Center</a:t>
            </a:r>
            <a:r>
              <a:rPr lang="en-US" altLang="en-US" sz="2400" b="1" smtClean="0"/>
              <a:t>:  The mean is p.  That is, the sample proportion is an unbiased estimator of the population proportion p.</a:t>
            </a:r>
          </a:p>
          <a:p>
            <a:pPr eaLnBrk="1" hangingPunct="1"/>
            <a:endParaRPr lang="en-US" altLang="en-US" sz="1600" b="1" smtClean="0"/>
          </a:p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Spread</a:t>
            </a:r>
            <a:r>
              <a:rPr lang="en-US" altLang="en-US" sz="2400" b="1" smtClean="0"/>
              <a:t>:  The standard deviation of p-hat is  </a:t>
            </a:r>
            <a:br>
              <a:rPr lang="en-US" altLang="en-US" sz="2400" b="1" smtClean="0"/>
            </a:br>
            <a:r>
              <a:rPr lang="en-US" altLang="en-US" sz="2400" b="1" smtClean="0">
                <a:cs typeface="Arial" charset="0"/>
              </a:rPr>
              <a:t>√p(1-p)/n, </a:t>
            </a:r>
            <a:r>
              <a:rPr lang="en-US" altLang="en-US" sz="2400" b="1" smtClean="0"/>
              <a:t>provided that the population is at least 10 times as large as the sample.</a:t>
            </a:r>
          </a:p>
          <a:p>
            <a:pPr eaLnBrk="1" hangingPunct="1"/>
            <a:endParaRPr lang="en-US" altLang="en-US" sz="1600" b="1" smtClean="0"/>
          </a:p>
          <a:p>
            <a:pPr eaLnBrk="1" hangingPunct="1"/>
            <a:r>
              <a:rPr lang="en-US" altLang="en-US" sz="2400" b="1" smtClean="0">
                <a:solidFill>
                  <a:srgbClr val="FFFF00"/>
                </a:solidFill>
              </a:rPr>
              <a:t>Shape</a:t>
            </a:r>
            <a:r>
              <a:rPr lang="en-US" altLang="en-US" sz="2400" b="1" smtClean="0"/>
              <a:t>:  If the sample size is large enough that both np and n(1-p) are at least 10, the distribution of p-hat is approximately Normal.</a:t>
            </a:r>
          </a:p>
        </p:txBody>
      </p:sp>
      <p:cxnSp>
        <p:nvCxnSpPr>
          <p:cNvPr id="6148" name="Straight Connector 4"/>
          <p:cNvCxnSpPr>
            <a:cxnSpLocks noChangeShapeType="1"/>
          </p:cNvCxnSpPr>
          <p:nvPr/>
        </p:nvCxnSpPr>
        <p:spPr bwMode="auto">
          <a:xfrm>
            <a:off x="1042988" y="3897313"/>
            <a:ext cx="10969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Sampling Distribution of p-hat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5837238"/>
            <a:ext cx="8229600" cy="715962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400" b="1" smtClean="0"/>
              <a:t>Approximately Normal if np </a:t>
            </a:r>
            <a:r>
              <a:rPr lang="en-US" altLang="en-US" sz="2400" b="1" smtClean="0">
                <a:cs typeface="Arial" charset="0"/>
              </a:rPr>
              <a:t>≥10 and n(1-p)≥10</a:t>
            </a:r>
            <a:endParaRPr lang="en-US" altLang="en-US" sz="2400" b="1" smtClean="0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04913"/>
            <a:ext cx="7010400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57175" y="28575"/>
            <a:ext cx="8610600" cy="944563"/>
          </a:xfrm>
        </p:spPr>
        <p:txBody>
          <a:bodyPr/>
          <a:lstStyle/>
          <a:p>
            <a:r>
              <a:rPr lang="en-US" altLang="en-US" sz="3600" b="1" smtClean="0"/>
              <a:t>Inference Conditions for a Proportion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altLang="en-US" sz="2800" b="1" smtClean="0">
                <a:solidFill>
                  <a:srgbClr val="FFFF00"/>
                </a:solidFill>
              </a:rPr>
              <a:t>SRS</a:t>
            </a:r>
            <a:r>
              <a:rPr lang="en-US" altLang="en-US" sz="2800" b="1" smtClean="0"/>
              <a:t> – the data are from an SRS from the population of interest</a:t>
            </a:r>
          </a:p>
          <a:p>
            <a:endParaRPr lang="en-US" altLang="en-US" sz="2800" b="1" smtClean="0"/>
          </a:p>
          <a:p>
            <a:r>
              <a:rPr lang="en-US" altLang="en-US" sz="2800" b="1" smtClean="0">
                <a:solidFill>
                  <a:srgbClr val="FFFF00"/>
                </a:solidFill>
              </a:rPr>
              <a:t>Independence</a:t>
            </a:r>
            <a:r>
              <a:rPr lang="en-US" altLang="en-US" sz="2800" b="1" smtClean="0"/>
              <a:t> – individual observations are independent and when sampling without replacement, N &gt; 10n</a:t>
            </a:r>
          </a:p>
          <a:p>
            <a:endParaRPr lang="en-US" altLang="en-US" sz="2800" b="1" smtClean="0"/>
          </a:p>
          <a:p>
            <a:r>
              <a:rPr lang="en-US" altLang="en-US" sz="2800" b="1" smtClean="0">
                <a:solidFill>
                  <a:srgbClr val="FFFF00"/>
                </a:solidFill>
              </a:rPr>
              <a:t>Normality</a:t>
            </a:r>
            <a:r>
              <a:rPr lang="en-US" altLang="en-US" sz="2800" b="1" smtClean="0"/>
              <a:t> – for a confidence interval, n is large enough so that np and n(1-p) are at least 10 or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792163"/>
          </a:xfrm>
        </p:spPr>
        <p:txBody>
          <a:bodyPr/>
          <a:lstStyle/>
          <a:p>
            <a:r>
              <a:rPr lang="en-US" altLang="en-US" sz="3600" b="1" smtClean="0"/>
              <a:t>Confidence Interval for P-hat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b="1" smtClean="0"/>
              <a:t>Always in form of PE </a:t>
            </a:r>
            <a:r>
              <a:rPr lang="en-US" altLang="en-US" sz="2400" b="1" smtClean="0">
                <a:sym typeface="Symbol" pitchFamily="18" charset="2"/>
              </a:rPr>
              <a:t> MOE </a:t>
            </a:r>
            <a:br>
              <a:rPr lang="en-US" altLang="en-US" sz="2400" b="1" smtClean="0">
                <a:sym typeface="Symbol" pitchFamily="18" charset="2"/>
              </a:rPr>
            </a:br>
            <a:r>
              <a:rPr lang="en-US" altLang="en-US" sz="2400" b="1" smtClean="0">
                <a:sym typeface="Symbol" pitchFamily="18" charset="2"/>
              </a:rPr>
              <a:t>where MOE is confidence factor  standard error of the estimate</a:t>
            </a:r>
            <a:br>
              <a:rPr lang="en-US" altLang="en-US" sz="2400" b="1" smtClean="0">
                <a:sym typeface="Symbol" pitchFamily="18" charset="2"/>
              </a:rPr>
            </a:br>
            <a:r>
              <a:rPr lang="en-US" altLang="en-US" sz="2400" b="1" smtClean="0">
                <a:sym typeface="Symbol" pitchFamily="18" charset="2"/>
              </a:rPr>
              <a:t>SE = </a:t>
            </a:r>
            <a:r>
              <a:rPr lang="en-US" altLang="en-US" sz="2400" b="1" smtClean="0">
                <a:cs typeface="Arial" charset="0"/>
              </a:rPr>
              <a:t>√p(1-p)/n and confidence factor is a z* value</a:t>
            </a:r>
            <a:endParaRPr lang="en-US" altLang="en-US" sz="2400" b="1" smtClean="0">
              <a:sym typeface="Symbol" pitchFamily="18" charset="2"/>
            </a:endParaRPr>
          </a:p>
          <a:p>
            <a:endParaRPr lang="en-US" altLang="en-US" sz="2400" b="1" smtClean="0"/>
          </a:p>
        </p:txBody>
      </p:sp>
      <p:cxnSp>
        <p:nvCxnSpPr>
          <p:cNvPr id="9220" name="Straight Connector 3"/>
          <p:cNvCxnSpPr>
            <a:cxnSpLocks noChangeShapeType="1"/>
          </p:cNvCxnSpPr>
          <p:nvPr/>
        </p:nvCxnSpPr>
        <p:spPr bwMode="auto">
          <a:xfrm>
            <a:off x="1787525" y="2760663"/>
            <a:ext cx="10969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29000"/>
            <a:ext cx="82486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3200400"/>
          </a:xfrm>
        </p:spPr>
        <p:txBody>
          <a:bodyPr/>
          <a:lstStyle/>
          <a:p>
            <a:pPr marL="0" lvl="1" indent="0">
              <a:buFontTx/>
              <a:buNone/>
            </a:pPr>
            <a:r>
              <a:rPr lang="en-US" altLang="en-US" sz="2400" b="1" smtClean="0"/>
              <a:t>The Harvard School of Public Health did a survey of 10.904 US college students and drinking habits.  The researchers defined “frequent binge drinking” as having 5 or more drinks in a row three or more times in the past two weeks.  According to this definition, 2486 students were classified as frequent binge drinkers.  Based on these data, construct a 99% CI for the proportion p of all college students who admit to frequent binge drinking.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676400" y="5029200"/>
            <a:ext cx="4205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p-hat = 2486 / 10904 = 0.228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066800" y="4267200"/>
            <a:ext cx="5016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66FF66"/>
                </a:solidFill>
              </a:rPr>
              <a:t>Parameter:  </a:t>
            </a:r>
            <a:r>
              <a:rPr lang="en-US" altLang="en-US" sz="2400" b="1">
                <a:solidFill>
                  <a:srgbClr val="FFFF00"/>
                </a:solidFill>
              </a:rPr>
              <a:t>p-hat          PE </a:t>
            </a:r>
            <a:r>
              <a:rPr lang="en-US" altLang="en-US" sz="2400" b="1">
                <a:solidFill>
                  <a:srgbClr val="FFFF00"/>
                </a:solidFill>
                <a:cs typeface="Arial" charset="0"/>
              </a:rPr>
              <a:t>± MOE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</TotalTime>
  <Words>949</Words>
  <Application>Microsoft Office PowerPoint</Application>
  <PresentationFormat>On-screen Show (4:3)</PresentationFormat>
  <Paragraphs>118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Times New Roman</vt:lpstr>
      <vt:lpstr>Default Design</vt:lpstr>
      <vt:lpstr>PowerPoint Presentation</vt:lpstr>
      <vt:lpstr>Lesson 8 - 2</vt:lpstr>
      <vt:lpstr>Objectives</vt:lpstr>
      <vt:lpstr>Vocabulary</vt:lpstr>
      <vt:lpstr>Proportion Review</vt:lpstr>
      <vt:lpstr>Sampling Distribution of p-hat</vt:lpstr>
      <vt:lpstr>Inference Conditions for a Proportion</vt:lpstr>
      <vt:lpstr>Confidence Interval for P-hat</vt:lpstr>
      <vt:lpstr>Example 1</vt:lpstr>
      <vt:lpstr>Example 1 cont</vt:lpstr>
      <vt:lpstr>Example 2</vt:lpstr>
      <vt:lpstr>Example 2 cont</vt:lpstr>
      <vt:lpstr>Sample Size Needed for Estimating the Population Proportion p</vt:lpstr>
      <vt:lpstr>Example 3</vt:lpstr>
      <vt:lpstr>Summary and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61</cp:revision>
  <cp:lastPrinted>1601-01-01T00:00:00Z</cp:lastPrinted>
  <dcterms:created xsi:type="dcterms:W3CDTF">1601-01-01T00:00:00Z</dcterms:created>
  <dcterms:modified xsi:type="dcterms:W3CDTF">2018-10-20T13:09:55Z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