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5" r:id="rId2"/>
    <p:sldId id="256" r:id="rId3"/>
    <p:sldId id="257" r:id="rId4"/>
    <p:sldId id="268" r:id="rId5"/>
    <p:sldId id="279" r:id="rId6"/>
    <p:sldId id="285" r:id="rId7"/>
    <p:sldId id="278" r:id="rId8"/>
    <p:sldId id="286" r:id="rId9"/>
    <p:sldId id="281" r:id="rId10"/>
    <p:sldId id="280" r:id="rId11"/>
    <p:sldId id="287" r:id="rId12"/>
    <p:sldId id="282" r:id="rId13"/>
    <p:sldId id="304" r:id="rId14"/>
    <p:sldId id="283" r:id="rId15"/>
    <p:sldId id="284" r:id="rId16"/>
    <p:sldId id="301" r:id="rId17"/>
    <p:sldId id="302" r:id="rId18"/>
    <p:sldId id="291" r:id="rId19"/>
    <p:sldId id="294" r:id="rId20"/>
    <p:sldId id="299" r:id="rId21"/>
    <p:sldId id="300" r:id="rId22"/>
    <p:sldId id="292" r:id="rId23"/>
    <p:sldId id="293" r:id="rId24"/>
    <p:sldId id="295" r:id="rId25"/>
    <p:sldId id="296" r:id="rId26"/>
    <p:sldId id="298" r:id="rId27"/>
    <p:sldId id="297" r:id="rId28"/>
    <p:sldId id="288" r:id="rId29"/>
    <p:sldId id="290" r:id="rId30"/>
    <p:sldId id="289" r:id="rId31"/>
    <p:sldId id="263"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00"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CD59E67-347C-4116-BE45-B4CA451FF63D}" type="datetimeFigureOut">
              <a:rPr lang="en-US"/>
              <a:pPr>
                <a:defRPr/>
              </a:pPr>
              <a:t>10/20/2018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5F3273BA-74E8-4C86-A887-01032D28E8DD}" type="slidenum">
              <a:rPr lang="en-US"/>
              <a:pPr>
                <a:defRPr/>
              </a:pPr>
              <a:t>‹#›</a:t>
            </a:fld>
            <a:endParaRPr lang="en-US"/>
          </a:p>
        </p:txBody>
      </p:sp>
    </p:spTree>
    <p:extLst>
      <p:ext uri="{BB962C8B-B14F-4D97-AF65-F5344CB8AC3E}">
        <p14:creationId xmlns:p14="http://schemas.microsoft.com/office/powerpoint/2010/main" val="4110806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0251C67F-B21D-4CB7-ADEC-58D2CD0DFB53}" type="slidenum">
              <a:rPr lang="en-US" altLang="en-US" smtClean="0"/>
              <a:pPr/>
              <a:t>1</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8C9278B9-6B23-437D-A808-F5F22F0E4242}" type="slidenum">
              <a:rPr lang="en-US" altLang="en-US" smtClean="0"/>
              <a:pPr/>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AEB5F9A-28EA-4598-B71B-E09D045CED9E}" type="slidenum">
              <a:rPr lang="en-US" altLang="en-US" smtClean="0"/>
              <a:pPr/>
              <a:t>3</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C8357A9-93AC-4DED-A7DA-37085B9D019D}" type="slidenum">
              <a:rPr lang="en-US" altLang="en-US" smtClean="0"/>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1D7CE2D-5CE7-4225-8A1A-6BBE8BFAE2D0}" type="slidenum">
              <a:rPr lang="en-US" altLang="en-US" smtClean="0"/>
              <a:pPr/>
              <a:t>5</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9AE6DD9-1397-40D9-BD26-FA283AB9DE42}" type="slidenum">
              <a:rPr lang="en-US" altLang="en-US" smtClean="0"/>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3CF091C2-A4AA-4235-AFFA-82BE0DCD78C2}" type="slidenum">
              <a:rPr lang="en-US" altLang="en-US" smtClean="0"/>
              <a:pPr/>
              <a:t>12</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A7DD3A9-DC2D-4A4A-92EC-D62F97AA619A}" type="slidenum">
              <a:rPr lang="en-US" altLang="en-US" smtClean="0"/>
              <a:pPr/>
              <a:t>17</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6931D0F-221A-4F4B-B841-F49D521D12D3}" type="slidenum">
              <a:rPr lang="en-US" altLang="en-US" smtClean="0"/>
              <a:pPr/>
              <a:t>31</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97A339-0B82-4E9C-94F8-42CF88E98E0A}" type="slidenum">
              <a:rPr lang="en-US"/>
              <a:pPr>
                <a:defRPr/>
              </a:pPr>
              <a:t>‹#›</a:t>
            </a:fld>
            <a:endParaRPr lang="en-US"/>
          </a:p>
        </p:txBody>
      </p:sp>
    </p:spTree>
    <p:extLst>
      <p:ext uri="{BB962C8B-B14F-4D97-AF65-F5344CB8AC3E}">
        <p14:creationId xmlns:p14="http://schemas.microsoft.com/office/powerpoint/2010/main" val="1936005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DA6AF4-6B8F-4FEF-9EE4-9A9A4535947F}" type="slidenum">
              <a:rPr lang="en-US"/>
              <a:pPr>
                <a:defRPr/>
              </a:pPr>
              <a:t>‹#›</a:t>
            </a:fld>
            <a:endParaRPr lang="en-US"/>
          </a:p>
        </p:txBody>
      </p:sp>
    </p:spTree>
    <p:extLst>
      <p:ext uri="{BB962C8B-B14F-4D97-AF65-F5344CB8AC3E}">
        <p14:creationId xmlns:p14="http://schemas.microsoft.com/office/powerpoint/2010/main" val="157678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F589D2B-1927-4329-A506-5A3E5DBFF101}" type="slidenum">
              <a:rPr lang="en-US"/>
              <a:pPr>
                <a:defRPr/>
              </a:pPr>
              <a:t>‹#›</a:t>
            </a:fld>
            <a:endParaRPr lang="en-US"/>
          </a:p>
        </p:txBody>
      </p:sp>
    </p:spTree>
    <p:extLst>
      <p:ext uri="{BB962C8B-B14F-4D97-AF65-F5344CB8AC3E}">
        <p14:creationId xmlns:p14="http://schemas.microsoft.com/office/powerpoint/2010/main" val="2889719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513BEE2-BB61-41A8-98F5-920DA8BB1F4A}" type="slidenum">
              <a:rPr lang="en-US"/>
              <a:pPr>
                <a:defRPr/>
              </a:pPr>
              <a:t>‹#›</a:t>
            </a:fld>
            <a:endParaRPr lang="en-US"/>
          </a:p>
        </p:txBody>
      </p:sp>
    </p:spTree>
    <p:extLst>
      <p:ext uri="{BB962C8B-B14F-4D97-AF65-F5344CB8AC3E}">
        <p14:creationId xmlns:p14="http://schemas.microsoft.com/office/powerpoint/2010/main" val="794348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42646D-3C66-4264-8098-905F04C81CFD}" type="slidenum">
              <a:rPr lang="en-US"/>
              <a:pPr>
                <a:defRPr/>
              </a:pPr>
              <a:t>‹#›</a:t>
            </a:fld>
            <a:endParaRPr lang="en-US"/>
          </a:p>
        </p:txBody>
      </p:sp>
    </p:spTree>
    <p:extLst>
      <p:ext uri="{BB962C8B-B14F-4D97-AF65-F5344CB8AC3E}">
        <p14:creationId xmlns:p14="http://schemas.microsoft.com/office/powerpoint/2010/main" val="4086484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8B6B95-39BF-45B8-B1B7-904F3C0863EF}" type="slidenum">
              <a:rPr lang="en-US"/>
              <a:pPr>
                <a:defRPr/>
              </a:pPr>
              <a:t>‹#›</a:t>
            </a:fld>
            <a:endParaRPr lang="en-US"/>
          </a:p>
        </p:txBody>
      </p:sp>
    </p:spTree>
    <p:extLst>
      <p:ext uri="{BB962C8B-B14F-4D97-AF65-F5344CB8AC3E}">
        <p14:creationId xmlns:p14="http://schemas.microsoft.com/office/powerpoint/2010/main" val="3043484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558FAF9-12C8-4149-B20E-55AFCBA132C4}" type="slidenum">
              <a:rPr lang="en-US"/>
              <a:pPr>
                <a:defRPr/>
              </a:pPr>
              <a:t>‹#›</a:t>
            </a:fld>
            <a:endParaRPr lang="en-US"/>
          </a:p>
        </p:txBody>
      </p:sp>
    </p:spTree>
    <p:extLst>
      <p:ext uri="{BB962C8B-B14F-4D97-AF65-F5344CB8AC3E}">
        <p14:creationId xmlns:p14="http://schemas.microsoft.com/office/powerpoint/2010/main" val="1419362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40945F-46B2-45B2-ADA4-929B1701FC78}" type="slidenum">
              <a:rPr lang="en-US"/>
              <a:pPr>
                <a:defRPr/>
              </a:pPr>
              <a:t>‹#›</a:t>
            </a:fld>
            <a:endParaRPr lang="en-US"/>
          </a:p>
        </p:txBody>
      </p:sp>
    </p:spTree>
    <p:extLst>
      <p:ext uri="{BB962C8B-B14F-4D97-AF65-F5344CB8AC3E}">
        <p14:creationId xmlns:p14="http://schemas.microsoft.com/office/powerpoint/2010/main" val="262859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EB22AED-783B-4FFA-8308-7E4EEAE20432}" type="slidenum">
              <a:rPr lang="en-US"/>
              <a:pPr>
                <a:defRPr/>
              </a:pPr>
              <a:t>‹#›</a:t>
            </a:fld>
            <a:endParaRPr lang="en-US"/>
          </a:p>
        </p:txBody>
      </p:sp>
    </p:spTree>
    <p:extLst>
      <p:ext uri="{BB962C8B-B14F-4D97-AF65-F5344CB8AC3E}">
        <p14:creationId xmlns:p14="http://schemas.microsoft.com/office/powerpoint/2010/main" val="2488007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8EB5EB-E63F-426B-B5C6-7D63248486F4}" type="slidenum">
              <a:rPr lang="en-US"/>
              <a:pPr>
                <a:defRPr/>
              </a:pPr>
              <a:t>‹#›</a:t>
            </a:fld>
            <a:endParaRPr lang="en-US"/>
          </a:p>
        </p:txBody>
      </p:sp>
    </p:spTree>
    <p:extLst>
      <p:ext uri="{BB962C8B-B14F-4D97-AF65-F5344CB8AC3E}">
        <p14:creationId xmlns:p14="http://schemas.microsoft.com/office/powerpoint/2010/main" val="979235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CAE3AF7-D7A1-401F-9EC0-A9338C65F531}" type="slidenum">
              <a:rPr lang="en-US"/>
              <a:pPr>
                <a:defRPr/>
              </a:pPr>
              <a:t>‹#›</a:t>
            </a:fld>
            <a:endParaRPr lang="en-US"/>
          </a:p>
        </p:txBody>
      </p:sp>
    </p:spTree>
    <p:extLst>
      <p:ext uri="{BB962C8B-B14F-4D97-AF65-F5344CB8AC3E}">
        <p14:creationId xmlns:p14="http://schemas.microsoft.com/office/powerpoint/2010/main" val="1703765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DB92BA4-5349-40C9-B91C-30CB6608B65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0" y="0"/>
            <a:ext cx="9144000" cy="6858000"/>
          </a:xfrm>
          <a:prstGeom prst="rect">
            <a:avLst/>
          </a:prstGeom>
          <a:blipFill dpi="0" rotWithShape="1">
            <a:blip r:embed="rId3"/>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p>
        </p:txBody>
      </p:sp>
      <p:sp>
        <p:nvSpPr>
          <p:cNvPr id="2051"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052"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461000"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effectLst>
                  <a:outerShdw blurRad="38100" dist="38100" dir="2700000" algn="tl">
                    <a:srgbClr val="336699"/>
                  </a:outerShdw>
                </a:effectLst>
              </a:rPr>
              <a:t>5-Minute Check on Chapter </a:t>
            </a:r>
            <a:r>
              <a:rPr lang="en-US" sz="2800" b="1" dirty="0">
                <a:effectLst>
                  <a:outerShdw blurRad="38100" dist="38100" dir="2700000" algn="tl">
                    <a:srgbClr val="336699"/>
                  </a:outerShdw>
                </a:effectLst>
              </a:rPr>
              <a:t>8-2</a:t>
            </a:r>
            <a:endParaRPr lang="en-US" sz="2800" b="1" dirty="0">
              <a:effectLst>
                <a:outerShdw blurRad="38100" dist="38100" dir="2700000" algn="tl">
                  <a:srgbClr val="336699"/>
                </a:outerShdw>
              </a:effectLst>
            </a:endParaRPr>
          </a:p>
        </p:txBody>
      </p:sp>
      <p:sp>
        <p:nvSpPr>
          <p:cNvPr id="33800" name="Text Box 8"/>
          <p:cNvSpPr txBox="1">
            <a:spLocks noChangeArrowheads="1"/>
          </p:cNvSpPr>
          <p:nvPr/>
        </p:nvSpPr>
        <p:spPr bwMode="white">
          <a:xfrm>
            <a:off x="1652588" y="660558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effectLst>
                  <a:outerShdw blurRad="38100" dist="38100" dir="2700000" algn="tl">
                    <a:srgbClr val="336699"/>
                  </a:outerShdw>
                </a:effectLst>
              </a:rPr>
              <a:t>Click the mouse button or press the Space Bar to display the answers.</a:t>
            </a:r>
          </a:p>
        </p:txBody>
      </p:sp>
      <p:sp>
        <p:nvSpPr>
          <p:cNvPr id="2055"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p>
            <a:pPr marL="457200" indent="-457200">
              <a:defRPr/>
            </a:pPr>
            <a:endParaRPr lang="en-US" sz="2000" b="1" dirty="0">
              <a:latin typeface="+mn-lt"/>
            </a:endParaRPr>
          </a:p>
          <a:p>
            <a:pPr marL="457200" indent="-457200">
              <a:buFontTx/>
              <a:buAutoNum type="arabicPeriod"/>
              <a:defRPr/>
            </a:pPr>
            <a:r>
              <a:rPr lang="en-US" sz="2000" b="1" dirty="0">
                <a:latin typeface="+mn-lt"/>
              </a:rPr>
              <a:t>What is used for the parameter in a proportion?</a:t>
            </a:r>
          </a:p>
          <a:p>
            <a:pPr marL="457200" indent="-457200">
              <a:buFontTx/>
              <a:buAutoNum type="arabicPeriod"/>
              <a:defRPr/>
            </a:pPr>
            <a:endParaRPr lang="en-US" sz="2000" b="1" dirty="0">
              <a:latin typeface="+mn-lt"/>
            </a:endParaRPr>
          </a:p>
          <a:p>
            <a:pPr marL="457200" indent="-457200">
              <a:buFontTx/>
              <a:buAutoNum type="arabicPeriod"/>
              <a:defRPr/>
            </a:pPr>
            <a:endParaRPr lang="en-US" sz="2000" b="1" dirty="0">
              <a:latin typeface="+mn-lt"/>
            </a:endParaRPr>
          </a:p>
          <a:p>
            <a:pPr marL="457200" indent="-457200">
              <a:buFontTx/>
              <a:buAutoNum type="arabicPeriod"/>
              <a:defRPr/>
            </a:pPr>
            <a:r>
              <a:rPr lang="en-US" sz="2000" b="1" dirty="0">
                <a:latin typeface="+mn-lt"/>
              </a:rPr>
              <a:t>Which formula(s) assures independence of the sample?</a:t>
            </a:r>
          </a:p>
          <a:p>
            <a:pPr marL="457200" indent="-457200">
              <a:buFontTx/>
              <a:buAutoNum type="arabicPeriod"/>
              <a:defRPr/>
            </a:pPr>
            <a:endParaRPr lang="en-US" sz="2000" b="1" dirty="0">
              <a:latin typeface="+mn-lt"/>
            </a:endParaRPr>
          </a:p>
          <a:p>
            <a:pPr marL="457200" indent="-457200">
              <a:buFontTx/>
              <a:buAutoNum type="arabicPeriod"/>
              <a:defRPr/>
            </a:pPr>
            <a:endParaRPr lang="en-US" sz="2000" b="1" dirty="0">
              <a:latin typeface="+mn-lt"/>
            </a:endParaRPr>
          </a:p>
          <a:p>
            <a:pPr marL="457200" indent="-457200">
              <a:buFontTx/>
              <a:buAutoNum type="arabicPeriod"/>
              <a:defRPr/>
            </a:pPr>
            <a:r>
              <a:rPr lang="en-US" sz="2000" b="1" dirty="0">
                <a:latin typeface="+mn-lt"/>
              </a:rPr>
              <a:t>Which formula(s) assures normality of the distribution?</a:t>
            </a:r>
          </a:p>
          <a:p>
            <a:pPr marL="457200" indent="-457200">
              <a:buFontTx/>
              <a:buAutoNum type="arabicPeriod"/>
              <a:defRPr/>
            </a:pPr>
            <a:endParaRPr lang="en-US" sz="2000" b="1" dirty="0">
              <a:latin typeface="+mn-lt"/>
            </a:endParaRPr>
          </a:p>
          <a:p>
            <a:pPr marL="457200" indent="-457200">
              <a:buFontTx/>
              <a:buAutoNum type="arabicPeriod"/>
              <a:defRPr/>
            </a:pPr>
            <a:endParaRPr lang="en-US" sz="2000" b="1" dirty="0">
              <a:latin typeface="+mn-lt"/>
            </a:endParaRPr>
          </a:p>
          <a:p>
            <a:pPr marL="457200" indent="-457200">
              <a:buFontTx/>
              <a:buAutoNum type="arabicPeriod"/>
              <a:defRPr/>
            </a:pPr>
            <a:r>
              <a:rPr lang="en-US" sz="2000" b="1" dirty="0">
                <a:latin typeface="+mn-lt"/>
              </a:rPr>
              <a:t>What distribution is our confidence level expressed as?</a:t>
            </a:r>
          </a:p>
          <a:p>
            <a:pPr marL="457200" indent="-457200">
              <a:buFontTx/>
              <a:buAutoNum type="arabicPeriod"/>
              <a:defRPr/>
            </a:pPr>
            <a:endParaRPr lang="en-US" sz="2000" b="1" dirty="0">
              <a:latin typeface="+mn-lt"/>
            </a:endParaRPr>
          </a:p>
          <a:p>
            <a:pPr marL="457200" indent="-457200">
              <a:buFontTx/>
              <a:buAutoNum type="arabicPeriod"/>
              <a:defRPr/>
            </a:pPr>
            <a:endParaRPr lang="en-US" sz="2000" b="1" dirty="0">
              <a:latin typeface="+mn-lt"/>
            </a:endParaRPr>
          </a:p>
          <a:p>
            <a:pPr marL="457200" indent="-457200">
              <a:buFontTx/>
              <a:buAutoNum type="arabicPeriod"/>
              <a:defRPr/>
            </a:pPr>
            <a:r>
              <a:rPr lang="en-US" sz="2000" b="1" dirty="0">
                <a:latin typeface="+mn-lt"/>
              </a:rPr>
              <a:t>What are the formulas used to solve for sample size required in a proportion problem?</a:t>
            </a:r>
            <a:endParaRPr lang="en-US" sz="2000" b="1" dirty="0"/>
          </a:p>
          <a:p>
            <a:pPr marL="457200" indent="-457200">
              <a:defRPr/>
            </a:pPr>
            <a:endParaRPr lang="en-US" sz="2000" b="1" dirty="0">
              <a:latin typeface="+mn-lt"/>
              <a:cs typeface="Arial" charset="0"/>
              <a:sym typeface="Symbol" pitchFamily="18" charset="2"/>
            </a:endParaRPr>
          </a:p>
          <a:p>
            <a:pPr marL="457200" indent="-457200">
              <a:buFont typeface="+mj-lt"/>
              <a:buAutoNum type="arabicPeriod"/>
              <a:defRPr/>
            </a:pPr>
            <a:endParaRPr lang="el-GR" sz="2000" b="1" dirty="0">
              <a:cs typeface="Arial" charset="0"/>
              <a:sym typeface="Symbol" pitchFamily="18" charset="2"/>
            </a:endParaRPr>
          </a:p>
        </p:txBody>
      </p:sp>
      <p:sp>
        <p:nvSpPr>
          <p:cNvPr id="8" name="TextBox 7"/>
          <p:cNvSpPr txBox="1">
            <a:spLocks noChangeArrowheads="1"/>
          </p:cNvSpPr>
          <p:nvPr/>
        </p:nvSpPr>
        <p:spPr bwMode="auto">
          <a:xfrm>
            <a:off x="4100513" y="1371600"/>
            <a:ext cx="8270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P-hat</a:t>
            </a:r>
          </a:p>
        </p:txBody>
      </p:sp>
      <p:sp>
        <p:nvSpPr>
          <p:cNvPr id="17" name="TextBox 16"/>
          <p:cNvSpPr txBox="1">
            <a:spLocks noChangeArrowheads="1"/>
          </p:cNvSpPr>
          <p:nvPr/>
        </p:nvSpPr>
        <p:spPr bwMode="auto">
          <a:xfrm>
            <a:off x="4021138" y="2284413"/>
            <a:ext cx="1089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r>
              <a:rPr lang="en-US" altLang="en-US" sz="2000" b="1" dirty="0" smtClean="0">
                <a:solidFill>
                  <a:srgbClr val="FFFF00"/>
                </a:solidFill>
                <a:latin typeface="+mn-lt"/>
              </a:rPr>
              <a:t>10n </a:t>
            </a:r>
            <a:r>
              <a:rPr lang="en-US" altLang="en-US" sz="2000" b="1" dirty="0" smtClean="0">
                <a:solidFill>
                  <a:srgbClr val="FFFF00"/>
                </a:solidFill>
                <a:latin typeface="+mn-lt"/>
                <a:cs typeface="Times New Roman"/>
              </a:rPr>
              <a:t>≤ N</a:t>
            </a:r>
            <a:endParaRPr lang="en-US" altLang="en-US" sz="2000" b="1" dirty="0" smtClean="0">
              <a:solidFill>
                <a:srgbClr val="FFFF00"/>
              </a:solidFill>
              <a:latin typeface="+mn-lt"/>
            </a:endParaRPr>
          </a:p>
        </p:txBody>
      </p:sp>
      <p:sp>
        <p:nvSpPr>
          <p:cNvPr id="18" name="TextBox 17"/>
          <p:cNvSpPr txBox="1">
            <a:spLocks noChangeArrowheads="1"/>
          </p:cNvSpPr>
          <p:nvPr/>
        </p:nvSpPr>
        <p:spPr bwMode="auto">
          <a:xfrm>
            <a:off x="2930525" y="3240088"/>
            <a:ext cx="32416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np ≥ 10 and n(1 – p) ≥ 10 </a:t>
            </a:r>
          </a:p>
        </p:txBody>
      </p:sp>
      <p:sp>
        <p:nvSpPr>
          <p:cNvPr id="19" name="TextBox 18"/>
          <p:cNvSpPr txBox="1">
            <a:spLocks noChangeArrowheads="1"/>
          </p:cNvSpPr>
          <p:nvPr/>
        </p:nvSpPr>
        <p:spPr bwMode="auto">
          <a:xfrm>
            <a:off x="4343400" y="4089400"/>
            <a:ext cx="3413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Z</a:t>
            </a:r>
          </a:p>
        </p:txBody>
      </p:sp>
      <p:grpSp>
        <p:nvGrpSpPr>
          <p:cNvPr id="24" name="Group 86"/>
          <p:cNvGrpSpPr>
            <a:grpSpLocks/>
          </p:cNvGrpSpPr>
          <p:nvPr/>
        </p:nvGrpSpPr>
        <p:grpSpPr bwMode="auto">
          <a:xfrm>
            <a:off x="914400" y="5646738"/>
            <a:ext cx="3444875" cy="830262"/>
            <a:chOff x="2118" y="990"/>
            <a:chExt cx="2170" cy="523"/>
          </a:xfrm>
        </p:grpSpPr>
        <p:sp>
          <p:nvSpPr>
            <p:cNvPr id="2067" name="Text Box 7"/>
            <p:cNvSpPr txBox="1">
              <a:spLocks noChangeArrowheads="1"/>
            </p:cNvSpPr>
            <p:nvPr/>
          </p:nvSpPr>
          <p:spPr bwMode="auto">
            <a:xfrm>
              <a:off x="2118" y="990"/>
              <a:ext cx="2170"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buFontTx/>
                <a:buNone/>
              </a:pPr>
              <a:r>
                <a:rPr lang="en-US" altLang="en-US" sz="2000" b="1">
                  <a:solidFill>
                    <a:srgbClr val="FFFF00"/>
                  </a:solidFill>
                  <a:latin typeface="Times New Roman" pitchFamily="18" charset="0"/>
                  <a:cs typeface="Times New Roman" pitchFamily="18" charset="0"/>
                </a:rPr>
                <a:t>                       z*</a:t>
              </a:r>
            </a:p>
            <a:p>
              <a:pPr>
                <a:lnSpc>
                  <a:spcPct val="80000"/>
                </a:lnSpc>
                <a:spcBef>
                  <a:spcPct val="0"/>
                </a:spcBef>
                <a:buFontTx/>
                <a:buNone/>
              </a:pPr>
              <a:r>
                <a:rPr lang="en-US" altLang="en-US" sz="2000" b="1" i="1">
                  <a:solidFill>
                    <a:srgbClr val="FFFF00"/>
                  </a:solidFill>
                  <a:latin typeface="Times New Roman" pitchFamily="18" charset="0"/>
                  <a:cs typeface="Times New Roman" pitchFamily="18" charset="0"/>
                </a:rPr>
                <a:t>n</a:t>
              </a:r>
              <a:r>
                <a:rPr lang="en-US" altLang="en-US" sz="2000" b="1">
                  <a:solidFill>
                    <a:srgbClr val="FFFF00"/>
                  </a:solidFill>
                  <a:latin typeface="Times New Roman" pitchFamily="18" charset="0"/>
                  <a:cs typeface="Times New Roman" pitchFamily="18" charset="0"/>
                </a:rPr>
                <a:t> = </a:t>
              </a:r>
              <a:r>
                <a:rPr lang="en-US" altLang="en-US" sz="2000" b="1" i="1">
                  <a:solidFill>
                    <a:srgbClr val="FFFF00"/>
                  </a:solidFill>
                  <a:latin typeface="Times New Roman" pitchFamily="18" charset="0"/>
                  <a:cs typeface="Times New Roman" pitchFamily="18" charset="0"/>
                </a:rPr>
                <a:t>p</a:t>
              </a:r>
              <a:r>
                <a:rPr lang="en-US" altLang="en-US" sz="2000" b="1">
                  <a:solidFill>
                    <a:srgbClr val="FFFF00"/>
                  </a:solidFill>
                  <a:latin typeface="Times New Roman" pitchFamily="18" charset="0"/>
                  <a:cs typeface="Times New Roman" pitchFamily="18" charset="0"/>
                </a:rPr>
                <a:t>(1 - </a:t>
              </a:r>
              <a:r>
                <a:rPr lang="en-US" altLang="en-US" sz="2000" b="1" i="1">
                  <a:solidFill>
                    <a:srgbClr val="FFFF00"/>
                  </a:solidFill>
                  <a:latin typeface="Times New Roman" pitchFamily="18" charset="0"/>
                  <a:cs typeface="Times New Roman" pitchFamily="18" charset="0"/>
                </a:rPr>
                <a:t>p</a:t>
              </a:r>
              <a:r>
                <a:rPr lang="en-US" altLang="en-US" sz="2000" b="1">
                  <a:solidFill>
                    <a:srgbClr val="FFFF00"/>
                  </a:solidFill>
                  <a:latin typeface="Times New Roman" pitchFamily="18" charset="0"/>
                  <a:cs typeface="Times New Roman" pitchFamily="18" charset="0"/>
                </a:rPr>
                <a:t>)  ------</a:t>
              </a:r>
            </a:p>
            <a:p>
              <a:pPr>
                <a:lnSpc>
                  <a:spcPct val="80000"/>
                </a:lnSpc>
                <a:spcBef>
                  <a:spcPct val="0"/>
                </a:spcBef>
                <a:buFontTx/>
                <a:buNone/>
              </a:pPr>
              <a:r>
                <a:rPr lang="en-US" altLang="en-US" sz="2000" b="1">
                  <a:solidFill>
                    <a:srgbClr val="FFFF00"/>
                  </a:solidFill>
                  <a:latin typeface="Times New Roman" pitchFamily="18" charset="0"/>
                  <a:cs typeface="Times New Roman" pitchFamily="18" charset="0"/>
                </a:rPr>
                <a:t>                       </a:t>
              </a:r>
              <a:r>
                <a:rPr lang="en-US" altLang="en-US" sz="2000" b="1" i="1">
                  <a:solidFill>
                    <a:srgbClr val="FFFF00"/>
                  </a:solidFill>
                  <a:latin typeface="Times New Roman" pitchFamily="18" charset="0"/>
                  <a:cs typeface="Times New Roman" pitchFamily="18" charset="0"/>
                </a:rPr>
                <a:t>E</a:t>
              </a:r>
              <a:endParaRPr lang="el-GR" altLang="en-US" sz="2000" b="1" i="1">
                <a:solidFill>
                  <a:srgbClr val="FFFF00"/>
                </a:solidFill>
                <a:latin typeface="Times New Roman" pitchFamily="18" charset="0"/>
                <a:cs typeface="Times New Roman" pitchFamily="18" charset="0"/>
              </a:endParaRPr>
            </a:p>
          </p:txBody>
        </p:sp>
        <p:grpSp>
          <p:nvGrpSpPr>
            <p:cNvPr id="2068" name="Group 38"/>
            <p:cNvGrpSpPr>
              <a:grpSpLocks/>
            </p:cNvGrpSpPr>
            <p:nvPr/>
          </p:nvGrpSpPr>
          <p:grpSpPr bwMode="auto">
            <a:xfrm>
              <a:off x="2421" y="1128"/>
              <a:ext cx="53" cy="42"/>
              <a:chOff x="1380" y="1304"/>
              <a:chExt cx="53" cy="42"/>
            </a:xfrm>
          </p:grpSpPr>
          <p:sp>
            <p:nvSpPr>
              <p:cNvPr id="2074" name="Line 39"/>
              <p:cNvSpPr>
                <a:spLocks noChangeShapeType="1"/>
              </p:cNvSpPr>
              <p:nvPr/>
            </p:nvSpPr>
            <p:spPr bwMode="auto">
              <a:xfrm flipV="1">
                <a:off x="1380" y="1307"/>
                <a:ext cx="27" cy="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40"/>
              <p:cNvSpPr>
                <a:spLocks noChangeShapeType="1"/>
              </p:cNvSpPr>
              <p:nvPr/>
            </p:nvSpPr>
            <p:spPr bwMode="auto">
              <a:xfrm>
                <a:off x="1405" y="1304"/>
                <a:ext cx="28" cy="4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2069" name="Group 41"/>
            <p:cNvGrpSpPr>
              <a:grpSpLocks/>
            </p:cNvGrpSpPr>
            <p:nvPr/>
          </p:nvGrpSpPr>
          <p:grpSpPr bwMode="auto">
            <a:xfrm>
              <a:off x="2741" y="1128"/>
              <a:ext cx="53" cy="42"/>
              <a:chOff x="1380" y="1304"/>
              <a:chExt cx="53" cy="42"/>
            </a:xfrm>
          </p:grpSpPr>
          <p:sp>
            <p:nvSpPr>
              <p:cNvPr id="2072" name="Line 42"/>
              <p:cNvSpPr>
                <a:spLocks noChangeShapeType="1"/>
              </p:cNvSpPr>
              <p:nvPr/>
            </p:nvSpPr>
            <p:spPr bwMode="auto">
              <a:xfrm flipV="1">
                <a:off x="1380" y="1307"/>
                <a:ext cx="27" cy="39"/>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43"/>
              <p:cNvSpPr>
                <a:spLocks noChangeShapeType="1"/>
              </p:cNvSpPr>
              <p:nvPr/>
            </p:nvSpPr>
            <p:spPr bwMode="auto">
              <a:xfrm>
                <a:off x="1405" y="1304"/>
                <a:ext cx="28" cy="4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70" name="AutoShape 70"/>
            <p:cNvSpPr>
              <a:spLocks noChangeArrowheads="1"/>
            </p:cNvSpPr>
            <p:nvPr/>
          </p:nvSpPr>
          <p:spPr bwMode="auto">
            <a:xfrm>
              <a:off x="2930" y="1056"/>
              <a:ext cx="393" cy="393"/>
            </a:xfrm>
            <a:prstGeom prst="bracketPair">
              <a:avLst>
                <a:gd name="adj" fmla="val 16667"/>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p>
          </p:txBody>
        </p:sp>
        <p:sp>
          <p:nvSpPr>
            <p:cNvPr id="2071" name="Text Box 71"/>
            <p:cNvSpPr txBox="1">
              <a:spLocks noChangeArrowheads="1"/>
            </p:cNvSpPr>
            <p:nvPr/>
          </p:nvSpPr>
          <p:spPr bwMode="auto">
            <a:xfrm>
              <a:off x="3300" y="1000"/>
              <a:ext cx="17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b="1">
                  <a:solidFill>
                    <a:srgbClr val="FFFF00"/>
                  </a:solidFill>
                </a:rPr>
                <a:t>2</a:t>
              </a:r>
            </a:p>
          </p:txBody>
        </p:sp>
      </p:grpSp>
      <p:grpSp>
        <p:nvGrpSpPr>
          <p:cNvPr id="34" name="Group 87"/>
          <p:cNvGrpSpPr>
            <a:grpSpLocks/>
          </p:cNvGrpSpPr>
          <p:nvPr/>
        </p:nvGrpSpPr>
        <p:grpSpPr bwMode="auto">
          <a:xfrm>
            <a:off x="5588000" y="5424488"/>
            <a:ext cx="1992313" cy="892175"/>
            <a:chOff x="2064" y="2660"/>
            <a:chExt cx="1255" cy="562"/>
          </a:xfrm>
        </p:grpSpPr>
        <p:sp>
          <p:nvSpPr>
            <p:cNvPr id="2064" name="Text Box 74"/>
            <p:cNvSpPr txBox="1">
              <a:spLocks noChangeArrowheads="1"/>
            </p:cNvSpPr>
            <p:nvPr/>
          </p:nvSpPr>
          <p:spPr bwMode="auto">
            <a:xfrm>
              <a:off x="2064" y="2699"/>
              <a:ext cx="1255" cy="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buFontTx/>
                <a:buNone/>
              </a:pPr>
              <a:r>
                <a:rPr lang="en-US" altLang="en-US" sz="2000" b="1">
                  <a:solidFill>
                    <a:srgbClr val="FFFF00"/>
                  </a:solidFill>
                  <a:latin typeface="Times New Roman" pitchFamily="18" charset="0"/>
                  <a:cs typeface="Times New Roman" pitchFamily="18" charset="0"/>
                </a:rPr>
                <a:t>                   z* </a:t>
              </a:r>
            </a:p>
            <a:p>
              <a:pPr>
                <a:lnSpc>
                  <a:spcPct val="80000"/>
                </a:lnSpc>
                <a:spcBef>
                  <a:spcPct val="0"/>
                </a:spcBef>
                <a:buFontTx/>
                <a:buNone/>
              </a:pPr>
              <a:r>
                <a:rPr lang="en-US" altLang="en-US" sz="2000" b="1" i="1">
                  <a:solidFill>
                    <a:srgbClr val="FFFF00"/>
                  </a:solidFill>
                  <a:latin typeface="Times New Roman" pitchFamily="18" charset="0"/>
                  <a:cs typeface="Times New Roman" pitchFamily="18" charset="0"/>
                </a:rPr>
                <a:t>n</a:t>
              </a:r>
              <a:r>
                <a:rPr lang="en-US" altLang="en-US" sz="2000" b="1">
                  <a:solidFill>
                    <a:srgbClr val="FFFF00"/>
                  </a:solidFill>
                  <a:latin typeface="Times New Roman" pitchFamily="18" charset="0"/>
                  <a:cs typeface="Times New Roman" pitchFamily="18" charset="0"/>
                </a:rPr>
                <a:t> = </a:t>
              </a:r>
              <a:r>
                <a:rPr lang="en-US" altLang="en-US" sz="2000" b="1" i="1">
                  <a:solidFill>
                    <a:srgbClr val="FFFF00"/>
                  </a:solidFill>
                  <a:latin typeface="Times New Roman" pitchFamily="18" charset="0"/>
                  <a:cs typeface="Times New Roman" pitchFamily="18" charset="0"/>
                </a:rPr>
                <a:t>0.25</a:t>
              </a:r>
              <a:r>
                <a:rPr lang="en-US" altLang="en-US" sz="2000" b="1">
                  <a:solidFill>
                    <a:srgbClr val="FFFF00"/>
                  </a:solidFill>
                  <a:latin typeface="Times New Roman" pitchFamily="18" charset="0"/>
                  <a:cs typeface="Times New Roman" pitchFamily="18" charset="0"/>
                </a:rPr>
                <a:t>   ------</a:t>
              </a:r>
            </a:p>
            <a:p>
              <a:pPr>
                <a:lnSpc>
                  <a:spcPct val="80000"/>
                </a:lnSpc>
                <a:spcBef>
                  <a:spcPct val="0"/>
                </a:spcBef>
                <a:buFontTx/>
                <a:buNone/>
              </a:pPr>
              <a:r>
                <a:rPr lang="en-US" altLang="en-US" sz="2000" b="1">
                  <a:solidFill>
                    <a:srgbClr val="FFFF00"/>
                  </a:solidFill>
                  <a:latin typeface="Times New Roman" pitchFamily="18" charset="0"/>
                  <a:cs typeface="Times New Roman" pitchFamily="18" charset="0"/>
                </a:rPr>
                <a:t>                   </a:t>
              </a:r>
              <a:r>
                <a:rPr lang="en-US" altLang="en-US" sz="2000" b="1" i="1">
                  <a:solidFill>
                    <a:srgbClr val="FFFF00"/>
                  </a:solidFill>
                  <a:latin typeface="Times New Roman" pitchFamily="18" charset="0"/>
                  <a:cs typeface="Times New Roman" pitchFamily="18" charset="0"/>
                </a:rPr>
                <a:t>E</a:t>
              </a:r>
              <a:endParaRPr lang="el-GR" altLang="en-US" sz="2000" b="1" i="1">
                <a:solidFill>
                  <a:srgbClr val="FFFF00"/>
                </a:solidFill>
                <a:latin typeface="Times New Roman" pitchFamily="18" charset="0"/>
                <a:cs typeface="Times New Roman" pitchFamily="18" charset="0"/>
              </a:endParaRPr>
            </a:p>
          </p:txBody>
        </p:sp>
        <p:sp>
          <p:nvSpPr>
            <p:cNvPr id="2065" name="AutoShape 84"/>
            <p:cNvSpPr>
              <a:spLocks noChangeArrowheads="1"/>
            </p:cNvSpPr>
            <p:nvPr/>
          </p:nvSpPr>
          <p:spPr bwMode="auto">
            <a:xfrm>
              <a:off x="2743" y="2765"/>
              <a:ext cx="393" cy="393"/>
            </a:xfrm>
            <a:prstGeom prst="bracketPair">
              <a:avLst>
                <a:gd name="adj" fmla="val 16667"/>
              </a:avLst>
            </a:prstGeom>
            <a:noFill/>
            <a:ln w="9525">
              <a:solidFill>
                <a:srgbClr val="FF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b="1">
                <a:solidFill>
                  <a:srgbClr val="FFFF00"/>
                </a:solidFill>
              </a:endParaRPr>
            </a:p>
          </p:txBody>
        </p:sp>
        <p:sp>
          <p:nvSpPr>
            <p:cNvPr id="2066" name="Text Box 85"/>
            <p:cNvSpPr txBox="1">
              <a:spLocks noChangeArrowheads="1"/>
            </p:cNvSpPr>
            <p:nvPr/>
          </p:nvSpPr>
          <p:spPr bwMode="auto">
            <a:xfrm>
              <a:off x="3128" y="2660"/>
              <a:ext cx="188"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600" b="1">
                  <a:solidFill>
                    <a:srgbClr val="FFFF00"/>
                  </a:solidFill>
                </a:rPr>
                <a:t>2</a:t>
              </a:r>
            </a:p>
          </p:txBody>
        </p:sp>
      </p:grpSp>
      <p:sp>
        <p:nvSpPr>
          <p:cNvPr id="38" name="TextBox 37"/>
          <p:cNvSpPr txBox="1">
            <a:spLocks noChangeArrowheads="1"/>
          </p:cNvSpPr>
          <p:nvPr/>
        </p:nvSpPr>
        <p:spPr bwMode="auto">
          <a:xfrm>
            <a:off x="504825" y="5295900"/>
            <a:ext cx="29337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For previously studied</a:t>
            </a:r>
          </a:p>
        </p:txBody>
      </p:sp>
      <p:sp>
        <p:nvSpPr>
          <p:cNvPr id="39" name="TextBox 38"/>
          <p:cNvSpPr txBox="1">
            <a:spLocks noChangeArrowheads="1"/>
          </p:cNvSpPr>
          <p:nvPr/>
        </p:nvSpPr>
        <p:spPr bwMode="auto">
          <a:xfrm>
            <a:off x="5588000" y="5060950"/>
            <a:ext cx="20907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For initial study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edge">
                                      <p:cBhvr>
                                        <p:cTn id="17" dur="2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edge">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edge">
                                      <p:cBhvr>
                                        <p:cTn id="27" dur="2000"/>
                                        <p:tgtEl>
                                          <p:spTgt spid="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0" presetClass="entr" presetSubtype="0" fill="hold" grpId="0" nodeType="click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wedge">
                                      <p:cBhvr>
                                        <p:cTn id="38" dur="2000"/>
                                        <p:tgtEl>
                                          <p:spTgt spid="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ppt_x"/>
                                          </p:val>
                                        </p:tav>
                                        <p:tav tm="100000">
                                          <p:val>
                                            <p:strVal val="#ppt_x"/>
                                          </p:val>
                                        </p:tav>
                                      </p:tavLst>
                                    </p:anim>
                                    <p:anim calcmode="lin" valueType="num">
                                      <p:cBhvr additive="base">
                                        <p:cTn id="4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38" grpId="0"/>
      <p:bldP spid="3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a:xfrm>
            <a:off x="228600" y="122238"/>
            <a:ext cx="8686800" cy="774700"/>
          </a:xfrm>
        </p:spPr>
        <p:txBody>
          <a:bodyPr/>
          <a:lstStyle/>
          <a:p>
            <a:r>
              <a:rPr lang="en-US" altLang="en-US" sz="3600" b="1" smtClean="0"/>
              <a:t>Confidence Interval about </a:t>
            </a:r>
            <a:r>
              <a:rPr lang="el-GR" altLang="en-US" sz="3600" b="1" smtClean="0">
                <a:latin typeface="Times New Roman" pitchFamily="18" charset="0"/>
                <a:cs typeface="Times New Roman" pitchFamily="18" charset="0"/>
              </a:rPr>
              <a:t>μ</a:t>
            </a:r>
            <a:r>
              <a:rPr lang="en-US" altLang="en-US" sz="3600" b="1" smtClean="0">
                <a:latin typeface="Times New Roman" pitchFamily="18" charset="0"/>
                <a:cs typeface="Times New Roman" pitchFamily="18" charset="0"/>
              </a:rPr>
              <a:t>, </a:t>
            </a:r>
            <a:r>
              <a:rPr lang="el-GR" altLang="en-US" sz="3600" b="1" smtClean="0">
                <a:latin typeface="Times New Roman" pitchFamily="18" charset="0"/>
                <a:cs typeface="Times New Roman" pitchFamily="18" charset="0"/>
              </a:rPr>
              <a:t>σ</a:t>
            </a:r>
            <a:r>
              <a:rPr lang="en-US" altLang="en-US" sz="3600" b="1" smtClean="0">
                <a:latin typeface="Times New Roman" pitchFamily="18" charset="0"/>
                <a:cs typeface="Times New Roman" pitchFamily="18" charset="0"/>
              </a:rPr>
              <a:t> Unknown</a:t>
            </a:r>
            <a:endParaRPr lang="el-GR" altLang="en-US" sz="3600" b="1" smtClean="0">
              <a:latin typeface="Times New Roman" pitchFamily="18" charset="0"/>
              <a:cs typeface="Times New Roman" pitchFamily="18" charset="0"/>
            </a:endParaRPr>
          </a:p>
        </p:txBody>
      </p:sp>
      <p:sp>
        <p:nvSpPr>
          <p:cNvPr id="11267" name="Text Box 5"/>
          <p:cNvSpPr txBox="1">
            <a:spLocks noChangeArrowheads="1"/>
          </p:cNvSpPr>
          <p:nvPr/>
        </p:nvSpPr>
        <p:spPr bwMode="auto">
          <a:xfrm>
            <a:off x="293688" y="1066800"/>
            <a:ext cx="85153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Suppose a simple random sample of size </a:t>
            </a:r>
            <a:r>
              <a:rPr lang="en-US" altLang="en-US" sz="2400" b="1" i="1"/>
              <a:t>n</a:t>
            </a:r>
            <a:r>
              <a:rPr lang="en-US" altLang="en-US" sz="2400" b="1"/>
              <a:t> is taken from a population with an unknown mean </a:t>
            </a:r>
            <a:r>
              <a:rPr lang="el-GR" altLang="en-US" sz="2400" b="1">
                <a:cs typeface="Times New Roman" pitchFamily="18" charset="0"/>
              </a:rPr>
              <a:t>μ</a:t>
            </a:r>
            <a:r>
              <a:rPr lang="en-US" altLang="en-US" sz="2400" b="1">
                <a:cs typeface="Times New Roman" pitchFamily="18" charset="0"/>
              </a:rPr>
              <a:t> and unknown standard deviation </a:t>
            </a:r>
            <a:r>
              <a:rPr lang="el-GR" altLang="en-US" sz="2400" b="1">
                <a:cs typeface="Times New Roman" pitchFamily="18" charset="0"/>
              </a:rPr>
              <a:t>σ</a:t>
            </a:r>
            <a:r>
              <a:rPr lang="en-US" altLang="en-US" sz="2400" b="1"/>
              <a:t>.  A</a:t>
            </a:r>
            <a:r>
              <a:rPr lang="en-US" altLang="en-US" sz="2400" b="1">
                <a:cs typeface="Times New Roman" pitchFamily="18" charset="0"/>
              </a:rPr>
              <a:t> C </a:t>
            </a:r>
            <a:r>
              <a:rPr lang="en-US" altLang="en-US" sz="2400" b="1">
                <a:cs typeface="Arial" charset="0"/>
              </a:rPr>
              <a:t>confidence interval for </a:t>
            </a:r>
            <a:r>
              <a:rPr lang="el-GR" altLang="en-US" sz="2400" b="1">
                <a:cs typeface="Times New Roman" pitchFamily="18" charset="0"/>
              </a:rPr>
              <a:t>μ</a:t>
            </a:r>
            <a:r>
              <a:rPr lang="en-US" altLang="en-US" sz="2400" b="1">
                <a:cs typeface="Times New Roman" pitchFamily="18" charset="0"/>
              </a:rPr>
              <a:t> is given by PE </a:t>
            </a:r>
            <a:r>
              <a:rPr lang="en-US" altLang="en-US" sz="2400" b="1">
                <a:cs typeface="Times New Roman" pitchFamily="18" charset="0"/>
                <a:sym typeface="Symbol" pitchFamily="18" charset="2"/>
              </a:rPr>
              <a:t> MOE</a:t>
            </a:r>
            <a:endParaRPr lang="en-US" altLang="en-US" sz="2400" b="1">
              <a:cs typeface="Times New Roman" pitchFamily="18" charset="0"/>
            </a:endParaRPr>
          </a:p>
        </p:txBody>
      </p:sp>
      <p:sp>
        <p:nvSpPr>
          <p:cNvPr id="11268" name="Text Box 61"/>
          <p:cNvSpPr txBox="1">
            <a:spLocks noChangeArrowheads="1"/>
          </p:cNvSpPr>
          <p:nvPr/>
        </p:nvSpPr>
        <p:spPr bwMode="auto">
          <a:xfrm>
            <a:off x="341313" y="4614863"/>
            <a:ext cx="84280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where </a:t>
            </a:r>
            <a:r>
              <a:rPr lang="en-US" altLang="en-US" sz="2400" b="1">
                <a:solidFill>
                  <a:srgbClr val="FFFF00"/>
                </a:solidFill>
              </a:rPr>
              <a:t>t</a:t>
            </a:r>
            <a:r>
              <a:rPr lang="en-US" altLang="en-US" sz="2400" b="1">
                <a:solidFill>
                  <a:srgbClr val="FFFF00"/>
                </a:solidFill>
                <a:cs typeface="Arial" charset="0"/>
              </a:rPr>
              <a:t>* </a:t>
            </a:r>
            <a:r>
              <a:rPr lang="en-US" altLang="en-US" sz="2400" b="1">
                <a:cs typeface="Arial" charset="0"/>
              </a:rPr>
              <a:t>is computed with </a:t>
            </a:r>
            <a:r>
              <a:rPr lang="en-US" altLang="en-US" sz="2400" b="1">
                <a:solidFill>
                  <a:srgbClr val="FFFF00"/>
                </a:solidFill>
                <a:cs typeface="Arial" charset="0"/>
              </a:rPr>
              <a:t>n – 1 </a:t>
            </a:r>
            <a:r>
              <a:rPr lang="en-US" altLang="en-US" sz="2400" b="1">
                <a:cs typeface="Arial" charset="0"/>
              </a:rPr>
              <a:t>degrees of freedom</a:t>
            </a:r>
          </a:p>
          <a:p>
            <a:pPr>
              <a:spcBef>
                <a:spcPct val="0"/>
              </a:spcBef>
              <a:buFontTx/>
              <a:buNone/>
            </a:pPr>
            <a:endParaRPr lang="el-GR" altLang="en-US" sz="2400" b="1">
              <a:cs typeface="Arial" charset="0"/>
            </a:endParaRPr>
          </a:p>
          <a:p>
            <a:pPr>
              <a:spcBef>
                <a:spcPct val="0"/>
              </a:spcBef>
              <a:buFontTx/>
              <a:buNone/>
            </a:pPr>
            <a:r>
              <a:rPr lang="en-US" altLang="en-US" sz="2400" b="1"/>
              <a:t>Note:  The interval is exact when population is normal and is approximately correct for nonnormal populations, provided n is large enough (</a:t>
            </a:r>
            <a:r>
              <a:rPr lang="en-US" altLang="en-US" sz="2400" b="1">
                <a:solidFill>
                  <a:schemeClr val="folHlink"/>
                </a:solidFill>
              </a:rPr>
              <a:t>t is robust</a:t>
            </a:r>
            <a:r>
              <a:rPr lang="en-US" altLang="en-US" sz="2400" b="1"/>
              <a:t>)</a:t>
            </a:r>
            <a:endParaRPr lang="en-US" altLang="en-US" sz="2400" b="1">
              <a:cs typeface="Arial" charset="0"/>
            </a:endParaRPr>
          </a:p>
        </p:txBody>
      </p:sp>
      <p:grpSp>
        <p:nvGrpSpPr>
          <p:cNvPr id="11269" name="Group 17"/>
          <p:cNvGrpSpPr>
            <a:grpSpLocks/>
          </p:cNvGrpSpPr>
          <p:nvPr/>
        </p:nvGrpSpPr>
        <p:grpSpPr bwMode="auto">
          <a:xfrm>
            <a:off x="746125" y="3260725"/>
            <a:ext cx="3444875" cy="979488"/>
            <a:chOff x="528638" y="3048000"/>
            <a:chExt cx="3444875" cy="978729"/>
          </a:xfrm>
        </p:grpSpPr>
        <p:sp>
          <p:nvSpPr>
            <p:cNvPr id="11277" name="Text Box 7"/>
            <p:cNvSpPr txBox="1">
              <a:spLocks noChangeArrowheads="1"/>
            </p:cNvSpPr>
            <p:nvPr/>
          </p:nvSpPr>
          <p:spPr bwMode="auto">
            <a:xfrm>
              <a:off x="528638" y="3048000"/>
              <a:ext cx="34448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buFontTx/>
                <a:buNone/>
              </a:pPr>
              <a:r>
                <a:rPr lang="en-US" altLang="en-US" sz="2400" b="1">
                  <a:solidFill>
                    <a:srgbClr val="FFFF00"/>
                  </a:solidFill>
                  <a:latin typeface="Times New Roman" pitchFamily="18" charset="0"/>
                  <a:cs typeface="Times New Roman" pitchFamily="18" charset="0"/>
                </a:rPr>
                <a:t>                         s</a:t>
              </a:r>
            </a:p>
            <a:p>
              <a:pPr>
                <a:lnSpc>
                  <a:spcPct val="80000"/>
                </a:lnSpc>
                <a:spcBef>
                  <a:spcPct val="0"/>
                </a:spcBef>
                <a:buFontTx/>
                <a:buNone/>
              </a:pPr>
              <a:r>
                <a:rPr lang="en-US" altLang="en-US" sz="2400" b="1">
                  <a:solidFill>
                    <a:srgbClr val="FFFF00"/>
                  </a:solidFill>
                  <a:latin typeface="Times New Roman" pitchFamily="18" charset="0"/>
                  <a:cs typeface="Times New Roman" pitchFamily="18" charset="0"/>
                </a:rPr>
                <a:t>LB  = x – t*    ---</a:t>
              </a:r>
            </a:p>
            <a:p>
              <a:pPr>
                <a:lnSpc>
                  <a:spcPct val="80000"/>
                </a:lnSpc>
                <a:spcBef>
                  <a:spcPct val="0"/>
                </a:spcBef>
                <a:buFontTx/>
                <a:buNone/>
              </a:pPr>
              <a:r>
                <a:rPr lang="en-US" altLang="en-US" sz="2400" b="1">
                  <a:solidFill>
                    <a:srgbClr val="FFFF00"/>
                  </a:solidFill>
                  <a:latin typeface="Times New Roman" pitchFamily="18" charset="0"/>
                  <a:cs typeface="Times New Roman" pitchFamily="18" charset="0"/>
                </a:rPr>
                <a:t>                         n</a:t>
              </a:r>
              <a:endParaRPr lang="el-GR" altLang="en-US" sz="2400" b="1" baseline="-25000">
                <a:solidFill>
                  <a:srgbClr val="FFFF00"/>
                </a:solidFill>
                <a:latin typeface="Times New Roman" pitchFamily="18" charset="0"/>
                <a:cs typeface="Times New Roman" pitchFamily="18" charset="0"/>
              </a:endParaRPr>
            </a:p>
          </p:txBody>
        </p:sp>
        <p:grpSp>
          <p:nvGrpSpPr>
            <p:cNvPr id="11278" name="Group 44"/>
            <p:cNvGrpSpPr>
              <a:grpSpLocks/>
            </p:cNvGrpSpPr>
            <p:nvPr/>
          </p:nvGrpSpPr>
          <p:grpSpPr bwMode="auto">
            <a:xfrm>
              <a:off x="2342647" y="3651273"/>
              <a:ext cx="388005" cy="242887"/>
              <a:chOff x="1515" y="1125"/>
              <a:chExt cx="592" cy="441"/>
            </a:xfrm>
          </p:grpSpPr>
          <p:sp>
            <p:nvSpPr>
              <p:cNvPr id="11280" name="Line 30"/>
              <p:cNvSpPr>
                <a:spLocks noChangeShapeType="1"/>
              </p:cNvSpPr>
              <p:nvPr/>
            </p:nvSpPr>
            <p:spPr bwMode="auto">
              <a:xfrm>
                <a:off x="1515" y="1417"/>
                <a:ext cx="46" cy="141"/>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1" name="Line 31"/>
              <p:cNvSpPr>
                <a:spLocks noChangeShapeType="1"/>
              </p:cNvSpPr>
              <p:nvPr/>
            </p:nvSpPr>
            <p:spPr bwMode="auto">
              <a:xfrm flipV="1">
                <a:off x="1562" y="1125"/>
                <a:ext cx="69" cy="441"/>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82" name="Line 32"/>
              <p:cNvSpPr>
                <a:spLocks noChangeShapeType="1"/>
              </p:cNvSpPr>
              <p:nvPr/>
            </p:nvSpPr>
            <p:spPr bwMode="auto">
              <a:xfrm>
                <a:off x="1625" y="1132"/>
                <a:ext cx="48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9" name="Line 74"/>
            <p:cNvSpPr>
              <a:spLocks noChangeShapeType="1"/>
            </p:cNvSpPr>
            <p:nvPr/>
          </p:nvSpPr>
          <p:spPr bwMode="auto">
            <a:xfrm>
              <a:off x="1426176" y="3366448"/>
              <a:ext cx="12065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11270" name="Group 16"/>
          <p:cNvGrpSpPr>
            <a:grpSpLocks/>
          </p:cNvGrpSpPr>
          <p:nvPr/>
        </p:nvGrpSpPr>
        <p:grpSpPr bwMode="auto">
          <a:xfrm>
            <a:off x="4937125" y="3262313"/>
            <a:ext cx="3444875" cy="979487"/>
            <a:chOff x="4929188" y="3034352"/>
            <a:chExt cx="3444875" cy="978729"/>
          </a:xfrm>
        </p:grpSpPr>
        <p:sp>
          <p:nvSpPr>
            <p:cNvPr id="11271" name="Text Box 45"/>
            <p:cNvSpPr txBox="1">
              <a:spLocks noChangeArrowheads="1"/>
            </p:cNvSpPr>
            <p:nvPr/>
          </p:nvSpPr>
          <p:spPr bwMode="auto">
            <a:xfrm>
              <a:off x="4929188" y="3034352"/>
              <a:ext cx="344487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nSpc>
                  <a:spcPct val="80000"/>
                </a:lnSpc>
                <a:spcBef>
                  <a:spcPct val="0"/>
                </a:spcBef>
                <a:buFontTx/>
                <a:buNone/>
              </a:pPr>
              <a:r>
                <a:rPr lang="en-US" altLang="en-US" sz="2400" b="1">
                  <a:solidFill>
                    <a:srgbClr val="FFFF00"/>
                  </a:solidFill>
                  <a:latin typeface="Times New Roman" pitchFamily="18" charset="0"/>
                  <a:cs typeface="Times New Roman" pitchFamily="18" charset="0"/>
                </a:rPr>
                <a:t>                        s</a:t>
              </a:r>
            </a:p>
            <a:p>
              <a:pPr>
                <a:lnSpc>
                  <a:spcPct val="80000"/>
                </a:lnSpc>
                <a:spcBef>
                  <a:spcPct val="0"/>
                </a:spcBef>
                <a:buFontTx/>
                <a:buNone/>
              </a:pPr>
              <a:r>
                <a:rPr lang="en-US" altLang="en-US" sz="2400" b="1">
                  <a:solidFill>
                    <a:srgbClr val="FFFF00"/>
                  </a:solidFill>
                  <a:latin typeface="Times New Roman" pitchFamily="18" charset="0"/>
                  <a:cs typeface="Times New Roman" pitchFamily="18" charset="0"/>
                </a:rPr>
                <a:t>UB  = x + t*  </a:t>
              </a:r>
              <a:r>
                <a:rPr lang="en-US" altLang="en-US" sz="2400" b="1" baseline="-25000">
                  <a:solidFill>
                    <a:srgbClr val="FFFF00"/>
                  </a:solidFill>
                  <a:latin typeface="Times New Roman" pitchFamily="18" charset="0"/>
                  <a:cs typeface="Times New Roman" pitchFamily="18" charset="0"/>
                </a:rPr>
                <a:t> </a:t>
              </a:r>
              <a:r>
                <a:rPr lang="en-US" altLang="en-US" sz="2400" b="1">
                  <a:solidFill>
                    <a:srgbClr val="FFFF00"/>
                  </a:solidFill>
                  <a:latin typeface="Times New Roman" pitchFamily="18" charset="0"/>
                  <a:cs typeface="Times New Roman" pitchFamily="18" charset="0"/>
                </a:rPr>
                <a:t>---</a:t>
              </a:r>
            </a:p>
            <a:p>
              <a:pPr>
                <a:lnSpc>
                  <a:spcPct val="80000"/>
                </a:lnSpc>
                <a:spcBef>
                  <a:spcPct val="0"/>
                </a:spcBef>
                <a:buFontTx/>
                <a:buNone/>
              </a:pPr>
              <a:r>
                <a:rPr lang="en-US" altLang="en-US" sz="2400" b="1">
                  <a:solidFill>
                    <a:srgbClr val="FFFF00"/>
                  </a:solidFill>
                  <a:latin typeface="Times New Roman" pitchFamily="18" charset="0"/>
                  <a:cs typeface="Times New Roman" pitchFamily="18" charset="0"/>
                </a:rPr>
                <a:t>                        n</a:t>
              </a:r>
              <a:endParaRPr lang="el-GR" altLang="en-US" sz="2400" b="1" baseline="-25000">
                <a:solidFill>
                  <a:srgbClr val="FFFF00"/>
                </a:solidFill>
                <a:latin typeface="Times New Roman" pitchFamily="18" charset="0"/>
                <a:cs typeface="Times New Roman" pitchFamily="18" charset="0"/>
              </a:endParaRPr>
            </a:p>
          </p:txBody>
        </p:sp>
        <p:grpSp>
          <p:nvGrpSpPr>
            <p:cNvPr id="11272" name="Group 70"/>
            <p:cNvGrpSpPr>
              <a:grpSpLocks/>
            </p:cNvGrpSpPr>
            <p:nvPr/>
          </p:nvGrpSpPr>
          <p:grpSpPr bwMode="auto">
            <a:xfrm>
              <a:off x="6691244" y="3643312"/>
              <a:ext cx="387350" cy="242888"/>
              <a:chOff x="1458" y="1125"/>
              <a:chExt cx="591" cy="441"/>
            </a:xfrm>
          </p:grpSpPr>
          <p:sp>
            <p:nvSpPr>
              <p:cNvPr id="11274" name="Line 71"/>
              <p:cNvSpPr>
                <a:spLocks noChangeShapeType="1"/>
              </p:cNvSpPr>
              <p:nvPr/>
            </p:nvSpPr>
            <p:spPr bwMode="auto">
              <a:xfrm>
                <a:off x="1458" y="1417"/>
                <a:ext cx="46" cy="141"/>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5" name="Line 72"/>
              <p:cNvSpPr>
                <a:spLocks noChangeShapeType="1"/>
              </p:cNvSpPr>
              <p:nvPr/>
            </p:nvSpPr>
            <p:spPr bwMode="auto">
              <a:xfrm flipV="1">
                <a:off x="1504" y="1125"/>
                <a:ext cx="69" cy="441"/>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276" name="Line 73"/>
              <p:cNvSpPr>
                <a:spLocks noChangeShapeType="1"/>
              </p:cNvSpPr>
              <p:nvPr/>
            </p:nvSpPr>
            <p:spPr bwMode="auto">
              <a:xfrm>
                <a:off x="1567" y="1132"/>
                <a:ext cx="48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1273" name="Line 75"/>
            <p:cNvSpPr>
              <a:spLocks noChangeShapeType="1"/>
            </p:cNvSpPr>
            <p:nvPr/>
          </p:nvSpPr>
          <p:spPr bwMode="auto">
            <a:xfrm>
              <a:off x="5836598" y="3374408"/>
              <a:ext cx="120650" cy="0"/>
            </a:xfrm>
            <a:prstGeom prst="line">
              <a:avLst/>
            </a:prstGeom>
            <a:noFill/>
            <a:ln w="19050">
              <a:solidFill>
                <a:srgbClr val="FFFF00"/>
              </a:solidFill>
              <a:round/>
              <a:headEnd/>
              <a:tailEn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457200" y="111125"/>
            <a:ext cx="8229600" cy="792163"/>
          </a:xfrm>
        </p:spPr>
        <p:txBody>
          <a:bodyPr/>
          <a:lstStyle/>
          <a:p>
            <a:r>
              <a:rPr lang="en-US" altLang="en-US" sz="3600" b="1" smtClean="0"/>
              <a:t>T-Critical Values</a:t>
            </a:r>
          </a:p>
        </p:txBody>
      </p:sp>
      <p:sp>
        <p:nvSpPr>
          <p:cNvPr id="12291" name="Content Placeholder 3"/>
          <p:cNvSpPr>
            <a:spLocks noGrp="1"/>
          </p:cNvSpPr>
          <p:nvPr>
            <p:ph idx="1"/>
          </p:nvPr>
        </p:nvSpPr>
        <p:spPr>
          <a:xfrm>
            <a:off x="228600" y="4648200"/>
            <a:ext cx="8686800" cy="2133600"/>
          </a:xfrm>
        </p:spPr>
        <p:txBody>
          <a:bodyPr/>
          <a:lstStyle/>
          <a:p>
            <a:r>
              <a:rPr lang="en-US" altLang="en-US" sz="2400" b="1" smtClean="0"/>
              <a:t>We find t* the same way we found z*</a:t>
            </a:r>
          </a:p>
          <a:p>
            <a:r>
              <a:rPr lang="en-US" altLang="en-US" sz="2400" b="1" smtClean="0"/>
              <a:t>t* = t( [1+C]/2, n-1)  where n-1 is the Degrees of Freedom (df), based on sample size, n</a:t>
            </a:r>
          </a:p>
          <a:p>
            <a:r>
              <a:rPr lang="en-US" altLang="en-US" sz="2400" b="1" smtClean="0"/>
              <a:t>When the actual df does not appear in Table C, use the greatest df available that is less than your desired df</a:t>
            </a:r>
          </a:p>
        </p:txBody>
      </p:sp>
      <p:pic>
        <p:nvPicPr>
          <p:cNvPr id="1229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14400"/>
            <a:ext cx="6296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111125"/>
            <a:ext cx="8229600" cy="762000"/>
          </a:xfrm>
        </p:spPr>
        <p:txBody>
          <a:bodyPr/>
          <a:lstStyle/>
          <a:p>
            <a:r>
              <a:rPr lang="en-US" altLang="en-US" sz="3600" b="1" smtClean="0"/>
              <a:t>Effects of Outliers</a:t>
            </a:r>
          </a:p>
        </p:txBody>
      </p:sp>
      <p:sp>
        <p:nvSpPr>
          <p:cNvPr id="13315" name="Rectangle 3"/>
          <p:cNvSpPr>
            <a:spLocks noGrp="1" noChangeArrowheads="1"/>
          </p:cNvSpPr>
          <p:nvPr>
            <p:ph type="body" idx="1"/>
          </p:nvPr>
        </p:nvSpPr>
        <p:spPr>
          <a:xfrm>
            <a:off x="228600" y="914400"/>
            <a:ext cx="8763000" cy="5791200"/>
          </a:xfrm>
        </p:spPr>
        <p:txBody>
          <a:bodyPr/>
          <a:lstStyle/>
          <a:p>
            <a:pPr marL="0" indent="0">
              <a:buFontTx/>
              <a:buNone/>
            </a:pPr>
            <a:r>
              <a:rPr lang="en-US" altLang="en-US" sz="2600" b="1" smtClean="0"/>
              <a:t>Outliers are always a concern, but they are even </a:t>
            </a:r>
            <a:br>
              <a:rPr lang="en-US" altLang="en-US" sz="2600" b="1" smtClean="0"/>
            </a:br>
            <a:r>
              <a:rPr lang="en-US" altLang="en-US" sz="2600" b="1" smtClean="0"/>
              <a:t>more of a concern for confidence intervals using </a:t>
            </a:r>
            <a:br>
              <a:rPr lang="en-US" altLang="en-US" sz="2600" b="1" smtClean="0"/>
            </a:br>
            <a:r>
              <a:rPr lang="en-US" altLang="en-US" sz="2600" b="1" smtClean="0"/>
              <a:t>the </a:t>
            </a:r>
            <a:r>
              <a:rPr lang="en-US" altLang="en-US" sz="2600" b="1" i="1" smtClean="0"/>
              <a:t>t</a:t>
            </a:r>
            <a:r>
              <a:rPr lang="en-US" altLang="en-US" sz="2600" b="1" smtClean="0"/>
              <a:t>-distribution</a:t>
            </a:r>
          </a:p>
          <a:p>
            <a:pPr lvl="1"/>
            <a:r>
              <a:rPr lang="en-US" altLang="en-US" sz="2400" b="1" smtClean="0"/>
              <a:t>Sample mean is </a:t>
            </a:r>
            <a:r>
              <a:rPr lang="en-US" altLang="en-US" sz="2400" b="1" i="1" u="sng" smtClean="0"/>
              <a:t>not resistant</a:t>
            </a:r>
            <a:r>
              <a:rPr lang="en-US" altLang="en-US" sz="2400" b="1" smtClean="0"/>
              <a:t>; hence the sample mean is larger or smaller (drawn toward the outlier)</a:t>
            </a:r>
            <a:br>
              <a:rPr lang="en-US" altLang="en-US" sz="2400" b="1" smtClean="0"/>
            </a:br>
            <a:r>
              <a:rPr lang="en-US" altLang="en-US" sz="2400" b="1" smtClean="0"/>
              <a:t>(small numbers of n in </a:t>
            </a:r>
            <a:r>
              <a:rPr lang="en-US" altLang="en-US" sz="2400" b="1" i="1" smtClean="0"/>
              <a:t>t</a:t>
            </a:r>
            <a:r>
              <a:rPr lang="en-US" altLang="en-US" sz="2400" b="1" smtClean="0"/>
              <a:t>-distribution!)</a:t>
            </a:r>
          </a:p>
          <a:p>
            <a:pPr lvl="1"/>
            <a:r>
              <a:rPr lang="en-US" altLang="en-US" sz="2400" b="1" smtClean="0"/>
              <a:t>Sample standard deviation is </a:t>
            </a:r>
            <a:r>
              <a:rPr lang="en-US" altLang="en-US" sz="2400" b="1" i="1" u="sng" smtClean="0"/>
              <a:t>not resistant</a:t>
            </a:r>
            <a:r>
              <a:rPr lang="en-US" altLang="en-US" sz="2400" b="1" smtClean="0"/>
              <a:t>; hence the sample standard deviation is larger</a:t>
            </a:r>
          </a:p>
          <a:p>
            <a:pPr lvl="1"/>
            <a:r>
              <a:rPr lang="en-US" altLang="en-US" sz="2400" b="1" smtClean="0"/>
              <a:t>Confidence intervals are </a:t>
            </a:r>
            <a:r>
              <a:rPr lang="en-US" altLang="en-US" sz="2400" b="1" i="1" u="sng" smtClean="0"/>
              <a:t>much wider</a:t>
            </a:r>
            <a:r>
              <a:rPr lang="en-US" altLang="en-US" sz="2400" b="1" smtClean="0"/>
              <a:t> with an outlier included</a:t>
            </a:r>
          </a:p>
          <a:p>
            <a:pPr lvl="1"/>
            <a:r>
              <a:rPr lang="en-US" altLang="en-US" sz="2400" b="1" smtClean="0"/>
              <a:t>Options:  </a:t>
            </a:r>
          </a:p>
          <a:p>
            <a:pPr lvl="2"/>
            <a:r>
              <a:rPr lang="en-US" altLang="en-US" sz="2000" b="1" smtClean="0"/>
              <a:t>Make sure data is not a typo (data entry error)</a:t>
            </a:r>
          </a:p>
          <a:p>
            <a:pPr lvl="2"/>
            <a:r>
              <a:rPr lang="en-US" altLang="en-US" sz="2000" b="1" smtClean="0"/>
              <a:t>Increase sample size beyond 30 observations</a:t>
            </a:r>
          </a:p>
          <a:p>
            <a:pPr lvl="2"/>
            <a:r>
              <a:rPr lang="en-US" altLang="en-US" sz="2000" b="1" smtClean="0"/>
              <a:t>Use nonparametric procedures (discussed in Chapter 15)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0" y="0"/>
            <a:ext cx="9144000" cy="6858000"/>
          </a:xfrm>
          <a:prstGeom prst="rect">
            <a:avLst/>
          </a:prstGeom>
          <a:blipFill dpi="0" rotWithShape="1">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endParaRPr lang="en-US" altLang="en-US" sz="1800">
              <a:solidFill>
                <a:srgbClr val="FFFFFF"/>
              </a:solidFill>
            </a:endParaRPr>
          </a:p>
        </p:txBody>
      </p:sp>
      <p:sp>
        <p:nvSpPr>
          <p:cNvPr id="14339" name="Oval 4"/>
          <p:cNvSpPr>
            <a:spLocks noChangeArrowheads="1"/>
          </p:cNvSpPr>
          <p:nvPr/>
        </p:nvSpPr>
        <p:spPr bwMode="auto">
          <a:xfrm>
            <a:off x="77788" y="19050"/>
            <a:ext cx="396875" cy="415925"/>
          </a:xfrm>
          <a:prstGeom prst="ellipse">
            <a:avLst/>
          </a:pr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1800">
              <a:solidFill>
                <a:srgbClr val="FFFFFF"/>
              </a:solidFill>
            </a:endParaRPr>
          </a:p>
        </p:txBody>
      </p:sp>
      <p:sp>
        <p:nvSpPr>
          <p:cNvPr id="14340" name="Freeform 5"/>
          <p:cNvSpPr>
            <a:spLocks/>
          </p:cNvSpPr>
          <p:nvPr/>
        </p:nvSpPr>
        <p:spPr bwMode="auto">
          <a:xfrm>
            <a:off x="273050" y="14288"/>
            <a:ext cx="114300" cy="214312"/>
          </a:xfrm>
          <a:custGeom>
            <a:avLst/>
            <a:gdLst>
              <a:gd name="T0" fmla="*/ 0 w 72"/>
              <a:gd name="T1" fmla="*/ 0 h 135"/>
              <a:gd name="T2" fmla="*/ 2147483647 w 72"/>
              <a:gd name="T3" fmla="*/ 2147483647 h 135"/>
              <a:gd name="T4" fmla="*/ 2147483647 w 72"/>
              <a:gd name="T5" fmla="*/ 2147483647 h 135"/>
              <a:gd name="T6" fmla="*/ 0 w 72"/>
              <a:gd name="T7" fmla="*/ 0 h 135"/>
              <a:gd name="T8" fmla="*/ 0 60000 65536"/>
              <a:gd name="T9" fmla="*/ 0 60000 65536"/>
              <a:gd name="T10" fmla="*/ 0 60000 65536"/>
              <a:gd name="T11" fmla="*/ 0 60000 65536"/>
              <a:gd name="T12" fmla="*/ 0 w 72"/>
              <a:gd name="T13" fmla="*/ 0 h 135"/>
              <a:gd name="T14" fmla="*/ 72 w 72"/>
              <a:gd name="T15" fmla="*/ 135 h 135"/>
            </a:gdLst>
            <a:ahLst/>
            <a:cxnLst>
              <a:cxn ang="T8">
                <a:pos x="T0" y="T1"/>
              </a:cxn>
              <a:cxn ang="T9">
                <a:pos x="T2" y="T3"/>
              </a:cxn>
              <a:cxn ang="T10">
                <a:pos x="T4" y="T5"/>
              </a:cxn>
              <a:cxn ang="T11">
                <a:pos x="T6" y="T7"/>
              </a:cxn>
            </a:cxnLst>
            <a:rect l="T12" t="T13" r="T14" b="T15"/>
            <a:pathLst>
              <a:path w="72" h="135">
                <a:moveTo>
                  <a:pt x="0" y="0"/>
                </a:moveTo>
                <a:lnTo>
                  <a:pt x="2" y="135"/>
                </a:lnTo>
                <a:lnTo>
                  <a:pt x="72" y="29"/>
                </a:lnTo>
                <a:cubicBezTo>
                  <a:pt x="72" y="7"/>
                  <a:pt x="0" y="0"/>
                  <a:pt x="0" y="0"/>
                </a:cubicBezTo>
                <a:close/>
              </a:path>
            </a:pathLst>
          </a:custGeom>
          <a:solidFill>
            <a:srgbClr val="FF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98" name="Text Box 6"/>
          <p:cNvSpPr txBox="1">
            <a:spLocks noChangeArrowheads="1"/>
          </p:cNvSpPr>
          <p:nvPr/>
        </p:nvSpPr>
        <p:spPr bwMode="auto">
          <a:xfrm>
            <a:off x="555625" y="58738"/>
            <a:ext cx="5662613" cy="523875"/>
          </a:xfrm>
          <a:prstGeom prst="rect">
            <a:avLst/>
          </a:prstGeom>
          <a:noFill/>
          <a:ln w="9525">
            <a:noFill/>
            <a:miter lim="800000"/>
            <a:headEnd/>
            <a:tailEnd/>
          </a:ln>
          <a:effectLst>
            <a:outerShdw dist="35921" dir="2700000" algn="ctr" rotWithShape="0">
              <a:schemeClr val="bg2"/>
            </a:outerShdw>
          </a:effectLst>
        </p:spPr>
        <p:txBody>
          <a:bodyPr wrap="none">
            <a:spAutoFit/>
          </a:bodyPr>
          <a:lstStyle/>
          <a:p>
            <a:pPr>
              <a:defRPr/>
            </a:pPr>
            <a:r>
              <a:rPr lang="en-US" sz="2800" b="1" dirty="0">
                <a:solidFill>
                  <a:srgbClr val="FFFFFF"/>
                </a:solidFill>
                <a:effectLst>
                  <a:outerShdw blurRad="38100" dist="38100" dir="2700000" algn="tl">
                    <a:srgbClr val="336699"/>
                  </a:outerShdw>
                </a:effectLst>
              </a:rPr>
              <a:t>5-Minute Check on Chapter 8-3a</a:t>
            </a:r>
          </a:p>
        </p:txBody>
      </p:sp>
      <p:sp>
        <p:nvSpPr>
          <p:cNvPr id="33800" name="Text Box 8"/>
          <p:cNvSpPr txBox="1">
            <a:spLocks noChangeArrowheads="1"/>
          </p:cNvSpPr>
          <p:nvPr/>
        </p:nvSpPr>
        <p:spPr bwMode="white">
          <a:xfrm>
            <a:off x="1652588" y="6605588"/>
            <a:ext cx="5722937" cy="258762"/>
          </a:xfrm>
          <a:prstGeom prst="rect">
            <a:avLst/>
          </a:prstGeom>
          <a:noFill/>
          <a:ln w="9525">
            <a:noFill/>
            <a:miter lim="800000"/>
            <a:headEnd/>
            <a:tailEnd/>
          </a:ln>
          <a:effectLst/>
        </p:spPr>
        <p:txBody>
          <a:bodyPr>
            <a:spAutoFit/>
          </a:bodyPr>
          <a:lstStyle/>
          <a:p>
            <a:pPr algn="ctr">
              <a:lnSpc>
                <a:spcPct val="90000"/>
              </a:lnSpc>
              <a:spcBef>
                <a:spcPct val="50000"/>
              </a:spcBef>
              <a:defRPr/>
            </a:pPr>
            <a:r>
              <a:rPr lang="en-US" sz="1200" b="1" dirty="0">
                <a:solidFill>
                  <a:srgbClr val="FFFFFF"/>
                </a:solidFill>
                <a:effectLst>
                  <a:outerShdw blurRad="38100" dist="38100" dir="2700000" algn="tl">
                    <a:srgbClr val="336699"/>
                  </a:outerShdw>
                </a:effectLst>
              </a:rPr>
              <a:t>Click the mouse button or press the Space Bar to display the answers.</a:t>
            </a:r>
          </a:p>
        </p:txBody>
      </p:sp>
      <p:sp>
        <p:nvSpPr>
          <p:cNvPr id="14343" name="Rectangle 11"/>
          <p:cNvSpPr>
            <a:spLocks noChangeArrowheads="1"/>
          </p:cNvSpPr>
          <p:nvPr/>
        </p:nvSpPr>
        <p:spPr bwMode="auto">
          <a:xfrm>
            <a:off x="163513" y="614363"/>
            <a:ext cx="8828087" cy="5862637"/>
          </a:xfrm>
          <a:prstGeom prst="rect">
            <a:avLst/>
          </a:prstGeom>
          <a:solidFill>
            <a:schemeClr val="bg1"/>
          </a:solidFill>
          <a:ln w="9525">
            <a:solidFill>
              <a:schemeClr val="tx1"/>
            </a:solidFill>
            <a:miter lim="800000"/>
            <a:headEnd/>
            <a:tailEnd/>
          </a:ln>
        </p:spPr>
        <p:txBody>
          <a:bodyPr/>
          <a:lstStyle>
            <a:lvl1pPr marL="457200" indent="-457200">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endParaRPr lang="en-US" altLang="en-US" sz="2000" b="1">
              <a:solidFill>
                <a:srgbClr val="FFFFFF"/>
              </a:solidFill>
            </a:endParaRPr>
          </a:p>
          <a:p>
            <a:pPr>
              <a:spcBef>
                <a:spcPct val="0"/>
              </a:spcBef>
              <a:buFontTx/>
              <a:buAutoNum type="arabicPeriod"/>
            </a:pPr>
            <a:r>
              <a:rPr lang="en-US" altLang="en-US" sz="2000" b="1">
                <a:solidFill>
                  <a:srgbClr val="FFFFFF"/>
                </a:solidFill>
              </a:rPr>
              <a:t>When do we use a t-distribution (versus a z-distribution)?</a:t>
            </a:r>
          </a:p>
          <a:p>
            <a:pPr>
              <a:spcBef>
                <a:spcPct val="0"/>
              </a:spcBef>
              <a:buFontTx/>
              <a:buAutoNum type="arabicPeriod"/>
            </a:pPr>
            <a:endParaRPr lang="en-US" altLang="en-US" sz="2000" b="1">
              <a:solidFill>
                <a:srgbClr val="FFFFFF"/>
              </a:solidFill>
            </a:endParaRPr>
          </a:p>
          <a:p>
            <a:pPr>
              <a:spcBef>
                <a:spcPct val="0"/>
              </a:spcBef>
              <a:buFontTx/>
              <a:buAutoNum type="arabicPeriod"/>
            </a:pPr>
            <a:endParaRPr lang="en-US" altLang="en-US" sz="2000" b="1">
              <a:solidFill>
                <a:srgbClr val="FFFFFF"/>
              </a:solidFill>
            </a:endParaRPr>
          </a:p>
          <a:p>
            <a:pPr>
              <a:spcBef>
                <a:spcPct val="0"/>
              </a:spcBef>
              <a:buFontTx/>
              <a:buAutoNum type="arabicPeriod"/>
            </a:pPr>
            <a:r>
              <a:rPr lang="en-US" altLang="en-US" sz="2000" b="1">
                <a:solidFill>
                  <a:srgbClr val="FFFFFF"/>
                </a:solidFill>
              </a:rPr>
              <a:t>What is the major difference between z- and t-distributions?</a:t>
            </a:r>
          </a:p>
          <a:p>
            <a:pPr>
              <a:spcBef>
                <a:spcPct val="0"/>
              </a:spcBef>
              <a:buFontTx/>
              <a:buAutoNum type="arabicPeriod"/>
            </a:pPr>
            <a:endParaRPr lang="en-US" altLang="en-US" sz="2000" b="1">
              <a:solidFill>
                <a:srgbClr val="FFFFFF"/>
              </a:solidFill>
            </a:endParaRPr>
          </a:p>
          <a:p>
            <a:pPr>
              <a:spcBef>
                <a:spcPct val="0"/>
              </a:spcBef>
              <a:buFontTx/>
              <a:buAutoNum type="arabicPeriod"/>
            </a:pPr>
            <a:endParaRPr lang="en-US" altLang="en-US" sz="2000" b="1">
              <a:solidFill>
                <a:srgbClr val="FFFFFF"/>
              </a:solidFill>
            </a:endParaRPr>
          </a:p>
          <a:p>
            <a:pPr>
              <a:spcBef>
                <a:spcPct val="0"/>
              </a:spcBef>
              <a:buFontTx/>
              <a:buAutoNum type="arabicPeriod"/>
            </a:pPr>
            <a:r>
              <a:rPr lang="en-US" altLang="en-US" sz="2000" b="1">
                <a:solidFill>
                  <a:srgbClr val="FFFFFF"/>
                </a:solidFill>
              </a:rPr>
              <a:t>What are degrees of freedom and their formula in a t-distribution?</a:t>
            </a:r>
          </a:p>
          <a:p>
            <a:pPr>
              <a:spcBef>
                <a:spcPct val="0"/>
              </a:spcBef>
              <a:buFontTx/>
              <a:buAutoNum type="arabicPeriod"/>
            </a:pPr>
            <a:endParaRPr lang="en-US" altLang="en-US" sz="2000" b="1">
              <a:solidFill>
                <a:srgbClr val="FFFFFF"/>
              </a:solidFill>
            </a:endParaRPr>
          </a:p>
          <a:p>
            <a:pPr>
              <a:spcBef>
                <a:spcPct val="0"/>
              </a:spcBef>
              <a:buFontTx/>
              <a:buAutoNum type="arabicPeriod"/>
            </a:pPr>
            <a:endParaRPr lang="en-US" altLang="en-US" sz="2000" b="1">
              <a:solidFill>
                <a:srgbClr val="FFFFFF"/>
              </a:solidFill>
            </a:endParaRPr>
          </a:p>
          <a:p>
            <a:pPr>
              <a:spcBef>
                <a:spcPct val="0"/>
              </a:spcBef>
              <a:buFontTx/>
              <a:buAutoNum type="arabicPeriod"/>
            </a:pPr>
            <a:r>
              <a:rPr lang="en-US" altLang="en-US" sz="2000" b="1">
                <a:solidFill>
                  <a:srgbClr val="FFFFFF"/>
                </a:solidFill>
              </a:rPr>
              <a:t>What does a t-distribution approach as degrees of freedom approach infinity?</a:t>
            </a:r>
          </a:p>
          <a:p>
            <a:pPr>
              <a:spcBef>
                <a:spcPct val="0"/>
              </a:spcBef>
              <a:buFontTx/>
              <a:buAutoNum type="arabicPeriod"/>
            </a:pPr>
            <a:endParaRPr lang="en-US" altLang="en-US" sz="2000" b="1">
              <a:solidFill>
                <a:srgbClr val="FFFFFF"/>
              </a:solidFill>
            </a:endParaRPr>
          </a:p>
          <a:p>
            <a:pPr>
              <a:spcBef>
                <a:spcPct val="0"/>
              </a:spcBef>
              <a:buFontTx/>
              <a:buAutoNum type="arabicPeriod"/>
            </a:pPr>
            <a:endParaRPr lang="en-US" altLang="en-US" sz="2000" b="1">
              <a:solidFill>
                <a:srgbClr val="FFFFFF"/>
              </a:solidFill>
            </a:endParaRPr>
          </a:p>
          <a:p>
            <a:pPr>
              <a:spcBef>
                <a:spcPct val="0"/>
              </a:spcBef>
              <a:buFontTx/>
              <a:buAutoNum type="arabicPeriod"/>
            </a:pPr>
            <a:r>
              <a:rPr lang="en-US" altLang="en-US" sz="2000" b="1">
                <a:solidFill>
                  <a:srgbClr val="FFFFFF"/>
                </a:solidFill>
              </a:rPr>
              <a:t>What do we have to be very careful of with t-distribution problems?</a:t>
            </a:r>
          </a:p>
          <a:p>
            <a:pPr>
              <a:spcBef>
                <a:spcPct val="0"/>
              </a:spcBef>
              <a:buFontTx/>
              <a:buAutoNum type="arabicPeriod"/>
            </a:pPr>
            <a:endParaRPr lang="en-US" altLang="en-US" sz="2000" b="1">
              <a:solidFill>
                <a:srgbClr val="FFFFFF"/>
              </a:solidFill>
            </a:endParaRPr>
          </a:p>
          <a:p>
            <a:pPr>
              <a:spcBef>
                <a:spcPct val="0"/>
              </a:spcBef>
              <a:buFontTx/>
              <a:buAutoNum type="arabicPeriod"/>
            </a:pPr>
            <a:endParaRPr lang="en-US" altLang="en-US" sz="2000" b="1">
              <a:solidFill>
                <a:srgbClr val="FFFFFF"/>
              </a:solidFill>
            </a:endParaRPr>
          </a:p>
          <a:p>
            <a:pPr>
              <a:spcBef>
                <a:spcPct val="0"/>
              </a:spcBef>
              <a:buFontTx/>
              <a:buAutoNum type="arabicPeriod"/>
            </a:pPr>
            <a:endParaRPr lang="en-US" altLang="en-US" sz="2000" b="1">
              <a:solidFill>
                <a:srgbClr val="FFFFFF"/>
              </a:solidFill>
            </a:endParaRPr>
          </a:p>
          <a:p>
            <a:pPr>
              <a:spcBef>
                <a:spcPct val="0"/>
              </a:spcBef>
              <a:buFontTx/>
              <a:buAutoNum type="arabicPeriod"/>
            </a:pPr>
            <a:endParaRPr lang="en-US" altLang="en-US" sz="2000" b="1">
              <a:solidFill>
                <a:srgbClr val="FFFFFF"/>
              </a:solidFill>
            </a:endParaRPr>
          </a:p>
          <a:p>
            <a:pPr>
              <a:spcBef>
                <a:spcPct val="0"/>
              </a:spcBef>
              <a:buFontTx/>
              <a:buNone/>
            </a:pPr>
            <a:endParaRPr lang="en-US" altLang="en-US" sz="2000" b="1">
              <a:solidFill>
                <a:srgbClr val="FFFFFF"/>
              </a:solidFill>
            </a:endParaRPr>
          </a:p>
          <a:p>
            <a:pPr>
              <a:spcBef>
                <a:spcPct val="0"/>
              </a:spcBef>
              <a:buFontTx/>
              <a:buNone/>
            </a:pPr>
            <a:endParaRPr lang="en-US" altLang="en-US" sz="2000" b="1">
              <a:solidFill>
                <a:srgbClr val="FFFFFF"/>
              </a:solidFill>
              <a:cs typeface="Arial" charset="0"/>
              <a:sym typeface="Symbol" pitchFamily="18" charset="2"/>
            </a:endParaRPr>
          </a:p>
          <a:p>
            <a:pPr>
              <a:spcBef>
                <a:spcPct val="0"/>
              </a:spcBef>
              <a:buFontTx/>
              <a:buAutoNum type="arabicPeriod"/>
            </a:pPr>
            <a:endParaRPr lang="el-GR" altLang="en-US" sz="2000" b="1">
              <a:solidFill>
                <a:srgbClr val="FFFFFF"/>
              </a:solidFill>
              <a:cs typeface="Arial" charset="0"/>
              <a:sym typeface="Symbol" pitchFamily="18" charset="2"/>
            </a:endParaRPr>
          </a:p>
        </p:txBody>
      </p:sp>
      <p:sp>
        <p:nvSpPr>
          <p:cNvPr id="8" name="TextBox 7"/>
          <p:cNvSpPr txBox="1">
            <a:spLocks noChangeArrowheads="1"/>
          </p:cNvSpPr>
          <p:nvPr/>
        </p:nvSpPr>
        <p:spPr bwMode="auto">
          <a:xfrm>
            <a:off x="3267075" y="1352550"/>
            <a:ext cx="26098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When </a:t>
            </a:r>
            <a:r>
              <a:rPr lang="el-GR" altLang="en-US" sz="2000" b="1">
                <a:solidFill>
                  <a:srgbClr val="FFFF00"/>
                </a:solidFill>
              </a:rPr>
              <a:t>σ</a:t>
            </a:r>
            <a:r>
              <a:rPr lang="en-US" altLang="en-US" sz="2000" b="1">
                <a:solidFill>
                  <a:srgbClr val="FFFF00"/>
                </a:solidFill>
              </a:rPr>
              <a:t> is unknown</a:t>
            </a:r>
          </a:p>
        </p:txBody>
      </p:sp>
      <p:sp>
        <p:nvSpPr>
          <p:cNvPr id="17" name="TextBox 16"/>
          <p:cNvSpPr txBox="1">
            <a:spLocks noChangeArrowheads="1"/>
          </p:cNvSpPr>
          <p:nvPr/>
        </p:nvSpPr>
        <p:spPr bwMode="auto">
          <a:xfrm>
            <a:off x="850900" y="2286000"/>
            <a:ext cx="74549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T-distribution has greater area in the tails of the distribution</a:t>
            </a:r>
          </a:p>
        </p:txBody>
      </p:sp>
      <p:sp>
        <p:nvSpPr>
          <p:cNvPr id="18" name="TextBox 17"/>
          <p:cNvSpPr txBox="1">
            <a:spLocks noChangeArrowheads="1"/>
          </p:cNvSpPr>
          <p:nvPr/>
        </p:nvSpPr>
        <p:spPr bwMode="auto">
          <a:xfrm>
            <a:off x="762000" y="3151188"/>
            <a:ext cx="7721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DOF = n – 1 and you lose a DOF for every parameter estimated</a:t>
            </a:r>
          </a:p>
        </p:txBody>
      </p:sp>
      <p:sp>
        <p:nvSpPr>
          <p:cNvPr id="19" name="TextBox 18"/>
          <p:cNvSpPr txBox="1">
            <a:spLocks noChangeArrowheads="1"/>
          </p:cNvSpPr>
          <p:nvPr/>
        </p:nvSpPr>
        <p:spPr bwMode="auto">
          <a:xfrm>
            <a:off x="3659188" y="4343400"/>
            <a:ext cx="1836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Z-distribution</a:t>
            </a:r>
          </a:p>
        </p:txBody>
      </p:sp>
      <p:sp>
        <p:nvSpPr>
          <p:cNvPr id="20" name="TextBox 19"/>
          <p:cNvSpPr txBox="1">
            <a:spLocks noChangeArrowheads="1"/>
          </p:cNvSpPr>
          <p:nvPr/>
        </p:nvSpPr>
        <p:spPr bwMode="auto">
          <a:xfrm>
            <a:off x="3995738" y="5473700"/>
            <a:ext cx="1152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Outliers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edge">
                                      <p:cBhvr>
                                        <p:cTn id="12" dur="2000"/>
                                        <p:tgtEl>
                                          <p:spTgt spid="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edge">
                                      <p:cBhvr>
                                        <p:cTn id="17" dur="2000"/>
                                        <p:tgtEl>
                                          <p:spTgt spid="1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edge">
                                      <p:cBhvr>
                                        <p:cTn id="22" dur="2000"/>
                                        <p:tgtEl>
                                          <p:spTgt spid="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edge">
                                      <p:cBhvr>
                                        <p:cTn id="2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p:bldP spid="18"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122238"/>
            <a:ext cx="8229600" cy="792162"/>
          </a:xfrm>
        </p:spPr>
        <p:txBody>
          <a:bodyPr/>
          <a:lstStyle/>
          <a:p>
            <a:r>
              <a:rPr lang="en-US" altLang="en-US" sz="3600" b="1" smtClean="0"/>
              <a:t>Example 1</a:t>
            </a:r>
          </a:p>
        </p:txBody>
      </p:sp>
      <p:sp>
        <p:nvSpPr>
          <p:cNvPr id="15363" name="Content Placeholder 2"/>
          <p:cNvSpPr>
            <a:spLocks noGrp="1"/>
          </p:cNvSpPr>
          <p:nvPr>
            <p:ph idx="1"/>
          </p:nvPr>
        </p:nvSpPr>
        <p:spPr>
          <a:xfrm>
            <a:off x="304800" y="838200"/>
            <a:ext cx="8534400" cy="2133600"/>
          </a:xfrm>
        </p:spPr>
        <p:txBody>
          <a:bodyPr/>
          <a:lstStyle/>
          <a:p>
            <a:pPr marL="0" indent="0">
              <a:buFontTx/>
              <a:buNone/>
            </a:pPr>
            <a:r>
              <a:rPr lang="en-US" altLang="en-US" sz="2400" b="1" smtClean="0"/>
              <a:t>We need to estimate the average weight of a particular type of very rare fish.  </a:t>
            </a:r>
            <a:r>
              <a:rPr lang="en-US" altLang="en-US" sz="2400" b="1" smtClean="0">
                <a:cs typeface="Arial" charset="0"/>
              </a:rPr>
              <a:t>We are only able to borrow 7 specimens of this fish and their average weight was 1.38 kg and they had a standard deviation of 0.29 kg.  What is a 95% confidence interval for the true mean weight?</a:t>
            </a:r>
            <a:endParaRPr lang="en-US" altLang="en-US" sz="2400" b="1" smtClean="0"/>
          </a:p>
        </p:txBody>
      </p:sp>
      <p:sp>
        <p:nvSpPr>
          <p:cNvPr id="10245" name="Text Box 5"/>
          <p:cNvSpPr txBox="1">
            <a:spLocks noChangeArrowheads="1"/>
          </p:cNvSpPr>
          <p:nvPr/>
        </p:nvSpPr>
        <p:spPr bwMode="auto">
          <a:xfrm>
            <a:off x="838200" y="2819400"/>
            <a:ext cx="37353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Parameter:  </a:t>
            </a:r>
            <a:r>
              <a:rPr lang="el-GR" altLang="en-US" sz="2000" b="1">
                <a:solidFill>
                  <a:srgbClr val="FFFF00"/>
                </a:solidFill>
              </a:rPr>
              <a:t>μ</a:t>
            </a:r>
            <a:r>
              <a:rPr lang="en-US" altLang="en-US" sz="2000" b="1">
                <a:solidFill>
                  <a:srgbClr val="FFFF00"/>
                </a:solidFill>
              </a:rPr>
              <a:t>          PE </a:t>
            </a:r>
            <a:r>
              <a:rPr lang="en-US" altLang="en-US" sz="2000" b="1">
                <a:solidFill>
                  <a:srgbClr val="FFFF00"/>
                </a:solidFill>
                <a:cs typeface="Arial" charset="0"/>
              </a:rPr>
              <a:t>± MOE</a:t>
            </a:r>
          </a:p>
        </p:txBody>
      </p:sp>
      <p:sp>
        <p:nvSpPr>
          <p:cNvPr id="10246" name="Text Box 6"/>
          <p:cNvSpPr txBox="1">
            <a:spLocks noChangeArrowheads="1"/>
          </p:cNvSpPr>
          <p:nvPr/>
        </p:nvSpPr>
        <p:spPr bwMode="auto">
          <a:xfrm>
            <a:off x="685800" y="4343400"/>
            <a:ext cx="56927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Calculations:        </a:t>
            </a:r>
            <a:r>
              <a:rPr lang="en-US" altLang="en-US" sz="2000" b="1">
                <a:solidFill>
                  <a:srgbClr val="FFFF00"/>
                </a:solidFill>
              </a:rPr>
              <a:t>X-bar  </a:t>
            </a:r>
            <a:r>
              <a:rPr lang="en-US" altLang="en-US" sz="2000" b="1">
                <a:solidFill>
                  <a:srgbClr val="FFFF00"/>
                </a:solidFill>
                <a:cs typeface="Arial" charset="0"/>
              </a:rPr>
              <a:t>±  t</a:t>
            </a:r>
            <a:r>
              <a:rPr lang="el-GR" altLang="en-US" sz="2000" b="1" baseline="-25000">
                <a:solidFill>
                  <a:srgbClr val="FFFF00"/>
                </a:solidFill>
                <a:cs typeface="Arial" charset="0"/>
              </a:rPr>
              <a:t>α</a:t>
            </a:r>
            <a:r>
              <a:rPr lang="en-US" altLang="en-US" sz="2000" b="1" baseline="-25000">
                <a:solidFill>
                  <a:srgbClr val="FFFF00"/>
                </a:solidFill>
                <a:cs typeface="Arial" charset="0"/>
              </a:rPr>
              <a:t>/2,n-1</a:t>
            </a:r>
            <a:r>
              <a:rPr lang="en-US" altLang="en-US" sz="2000" b="1">
                <a:solidFill>
                  <a:srgbClr val="FFFF00"/>
                </a:solidFill>
                <a:cs typeface="Arial" charset="0"/>
              </a:rPr>
              <a:t> s / √n</a:t>
            </a:r>
          </a:p>
          <a:p>
            <a:pPr>
              <a:spcBef>
                <a:spcPct val="0"/>
              </a:spcBef>
              <a:buFontTx/>
              <a:buNone/>
            </a:pPr>
            <a:r>
              <a:rPr lang="en-US" altLang="en-US" sz="2000" b="1">
                <a:solidFill>
                  <a:srgbClr val="FFFF00"/>
                </a:solidFill>
              </a:rPr>
              <a:t>                                 1.38  </a:t>
            </a:r>
            <a:r>
              <a:rPr lang="en-US" altLang="en-US" sz="2000" b="1">
                <a:solidFill>
                  <a:srgbClr val="FFFF00"/>
                </a:solidFill>
                <a:cs typeface="Arial" charset="0"/>
              </a:rPr>
              <a:t>±  (2.4469) (0.29) / √7</a:t>
            </a:r>
          </a:p>
        </p:txBody>
      </p:sp>
      <p:sp>
        <p:nvSpPr>
          <p:cNvPr id="10248" name="Text Box 8"/>
          <p:cNvSpPr txBox="1">
            <a:spLocks noChangeArrowheads="1"/>
          </p:cNvSpPr>
          <p:nvPr/>
        </p:nvSpPr>
        <p:spPr bwMode="auto">
          <a:xfrm>
            <a:off x="2971800" y="5181600"/>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cs typeface="Arial" charset="0"/>
              </a:rPr>
              <a:t> LB = 1.1118 &lt; </a:t>
            </a:r>
            <a:r>
              <a:rPr lang="el-GR" altLang="en-US" sz="2000" b="1">
                <a:solidFill>
                  <a:srgbClr val="FFFF00"/>
                </a:solidFill>
                <a:cs typeface="Arial" charset="0"/>
              </a:rPr>
              <a:t>μ</a:t>
            </a:r>
            <a:r>
              <a:rPr lang="en-US" altLang="en-US" sz="2000" b="1">
                <a:solidFill>
                  <a:srgbClr val="FFFF00"/>
                </a:solidFill>
                <a:cs typeface="Arial" charset="0"/>
              </a:rPr>
              <a:t> &lt;  1.6482 = UB</a:t>
            </a:r>
            <a:endParaRPr lang="el-GR" altLang="en-US" sz="2000" b="1">
              <a:solidFill>
                <a:srgbClr val="FFFF00"/>
              </a:solidFill>
              <a:cs typeface="Arial" charset="0"/>
            </a:endParaRPr>
          </a:p>
        </p:txBody>
      </p:sp>
      <p:sp>
        <p:nvSpPr>
          <p:cNvPr id="10249" name="Text Box 9"/>
          <p:cNvSpPr txBox="1">
            <a:spLocks noChangeArrowheads="1"/>
          </p:cNvSpPr>
          <p:nvPr/>
        </p:nvSpPr>
        <p:spPr bwMode="auto">
          <a:xfrm>
            <a:off x="609600" y="5791200"/>
            <a:ext cx="8305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cs typeface="Arial" charset="0"/>
              </a:rPr>
              <a:t> </a:t>
            </a:r>
            <a:r>
              <a:rPr lang="en-US" altLang="en-US" sz="2000" b="1">
                <a:solidFill>
                  <a:srgbClr val="66FF66"/>
                </a:solidFill>
                <a:cs typeface="Arial" charset="0"/>
              </a:rPr>
              <a:t>Interpretation:  </a:t>
            </a:r>
            <a:r>
              <a:rPr lang="en-US" altLang="en-US" sz="2000" b="1">
                <a:solidFill>
                  <a:srgbClr val="FFFF00"/>
                </a:solidFill>
                <a:cs typeface="Arial" charset="0"/>
              </a:rPr>
              <a:t>We are 95% confident that the true average wt of the fish (</a:t>
            </a:r>
            <a:r>
              <a:rPr lang="el-GR" altLang="en-US" sz="2000" b="1">
                <a:solidFill>
                  <a:srgbClr val="FFFF00"/>
                </a:solidFill>
                <a:cs typeface="Arial" charset="0"/>
              </a:rPr>
              <a:t>μ</a:t>
            </a:r>
            <a:r>
              <a:rPr lang="en-US" altLang="en-US" sz="2000" b="1">
                <a:solidFill>
                  <a:srgbClr val="FFFF00"/>
                </a:solidFill>
                <a:cs typeface="Arial" charset="0"/>
              </a:rPr>
              <a:t>) lies between 1.11 &amp; 1.65 kg for this type of fish</a:t>
            </a:r>
            <a:endParaRPr lang="el-GR" altLang="en-US" sz="2000" b="1">
              <a:solidFill>
                <a:srgbClr val="FFFF00"/>
              </a:solidFill>
              <a:cs typeface="Arial" charset="0"/>
            </a:endParaRPr>
          </a:p>
        </p:txBody>
      </p:sp>
      <p:sp>
        <p:nvSpPr>
          <p:cNvPr id="9" name="Text Box 6"/>
          <p:cNvSpPr txBox="1">
            <a:spLocks noChangeArrowheads="1"/>
          </p:cNvSpPr>
          <p:nvPr/>
        </p:nvSpPr>
        <p:spPr bwMode="auto">
          <a:xfrm>
            <a:off x="804863" y="3505200"/>
            <a:ext cx="7580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Conditions:   </a:t>
            </a:r>
            <a:r>
              <a:rPr lang="en-US" altLang="en-US" sz="2000" b="1">
                <a:solidFill>
                  <a:srgbClr val="FFFF00"/>
                </a:solidFill>
              </a:rPr>
              <a:t>1) SRS </a:t>
            </a:r>
            <a:r>
              <a:rPr lang="en-US" altLang="en-US" sz="2000" b="1">
                <a:solidFill>
                  <a:srgbClr val="FFFF00"/>
                </a:solidFill>
                <a:sym typeface="Wingdings" pitchFamily="2" charset="2"/>
              </a:rPr>
              <a:t>   2) Normality   3) Independence </a:t>
            </a:r>
          </a:p>
          <a:p>
            <a:pPr>
              <a:spcBef>
                <a:spcPct val="0"/>
              </a:spcBef>
              <a:buFontTx/>
              <a:buNone/>
            </a:pPr>
            <a:r>
              <a:rPr lang="en-US" altLang="en-US" sz="2000" b="1">
                <a:solidFill>
                  <a:srgbClr val="FFFF00"/>
                </a:solidFill>
                <a:sym typeface="Wingdings" pitchFamily="2" charset="2"/>
              </a:rPr>
              <a:t>                            shaky          assumed             shaky</a:t>
            </a:r>
            <a:endParaRPr lang="en-US" altLang="en-US" sz="2000" b="1">
              <a:solidFill>
                <a:srgbClr val="FFFF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10246"/>
                                        </p:tgtEl>
                                        <p:attrNameLst>
                                          <p:attrName>style.visibility</p:attrName>
                                        </p:attrNameLst>
                                      </p:cBhvr>
                                      <p:to>
                                        <p:strVal val="visible"/>
                                      </p:to>
                                    </p:set>
                                    <p:animEffect transition="in" filter="blinds(horizontal)">
                                      <p:cBhvr>
                                        <p:cTn id="16" dur="500"/>
                                        <p:tgtEl>
                                          <p:spTgt spid="102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0248"/>
                                        </p:tgtEl>
                                        <p:attrNameLst>
                                          <p:attrName>style.visibility</p:attrName>
                                        </p:attrNameLst>
                                      </p:cBhvr>
                                      <p:to>
                                        <p:strVal val="visible"/>
                                      </p:to>
                                    </p:set>
                                    <p:animEffect transition="in" filter="wipe(down)">
                                      <p:cBhvr>
                                        <p:cTn id="21" dur="500"/>
                                        <p:tgtEl>
                                          <p:spTgt spid="1024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249"/>
                                        </p:tgtEl>
                                        <p:attrNameLst>
                                          <p:attrName>style.visibility</p:attrName>
                                        </p:attrNameLst>
                                      </p:cBhvr>
                                      <p:to>
                                        <p:strVal val="visible"/>
                                      </p:to>
                                    </p:set>
                                    <p:anim calcmode="lin" valueType="num">
                                      <p:cBhvr additive="base">
                                        <p:cTn id="26" dur="500" fill="hold"/>
                                        <p:tgtEl>
                                          <p:spTgt spid="10249"/>
                                        </p:tgtEl>
                                        <p:attrNameLst>
                                          <p:attrName>ppt_x</p:attrName>
                                        </p:attrNameLst>
                                      </p:cBhvr>
                                      <p:tavLst>
                                        <p:tav tm="0">
                                          <p:val>
                                            <p:strVal val="#ppt_x"/>
                                          </p:val>
                                        </p:tav>
                                        <p:tav tm="100000">
                                          <p:val>
                                            <p:strVal val="#ppt_x"/>
                                          </p:val>
                                        </p:tav>
                                      </p:tavLst>
                                    </p:anim>
                                    <p:anim calcmode="lin" valueType="num">
                                      <p:cBhvr additive="base">
                                        <p:cTn id="27" dur="500" fill="hold"/>
                                        <p:tgtEl>
                                          <p:spTgt spid="102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6" grpId="0"/>
      <p:bldP spid="10248" grpId="0"/>
      <p:bldP spid="10249"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22238"/>
            <a:ext cx="8229600" cy="792162"/>
          </a:xfrm>
        </p:spPr>
        <p:txBody>
          <a:bodyPr/>
          <a:lstStyle/>
          <a:p>
            <a:r>
              <a:rPr lang="en-US" altLang="en-US" sz="3600" b="1" smtClean="0"/>
              <a:t>Example 2</a:t>
            </a:r>
          </a:p>
        </p:txBody>
      </p:sp>
      <p:sp>
        <p:nvSpPr>
          <p:cNvPr id="4" name="Content Placeholder 2"/>
          <p:cNvSpPr>
            <a:spLocks noGrp="1"/>
          </p:cNvSpPr>
          <p:nvPr>
            <p:ph idx="1"/>
          </p:nvPr>
        </p:nvSpPr>
        <p:spPr>
          <a:xfrm>
            <a:off x="228600" y="914400"/>
            <a:ext cx="8686800" cy="2514600"/>
          </a:xfrm>
        </p:spPr>
        <p:txBody>
          <a:bodyPr/>
          <a:lstStyle/>
          <a:p>
            <a:pPr marL="0" indent="0">
              <a:buFontTx/>
              <a:buNone/>
              <a:defRPr/>
            </a:pPr>
            <a:r>
              <a:rPr lang="en-US" sz="2400" b="1" dirty="0" smtClean="0"/>
              <a:t>We need to estimate the average weight of stray cats coming in for treatment to order medicine.  </a:t>
            </a:r>
            <a:r>
              <a:rPr lang="en-US" sz="2400" b="1" dirty="0" smtClean="0">
                <a:cs typeface="Arial" pitchFamily="34" charset="0"/>
              </a:rPr>
              <a:t>We only have 12 cats currently and their average weight  was 9.3 lbs and they had a standard deviation of 1.1 lbs.  What is a 95% confidence interval for the true mean weight?</a:t>
            </a:r>
            <a:endParaRPr lang="el-GR" sz="2400" b="1" dirty="0" smtClean="0">
              <a:cs typeface="Arial" pitchFamily="34" charset="0"/>
            </a:endParaRPr>
          </a:p>
          <a:p>
            <a:pPr>
              <a:buFontTx/>
              <a:buNone/>
              <a:defRPr/>
            </a:pPr>
            <a:endParaRPr lang="en-US" sz="2400" b="1" dirty="0"/>
          </a:p>
        </p:txBody>
      </p:sp>
      <p:sp>
        <p:nvSpPr>
          <p:cNvPr id="11269" name="Text Box 5"/>
          <p:cNvSpPr txBox="1">
            <a:spLocks noChangeArrowheads="1"/>
          </p:cNvSpPr>
          <p:nvPr/>
        </p:nvSpPr>
        <p:spPr bwMode="auto">
          <a:xfrm>
            <a:off x="830263" y="2895600"/>
            <a:ext cx="3665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Parameter:  </a:t>
            </a:r>
            <a:r>
              <a:rPr lang="el-GR" altLang="en-US" sz="2000" b="1">
                <a:solidFill>
                  <a:srgbClr val="FFFF00"/>
                </a:solidFill>
              </a:rPr>
              <a:t>μ</a:t>
            </a:r>
            <a:r>
              <a:rPr lang="en-US" altLang="en-US" sz="2000" b="1">
                <a:solidFill>
                  <a:srgbClr val="FFFF00"/>
                </a:solidFill>
              </a:rPr>
              <a:t>         PE </a:t>
            </a:r>
            <a:r>
              <a:rPr lang="en-US" altLang="en-US" sz="2000" b="1">
                <a:solidFill>
                  <a:srgbClr val="FFFF00"/>
                </a:solidFill>
                <a:cs typeface="Arial" charset="0"/>
              </a:rPr>
              <a:t>± MOE</a:t>
            </a:r>
          </a:p>
        </p:txBody>
      </p:sp>
      <p:sp>
        <p:nvSpPr>
          <p:cNvPr id="11270" name="Text Box 6"/>
          <p:cNvSpPr txBox="1">
            <a:spLocks noChangeArrowheads="1"/>
          </p:cNvSpPr>
          <p:nvPr/>
        </p:nvSpPr>
        <p:spPr bwMode="auto">
          <a:xfrm>
            <a:off x="609600" y="4267200"/>
            <a:ext cx="54086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Calculations:     </a:t>
            </a:r>
            <a:r>
              <a:rPr lang="en-US" altLang="en-US" sz="2000" b="1">
                <a:solidFill>
                  <a:srgbClr val="FFFF00"/>
                </a:solidFill>
              </a:rPr>
              <a:t>X-bar  </a:t>
            </a:r>
            <a:r>
              <a:rPr lang="en-US" altLang="en-US" sz="2000" b="1">
                <a:solidFill>
                  <a:srgbClr val="FFFF00"/>
                </a:solidFill>
                <a:cs typeface="Arial" charset="0"/>
              </a:rPr>
              <a:t>±  t</a:t>
            </a:r>
            <a:r>
              <a:rPr lang="el-GR" altLang="en-US" sz="2000" b="1" baseline="-25000">
                <a:solidFill>
                  <a:srgbClr val="FFFF00"/>
                </a:solidFill>
                <a:cs typeface="Arial" charset="0"/>
              </a:rPr>
              <a:t>α</a:t>
            </a:r>
            <a:r>
              <a:rPr lang="en-US" altLang="en-US" sz="2000" b="1" baseline="-25000">
                <a:solidFill>
                  <a:srgbClr val="FFFF00"/>
                </a:solidFill>
                <a:cs typeface="Arial" charset="0"/>
              </a:rPr>
              <a:t>/2,n-1</a:t>
            </a:r>
            <a:r>
              <a:rPr lang="en-US" altLang="en-US" sz="2000" b="1">
                <a:solidFill>
                  <a:srgbClr val="FFFF00"/>
                </a:solidFill>
                <a:cs typeface="Arial" charset="0"/>
              </a:rPr>
              <a:t> s / √n</a:t>
            </a:r>
          </a:p>
          <a:p>
            <a:pPr>
              <a:spcBef>
                <a:spcPct val="0"/>
              </a:spcBef>
              <a:buFontTx/>
              <a:buNone/>
            </a:pPr>
            <a:r>
              <a:rPr lang="en-US" altLang="en-US" sz="2000" b="1">
                <a:solidFill>
                  <a:srgbClr val="FFFF00"/>
                </a:solidFill>
              </a:rPr>
              <a:t>                                9.3  </a:t>
            </a:r>
            <a:r>
              <a:rPr lang="en-US" altLang="en-US" sz="2000" b="1">
                <a:solidFill>
                  <a:srgbClr val="FFFF00"/>
                </a:solidFill>
                <a:cs typeface="Arial" charset="0"/>
              </a:rPr>
              <a:t>±  (2.2001) (1.1) / √12</a:t>
            </a:r>
          </a:p>
        </p:txBody>
      </p:sp>
      <p:sp>
        <p:nvSpPr>
          <p:cNvPr id="11272" name="Text Box 8"/>
          <p:cNvSpPr txBox="1">
            <a:spLocks noChangeArrowheads="1"/>
          </p:cNvSpPr>
          <p:nvPr/>
        </p:nvSpPr>
        <p:spPr bwMode="auto">
          <a:xfrm>
            <a:off x="1981200" y="5105400"/>
            <a:ext cx="3889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cs typeface="Arial" charset="0"/>
              </a:rPr>
              <a:t> LB = 8.6014 &lt; </a:t>
            </a:r>
            <a:r>
              <a:rPr lang="el-GR" altLang="en-US" sz="2000" b="1">
                <a:solidFill>
                  <a:srgbClr val="FFFF00"/>
                </a:solidFill>
                <a:cs typeface="Arial" charset="0"/>
              </a:rPr>
              <a:t>μ</a:t>
            </a:r>
            <a:r>
              <a:rPr lang="en-US" altLang="en-US" sz="2000" b="1">
                <a:solidFill>
                  <a:srgbClr val="FFFF00"/>
                </a:solidFill>
                <a:cs typeface="Arial" charset="0"/>
              </a:rPr>
              <a:t> &lt;  9.9986 = UB</a:t>
            </a:r>
            <a:endParaRPr lang="el-GR" altLang="en-US" sz="2000" b="1">
              <a:solidFill>
                <a:srgbClr val="FFFF00"/>
              </a:solidFill>
              <a:cs typeface="Arial" charset="0"/>
            </a:endParaRPr>
          </a:p>
        </p:txBody>
      </p:sp>
      <p:sp>
        <p:nvSpPr>
          <p:cNvPr id="11273" name="Text Box 9"/>
          <p:cNvSpPr txBox="1">
            <a:spLocks noChangeArrowheads="1"/>
          </p:cNvSpPr>
          <p:nvPr/>
        </p:nvSpPr>
        <p:spPr bwMode="auto">
          <a:xfrm>
            <a:off x="381000" y="5715000"/>
            <a:ext cx="79248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cs typeface="Arial" charset="0"/>
              </a:rPr>
              <a:t> </a:t>
            </a:r>
            <a:r>
              <a:rPr lang="en-US" altLang="en-US" sz="2000" b="1">
                <a:solidFill>
                  <a:srgbClr val="66FF66"/>
                </a:solidFill>
                <a:cs typeface="Arial" charset="0"/>
              </a:rPr>
              <a:t>Interpretation:  </a:t>
            </a:r>
            <a:r>
              <a:rPr lang="en-US" altLang="en-US" sz="2000" b="1">
                <a:solidFill>
                  <a:srgbClr val="FFFF00"/>
                </a:solidFill>
                <a:cs typeface="Arial" charset="0"/>
              </a:rPr>
              <a:t>We are 95% confident that the true average wt of the cats (</a:t>
            </a:r>
            <a:r>
              <a:rPr lang="el-GR" altLang="en-US" sz="2000" b="1">
                <a:solidFill>
                  <a:srgbClr val="FFFF00"/>
                </a:solidFill>
                <a:cs typeface="Arial" charset="0"/>
              </a:rPr>
              <a:t>μ</a:t>
            </a:r>
            <a:r>
              <a:rPr lang="en-US" altLang="en-US" sz="2000" b="1">
                <a:solidFill>
                  <a:srgbClr val="FFFF00"/>
                </a:solidFill>
                <a:cs typeface="Arial" charset="0"/>
              </a:rPr>
              <a:t>) lies between 8.6 &amp; 10 lbs at our clinic</a:t>
            </a:r>
            <a:endParaRPr lang="el-GR" altLang="en-US" sz="2000" b="1">
              <a:solidFill>
                <a:srgbClr val="FFFF00"/>
              </a:solidFill>
              <a:cs typeface="Arial" charset="0"/>
            </a:endParaRPr>
          </a:p>
        </p:txBody>
      </p:sp>
      <p:sp>
        <p:nvSpPr>
          <p:cNvPr id="9" name="Text Box 6"/>
          <p:cNvSpPr txBox="1">
            <a:spLocks noChangeArrowheads="1"/>
          </p:cNvSpPr>
          <p:nvPr/>
        </p:nvSpPr>
        <p:spPr bwMode="auto">
          <a:xfrm>
            <a:off x="804863" y="3505200"/>
            <a:ext cx="75803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Conditions:   </a:t>
            </a:r>
            <a:r>
              <a:rPr lang="en-US" altLang="en-US" sz="2000" b="1">
                <a:solidFill>
                  <a:srgbClr val="FFFF00"/>
                </a:solidFill>
              </a:rPr>
              <a:t>1) SRS </a:t>
            </a:r>
            <a:r>
              <a:rPr lang="en-US" altLang="en-US" sz="2000" b="1">
                <a:solidFill>
                  <a:srgbClr val="FFFF00"/>
                </a:solidFill>
                <a:sym typeface="Wingdings" pitchFamily="2" charset="2"/>
              </a:rPr>
              <a:t>   2) Normality   3) Independence </a:t>
            </a:r>
          </a:p>
          <a:p>
            <a:pPr>
              <a:spcBef>
                <a:spcPct val="0"/>
              </a:spcBef>
              <a:buFontTx/>
              <a:buNone/>
            </a:pPr>
            <a:r>
              <a:rPr lang="en-US" altLang="en-US" sz="2000" b="1">
                <a:solidFill>
                  <a:srgbClr val="FFFF00"/>
                </a:solidFill>
                <a:sym typeface="Wingdings" pitchFamily="2" charset="2"/>
              </a:rPr>
              <a:t>                            shaky          assumed             &gt; 240 strays </a:t>
            </a:r>
            <a:endParaRPr lang="en-US" altLang="en-US" sz="2000" b="1">
              <a:solidFill>
                <a:srgbClr val="FFFF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1270"/>
                                        </p:tgtEl>
                                        <p:attrNameLst>
                                          <p:attrName>style.visibility</p:attrName>
                                        </p:attrNameLst>
                                      </p:cBhvr>
                                      <p:to>
                                        <p:strVal val="visible"/>
                                      </p:to>
                                    </p:set>
                                    <p:animEffect transition="in" filter="dissolve">
                                      <p:cBhvr>
                                        <p:cTn id="16" dur="500"/>
                                        <p:tgtEl>
                                          <p:spTgt spid="1127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1272"/>
                                        </p:tgtEl>
                                        <p:attrNameLst>
                                          <p:attrName>style.visibility</p:attrName>
                                        </p:attrNameLst>
                                      </p:cBhvr>
                                      <p:to>
                                        <p:strVal val="visible"/>
                                      </p:to>
                                    </p:set>
                                    <p:animEffect transition="in" filter="wipe(down)">
                                      <p:cBhvr>
                                        <p:cTn id="21" dur="500"/>
                                        <p:tgtEl>
                                          <p:spTgt spid="1127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273"/>
                                        </p:tgtEl>
                                        <p:attrNameLst>
                                          <p:attrName>style.visibility</p:attrName>
                                        </p:attrNameLst>
                                      </p:cBhvr>
                                      <p:to>
                                        <p:strVal val="visible"/>
                                      </p:to>
                                    </p:set>
                                    <p:anim calcmode="lin" valueType="num">
                                      <p:cBhvr additive="base">
                                        <p:cTn id="26" dur="500" fill="hold"/>
                                        <p:tgtEl>
                                          <p:spTgt spid="11273"/>
                                        </p:tgtEl>
                                        <p:attrNameLst>
                                          <p:attrName>ppt_x</p:attrName>
                                        </p:attrNameLst>
                                      </p:cBhvr>
                                      <p:tavLst>
                                        <p:tav tm="0">
                                          <p:val>
                                            <p:strVal val="#ppt_x"/>
                                          </p:val>
                                        </p:tav>
                                        <p:tav tm="100000">
                                          <p:val>
                                            <p:strVal val="#ppt_x"/>
                                          </p:val>
                                        </p:tav>
                                      </p:tavLst>
                                    </p:anim>
                                    <p:anim calcmode="lin" valueType="num">
                                      <p:cBhvr additive="base">
                                        <p:cTn id="27"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p:bldP spid="11272" grpId="0"/>
      <p:bldP spid="11273"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76200"/>
            <a:ext cx="8229600" cy="792163"/>
          </a:xfrm>
        </p:spPr>
        <p:txBody>
          <a:bodyPr/>
          <a:lstStyle/>
          <a:p>
            <a:r>
              <a:rPr lang="en-US" altLang="en-US" sz="3600" b="1" smtClean="0"/>
              <a:t>Quick Review</a:t>
            </a:r>
          </a:p>
        </p:txBody>
      </p:sp>
      <p:sp>
        <p:nvSpPr>
          <p:cNvPr id="17411" name="Rectangle 3"/>
          <p:cNvSpPr>
            <a:spLocks noGrp="1" noChangeArrowheads="1"/>
          </p:cNvSpPr>
          <p:nvPr>
            <p:ph type="body" idx="1"/>
          </p:nvPr>
        </p:nvSpPr>
        <p:spPr>
          <a:xfrm>
            <a:off x="304800" y="990600"/>
            <a:ext cx="8610600" cy="5715000"/>
          </a:xfrm>
        </p:spPr>
        <p:txBody>
          <a:bodyPr/>
          <a:lstStyle/>
          <a:p>
            <a:r>
              <a:rPr lang="en-US" altLang="en-US" sz="2400" b="1" smtClean="0"/>
              <a:t>All confidence intervals (CI) looked at so far have been in form of </a:t>
            </a:r>
            <a:br>
              <a:rPr lang="en-US" altLang="en-US" sz="2400" b="1" smtClean="0"/>
            </a:br>
            <a:r>
              <a:rPr lang="en-US" altLang="en-US" sz="1400" b="1" smtClean="0"/>
              <a:t/>
            </a:r>
            <a:br>
              <a:rPr lang="en-US" altLang="en-US" sz="1400" b="1" smtClean="0"/>
            </a:br>
            <a:r>
              <a:rPr lang="en-US" altLang="en-US" sz="2400" b="1" smtClean="0"/>
              <a:t>         </a:t>
            </a:r>
            <a:r>
              <a:rPr lang="en-US" altLang="en-US" sz="2400" b="1" smtClean="0">
                <a:solidFill>
                  <a:srgbClr val="FFFF00"/>
                </a:solidFill>
              </a:rPr>
              <a:t>Point Estimate (PE) </a:t>
            </a:r>
            <a:r>
              <a:rPr lang="en-US" altLang="en-US" sz="2400" b="1" smtClean="0">
                <a:solidFill>
                  <a:srgbClr val="FFFF00"/>
                </a:solidFill>
                <a:cs typeface="Arial" charset="0"/>
              </a:rPr>
              <a:t>± Margin of Error (MOE)</a:t>
            </a:r>
            <a:br>
              <a:rPr lang="en-US" altLang="en-US" sz="2400" b="1" smtClean="0">
                <a:solidFill>
                  <a:srgbClr val="FFFF00"/>
                </a:solidFill>
                <a:cs typeface="Arial" charset="0"/>
              </a:rPr>
            </a:br>
            <a:endParaRPr lang="en-US" altLang="en-US" sz="1400" b="1" smtClean="0">
              <a:cs typeface="Arial" charset="0"/>
            </a:endParaRPr>
          </a:p>
          <a:p>
            <a:r>
              <a:rPr lang="en-US" altLang="en-US" sz="2400" b="1" smtClean="0">
                <a:cs typeface="Arial" charset="0"/>
              </a:rPr>
              <a:t>PEs have been x-bar for </a:t>
            </a:r>
            <a:r>
              <a:rPr lang="el-GR" altLang="en-US" sz="2400" b="1" smtClean="0">
                <a:cs typeface="Arial" charset="0"/>
              </a:rPr>
              <a:t>μ</a:t>
            </a:r>
            <a:r>
              <a:rPr lang="en-US" altLang="en-US" sz="2400" b="1" smtClean="0">
                <a:cs typeface="Arial" charset="0"/>
              </a:rPr>
              <a:t> and p-hat for p</a:t>
            </a:r>
          </a:p>
          <a:p>
            <a:endParaRPr lang="en-US" altLang="en-US" sz="2400" b="1" smtClean="0">
              <a:cs typeface="Arial" charset="0"/>
            </a:endParaRPr>
          </a:p>
          <a:p>
            <a:r>
              <a:rPr lang="en-US" altLang="en-US" sz="2400" b="1" smtClean="0">
                <a:cs typeface="Arial" charset="0"/>
              </a:rPr>
              <a:t>MOEs have been in form of       </a:t>
            </a:r>
            <a:r>
              <a:rPr lang="en-US" altLang="en-US" sz="2400" b="1" smtClean="0">
                <a:solidFill>
                  <a:srgbClr val="FFFF00"/>
                </a:solidFill>
                <a:cs typeface="Arial" charset="0"/>
              </a:rPr>
              <a:t>CL ● ‘</a:t>
            </a:r>
            <a:r>
              <a:rPr lang="el-GR" altLang="en-US" sz="2400" b="1" smtClean="0">
                <a:solidFill>
                  <a:srgbClr val="FFFF00"/>
                </a:solidFill>
                <a:cs typeface="Arial" charset="0"/>
              </a:rPr>
              <a:t>σ</a:t>
            </a:r>
            <a:r>
              <a:rPr lang="en-US" altLang="en-US" sz="2400" b="1" baseline="-25000" smtClean="0">
                <a:solidFill>
                  <a:srgbClr val="FFFF00"/>
                </a:solidFill>
                <a:cs typeface="Arial" charset="0"/>
              </a:rPr>
              <a:t>x-bar or p-hat</a:t>
            </a:r>
            <a:r>
              <a:rPr lang="en-US" altLang="en-US" sz="2400" b="1" smtClean="0">
                <a:solidFill>
                  <a:srgbClr val="FFFF00"/>
                </a:solidFill>
                <a:cs typeface="Arial" charset="0"/>
              </a:rPr>
              <a:t>’</a:t>
            </a:r>
          </a:p>
          <a:p>
            <a:endParaRPr lang="en-US" altLang="en-US" sz="2400" b="1" smtClean="0">
              <a:cs typeface="Arial" charset="0"/>
            </a:endParaRPr>
          </a:p>
          <a:p>
            <a:r>
              <a:rPr lang="en-US" altLang="en-US" sz="2400" b="1" smtClean="0">
                <a:cs typeface="Arial" charset="0"/>
              </a:rPr>
              <a:t>If </a:t>
            </a:r>
            <a:r>
              <a:rPr lang="el-GR" altLang="en-US" sz="2400" b="1" smtClean="0">
                <a:cs typeface="Arial" charset="0"/>
              </a:rPr>
              <a:t>σ</a:t>
            </a:r>
            <a:r>
              <a:rPr lang="en-US" altLang="en-US" sz="2400" b="1" smtClean="0">
                <a:cs typeface="Arial" charset="0"/>
              </a:rPr>
              <a:t> is known we use it and </a:t>
            </a:r>
            <a:r>
              <a:rPr lang="en-US" altLang="en-US" sz="2400" b="1" smtClean="0">
                <a:solidFill>
                  <a:srgbClr val="FFFF00"/>
                </a:solidFill>
                <a:cs typeface="Arial" charset="0"/>
              </a:rPr>
              <a:t>Z</a:t>
            </a:r>
            <a:r>
              <a:rPr lang="en-US" altLang="en-US" sz="2400" b="1" baseline="-25000" smtClean="0">
                <a:solidFill>
                  <a:srgbClr val="FFFF00"/>
                </a:solidFill>
                <a:cs typeface="Arial" charset="0"/>
              </a:rPr>
              <a:t>1-</a:t>
            </a:r>
            <a:r>
              <a:rPr lang="el-GR" altLang="en-US" sz="2400" b="1" baseline="-25000" smtClean="0">
                <a:solidFill>
                  <a:srgbClr val="FFFF00"/>
                </a:solidFill>
                <a:cs typeface="Arial" charset="0"/>
              </a:rPr>
              <a:t>α</a:t>
            </a:r>
            <a:r>
              <a:rPr lang="en-US" altLang="en-US" sz="2400" b="1" baseline="-25000" smtClean="0">
                <a:solidFill>
                  <a:srgbClr val="FFFF00"/>
                </a:solidFill>
                <a:cs typeface="Arial" charset="0"/>
              </a:rPr>
              <a:t>/2</a:t>
            </a:r>
            <a:r>
              <a:rPr lang="en-US" altLang="en-US" sz="2400" b="1" smtClean="0">
                <a:cs typeface="Arial" charset="0"/>
              </a:rPr>
              <a:t> for CL</a:t>
            </a:r>
          </a:p>
          <a:p>
            <a:endParaRPr lang="en-US" altLang="en-US" sz="2400" b="1" smtClean="0">
              <a:cs typeface="Arial" charset="0"/>
            </a:endParaRPr>
          </a:p>
          <a:p>
            <a:r>
              <a:rPr lang="en-US" altLang="en-US" sz="2400" b="1" smtClean="0">
                <a:cs typeface="Arial" charset="0"/>
              </a:rPr>
              <a:t>If </a:t>
            </a:r>
            <a:r>
              <a:rPr lang="el-GR" altLang="en-US" sz="2400" b="1" smtClean="0">
                <a:cs typeface="Arial" charset="0"/>
              </a:rPr>
              <a:t>σ</a:t>
            </a:r>
            <a:r>
              <a:rPr lang="en-US" altLang="en-US" sz="2400" b="1" smtClean="0">
                <a:cs typeface="Arial" charset="0"/>
              </a:rPr>
              <a:t> is not known we use </a:t>
            </a:r>
            <a:r>
              <a:rPr lang="en-US" altLang="en-US" sz="2400" b="1" i="1" smtClean="0">
                <a:solidFill>
                  <a:srgbClr val="FFFF00"/>
                </a:solidFill>
                <a:cs typeface="Arial" charset="0"/>
              </a:rPr>
              <a:t>s</a:t>
            </a:r>
            <a:r>
              <a:rPr lang="en-US" altLang="en-US" sz="2400" b="1" smtClean="0">
                <a:cs typeface="Arial" charset="0"/>
              </a:rPr>
              <a:t> to estimate </a:t>
            </a:r>
            <a:r>
              <a:rPr lang="el-GR" altLang="en-US" sz="2400" b="1" smtClean="0">
                <a:cs typeface="Arial" charset="0"/>
              </a:rPr>
              <a:t>σ</a:t>
            </a:r>
            <a:r>
              <a:rPr lang="en-US" altLang="en-US" sz="2400" b="1" smtClean="0">
                <a:cs typeface="Arial" charset="0"/>
              </a:rPr>
              <a:t> and </a:t>
            </a:r>
            <a:r>
              <a:rPr lang="en-US" altLang="en-US" sz="2400" b="1" smtClean="0">
                <a:solidFill>
                  <a:srgbClr val="FFFF00"/>
                </a:solidFill>
                <a:cs typeface="Arial" charset="0"/>
              </a:rPr>
              <a:t>t</a:t>
            </a:r>
            <a:r>
              <a:rPr lang="el-GR" altLang="en-US" sz="2400" b="1" baseline="-25000" smtClean="0">
                <a:solidFill>
                  <a:srgbClr val="FFFF00"/>
                </a:solidFill>
                <a:cs typeface="Arial" charset="0"/>
              </a:rPr>
              <a:t>α</a:t>
            </a:r>
            <a:r>
              <a:rPr lang="en-US" altLang="en-US" sz="2400" b="1" baseline="-25000" smtClean="0">
                <a:solidFill>
                  <a:srgbClr val="FFFF00"/>
                </a:solidFill>
                <a:cs typeface="Arial" charset="0"/>
              </a:rPr>
              <a:t>/2</a:t>
            </a:r>
            <a:r>
              <a:rPr lang="en-US" altLang="en-US" sz="2400" b="1" smtClean="0">
                <a:cs typeface="Arial" charset="0"/>
              </a:rPr>
              <a:t> for CL</a:t>
            </a:r>
          </a:p>
          <a:p>
            <a:endParaRPr lang="en-US" altLang="en-US" sz="2400" b="1" smtClean="0">
              <a:cs typeface="Arial" charset="0"/>
            </a:endParaRPr>
          </a:p>
          <a:p>
            <a:r>
              <a:rPr lang="en-US" altLang="en-US" sz="2400" b="1" smtClean="0">
                <a:cs typeface="Arial" charset="0"/>
              </a:rPr>
              <a:t>We use </a:t>
            </a:r>
            <a:r>
              <a:rPr lang="en-US" altLang="en-US" sz="2400" b="1" smtClean="0">
                <a:solidFill>
                  <a:srgbClr val="FFFF00"/>
                </a:solidFill>
                <a:cs typeface="Arial" charset="0"/>
              </a:rPr>
              <a:t>Z</a:t>
            </a:r>
            <a:r>
              <a:rPr lang="en-US" altLang="en-US" sz="2400" b="1" baseline="-25000" smtClean="0">
                <a:solidFill>
                  <a:srgbClr val="FFFF00"/>
                </a:solidFill>
                <a:cs typeface="Arial" charset="0"/>
              </a:rPr>
              <a:t>1-</a:t>
            </a:r>
            <a:r>
              <a:rPr lang="el-GR" altLang="en-US" sz="2400" b="1" baseline="-25000" smtClean="0">
                <a:solidFill>
                  <a:srgbClr val="FFFF00"/>
                </a:solidFill>
                <a:cs typeface="Arial" charset="0"/>
              </a:rPr>
              <a:t>α</a:t>
            </a:r>
            <a:r>
              <a:rPr lang="en-US" altLang="en-US" sz="2400" b="1" baseline="-25000" smtClean="0">
                <a:solidFill>
                  <a:srgbClr val="FFFF00"/>
                </a:solidFill>
                <a:cs typeface="Arial" charset="0"/>
              </a:rPr>
              <a:t>/2</a:t>
            </a:r>
            <a:r>
              <a:rPr lang="en-US" altLang="en-US" sz="2400" b="1" smtClean="0">
                <a:cs typeface="Arial" charset="0"/>
              </a:rPr>
              <a:t> for CL when dealing with p-hat</a:t>
            </a:r>
            <a:endParaRPr lang="el-GR" altLang="en-US" sz="2400" b="1" smtClean="0">
              <a:cs typeface="Arial" charset="0"/>
            </a:endParaRPr>
          </a:p>
        </p:txBody>
      </p:sp>
      <p:sp>
        <p:nvSpPr>
          <p:cNvPr id="17412" name="Text Box 4"/>
          <p:cNvSpPr txBox="1">
            <a:spLocks noChangeArrowheads="1"/>
          </p:cNvSpPr>
          <p:nvPr/>
        </p:nvSpPr>
        <p:spPr bwMode="auto">
          <a:xfrm>
            <a:off x="1162050" y="3962400"/>
            <a:ext cx="3409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b="1">
                <a:solidFill>
                  <a:srgbClr val="FFCCFF"/>
                </a:solidFill>
              </a:rPr>
              <a:t>Note:  CL is Confidence Level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123825"/>
            <a:ext cx="8229600" cy="762000"/>
          </a:xfrm>
        </p:spPr>
        <p:txBody>
          <a:bodyPr/>
          <a:lstStyle/>
          <a:p>
            <a:pPr eaLnBrk="1" hangingPunct="1"/>
            <a:r>
              <a:rPr lang="en-US" altLang="en-US" sz="3600" b="1" smtClean="0"/>
              <a:t>Confidence Intervals</a:t>
            </a:r>
          </a:p>
        </p:txBody>
      </p:sp>
      <p:sp>
        <p:nvSpPr>
          <p:cNvPr id="18435" name="Rectangle 3"/>
          <p:cNvSpPr>
            <a:spLocks noGrp="1" noChangeArrowheads="1"/>
          </p:cNvSpPr>
          <p:nvPr>
            <p:ph type="body" idx="1"/>
          </p:nvPr>
        </p:nvSpPr>
        <p:spPr>
          <a:xfrm>
            <a:off x="304800" y="914400"/>
            <a:ext cx="8458200" cy="2895600"/>
          </a:xfrm>
        </p:spPr>
        <p:txBody>
          <a:bodyPr/>
          <a:lstStyle/>
          <a:p>
            <a:pPr eaLnBrk="1" hangingPunct="1"/>
            <a:r>
              <a:rPr lang="en-US" altLang="en-US" sz="2400" b="1" smtClean="0"/>
              <a:t>Form:</a:t>
            </a:r>
          </a:p>
          <a:p>
            <a:pPr lvl="1" eaLnBrk="1" hangingPunct="1"/>
            <a:r>
              <a:rPr lang="en-US" altLang="en-US" sz="2000" b="1" smtClean="0"/>
              <a:t>Point Estimate (PE) </a:t>
            </a:r>
            <a:r>
              <a:rPr lang="en-US" altLang="en-US" sz="2000" b="1" smtClean="0">
                <a:sym typeface="Symbol" pitchFamily="18" charset="2"/>
              </a:rPr>
              <a:t> Margin of Error (MOE)</a:t>
            </a:r>
          </a:p>
          <a:p>
            <a:pPr lvl="1" eaLnBrk="1" hangingPunct="1"/>
            <a:r>
              <a:rPr lang="en-US" altLang="en-US" sz="2000" b="1" smtClean="0">
                <a:sym typeface="Symbol" pitchFamily="18" charset="2"/>
              </a:rPr>
              <a:t>PE is an unbiased estimator of the population parameter</a:t>
            </a:r>
          </a:p>
          <a:p>
            <a:pPr lvl="1" eaLnBrk="1" hangingPunct="1"/>
            <a:r>
              <a:rPr lang="en-US" altLang="en-US" sz="2000" b="1" smtClean="0">
                <a:sym typeface="Symbol" pitchFamily="18" charset="2"/>
              </a:rPr>
              <a:t>MOE is confidence level  standard error (SE) of the estimator</a:t>
            </a:r>
          </a:p>
          <a:p>
            <a:pPr lvl="1" eaLnBrk="1" hangingPunct="1"/>
            <a:r>
              <a:rPr lang="en-US" altLang="en-US" sz="2000" b="1" smtClean="0">
                <a:sym typeface="Symbol" pitchFamily="18" charset="2"/>
              </a:rPr>
              <a:t>SE is in the form of standard deviation / </a:t>
            </a:r>
            <a:r>
              <a:rPr lang="en-US" altLang="en-US" sz="2000" b="1" smtClean="0">
                <a:cs typeface="Arial" charset="0"/>
                <a:sym typeface="Symbol" pitchFamily="18" charset="2"/>
              </a:rPr>
              <a:t>√sample size</a:t>
            </a:r>
            <a:endParaRPr lang="en-US" altLang="en-US" sz="2000" b="1" smtClean="0">
              <a:sym typeface="Symbol" pitchFamily="18" charset="2"/>
            </a:endParaRPr>
          </a:p>
          <a:p>
            <a:pPr eaLnBrk="1" hangingPunct="1"/>
            <a:endParaRPr lang="en-US" altLang="en-US" sz="1200" b="1" smtClean="0">
              <a:sym typeface="Symbol" pitchFamily="18" charset="2"/>
            </a:endParaRPr>
          </a:p>
          <a:p>
            <a:pPr eaLnBrk="1" hangingPunct="1"/>
            <a:r>
              <a:rPr lang="en-US" altLang="en-US" sz="2400" b="1" smtClean="0">
                <a:sym typeface="Symbol" pitchFamily="18" charset="2"/>
              </a:rPr>
              <a:t>Specifics:</a:t>
            </a:r>
            <a:endParaRPr lang="en-US" altLang="en-US" sz="2400" b="1" smtClean="0"/>
          </a:p>
        </p:txBody>
      </p:sp>
      <p:graphicFrame>
        <p:nvGraphicFramePr>
          <p:cNvPr id="4" name="Table 3"/>
          <p:cNvGraphicFramePr>
            <a:graphicFrameLocks noGrp="1"/>
          </p:cNvGraphicFramePr>
          <p:nvPr/>
        </p:nvGraphicFramePr>
        <p:xfrm>
          <a:off x="762000" y="3581400"/>
          <a:ext cx="7924800" cy="2835275"/>
        </p:xfrm>
        <a:graphic>
          <a:graphicData uri="http://schemas.openxmlformats.org/drawingml/2006/table">
            <a:tbl>
              <a:tblPr firstRow="1" bandRow="1">
                <a:tableStyleId>{5C22544A-7EE6-4342-B048-85BDC9FD1C3A}</a:tableStyleId>
              </a:tblPr>
              <a:tblGrid>
                <a:gridCol w="1905002"/>
                <a:gridCol w="981890"/>
                <a:gridCol w="1283063"/>
                <a:gridCol w="1283063"/>
                <a:gridCol w="2471783"/>
              </a:tblGrid>
              <a:tr h="914605">
                <a:tc>
                  <a:txBody>
                    <a:bodyPr/>
                    <a:lstStyle/>
                    <a:p>
                      <a:pPr algn="ctr"/>
                      <a:r>
                        <a:rPr lang="en-US" sz="1800" dirty="0" smtClean="0"/>
                        <a:t>Parameter</a:t>
                      </a:r>
                      <a:endParaRPr lang="en-US" sz="1800" dirty="0"/>
                    </a:p>
                  </a:txBody>
                  <a:tcPr marT="45730" marB="45730" anchor="ctr" anchorCtr="1"/>
                </a:tc>
                <a:tc>
                  <a:txBody>
                    <a:bodyPr/>
                    <a:lstStyle/>
                    <a:p>
                      <a:pPr algn="ctr"/>
                      <a:r>
                        <a:rPr lang="en-US" sz="1800" dirty="0" smtClean="0"/>
                        <a:t>PE</a:t>
                      </a:r>
                      <a:endParaRPr lang="en-US" sz="1800" dirty="0"/>
                    </a:p>
                  </a:txBody>
                  <a:tcPr marT="45730" marB="45730" anchor="ctr" anchorCtr="1"/>
                </a:tc>
                <a:tc gridSpan="2">
                  <a:txBody>
                    <a:bodyPr/>
                    <a:lstStyle/>
                    <a:p>
                      <a:pPr algn="ctr"/>
                      <a:r>
                        <a:rPr lang="en-US" sz="1800" dirty="0" smtClean="0"/>
                        <a:t>MOE</a:t>
                      </a:r>
                    </a:p>
                    <a:p>
                      <a:pPr algn="ctr"/>
                      <a:r>
                        <a:rPr lang="en-US" sz="1800" dirty="0" smtClean="0"/>
                        <a:t>C-level      Standard</a:t>
                      </a:r>
                      <a:br>
                        <a:rPr lang="en-US" sz="1800" dirty="0" smtClean="0"/>
                      </a:br>
                      <a:r>
                        <a:rPr lang="en-US" sz="1800" dirty="0" smtClean="0"/>
                        <a:t>                  Error</a:t>
                      </a:r>
                      <a:endParaRPr lang="en-US" sz="1800" dirty="0"/>
                    </a:p>
                  </a:txBody>
                  <a:tcPr marT="45730" marB="45730"/>
                </a:tc>
                <a:tc hMerge="1">
                  <a:txBody>
                    <a:bodyPr/>
                    <a:lstStyle/>
                    <a:p>
                      <a:pPr algn="ctr"/>
                      <a:endParaRPr lang="en-US" dirty="0"/>
                    </a:p>
                  </a:txBody>
                  <a:tcPr/>
                </a:tc>
                <a:tc>
                  <a:txBody>
                    <a:bodyPr/>
                    <a:lstStyle/>
                    <a:p>
                      <a:pPr algn="ctr"/>
                      <a:r>
                        <a:rPr lang="en-US" sz="1800" dirty="0" smtClean="0"/>
                        <a:t>Number</a:t>
                      </a:r>
                      <a:r>
                        <a:rPr lang="en-US" sz="1800" baseline="0" dirty="0" smtClean="0"/>
                        <a:t> needed</a:t>
                      </a:r>
                      <a:endParaRPr lang="en-US" sz="1800" dirty="0"/>
                    </a:p>
                  </a:txBody>
                  <a:tcPr marT="45730" marB="45730" anchor="ctr" anchorCtr="1"/>
                </a:tc>
              </a:tr>
              <a:tr h="640223">
                <a:tc>
                  <a:txBody>
                    <a:bodyPr/>
                    <a:lstStyle/>
                    <a:p>
                      <a:pPr algn="ctr"/>
                      <a:r>
                        <a:rPr lang="el-GR" sz="1800" dirty="0" smtClean="0">
                          <a:solidFill>
                            <a:schemeClr val="accent1"/>
                          </a:solidFill>
                        </a:rPr>
                        <a:t>μ</a:t>
                      </a:r>
                      <a:r>
                        <a:rPr lang="en-US" sz="1800" dirty="0" smtClean="0">
                          <a:solidFill>
                            <a:schemeClr val="accent1"/>
                          </a:solidFill>
                        </a:rPr>
                        <a:t>, </a:t>
                      </a:r>
                      <a:br>
                        <a:rPr lang="en-US" sz="1800" dirty="0" smtClean="0">
                          <a:solidFill>
                            <a:schemeClr val="accent1"/>
                          </a:solidFill>
                        </a:rPr>
                      </a:br>
                      <a:r>
                        <a:rPr lang="en-US" sz="1800" dirty="0" smtClean="0">
                          <a:solidFill>
                            <a:schemeClr val="accent1"/>
                          </a:solidFill>
                        </a:rPr>
                        <a:t>with </a:t>
                      </a:r>
                      <a:r>
                        <a:rPr lang="el-GR" sz="1800" dirty="0" smtClean="0">
                          <a:solidFill>
                            <a:schemeClr val="accent1"/>
                          </a:solidFill>
                        </a:rPr>
                        <a:t>σ</a:t>
                      </a:r>
                      <a:r>
                        <a:rPr lang="en-US" sz="1800" dirty="0" smtClean="0">
                          <a:solidFill>
                            <a:schemeClr val="accent1"/>
                          </a:solidFill>
                        </a:rPr>
                        <a:t> known</a:t>
                      </a:r>
                      <a:endParaRPr lang="en-US" sz="1800" dirty="0">
                        <a:solidFill>
                          <a:schemeClr val="accent1"/>
                        </a:solidFill>
                      </a:endParaRPr>
                    </a:p>
                  </a:txBody>
                  <a:tcPr marT="45730" marB="45730" anchor="ctr" anchorCtr="1"/>
                </a:tc>
                <a:tc>
                  <a:txBody>
                    <a:bodyPr/>
                    <a:lstStyle/>
                    <a:p>
                      <a:pPr algn="ctr"/>
                      <a:r>
                        <a:rPr lang="en-US" sz="1800" dirty="0" smtClean="0">
                          <a:solidFill>
                            <a:schemeClr val="accent1"/>
                          </a:solidFill>
                        </a:rPr>
                        <a:t>x-bar</a:t>
                      </a:r>
                      <a:endParaRPr lang="en-US" sz="1800" dirty="0">
                        <a:solidFill>
                          <a:schemeClr val="accent1"/>
                        </a:solidFill>
                      </a:endParaRPr>
                    </a:p>
                  </a:txBody>
                  <a:tcPr marT="45730" marB="45730" anchor="ctr" anchorCtr="1"/>
                </a:tc>
                <a:tc>
                  <a:txBody>
                    <a:bodyPr/>
                    <a:lstStyle/>
                    <a:p>
                      <a:pPr algn="ctr"/>
                      <a:r>
                        <a:rPr lang="en-US" sz="1800" dirty="0" smtClean="0">
                          <a:solidFill>
                            <a:schemeClr val="accent1"/>
                          </a:solidFill>
                        </a:rPr>
                        <a:t>z*</a:t>
                      </a:r>
                      <a:endParaRPr lang="en-US" sz="1800" dirty="0">
                        <a:solidFill>
                          <a:schemeClr val="accent1"/>
                        </a:solidFill>
                      </a:endParaRPr>
                    </a:p>
                  </a:txBody>
                  <a:tcPr marT="45730" marB="45730" anchor="ctr" anchorCtr="1"/>
                </a:tc>
                <a:tc>
                  <a:txBody>
                    <a:bodyPr/>
                    <a:lstStyle/>
                    <a:p>
                      <a:pPr algn="ctr"/>
                      <a:r>
                        <a:rPr lang="el-GR" sz="1800" dirty="0" smtClean="0">
                          <a:solidFill>
                            <a:schemeClr val="accent1"/>
                          </a:solidFill>
                        </a:rPr>
                        <a:t>σ</a:t>
                      </a:r>
                      <a:r>
                        <a:rPr lang="en-US" sz="1800" dirty="0" smtClean="0">
                          <a:solidFill>
                            <a:schemeClr val="accent1"/>
                          </a:solidFill>
                        </a:rPr>
                        <a:t> / </a:t>
                      </a:r>
                      <a:r>
                        <a:rPr lang="en-US" sz="1800" dirty="0" smtClean="0">
                          <a:solidFill>
                            <a:schemeClr val="accent1"/>
                          </a:solidFill>
                          <a:latin typeface="+mn-lt"/>
                          <a:cs typeface="Arial"/>
                        </a:rPr>
                        <a:t>√n</a:t>
                      </a:r>
                      <a:endParaRPr lang="en-US" sz="1800" dirty="0">
                        <a:solidFill>
                          <a:schemeClr val="accent1"/>
                        </a:solidFill>
                      </a:endParaRPr>
                    </a:p>
                  </a:txBody>
                  <a:tcPr marT="45730" marB="4573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n</a:t>
                      </a:r>
                      <a:r>
                        <a:rPr lang="en-US" sz="1800" baseline="0" dirty="0" smtClean="0">
                          <a:solidFill>
                            <a:schemeClr val="accent1"/>
                          </a:solidFill>
                        </a:rPr>
                        <a:t> = [</a:t>
                      </a:r>
                      <a:r>
                        <a:rPr lang="en-US" sz="1800" dirty="0" smtClean="0">
                          <a:solidFill>
                            <a:schemeClr val="accent1"/>
                          </a:solidFill>
                        </a:rPr>
                        <a:t>z*</a:t>
                      </a:r>
                      <a:r>
                        <a:rPr lang="el-GR" sz="1800" dirty="0" smtClean="0">
                          <a:solidFill>
                            <a:schemeClr val="accent1"/>
                          </a:solidFill>
                        </a:rPr>
                        <a:t>σ</a:t>
                      </a:r>
                      <a:r>
                        <a:rPr lang="en-US" sz="1800" dirty="0" smtClean="0">
                          <a:solidFill>
                            <a:schemeClr val="accent1"/>
                          </a:solidFill>
                        </a:rPr>
                        <a:t>/MOE]²</a:t>
                      </a:r>
                    </a:p>
                  </a:txBody>
                  <a:tcPr marT="45730" marB="45730" anchor="ctr" anchorCtr="1"/>
                </a:tc>
              </a:tr>
              <a:tr h="64022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800" dirty="0" smtClean="0">
                          <a:solidFill>
                            <a:schemeClr val="accent1"/>
                          </a:solidFill>
                        </a:rPr>
                        <a:t>μ</a:t>
                      </a:r>
                      <a:r>
                        <a:rPr lang="en-US" sz="1800" dirty="0" smtClean="0">
                          <a:solidFill>
                            <a:schemeClr val="accent1"/>
                          </a:solidFill>
                        </a:rPr>
                        <a:t>, </a:t>
                      </a:r>
                      <a:br>
                        <a:rPr lang="en-US" sz="1800" dirty="0" smtClean="0">
                          <a:solidFill>
                            <a:schemeClr val="accent1"/>
                          </a:solidFill>
                        </a:rPr>
                      </a:br>
                      <a:r>
                        <a:rPr lang="en-US" sz="1800" dirty="0" smtClean="0">
                          <a:solidFill>
                            <a:schemeClr val="accent1"/>
                          </a:solidFill>
                        </a:rPr>
                        <a:t>with </a:t>
                      </a:r>
                      <a:r>
                        <a:rPr lang="el-GR" sz="1800" dirty="0" smtClean="0">
                          <a:solidFill>
                            <a:schemeClr val="accent1"/>
                          </a:solidFill>
                        </a:rPr>
                        <a:t>σ</a:t>
                      </a:r>
                      <a:r>
                        <a:rPr lang="en-US" sz="1800" dirty="0" smtClean="0">
                          <a:solidFill>
                            <a:schemeClr val="accent1"/>
                          </a:solidFill>
                        </a:rPr>
                        <a:t> unknown</a:t>
                      </a:r>
                    </a:p>
                  </a:txBody>
                  <a:tcPr marT="45730" marB="45730" anchor="ctr" anchorCtr="1"/>
                </a:tc>
                <a:tc>
                  <a:txBody>
                    <a:bodyPr/>
                    <a:lstStyle/>
                    <a:p>
                      <a:pPr algn="ctr"/>
                      <a:r>
                        <a:rPr lang="en-US" sz="1800" dirty="0" smtClean="0">
                          <a:solidFill>
                            <a:schemeClr val="accent1"/>
                          </a:solidFill>
                        </a:rPr>
                        <a:t>x-bar</a:t>
                      </a:r>
                      <a:endParaRPr lang="en-US" sz="1800" dirty="0">
                        <a:solidFill>
                          <a:schemeClr val="accent1"/>
                        </a:solidFill>
                      </a:endParaRPr>
                    </a:p>
                  </a:txBody>
                  <a:tcPr marT="45730" marB="4573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t*</a:t>
                      </a:r>
                    </a:p>
                  </a:txBody>
                  <a:tcPr marT="45730" marB="4573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s / </a:t>
                      </a:r>
                      <a:r>
                        <a:rPr lang="en-US" sz="1800" dirty="0" smtClean="0">
                          <a:solidFill>
                            <a:schemeClr val="accent1"/>
                          </a:solidFill>
                          <a:latin typeface="+mn-lt"/>
                          <a:cs typeface="Arial"/>
                        </a:rPr>
                        <a:t>√n</a:t>
                      </a:r>
                      <a:endParaRPr lang="en-US" sz="1800" dirty="0" smtClean="0">
                        <a:solidFill>
                          <a:schemeClr val="accent1"/>
                        </a:solidFill>
                      </a:endParaRPr>
                    </a:p>
                  </a:txBody>
                  <a:tcPr marT="45730" marB="4573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n</a:t>
                      </a:r>
                      <a:r>
                        <a:rPr lang="en-US" sz="1800" baseline="0" dirty="0" smtClean="0">
                          <a:solidFill>
                            <a:schemeClr val="accent1"/>
                          </a:solidFill>
                        </a:rPr>
                        <a:t> = [</a:t>
                      </a:r>
                      <a:r>
                        <a:rPr lang="en-US" sz="1800" dirty="0" smtClean="0">
                          <a:solidFill>
                            <a:schemeClr val="accent1"/>
                          </a:solidFill>
                        </a:rPr>
                        <a:t>z*</a:t>
                      </a:r>
                      <a:r>
                        <a:rPr lang="el-GR" sz="1800" dirty="0" smtClean="0">
                          <a:solidFill>
                            <a:schemeClr val="accent1"/>
                          </a:solidFill>
                        </a:rPr>
                        <a:t>σ</a:t>
                      </a:r>
                      <a:r>
                        <a:rPr lang="en-US" sz="1800" dirty="0" smtClean="0">
                          <a:solidFill>
                            <a:schemeClr val="accent1"/>
                          </a:solidFill>
                        </a:rPr>
                        <a:t>/MOE]²</a:t>
                      </a:r>
                    </a:p>
                  </a:txBody>
                  <a:tcPr marT="45730" marB="45730" anchor="ctr" anchorCtr="1"/>
                </a:tc>
              </a:tr>
              <a:tr h="640223">
                <a:tc>
                  <a:txBody>
                    <a:bodyPr/>
                    <a:lstStyle/>
                    <a:p>
                      <a:pPr algn="ctr"/>
                      <a:r>
                        <a:rPr lang="en-US" sz="1800" dirty="0" smtClean="0">
                          <a:solidFill>
                            <a:schemeClr val="accent1"/>
                          </a:solidFill>
                        </a:rPr>
                        <a:t>p</a:t>
                      </a:r>
                    </a:p>
                  </a:txBody>
                  <a:tcPr marT="45730" marB="45730" anchor="ctr" anchorCtr="1"/>
                </a:tc>
                <a:tc>
                  <a:txBody>
                    <a:bodyPr/>
                    <a:lstStyle/>
                    <a:p>
                      <a:pPr algn="ctr"/>
                      <a:r>
                        <a:rPr lang="en-US" sz="1800" dirty="0" smtClean="0">
                          <a:solidFill>
                            <a:schemeClr val="accent1"/>
                          </a:solidFill>
                        </a:rPr>
                        <a:t>p-hat</a:t>
                      </a:r>
                      <a:endParaRPr lang="en-US" sz="1800" dirty="0">
                        <a:solidFill>
                          <a:schemeClr val="accent1"/>
                        </a:solidFill>
                      </a:endParaRPr>
                    </a:p>
                  </a:txBody>
                  <a:tcPr marT="45730" marB="4573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z*</a:t>
                      </a:r>
                    </a:p>
                  </a:txBody>
                  <a:tcPr marT="45730" marB="4573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latin typeface="+mn-lt"/>
                          <a:cs typeface="Arial"/>
                        </a:rPr>
                        <a:t>√p(1-p)/n</a:t>
                      </a:r>
                      <a:endParaRPr lang="en-US" sz="1800" dirty="0" smtClean="0">
                        <a:solidFill>
                          <a:schemeClr val="accent1"/>
                        </a:solidFill>
                      </a:endParaRPr>
                    </a:p>
                  </a:txBody>
                  <a:tcPr marT="45730" marB="45730" anchor="ctr" anchorCtr="1"/>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n</a:t>
                      </a:r>
                      <a:r>
                        <a:rPr lang="en-US" sz="1800" baseline="0" dirty="0" smtClean="0">
                          <a:solidFill>
                            <a:schemeClr val="accent1"/>
                          </a:solidFill>
                        </a:rPr>
                        <a:t> = </a:t>
                      </a:r>
                      <a:r>
                        <a:rPr lang="en-US" sz="1800" dirty="0" smtClean="0">
                          <a:solidFill>
                            <a:schemeClr val="accent1"/>
                          </a:solidFill>
                        </a:rPr>
                        <a:t>p(1-p)</a:t>
                      </a:r>
                      <a:r>
                        <a:rPr lang="en-US" sz="1800" baseline="0" dirty="0" smtClean="0">
                          <a:solidFill>
                            <a:schemeClr val="accent1"/>
                          </a:solidFill>
                        </a:rPr>
                        <a:t> [</a:t>
                      </a:r>
                      <a:r>
                        <a:rPr lang="en-US" sz="1800" dirty="0" smtClean="0">
                          <a:solidFill>
                            <a:schemeClr val="accent1"/>
                          </a:solidFill>
                        </a:rPr>
                        <a:t>z*/MOE]²</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accent1"/>
                          </a:solidFill>
                        </a:rPr>
                        <a:t>n = 0.25</a:t>
                      </a:r>
                      <a:r>
                        <a:rPr lang="en-US" sz="1800" baseline="0" dirty="0" smtClean="0">
                          <a:solidFill>
                            <a:schemeClr val="accent1"/>
                          </a:solidFill>
                        </a:rPr>
                        <a:t>[</a:t>
                      </a:r>
                      <a:r>
                        <a:rPr lang="en-US" sz="1800" dirty="0" smtClean="0">
                          <a:solidFill>
                            <a:schemeClr val="accent1"/>
                          </a:solidFill>
                        </a:rPr>
                        <a:t>z*/MOE]²</a:t>
                      </a:r>
                    </a:p>
                  </a:txBody>
                  <a:tcPr marT="45730" marB="45730" anchor="ctr" anchorCtr="1"/>
                </a:tc>
              </a:tr>
            </a:tbl>
          </a:graphicData>
        </a:graphic>
      </p:graphicFrame>
      <p:cxnSp>
        <p:nvCxnSpPr>
          <p:cNvPr id="18467" name="Straight Connector 5"/>
          <p:cNvCxnSpPr>
            <a:cxnSpLocks noChangeShapeType="1"/>
          </p:cNvCxnSpPr>
          <p:nvPr/>
        </p:nvCxnSpPr>
        <p:spPr bwMode="auto">
          <a:xfrm>
            <a:off x="5732463" y="4694238"/>
            <a:ext cx="228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68" name="Straight Connector 7"/>
          <p:cNvCxnSpPr>
            <a:cxnSpLocks noChangeShapeType="1"/>
          </p:cNvCxnSpPr>
          <p:nvPr/>
        </p:nvCxnSpPr>
        <p:spPr bwMode="auto">
          <a:xfrm>
            <a:off x="5214938" y="5959475"/>
            <a:ext cx="822325"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cxnSp>
        <p:nvCxnSpPr>
          <p:cNvPr id="18469" name="Straight Connector 6"/>
          <p:cNvCxnSpPr>
            <a:cxnSpLocks noChangeShapeType="1"/>
          </p:cNvCxnSpPr>
          <p:nvPr/>
        </p:nvCxnSpPr>
        <p:spPr bwMode="auto">
          <a:xfrm>
            <a:off x="5715000" y="5335588"/>
            <a:ext cx="228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146050"/>
            <a:ext cx="8229600" cy="715963"/>
          </a:xfrm>
        </p:spPr>
        <p:txBody>
          <a:bodyPr/>
          <a:lstStyle/>
          <a:p>
            <a:r>
              <a:rPr lang="en-US" altLang="en-US" sz="3600" b="1" smtClean="0"/>
              <a:t>Match Pair Analysis</a:t>
            </a:r>
          </a:p>
        </p:txBody>
      </p:sp>
      <p:sp>
        <p:nvSpPr>
          <p:cNvPr id="19459" name="Content Placeholder 2"/>
          <p:cNvSpPr>
            <a:spLocks noGrp="1"/>
          </p:cNvSpPr>
          <p:nvPr>
            <p:ph idx="1"/>
          </p:nvPr>
        </p:nvSpPr>
        <p:spPr>
          <a:xfrm>
            <a:off x="457200" y="2895600"/>
            <a:ext cx="8229600" cy="3505200"/>
          </a:xfrm>
        </p:spPr>
        <p:txBody>
          <a:bodyPr/>
          <a:lstStyle/>
          <a:p>
            <a:pPr>
              <a:buFontTx/>
              <a:buNone/>
            </a:pPr>
            <a:r>
              <a:rPr lang="en-US" altLang="en-US" sz="2800" b="1" smtClean="0"/>
              <a:t>The parameter, </a:t>
            </a:r>
            <a:r>
              <a:rPr lang="el-GR" altLang="en-US" sz="2800" b="1" smtClean="0"/>
              <a:t>μ</a:t>
            </a:r>
            <a:r>
              <a:rPr lang="en-US" altLang="en-US" sz="2800" b="1" smtClean="0"/>
              <a:t>, in a paired t procedure is the mean differences in the responses to the</a:t>
            </a:r>
          </a:p>
          <a:p>
            <a:r>
              <a:rPr lang="en-US" altLang="en-US" sz="2800" b="1" smtClean="0"/>
              <a:t>two treatments within matched pairs</a:t>
            </a:r>
          </a:p>
          <a:p>
            <a:r>
              <a:rPr lang="en-US" altLang="en-US" sz="2800" b="1" smtClean="0"/>
              <a:t>two treatments when the same subject receives both treatments</a:t>
            </a:r>
          </a:p>
          <a:p>
            <a:r>
              <a:rPr lang="en-US" altLang="en-US" sz="2800" b="1" smtClean="0"/>
              <a:t>before and after measurements with a treatment applied to the same individuals</a:t>
            </a:r>
          </a:p>
        </p:txBody>
      </p:sp>
      <p:pic>
        <p:nvPicPr>
          <p:cNvPr id="1946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48650" cy="170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122238"/>
            <a:ext cx="8229600" cy="792162"/>
          </a:xfrm>
        </p:spPr>
        <p:txBody>
          <a:bodyPr/>
          <a:lstStyle/>
          <a:p>
            <a:r>
              <a:rPr lang="en-US" altLang="en-US" sz="3600" b="1" smtClean="0"/>
              <a:t>Example 3</a:t>
            </a:r>
          </a:p>
        </p:txBody>
      </p:sp>
      <p:sp>
        <p:nvSpPr>
          <p:cNvPr id="4" name="Content Placeholder 2"/>
          <p:cNvSpPr>
            <a:spLocks noGrp="1"/>
          </p:cNvSpPr>
          <p:nvPr>
            <p:ph idx="1"/>
          </p:nvPr>
        </p:nvSpPr>
        <p:spPr>
          <a:xfrm>
            <a:off x="457200" y="914400"/>
            <a:ext cx="8382000" cy="3124200"/>
          </a:xfrm>
        </p:spPr>
        <p:txBody>
          <a:bodyPr/>
          <a:lstStyle/>
          <a:p>
            <a:pPr marL="0" indent="0">
              <a:buFontTx/>
              <a:buNone/>
              <a:defRPr/>
            </a:pPr>
            <a:r>
              <a:rPr lang="en-US" sz="2400" b="1" dirty="0" smtClean="0"/>
              <a:t>11 people addicted to caffeine went through a study measuring their depression levels using the Beck Depression Inventory.  Higher scores show more symptoms of depression. During the study each person was given either a caffeine pill or a placebo.  The order that they received them was randomized. Construct a 90% confidence interval for the mean change in depression score.</a:t>
            </a:r>
            <a:endParaRPr lang="el-GR" sz="2400" b="1" dirty="0" smtClean="0">
              <a:cs typeface="Arial" pitchFamily="34" charset="0"/>
            </a:endParaRPr>
          </a:p>
          <a:p>
            <a:pPr>
              <a:buFontTx/>
              <a:buNone/>
              <a:defRPr/>
            </a:pPr>
            <a:endParaRPr lang="en-US" sz="2400" b="1" dirty="0"/>
          </a:p>
        </p:txBody>
      </p:sp>
      <p:graphicFrame>
        <p:nvGraphicFramePr>
          <p:cNvPr id="10" name="Table 9"/>
          <p:cNvGraphicFramePr>
            <a:graphicFrameLocks noGrp="1"/>
          </p:cNvGraphicFramePr>
          <p:nvPr/>
        </p:nvGraphicFramePr>
        <p:xfrm>
          <a:off x="1219200" y="4267200"/>
          <a:ext cx="6659563" cy="1482725"/>
        </p:xfrm>
        <a:graphic>
          <a:graphicData uri="http://schemas.openxmlformats.org/drawingml/2006/table">
            <a:tbl>
              <a:tblPr firstRow="1" bandRow="1">
                <a:tableStyleId>{5C22544A-7EE6-4342-B048-85BDC9FD1C3A}</a:tableStyleId>
              </a:tblPr>
              <a:tblGrid>
                <a:gridCol w="1071829"/>
                <a:gridCol w="507976"/>
                <a:gridCol w="507976"/>
                <a:gridCol w="507976"/>
                <a:gridCol w="507976"/>
                <a:gridCol w="507976"/>
                <a:gridCol w="507976"/>
                <a:gridCol w="507976"/>
                <a:gridCol w="507976"/>
                <a:gridCol w="507976"/>
                <a:gridCol w="507976"/>
                <a:gridCol w="507976"/>
              </a:tblGrid>
              <a:tr h="370681">
                <a:tc>
                  <a:txBody>
                    <a:bodyPr/>
                    <a:lstStyle/>
                    <a:p>
                      <a:r>
                        <a:rPr lang="en-US" sz="1800" dirty="0" smtClean="0"/>
                        <a:t>Subject</a:t>
                      </a:r>
                      <a:endParaRPr lang="en-US" sz="1800" dirty="0"/>
                    </a:p>
                  </a:txBody>
                  <a:tcPr marL="91436" marR="91436" marT="45700" marB="45700"/>
                </a:tc>
                <a:tc>
                  <a:txBody>
                    <a:bodyPr/>
                    <a:lstStyle/>
                    <a:p>
                      <a:pPr algn="ctr"/>
                      <a:r>
                        <a:rPr lang="en-US" sz="1800" dirty="0" smtClean="0"/>
                        <a:t>1</a:t>
                      </a:r>
                      <a:endParaRPr lang="en-US" sz="1800" dirty="0"/>
                    </a:p>
                  </a:txBody>
                  <a:tcPr marL="91436" marR="91436" marT="45700" marB="45700"/>
                </a:tc>
                <a:tc>
                  <a:txBody>
                    <a:bodyPr/>
                    <a:lstStyle/>
                    <a:p>
                      <a:pPr algn="ctr"/>
                      <a:r>
                        <a:rPr lang="en-US" sz="1800" dirty="0" smtClean="0"/>
                        <a:t>2</a:t>
                      </a:r>
                      <a:endParaRPr lang="en-US" sz="1800" dirty="0"/>
                    </a:p>
                  </a:txBody>
                  <a:tcPr marL="91436" marR="91436" marT="45700" marB="45700"/>
                </a:tc>
                <a:tc>
                  <a:txBody>
                    <a:bodyPr/>
                    <a:lstStyle/>
                    <a:p>
                      <a:pPr algn="ctr"/>
                      <a:r>
                        <a:rPr lang="en-US" sz="1800" dirty="0" smtClean="0"/>
                        <a:t>3</a:t>
                      </a:r>
                      <a:endParaRPr lang="en-US" sz="1800" dirty="0"/>
                    </a:p>
                  </a:txBody>
                  <a:tcPr marL="91436" marR="91436" marT="45700" marB="45700"/>
                </a:tc>
                <a:tc>
                  <a:txBody>
                    <a:bodyPr/>
                    <a:lstStyle/>
                    <a:p>
                      <a:pPr algn="ctr"/>
                      <a:r>
                        <a:rPr lang="en-US" sz="1800" dirty="0" smtClean="0"/>
                        <a:t>4</a:t>
                      </a:r>
                      <a:endParaRPr lang="en-US" sz="1800" dirty="0"/>
                    </a:p>
                  </a:txBody>
                  <a:tcPr marL="91436" marR="91436" marT="45700" marB="45700"/>
                </a:tc>
                <a:tc>
                  <a:txBody>
                    <a:bodyPr/>
                    <a:lstStyle/>
                    <a:p>
                      <a:pPr algn="ctr"/>
                      <a:r>
                        <a:rPr lang="en-US" sz="1800" dirty="0" smtClean="0"/>
                        <a:t>5</a:t>
                      </a:r>
                      <a:endParaRPr lang="en-US" sz="1800" dirty="0"/>
                    </a:p>
                  </a:txBody>
                  <a:tcPr marL="91436" marR="91436" marT="45700" marB="45700"/>
                </a:tc>
                <a:tc>
                  <a:txBody>
                    <a:bodyPr/>
                    <a:lstStyle/>
                    <a:p>
                      <a:pPr algn="ctr"/>
                      <a:r>
                        <a:rPr lang="en-US" sz="1800" dirty="0" smtClean="0"/>
                        <a:t>6</a:t>
                      </a:r>
                      <a:endParaRPr lang="en-US" sz="1800" dirty="0"/>
                    </a:p>
                  </a:txBody>
                  <a:tcPr marL="91436" marR="91436" marT="45700" marB="45700"/>
                </a:tc>
                <a:tc>
                  <a:txBody>
                    <a:bodyPr/>
                    <a:lstStyle/>
                    <a:p>
                      <a:pPr algn="ctr"/>
                      <a:r>
                        <a:rPr lang="en-US" sz="1800" dirty="0" smtClean="0"/>
                        <a:t>7</a:t>
                      </a:r>
                      <a:endParaRPr lang="en-US" sz="1800" dirty="0"/>
                    </a:p>
                  </a:txBody>
                  <a:tcPr marL="91436" marR="91436" marT="45700" marB="45700"/>
                </a:tc>
                <a:tc>
                  <a:txBody>
                    <a:bodyPr/>
                    <a:lstStyle/>
                    <a:p>
                      <a:pPr algn="ctr"/>
                      <a:r>
                        <a:rPr lang="en-US" sz="1800" dirty="0" smtClean="0"/>
                        <a:t>8</a:t>
                      </a:r>
                      <a:endParaRPr lang="en-US" sz="1800" dirty="0"/>
                    </a:p>
                  </a:txBody>
                  <a:tcPr marL="91436" marR="91436" marT="45700" marB="45700"/>
                </a:tc>
                <a:tc>
                  <a:txBody>
                    <a:bodyPr/>
                    <a:lstStyle/>
                    <a:p>
                      <a:pPr algn="ctr"/>
                      <a:r>
                        <a:rPr lang="en-US" sz="1800" dirty="0" smtClean="0"/>
                        <a:t>9</a:t>
                      </a:r>
                      <a:endParaRPr lang="en-US" sz="1800" dirty="0"/>
                    </a:p>
                  </a:txBody>
                  <a:tcPr marL="91436" marR="91436" marT="45700" marB="45700"/>
                </a:tc>
                <a:tc>
                  <a:txBody>
                    <a:bodyPr/>
                    <a:lstStyle/>
                    <a:p>
                      <a:pPr algn="ctr"/>
                      <a:r>
                        <a:rPr lang="en-US" sz="1800" dirty="0" smtClean="0"/>
                        <a:t>10</a:t>
                      </a:r>
                      <a:endParaRPr lang="en-US" sz="1800" dirty="0"/>
                    </a:p>
                  </a:txBody>
                  <a:tcPr marL="91436" marR="91436" marT="45700" marB="45700"/>
                </a:tc>
                <a:tc>
                  <a:txBody>
                    <a:bodyPr/>
                    <a:lstStyle/>
                    <a:p>
                      <a:pPr algn="ctr"/>
                      <a:r>
                        <a:rPr lang="en-US" sz="1800" dirty="0" smtClean="0"/>
                        <a:t>11</a:t>
                      </a:r>
                      <a:endParaRPr lang="en-US" sz="1800" dirty="0"/>
                    </a:p>
                  </a:txBody>
                  <a:tcPr marL="91436" marR="91436" marT="45700" marB="45700"/>
                </a:tc>
              </a:tr>
              <a:tr h="370681">
                <a:tc>
                  <a:txBody>
                    <a:bodyPr/>
                    <a:lstStyle/>
                    <a:p>
                      <a:r>
                        <a:rPr lang="en-US" sz="1800" dirty="0" smtClean="0">
                          <a:solidFill>
                            <a:srgbClr val="002060"/>
                          </a:solidFill>
                        </a:rPr>
                        <a:t>P-BDI</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16</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23</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5</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7</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14</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24</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6</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3</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15</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12</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0</a:t>
                      </a:r>
                      <a:endParaRPr lang="en-US" sz="1800" dirty="0">
                        <a:solidFill>
                          <a:srgbClr val="002060"/>
                        </a:solidFill>
                      </a:endParaRPr>
                    </a:p>
                  </a:txBody>
                  <a:tcPr marL="91436" marR="91436" marT="45700" marB="45700"/>
                </a:tc>
              </a:tr>
              <a:tr h="370681">
                <a:tc>
                  <a:txBody>
                    <a:bodyPr/>
                    <a:lstStyle/>
                    <a:p>
                      <a:r>
                        <a:rPr lang="en-US" sz="1800" dirty="0" smtClean="0">
                          <a:solidFill>
                            <a:srgbClr val="002060"/>
                          </a:solidFill>
                        </a:rPr>
                        <a:t>C-BDI</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5</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5</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4</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3</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8</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5</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0</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0</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2</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11</a:t>
                      </a:r>
                      <a:endParaRPr lang="en-US" sz="1800" dirty="0">
                        <a:solidFill>
                          <a:srgbClr val="002060"/>
                        </a:solidFill>
                      </a:endParaRPr>
                    </a:p>
                  </a:txBody>
                  <a:tcPr marL="91436" marR="91436" marT="45700" marB="45700"/>
                </a:tc>
                <a:tc>
                  <a:txBody>
                    <a:bodyPr/>
                    <a:lstStyle/>
                    <a:p>
                      <a:pPr algn="ctr"/>
                      <a:r>
                        <a:rPr lang="en-US" sz="1800" dirty="0" smtClean="0">
                          <a:solidFill>
                            <a:srgbClr val="002060"/>
                          </a:solidFill>
                        </a:rPr>
                        <a:t>1</a:t>
                      </a:r>
                      <a:endParaRPr lang="en-US" sz="1800" dirty="0">
                        <a:solidFill>
                          <a:srgbClr val="002060"/>
                        </a:solidFill>
                      </a:endParaRPr>
                    </a:p>
                  </a:txBody>
                  <a:tcPr marL="91436" marR="91436" marT="45700" marB="45700"/>
                </a:tc>
              </a:tr>
              <a:tr h="370681">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a:p>
                  </a:txBody>
                  <a:tcPr marL="91436" marR="91436" marT="45700" marB="45700"/>
                </a:tc>
                <a:tc>
                  <a:txBody>
                    <a:bodyPr/>
                    <a:lstStyle/>
                    <a:p>
                      <a:endParaRPr lang="en-US" sz="1800" dirty="0"/>
                    </a:p>
                  </a:txBody>
                  <a:tcPr marL="91436" marR="91436" marT="45700" marB="45700"/>
                </a:tc>
              </a:tr>
            </a:tbl>
          </a:graphicData>
        </a:graphic>
      </p:graphicFrame>
      <p:sp>
        <p:nvSpPr>
          <p:cNvPr id="11" name="TextBox 10"/>
          <p:cNvSpPr txBox="1">
            <a:spLocks noChangeArrowheads="1"/>
          </p:cNvSpPr>
          <p:nvPr/>
        </p:nvSpPr>
        <p:spPr bwMode="auto">
          <a:xfrm>
            <a:off x="1600200" y="5381625"/>
            <a:ext cx="62293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800">
                <a:solidFill>
                  <a:srgbClr val="FF0000"/>
                </a:solidFill>
              </a:rPr>
              <a:t>Diff      11    18     1      4      6     19     6      3     13     1     -1</a:t>
            </a:r>
          </a:p>
        </p:txBody>
      </p:sp>
      <p:sp>
        <p:nvSpPr>
          <p:cNvPr id="14" name="TextBox 13"/>
          <p:cNvSpPr txBox="1">
            <a:spLocks noChangeArrowheads="1"/>
          </p:cNvSpPr>
          <p:nvPr/>
        </p:nvSpPr>
        <p:spPr bwMode="auto">
          <a:xfrm>
            <a:off x="1501775" y="6019800"/>
            <a:ext cx="6146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rPr>
              <a:t>Enter the differences into List1 in your calculator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0"/>
            <a:ext cx="7772400" cy="1066800"/>
          </a:xfrm>
        </p:spPr>
        <p:txBody>
          <a:bodyPr/>
          <a:lstStyle/>
          <a:p>
            <a:pPr eaLnBrk="1" hangingPunct="1"/>
            <a:r>
              <a:rPr lang="en-US" altLang="en-US" b="1" smtClean="0"/>
              <a:t>Lesson 8 - 3</a:t>
            </a:r>
          </a:p>
        </p:txBody>
      </p:sp>
      <p:sp>
        <p:nvSpPr>
          <p:cNvPr id="3075" name="Rectangle 5"/>
          <p:cNvSpPr>
            <a:spLocks noGrp="1" noChangeArrowheads="1"/>
          </p:cNvSpPr>
          <p:nvPr>
            <p:ph type="subTitle" idx="1"/>
          </p:nvPr>
        </p:nvSpPr>
        <p:spPr>
          <a:xfrm>
            <a:off x="990600" y="2514600"/>
            <a:ext cx="7162800" cy="1752600"/>
          </a:xfrm>
        </p:spPr>
        <p:txBody>
          <a:bodyPr/>
          <a:lstStyle/>
          <a:p>
            <a:pPr eaLnBrk="1" hangingPunct="1"/>
            <a:r>
              <a:rPr lang="en-US" altLang="en-US" b="1" smtClean="0"/>
              <a:t>Estimating a Population Mean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180975"/>
            <a:ext cx="8229600" cy="639763"/>
          </a:xfrm>
        </p:spPr>
        <p:txBody>
          <a:bodyPr/>
          <a:lstStyle/>
          <a:p>
            <a:r>
              <a:rPr lang="en-US" altLang="en-US" sz="3600" b="1" smtClean="0"/>
              <a:t>Example 3 cont</a:t>
            </a:r>
          </a:p>
        </p:txBody>
      </p:sp>
      <p:sp>
        <p:nvSpPr>
          <p:cNvPr id="11269" name="Text Box 5"/>
          <p:cNvSpPr txBox="1">
            <a:spLocks noChangeArrowheads="1"/>
          </p:cNvSpPr>
          <p:nvPr/>
        </p:nvSpPr>
        <p:spPr bwMode="auto">
          <a:xfrm>
            <a:off x="533400" y="1219200"/>
            <a:ext cx="40624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Parameter:  </a:t>
            </a:r>
            <a:r>
              <a:rPr lang="el-GR" altLang="en-US" sz="2000" b="1">
                <a:solidFill>
                  <a:srgbClr val="FFFF00"/>
                </a:solidFill>
              </a:rPr>
              <a:t>μ</a:t>
            </a:r>
            <a:r>
              <a:rPr lang="en-US" altLang="en-US" sz="2000" b="1" baseline="-25000">
                <a:solidFill>
                  <a:srgbClr val="FFFF00"/>
                </a:solidFill>
              </a:rPr>
              <a:t>diff</a:t>
            </a:r>
            <a:r>
              <a:rPr lang="en-US" altLang="en-US" sz="2000" b="1">
                <a:solidFill>
                  <a:srgbClr val="FFFF00"/>
                </a:solidFill>
              </a:rPr>
              <a:t>         PE </a:t>
            </a:r>
            <a:r>
              <a:rPr lang="en-US" altLang="en-US" sz="2000" b="1">
                <a:solidFill>
                  <a:srgbClr val="FFFF00"/>
                </a:solidFill>
                <a:cs typeface="Arial" charset="0"/>
              </a:rPr>
              <a:t>± MOE</a:t>
            </a:r>
          </a:p>
        </p:txBody>
      </p:sp>
      <p:sp>
        <p:nvSpPr>
          <p:cNvPr id="9" name="Text Box 6"/>
          <p:cNvSpPr txBox="1">
            <a:spLocks noChangeArrowheads="1"/>
          </p:cNvSpPr>
          <p:nvPr/>
        </p:nvSpPr>
        <p:spPr bwMode="auto">
          <a:xfrm>
            <a:off x="496888" y="1981200"/>
            <a:ext cx="8102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Conditions:   </a:t>
            </a:r>
            <a:r>
              <a:rPr lang="en-US" altLang="en-US" sz="2000" b="1">
                <a:solidFill>
                  <a:srgbClr val="FFFF00"/>
                </a:solidFill>
              </a:rPr>
              <a:t>1) SRS </a:t>
            </a:r>
            <a:r>
              <a:rPr lang="en-US" altLang="en-US" sz="2000" b="1">
                <a:solidFill>
                  <a:srgbClr val="FF0000"/>
                </a:solidFill>
                <a:sym typeface="Wingdings" pitchFamily="2" charset="2"/>
              </a:rPr>
              <a:t></a:t>
            </a:r>
            <a:r>
              <a:rPr lang="en-US" altLang="en-US" sz="2000" b="1">
                <a:solidFill>
                  <a:srgbClr val="FFFF00"/>
                </a:solidFill>
                <a:sym typeface="Wingdings" pitchFamily="2" charset="2"/>
              </a:rPr>
              <a:t>   2) Normality              3) Independence </a:t>
            </a:r>
            <a:r>
              <a:rPr lang="en-US" altLang="en-US" sz="2000" b="1">
                <a:solidFill>
                  <a:srgbClr val="FFC000"/>
                </a:solidFill>
                <a:sym typeface="Wingdings" pitchFamily="2" charset="2"/>
              </a:rPr>
              <a:t></a:t>
            </a:r>
          </a:p>
          <a:p>
            <a:pPr>
              <a:spcBef>
                <a:spcPct val="0"/>
              </a:spcBef>
              <a:buFontTx/>
              <a:buNone/>
            </a:pPr>
            <a:r>
              <a:rPr lang="en-US" altLang="en-US" sz="2000" b="1">
                <a:solidFill>
                  <a:srgbClr val="FFFF00"/>
                </a:solidFill>
                <a:sym typeface="Wingdings" pitchFamily="2" charset="2"/>
              </a:rPr>
              <a:t>                            </a:t>
            </a:r>
            <a:r>
              <a:rPr lang="en-US" altLang="en-US" sz="2000" b="1">
                <a:solidFill>
                  <a:srgbClr val="FF0000"/>
                </a:solidFill>
                <a:sym typeface="Wingdings" pitchFamily="2" charset="2"/>
              </a:rPr>
              <a:t>Not</a:t>
            </a:r>
            <a:r>
              <a:rPr lang="en-US" altLang="en-US" sz="2000" b="1">
                <a:solidFill>
                  <a:srgbClr val="FFFF00"/>
                </a:solidFill>
                <a:sym typeface="Wingdings" pitchFamily="2" charset="2"/>
              </a:rPr>
              <a:t>          see output below          &gt; DOE helps</a:t>
            </a:r>
            <a:endParaRPr lang="en-US" altLang="en-US" sz="2000" b="1">
              <a:solidFill>
                <a:srgbClr val="FFFF00"/>
              </a:solidFill>
              <a:cs typeface="Arial" charset="0"/>
            </a:endParaRPr>
          </a:p>
        </p:txBody>
      </p:sp>
      <p:sp>
        <p:nvSpPr>
          <p:cNvPr id="17415" name="TextBox 12"/>
          <p:cNvSpPr txBox="1">
            <a:spLocks noChangeArrowheads="1"/>
          </p:cNvSpPr>
          <p:nvPr/>
        </p:nvSpPr>
        <p:spPr bwMode="auto">
          <a:xfrm>
            <a:off x="520700" y="6243638"/>
            <a:ext cx="8089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t>Output from Fathom:  similar to our output from the TI</a:t>
            </a:r>
          </a:p>
        </p:txBody>
      </p:sp>
      <p:pic>
        <p:nvPicPr>
          <p:cNvPr id="174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819400"/>
            <a:ext cx="38100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95600"/>
            <a:ext cx="37719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ox(in)">
                                      <p:cBhvr>
                                        <p:cTn id="11" dur="500"/>
                                        <p:tgtEl>
                                          <p:spTgt spid="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17415"/>
                                        </p:tgtEl>
                                        <p:attrNameLst>
                                          <p:attrName>style.visibility</p:attrName>
                                        </p:attrNameLst>
                                      </p:cBhvr>
                                      <p:to>
                                        <p:strVal val="visible"/>
                                      </p:to>
                                    </p:set>
                                    <p:animEffect transition="in" filter="wipe(up)">
                                      <p:cBhvr>
                                        <p:cTn id="16" dur="500"/>
                                        <p:tgtEl>
                                          <p:spTgt spid="17415"/>
                                        </p:tgtEl>
                                      </p:cBhvr>
                                    </p:animEffect>
                                  </p:childTnLst>
                                </p:cTn>
                              </p:par>
                              <p:par>
                                <p:cTn id="17" presetID="22" presetClass="entr" presetSubtype="1" fill="hold" nodeType="withEffect">
                                  <p:stCondLst>
                                    <p:cond delay="0"/>
                                  </p:stCondLst>
                                  <p:childTnLst>
                                    <p:set>
                                      <p:cBhvr>
                                        <p:cTn id="18" dur="1" fill="hold">
                                          <p:stCondLst>
                                            <p:cond delay="0"/>
                                          </p:stCondLst>
                                        </p:cTn>
                                        <p:tgtEl>
                                          <p:spTgt spid="17416"/>
                                        </p:tgtEl>
                                        <p:attrNameLst>
                                          <p:attrName>style.visibility</p:attrName>
                                        </p:attrNameLst>
                                      </p:cBhvr>
                                      <p:to>
                                        <p:strVal val="visible"/>
                                      </p:to>
                                    </p:set>
                                    <p:animEffect transition="in" filter="wipe(up)">
                                      <p:cBhvr>
                                        <p:cTn id="19" dur="500"/>
                                        <p:tgtEl>
                                          <p:spTgt spid="17416"/>
                                        </p:tgtEl>
                                      </p:cBhvr>
                                    </p:animEffect>
                                  </p:childTnLst>
                                </p:cTn>
                              </p:par>
                              <p:par>
                                <p:cTn id="20" presetID="22" presetClass="entr" presetSubtype="1" fill="hold" nodeType="withEffect">
                                  <p:stCondLst>
                                    <p:cond delay="0"/>
                                  </p:stCondLst>
                                  <p:childTnLst>
                                    <p:set>
                                      <p:cBhvr>
                                        <p:cTn id="21" dur="1" fill="hold">
                                          <p:stCondLst>
                                            <p:cond delay="0"/>
                                          </p:stCondLst>
                                        </p:cTn>
                                        <p:tgtEl>
                                          <p:spTgt spid="17417"/>
                                        </p:tgtEl>
                                        <p:attrNameLst>
                                          <p:attrName>style.visibility</p:attrName>
                                        </p:attrNameLst>
                                      </p:cBhvr>
                                      <p:to>
                                        <p:strVal val="visible"/>
                                      </p:to>
                                    </p:set>
                                    <p:animEffect transition="in" filter="wipe(up)">
                                      <p:cBhvr>
                                        <p:cTn id="22" dur="500"/>
                                        <p:tgtEl>
                                          <p:spTgt spid="174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9" grpId="0"/>
      <p:bldP spid="174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98425"/>
            <a:ext cx="8229600" cy="792163"/>
          </a:xfrm>
        </p:spPr>
        <p:txBody>
          <a:bodyPr/>
          <a:lstStyle/>
          <a:p>
            <a:r>
              <a:rPr lang="en-US" altLang="en-US" sz="3600" b="1" smtClean="0"/>
              <a:t>Example 3 cont</a:t>
            </a:r>
          </a:p>
        </p:txBody>
      </p:sp>
      <p:sp>
        <p:nvSpPr>
          <p:cNvPr id="11270" name="Text Box 6"/>
          <p:cNvSpPr txBox="1">
            <a:spLocks noChangeArrowheads="1"/>
          </p:cNvSpPr>
          <p:nvPr/>
        </p:nvSpPr>
        <p:spPr bwMode="auto">
          <a:xfrm>
            <a:off x="609600" y="1447800"/>
            <a:ext cx="591185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66FF66"/>
                </a:solidFill>
              </a:rPr>
              <a:t>Calculations:     </a:t>
            </a:r>
            <a:r>
              <a:rPr lang="en-US" altLang="en-US" sz="2000" b="1">
                <a:solidFill>
                  <a:srgbClr val="FFFF00"/>
                </a:solidFill>
              </a:rPr>
              <a:t>x-bar</a:t>
            </a:r>
            <a:r>
              <a:rPr lang="en-US" altLang="en-US" sz="2000" b="1" baseline="-25000">
                <a:solidFill>
                  <a:srgbClr val="FFFF00"/>
                </a:solidFill>
              </a:rPr>
              <a:t>diff</a:t>
            </a:r>
            <a:r>
              <a:rPr lang="en-US" altLang="en-US" sz="2000" b="1">
                <a:solidFill>
                  <a:srgbClr val="FFFF00"/>
                </a:solidFill>
              </a:rPr>
              <a:t> = 7.364 and s</a:t>
            </a:r>
            <a:r>
              <a:rPr lang="en-US" altLang="en-US" sz="2000" b="1" baseline="-25000">
                <a:solidFill>
                  <a:srgbClr val="FFFF00"/>
                </a:solidFill>
              </a:rPr>
              <a:t>diff</a:t>
            </a:r>
            <a:r>
              <a:rPr lang="en-US" altLang="en-US" sz="2000" b="1">
                <a:solidFill>
                  <a:srgbClr val="FFFF00"/>
                </a:solidFill>
              </a:rPr>
              <a:t> = 6.918</a:t>
            </a:r>
            <a:br>
              <a:rPr lang="en-US" altLang="en-US" sz="2000" b="1">
                <a:solidFill>
                  <a:srgbClr val="FFFF00"/>
                </a:solidFill>
              </a:rPr>
            </a:br>
            <a:r>
              <a:rPr lang="en-US" altLang="en-US" sz="2000" b="1">
                <a:solidFill>
                  <a:srgbClr val="66FF66"/>
                </a:solidFill>
              </a:rPr>
              <a:t/>
            </a:r>
            <a:br>
              <a:rPr lang="en-US" altLang="en-US" sz="2000" b="1">
                <a:solidFill>
                  <a:srgbClr val="66FF66"/>
                </a:solidFill>
              </a:rPr>
            </a:br>
            <a:r>
              <a:rPr lang="en-US" altLang="en-US" sz="2000" b="1">
                <a:solidFill>
                  <a:srgbClr val="66FF66"/>
                </a:solidFill>
              </a:rPr>
              <a:t>                            </a:t>
            </a:r>
            <a:r>
              <a:rPr lang="en-US" altLang="en-US" sz="2000" b="1">
                <a:solidFill>
                  <a:srgbClr val="FFFF00"/>
                </a:solidFill>
              </a:rPr>
              <a:t>X-bar  </a:t>
            </a:r>
            <a:r>
              <a:rPr lang="en-US" altLang="en-US" sz="2000" b="1">
                <a:solidFill>
                  <a:srgbClr val="FFFF00"/>
                </a:solidFill>
                <a:cs typeface="Arial" charset="0"/>
              </a:rPr>
              <a:t>±  t</a:t>
            </a:r>
            <a:r>
              <a:rPr lang="el-GR" altLang="en-US" sz="2000" b="1" baseline="-25000">
                <a:solidFill>
                  <a:srgbClr val="FFFF00"/>
                </a:solidFill>
                <a:cs typeface="Arial" charset="0"/>
              </a:rPr>
              <a:t>α</a:t>
            </a:r>
            <a:r>
              <a:rPr lang="en-US" altLang="en-US" sz="2000" b="1" baseline="-25000">
                <a:solidFill>
                  <a:srgbClr val="FFFF00"/>
                </a:solidFill>
                <a:cs typeface="Arial" charset="0"/>
              </a:rPr>
              <a:t>/2,n-1</a:t>
            </a:r>
            <a:r>
              <a:rPr lang="en-US" altLang="en-US" sz="2000" b="1">
                <a:solidFill>
                  <a:srgbClr val="FFFF00"/>
                </a:solidFill>
                <a:cs typeface="Arial" charset="0"/>
              </a:rPr>
              <a:t> s / √n</a:t>
            </a:r>
          </a:p>
          <a:p>
            <a:pPr>
              <a:spcBef>
                <a:spcPct val="0"/>
              </a:spcBef>
              <a:buFontTx/>
              <a:buNone/>
            </a:pPr>
            <a:r>
              <a:rPr lang="en-US" altLang="en-US" sz="2000" b="1">
                <a:solidFill>
                  <a:srgbClr val="FFFF00"/>
                </a:solidFill>
              </a:rPr>
              <a:t>                            7.364  </a:t>
            </a:r>
            <a:r>
              <a:rPr lang="en-US" altLang="en-US" sz="2000" b="1">
                <a:solidFill>
                  <a:srgbClr val="FFFF00"/>
                </a:solidFill>
                <a:cs typeface="Arial" charset="0"/>
              </a:rPr>
              <a:t>±  (1.812) (6.918) / √11</a:t>
            </a:r>
          </a:p>
          <a:p>
            <a:pPr>
              <a:spcBef>
                <a:spcPct val="0"/>
              </a:spcBef>
              <a:buFontTx/>
              <a:buNone/>
            </a:pPr>
            <a:r>
              <a:rPr lang="en-US" altLang="en-US" sz="2000" b="1">
                <a:solidFill>
                  <a:srgbClr val="FFFF00"/>
                </a:solidFill>
                <a:cs typeface="Arial" charset="0"/>
              </a:rPr>
              <a:t>                            </a:t>
            </a:r>
            <a:r>
              <a:rPr lang="en-US" altLang="en-US" sz="2000" b="1">
                <a:solidFill>
                  <a:srgbClr val="FFFF00"/>
                </a:solidFill>
              </a:rPr>
              <a:t>7.364  </a:t>
            </a:r>
            <a:r>
              <a:rPr lang="en-US" altLang="en-US" sz="2000" b="1">
                <a:solidFill>
                  <a:srgbClr val="FFFF00"/>
                </a:solidFill>
                <a:cs typeface="Arial" charset="0"/>
              </a:rPr>
              <a:t>± 3.780</a:t>
            </a:r>
          </a:p>
        </p:txBody>
      </p:sp>
      <p:sp>
        <p:nvSpPr>
          <p:cNvPr id="11272" name="Text Box 8"/>
          <p:cNvSpPr txBox="1">
            <a:spLocks noChangeArrowheads="1"/>
          </p:cNvSpPr>
          <p:nvPr/>
        </p:nvSpPr>
        <p:spPr bwMode="auto">
          <a:xfrm>
            <a:off x="1981200" y="3124200"/>
            <a:ext cx="40370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cs typeface="Arial" charset="0"/>
              </a:rPr>
              <a:t> LB = 3.584 &lt; </a:t>
            </a:r>
            <a:r>
              <a:rPr lang="el-GR" altLang="en-US" sz="2000" b="1">
                <a:solidFill>
                  <a:srgbClr val="FFFF00"/>
                </a:solidFill>
                <a:cs typeface="Arial" charset="0"/>
              </a:rPr>
              <a:t>μ</a:t>
            </a:r>
            <a:r>
              <a:rPr lang="en-US" altLang="en-US" sz="2000" b="1" baseline="-25000">
                <a:solidFill>
                  <a:srgbClr val="FFFF00"/>
                </a:solidFill>
                <a:cs typeface="Arial" charset="0"/>
              </a:rPr>
              <a:t>diff</a:t>
            </a:r>
            <a:r>
              <a:rPr lang="en-US" altLang="en-US" sz="2000" b="1">
                <a:solidFill>
                  <a:srgbClr val="FFFF00"/>
                </a:solidFill>
                <a:cs typeface="Arial" charset="0"/>
              </a:rPr>
              <a:t> &lt;  11.144 = UB</a:t>
            </a:r>
            <a:endParaRPr lang="el-GR" altLang="en-US" sz="2000" b="1">
              <a:solidFill>
                <a:srgbClr val="FFFF00"/>
              </a:solidFill>
              <a:cs typeface="Arial" charset="0"/>
            </a:endParaRPr>
          </a:p>
        </p:txBody>
      </p:sp>
      <p:sp>
        <p:nvSpPr>
          <p:cNvPr id="11273" name="Text Box 9"/>
          <p:cNvSpPr txBox="1">
            <a:spLocks noChangeArrowheads="1"/>
          </p:cNvSpPr>
          <p:nvPr/>
        </p:nvSpPr>
        <p:spPr bwMode="auto">
          <a:xfrm>
            <a:off x="381000" y="3886200"/>
            <a:ext cx="79248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000" b="1">
                <a:solidFill>
                  <a:srgbClr val="FFFF00"/>
                </a:solidFill>
                <a:cs typeface="Arial" charset="0"/>
              </a:rPr>
              <a:t> </a:t>
            </a:r>
            <a:r>
              <a:rPr lang="en-US" altLang="en-US" sz="2000" b="1">
                <a:solidFill>
                  <a:srgbClr val="66FF66"/>
                </a:solidFill>
                <a:cs typeface="Arial" charset="0"/>
              </a:rPr>
              <a:t>Interpretation:  </a:t>
            </a:r>
            <a:r>
              <a:rPr lang="en-US" altLang="en-US" sz="2000" b="1">
                <a:solidFill>
                  <a:srgbClr val="FFFF00"/>
                </a:solidFill>
                <a:cs typeface="Arial" charset="0"/>
              </a:rPr>
              <a:t>We are 90% confident that the true mean difference in depression score for the population lies between 3.6 &amp; 11.1 points (on BDI).  </a:t>
            </a:r>
          </a:p>
          <a:p>
            <a:pPr>
              <a:spcBef>
                <a:spcPct val="0"/>
              </a:spcBef>
              <a:buFontTx/>
              <a:buNone/>
            </a:pPr>
            <a:endParaRPr lang="en-US" altLang="en-US" sz="2000" b="1">
              <a:solidFill>
                <a:srgbClr val="FFFF00"/>
              </a:solidFill>
              <a:cs typeface="Arial" charset="0"/>
            </a:endParaRPr>
          </a:p>
          <a:p>
            <a:pPr>
              <a:spcBef>
                <a:spcPct val="0"/>
              </a:spcBef>
              <a:buFontTx/>
              <a:buNone/>
            </a:pPr>
            <a:r>
              <a:rPr lang="en-US" altLang="en-US" sz="2000" b="1">
                <a:solidFill>
                  <a:srgbClr val="FFFF00"/>
                </a:solidFill>
                <a:cs typeface="Arial" charset="0"/>
              </a:rPr>
              <a:t>That is, we estimate that </a:t>
            </a:r>
            <a:r>
              <a:rPr lang="en-US" altLang="en-US" sz="2000" b="1" i="1">
                <a:solidFill>
                  <a:srgbClr val="FFFF00"/>
                </a:solidFill>
                <a:cs typeface="Arial" charset="0"/>
              </a:rPr>
              <a:t>caffeine-dependent individuals </a:t>
            </a:r>
            <a:r>
              <a:rPr lang="en-US" altLang="en-US" sz="2000" b="1">
                <a:solidFill>
                  <a:srgbClr val="FFFF00"/>
                </a:solidFill>
                <a:cs typeface="Arial" charset="0"/>
              </a:rPr>
              <a:t>would score, on average, between 3.6 and 11.1 points higher on the BDI when they are given a placebo instead of caffeine.  Lack of SRS prevents generalization any further.</a:t>
            </a:r>
            <a:endParaRPr lang="el-GR" altLang="en-US" sz="2000" b="1">
              <a:solidFill>
                <a:srgbClr val="FFFF00"/>
              </a:solidFill>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animEffect transition="in" filter="dissolve">
                                      <p:cBhvr>
                                        <p:cTn id="7" dur="500"/>
                                        <p:tgtEl>
                                          <p:spTgt spid="112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272"/>
                                        </p:tgtEl>
                                        <p:attrNameLst>
                                          <p:attrName>style.visibility</p:attrName>
                                        </p:attrNameLst>
                                      </p:cBhvr>
                                      <p:to>
                                        <p:strVal val="visible"/>
                                      </p:to>
                                    </p:set>
                                    <p:animEffect transition="in" filter="wipe(down)">
                                      <p:cBhvr>
                                        <p:cTn id="12" dur="500"/>
                                        <p:tgtEl>
                                          <p:spTgt spid="1127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273"/>
                                        </p:tgtEl>
                                        <p:attrNameLst>
                                          <p:attrName>style.visibility</p:attrName>
                                        </p:attrNameLst>
                                      </p:cBhvr>
                                      <p:to>
                                        <p:strVal val="visible"/>
                                      </p:to>
                                    </p:set>
                                    <p:anim calcmode="lin" valueType="num">
                                      <p:cBhvr additive="base">
                                        <p:cTn id="17" dur="500" fill="hold"/>
                                        <p:tgtEl>
                                          <p:spTgt spid="11273"/>
                                        </p:tgtEl>
                                        <p:attrNameLst>
                                          <p:attrName>ppt_x</p:attrName>
                                        </p:attrNameLst>
                                      </p:cBhvr>
                                      <p:tavLst>
                                        <p:tav tm="0">
                                          <p:val>
                                            <p:strVal val="#ppt_x"/>
                                          </p:val>
                                        </p:tav>
                                        <p:tav tm="100000">
                                          <p:val>
                                            <p:strVal val="#ppt_x"/>
                                          </p:val>
                                        </p:tav>
                                      </p:tavLst>
                                    </p:anim>
                                    <p:anim calcmode="lin" valueType="num">
                                      <p:cBhvr additive="base">
                                        <p:cTn id="18"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2" grpId="0"/>
      <p:bldP spid="1127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80975"/>
            <a:ext cx="8229600" cy="639763"/>
          </a:xfrm>
        </p:spPr>
        <p:txBody>
          <a:bodyPr/>
          <a:lstStyle/>
          <a:p>
            <a:r>
              <a:rPr lang="en-US" altLang="en-US" sz="3600" b="1" smtClean="0"/>
              <a:t>Random Reminders</a:t>
            </a:r>
          </a:p>
        </p:txBody>
      </p:sp>
      <p:sp>
        <p:nvSpPr>
          <p:cNvPr id="23555" name="Content Placeholder 2"/>
          <p:cNvSpPr>
            <a:spLocks noGrp="1"/>
          </p:cNvSpPr>
          <p:nvPr>
            <p:ph idx="1"/>
          </p:nvPr>
        </p:nvSpPr>
        <p:spPr>
          <a:xfrm>
            <a:off x="457200" y="990600"/>
            <a:ext cx="8229600" cy="5486400"/>
          </a:xfrm>
        </p:spPr>
        <p:txBody>
          <a:bodyPr/>
          <a:lstStyle/>
          <a:p>
            <a:r>
              <a:rPr lang="en-US" altLang="en-US" sz="2400" b="1" i="1" smtClean="0">
                <a:solidFill>
                  <a:srgbClr val="FFFF00"/>
                </a:solidFill>
              </a:rPr>
              <a:t>Random selection </a:t>
            </a:r>
            <a:r>
              <a:rPr lang="en-US" altLang="en-US" sz="2400" b="1" smtClean="0"/>
              <a:t>of individuals for a statistical study allows us to generalize the results of the study to the population of interest</a:t>
            </a:r>
          </a:p>
          <a:p>
            <a:endParaRPr lang="en-US" altLang="en-US" sz="1200" b="1" smtClean="0"/>
          </a:p>
          <a:p>
            <a:r>
              <a:rPr lang="en-US" altLang="en-US" sz="2400" b="1" i="1" smtClean="0">
                <a:solidFill>
                  <a:srgbClr val="FFFF00"/>
                </a:solidFill>
              </a:rPr>
              <a:t>Random assignment </a:t>
            </a:r>
            <a:r>
              <a:rPr lang="en-US" altLang="en-US" sz="2400" b="1" smtClean="0"/>
              <a:t>of treatments to subjects in an experiment lets us investigate whether there is evidence of a treatment effect (caused by observed differences)</a:t>
            </a:r>
          </a:p>
          <a:p>
            <a:endParaRPr lang="en-US" altLang="en-US" sz="1200" b="1" smtClean="0"/>
          </a:p>
          <a:p>
            <a:r>
              <a:rPr lang="en-US" altLang="en-US" sz="2400" b="1" smtClean="0"/>
              <a:t>Inference procedures for two samples assume that the samples are selected independently of each other.  This assumption does not hold when the same subjects are measured twice.  The proper analysis depends on the design used to produce the data.</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133350"/>
            <a:ext cx="8229600" cy="715963"/>
          </a:xfrm>
        </p:spPr>
        <p:txBody>
          <a:bodyPr/>
          <a:lstStyle/>
          <a:p>
            <a:r>
              <a:rPr lang="en-US" altLang="en-US" sz="3600" b="1" smtClean="0"/>
              <a:t>Inference Robustness</a:t>
            </a:r>
          </a:p>
        </p:txBody>
      </p:sp>
      <p:sp>
        <p:nvSpPr>
          <p:cNvPr id="24579" name="Content Placeholder 2"/>
          <p:cNvSpPr>
            <a:spLocks noGrp="1"/>
          </p:cNvSpPr>
          <p:nvPr>
            <p:ph idx="1"/>
          </p:nvPr>
        </p:nvSpPr>
        <p:spPr>
          <a:xfrm>
            <a:off x="457200" y="3733800"/>
            <a:ext cx="8229600" cy="2392363"/>
          </a:xfrm>
        </p:spPr>
        <p:txBody>
          <a:bodyPr/>
          <a:lstStyle/>
          <a:p>
            <a:r>
              <a:rPr lang="en-US" altLang="en-US" sz="2400" b="1" smtClean="0"/>
              <a:t>Both </a:t>
            </a:r>
            <a:r>
              <a:rPr lang="en-US" altLang="en-US" sz="2400" b="1" i="1" smtClean="0"/>
              <a:t>t</a:t>
            </a:r>
            <a:r>
              <a:rPr lang="en-US" altLang="en-US" sz="2400" b="1" smtClean="0"/>
              <a:t> and </a:t>
            </a:r>
            <a:r>
              <a:rPr lang="en-US" altLang="en-US" sz="2400" b="1" i="1" smtClean="0"/>
              <a:t>z</a:t>
            </a:r>
            <a:r>
              <a:rPr lang="en-US" altLang="en-US" sz="2400" b="1" smtClean="0"/>
              <a:t> procedures for confidence intervals are </a:t>
            </a:r>
            <a:r>
              <a:rPr lang="en-US" altLang="en-US" sz="2400" b="1" smtClean="0">
                <a:solidFill>
                  <a:srgbClr val="FFFF00"/>
                </a:solidFill>
              </a:rPr>
              <a:t>robust for minor departures from Normality</a:t>
            </a:r>
          </a:p>
          <a:p>
            <a:endParaRPr lang="en-US" altLang="en-US" sz="2400" b="1" smtClean="0"/>
          </a:p>
          <a:p>
            <a:r>
              <a:rPr lang="en-US" altLang="en-US" sz="2400" b="1" smtClean="0"/>
              <a:t>Since both x-bar and s are affected by outliers, the </a:t>
            </a:r>
            <a:r>
              <a:rPr lang="en-US" altLang="en-US" sz="2400" b="1" i="1" smtClean="0"/>
              <a:t>t</a:t>
            </a:r>
            <a:r>
              <a:rPr lang="en-US" altLang="en-US" sz="2400" b="1" smtClean="0"/>
              <a:t> procedures are </a:t>
            </a:r>
            <a:r>
              <a:rPr lang="en-US" altLang="en-US" sz="2400" b="1" smtClean="0">
                <a:solidFill>
                  <a:srgbClr val="FFFF00"/>
                </a:solidFill>
              </a:rPr>
              <a:t>not robust against outliers</a:t>
            </a:r>
            <a:endParaRPr lang="en-US" altLang="en-US" sz="2400" b="1" smtClean="0"/>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19200"/>
            <a:ext cx="824865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98425"/>
            <a:ext cx="8229600" cy="792163"/>
          </a:xfrm>
        </p:spPr>
        <p:txBody>
          <a:bodyPr/>
          <a:lstStyle/>
          <a:p>
            <a:r>
              <a:rPr lang="en-US" altLang="en-US" sz="3600" b="1" smtClean="0"/>
              <a:t>Z versus t in Reality</a:t>
            </a:r>
          </a:p>
        </p:txBody>
      </p:sp>
      <p:sp>
        <p:nvSpPr>
          <p:cNvPr id="25603" name="Content Placeholder 2"/>
          <p:cNvSpPr>
            <a:spLocks noGrp="1"/>
          </p:cNvSpPr>
          <p:nvPr>
            <p:ph idx="1"/>
          </p:nvPr>
        </p:nvSpPr>
        <p:spPr>
          <a:xfrm>
            <a:off x="457200" y="5380038"/>
            <a:ext cx="8229600" cy="868362"/>
          </a:xfrm>
        </p:spPr>
        <p:txBody>
          <a:bodyPr/>
          <a:lstStyle/>
          <a:p>
            <a:r>
              <a:rPr lang="en-US" altLang="en-US" sz="2400" b="1" smtClean="0"/>
              <a:t>When </a:t>
            </a:r>
            <a:r>
              <a:rPr lang="el-GR" altLang="en-US" sz="2400" b="1" smtClean="0"/>
              <a:t>σ</a:t>
            </a:r>
            <a:r>
              <a:rPr lang="en-US" altLang="en-US" sz="2400" b="1" smtClean="0"/>
              <a:t> is unknown we use t-procedures no matter the sample size (always hit on AP exam somewhere)</a:t>
            </a:r>
          </a:p>
        </p:txBody>
      </p:sp>
      <p:pic>
        <p:nvPicPr>
          <p:cNvPr id="2560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66800"/>
            <a:ext cx="824865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87313"/>
            <a:ext cx="8229600" cy="792162"/>
          </a:xfrm>
        </p:spPr>
        <p:txBody>
          <a:bodyPr/>
          <a:lstStyle/>
          <a:p>
            <a:r>
              <a:rPr lang="en-US" altLang="en-US" sz="3600" b="1" smtClean="0"/>
              <a:t>Can t-Procedures be Used?</a:t>
            </a:r>
          </a:p>
        </p:txBody>
      </p:sp>
      <p:sp>
        <p:nvSpPr>
          <p:cNvPr id="7" name="TextBox 6"/>
          <p:cNvSpPr txBox="1">
            <a:spLocks noChangeArrowheads="1"/>
          </p:cNvSpPr>
          <p:nvPr/>
        </p:nvSpPr>
        <p:spPr bwMode="auto">
          <a:xfrm>
            <a:off x="1143000" y="6172200"/>
            <a:ext cx="68278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No:  this is an entire population, not a sample</a:t>
            </a:r>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085850"/>
            <a:ext cx="824865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87313"/>
            <a:ext cx="8229600" cy="792162"/>
          </a:xfrm>
        </p:spPr>
        <p:txBody>
          <a:bodyPr/>
          <a:lstStyle/>
          <a:p>
            <a:r>
              <a:rPr lang="en-US" altLang="en-US" sz="3600" b="1" smtClean="0"/>
              <a:t>Can t-Procedures be Used?</a:t>
            </a:r>
          </a:p>
        </p:txBody>
      </p:sp>
      <p:sp>
        <p:nvSpPr>
          <p:cNvPr id="4" name="TextBox 3"/>
          <p:cNvSpPr txBox="1">
            <a:spLocks noChangeArrowheads="1"/>
          </p:cNvSpPr>
          <p:nvPr/>
        </p:nvSpPr>
        <p:spPr bwMode="auto">
          <a:xfrm>
            <a:off x="15875" y="6172200"/>
            <a:ext cx="9075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Yes:  there are 70 observations with a symmetric distribution</a:t>
            </a:r>
          </a:p>
        </p:txBody>
      </p:sp>
      <p:pic>
        <p:nvPicPr>
          <p:cNvPr id="2765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104900"/>
            <a:ext cx="824865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87313"/>
            <a:ext cx="8229600" cy="792162"/>
          </a:xfrm>
        </p:spPr>
        <p:txBody>
          <a:bodyPr/>
          <a:lstStyle/>
          <a:p>
            <a:r>
              <a:rPr lang="en-US" altLang="en-US" sz="3600" b="1" smtClean="0"/>
              <a:t>Can t-Procedures be Used?</a:t>
            </a:r>
          </a:p>
        </p:txBody>
      </p:sp>
      <p:sp>
        <p:nvSpPr>
          <p:cNvPr id="6" name="TextBox 5"/>
          <p:cNvSpPr txBox="1">
            <a:spLocks noChangeArrowheads="1"/>
          </p:cNvSpPr>
          <p:nvPr/>
        </p:nvSpPr>
        <p:spPr bwMode="auto">
          <a:xfrm>
            <a:off x="625475" y="5883275"/>
            <a:ext cx="7893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2400" b="1">
                <a:solidFill>
                  <a:srgbClr val="FFFF00"/>
                </a:solidFill>
              </a:rPr>
              <a:t>Yes:  if the sample size is large enough to overcome </a:t>
            </a:r>
          </a:p>
          <a:p>
            <a:pPr>
              <a:spcBef>
                <a:spcPct val="0"/>
              </a:spcBef>
              <a:buFontTx/>
              <a:buNone/>
            </a:pPr>
            <a:r>
              <a:rPr lang="en-US" altLang="en-US" sz="2400" b="1">
                <a:solidFill>
                  <a:srgbClr val="FFFF00"/>
                </a:solidFill>
              </a:rPr>
              <a:t>the right-skewness</a:t>
            </a:r>
          </a:p>
        </p:txBody>
      </p:sp>
      <p:pic>
        <p:nvPicPr>
          <p:cNvPr id="286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675" y="1123950"/>
            <a:ext cx="8248650" cy="461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146050"/>
            <a:ext cx="8229600" cy="715963"/>
          </a:xfrm>
        </p:spPr>
        <p:txBody>
          <a:bodyPr/>
          <a:lstStyle/>
          <a:p>
            <a:r>
              <a:rPr lang="en-US" altLang="en-US" sz="3600" b="1" smtClean="0"/>
              <a:t>TI Calculator Help on t-Interval</a:t>
            </a:r>
          </a:p>
        </p:txBody>
      </p:sp>
      <p:sp>
        <p:nvSpPr>
          <p:cNvPr id="29699" name="Content Placeholder 2"/>
          <p:cNvSpPr>
            <a:spLocks noGrp="1"/>
          </p:cNvSpPr>
          <p:nvPr>
            <p:ph idx="1"/>
          </p:nvPr>
        </p:nvSpPr>
        <p:spPr>
          <a:xfrm>
            <a:off x="457200" y="1295400"/>
            <a:ext cx="8229600" cy="4830763"/>
          </a:xfrm>
        </p:spPr>
        <p:txBody>
          <a:bodyPr/>
          <a:lstStyle/>
          <a:p>
            <a:r>
              <a:rPr lang="en-US" altLang="en-US" sz="2800" b="1" smtClean="0"/>
              <a:t>Press </a:t>
            </a:r>
            <a:r>
              <a:rPr lang="en-US" altLang="en-US" sz="2800" b="1" smtClean="0">
                <a:solidFill>
                  <a:srgbClr val="FFFF00"/>
                </a:solidFill>
              </a:rPr>
              <a:t>STATS</a:t>
            </a:r>
            <a:r>
              <a:rPr lang="en-US" altLang="en-US" sz="2800" b="1" smtClean="0"/>
              <a:t>, choose </a:t>
            </a:r>
            <a:r>
              <a:rPr lang="en-US" altLang="en-US" sz="2800" b="1" smtClean="0">
                <a:solidFill>
                  <a:srgbClr val="FFFF00"/>
                </a:solidFill>
              </a:rPr>
              <a:t>TESTS</a:t>
            </a:r>
            <a:r>
              <a:rPr lang="en-US" altLang="en-US" sz="2800" b="1" smtClean="0"/>
              <a:t>, and then scroll down to </a:t>
            </a:r>
            <a:r>
              <a:rPr lang="en-US" altLang="en-US" sz="2800" b="1" smtClean="0">
                <a:solidFill>
                  <a:srgbClr val="FFFF00"/>
                </a:solidFill>
              </a:rPr>
              <a:t>Tinterval</a:t>
            </a:r>
          </a:p>
          <a:p>
            <a:r>
              <a:rPr lang="en-US" altLang="en-US" sz="2800" b="1" smtClean="0"/>
              <a:t>Select Data, if you have raw data (in a list)</a:t>
            </a:r>
            <a:br>
              <a:rPr lang="en-US" altLang="en-US" sz="2800" b="1" smtClean="0"/>
            </a:br>
            <a:r>
              <a:rPr lang="en-US" altLang="en-US" sz="2800" b="1" smtClean="0"/>
              <a:t>      Enter the list the raw data is in</a:t>
            </a:r>
            <a:br>
              <a:rPr lang="en-US" altLang="en-US" sz="2800" b="1" smtClean="0"/>
            </a:br>
            <a:r>
              <a:rPr lang="en-US" altLang="en-US" sz="2800" b="1" smtClean="0"/>
              <a:t>      Leave Freq: 1 alone</a:t>
            </a:r>
            <a:br>
              <a:rPr lang="en-US" altLang="en-US" sz="2800" b="1" smtClean="0"/>
            </a:br>
            <a:r>
              <a:rPr lang="en-US" altLang="en-US" sz="2800" b="1" smtClean="0"/>
              <a:t>or select stats, if you have summary stats</a:t>
            </a:r>
            <a:br>
              <a:rPr lang="en-US" altLang="en-US" sz="2800" b="1" smtClean="0"/>
            </a:br>
            <a:r>
              <a:rPr lang="en-US" altLang="en-US" sz="2800" b="1" smtClean="0"/>
              <a:t>      Enter </a:t>
            </a:r>
            <a:r>
              <a:rPr lang="en-US" altLang="en-US" sz="2800" b="1" i="1" smtClean="0"/>
              <a:t>x-bar</a:t>
            </a:r>
            <a:r>
              <a:rPr lang="en-US" altLang="en-US" sz="2800" b="1" smtClean="0"/>
              <a:t>, </a:t>
            </a:r>
            <a:r>
              <a:rPr lang="en-US" altLang="en-US" sz="2800" b="1" i="1" smtClean="0"/>
              <a:t>s</a:t>
            </a:r>
            <a:r>
              <a:rPr lang="en-US" altLang="en-US" sz="2800" b="1" smtClean="0"/>
              <a:t>, and </a:t>
            </a:r>
            <a:r>
              <a:rPr lang="en-US" altLang="en-US" sz="2800" b="1" i="1" smtClean="0"/>
              <a:t>n</a:t>
            </a:r>
          </a:p>
          <a:p>
            <a:r>
              <a:rPr lang="en-US" altLang="en-US" sz="2800" b="1" smtClean="0"/>
              <a:t>Enter your confidence level</a:t>
            </a:r>
          </a:p>
          <a:p>
            <a:r>
              <a:rPr lang="en-US" altLang="en-US" sz="2800" b="1" smtClean="0"/>
              <a:t>Choose calculate</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4800" y="146050"/>
            <a:ext cx="8534400" cy="715963"/>
          </a:xfrm>
        </p:spPr>
        <p:txBody>
          <a:bodyPr/>
          <a:lstStyle/>
          <a:p>
            <a:r>
              <a:rPr lang="en-US" altLang="en-US" sz="3600" b="1" smtClean="0"/>
              <a:t>TI Calculator Help on Paired t-Interval</a:t>
            </a:r>
          </a:p>
        </p:txBody>
      </p:sp>
      <p:sp>
        <p:nvSpPr>
          <p:cNvPr id="30723" name="Content Placeholder 2"/>
          <p:cNvSpPr>
            <a:spLocks noGrp="1"/>
          </p:cNvSpPr>
          <p:nvPr>
            <p:ph idx="1"/>
          </p:nvPr>
        </p:nvSpPr>
        <p:spPr>
          <a:xfrm>
            <a:off x="457200" y="1295400"/>
            <a:ext cx="8229600" cy="4830763"/>
          </a:xfrm>
        </p:spPr>
        <p:txBody>
          <a:bodyPr/>
          <a:lstStyle/>
          <a:p>
            <a:r>
              <a:rPr lang="en-US" altLang="en-US" sz="2800" b="1" smtClean="0"/>
              <a:t>Press </a:t>
            </a:r>
            <a:r>
              <a:rPr lang="en-US" altLang="en-US" sz="2800" b="1" smtClean="0">
                <a:solidFill>
                  <a:srgbClr val="FFFF00"/>
                </a:solidFill>
              </a:rPr>
              <a:t>STATS</a:t>
            </a:r>
            <a:r>
              <a:rPr lang="en-US" altLang="en-US" sz="2800" b="1" smtClean="0"/>
              <a:t>, choose </a:t>
            </a:r>
            <a:r>
              <a:rPr lang="en-US" altLang="en-US" sz="2800" b="1" smtClean="0">
                <a:solidFill>
                  <a:srgbClr val="FFFF00"/>
                </a:solidFill>
              </a:rPr>
              <a:t>TESTS</a:t>
            </a:r>
            <a:r>
              <a:rPr lang="en-US" altLang="en-US" sz="2800" b="1" smtClean="0"/>
              <a:t>, and then scroll down to </a:t>
            </a:r>
            <a:r>
              <a:rPr lang="en-US" altLang="en-US" sz="2800" b="1" smtClean="0">
                <a:solidFill>
                  <a:srgbClr val="FFFF00"/>
                </a:solidFill>
              </a:rPr>
              <a:t>2-SampTInt</a:t>
            </a:r>
          </a:p>
          <a:p>
            <a:r>
              <a:rPr lang="en-US" altLang="en-US" sz="2800" b="1" smtClean="0"/>
              <a:t>Select Data, if you have raw data (in 2 lists)</a:t>
            </a:r>
            <a:br>
              <a:rPr lang="en-US" altLang="en-US" sz="2800" b="1" smtClean="0"/>
            </a:br>
            <a:r>
              <a:rPr lang="en-US" altLang="en-US" sz="2800" b="1" smtClean="0"/>
              <a:t>      Enter the lists the raw data is in</a:t>
            </a:r>
            <a:br>
              <a:rPr lang="en-US" altLang="en-US" sz="2800" b="1" smtClean="0"/>
            </a:br>
            <a:r>
              <a:rPr lang="en-US" altLang="en-US" sz="2800" b="1" smtClean="0"/>
              <a:t>      Leave Freq: 1 alone</a:t>
            </a:r>
            <a:br>
              <a:rPr lang="en-US" altLang="en-US" sz="2800" b="1" smtClean="0"/>
            </a:br>
            <a:r>
              <a:rPr lang="en-US" altLang="en-US" sz="2800" b="1" smtClean="0"/>
              <a:t>or select stats, if you have summary stats</a:t>
            </a:r>
            <a:br>
              <a:rPr lang="en-US" altLang="en-US" sz="2800" b="1" smtClean="0"/>
            </a:br>
            <a:r>
              <a:rPr lang="en-US" altLang="en-US" sz="2800" b="1" smtClean="0"/>
              <a:t>      Enter </a:t>
            </a:r>
            <a:r>
              <a:rPr lang="en-US" altLang="en-US" sz="2800" b="1" i="1" smtClean="0"/>
              <a:t>x-bar</a:t>
            </a:r>
            <a:r>
              <a:rPr lang="en-US" altLang="en-US" sz="2800" b="1" smtClean="0"/>
              <a:t>, </a:t>
            </a:r>
            <a:r>
              <a:rPr lang="en-US" altLang="en-US" sz="2800" b="1" i="1" smtClean="0"/>
              <a:t>s</a:t>
            </a:r>
            <a:r>
              <a:rPr lang="en-US" altLang="en-US" sz="2800" b="1" smtClean="0"/>
              <a:t>, and </a:t>
            </a:r>
            <a:r>
              <a:rPr lang="en-US" altLang="en-US" sz="2800" b="1" i="1" smtClean="0"/>
              <a:t>n </a:t>
            </a:r>
            <a:r>
              <a:rPr lang="en-US" altLang="en-US" sz="2800" b="1" smtClean="0"/>
              <a:t>for each sample</a:t>
            </a:r>
          </a:p>
          <a:p>
            <a:r>
              <a:rPr lang="en-US" altLang="en-US" sz="2800" b="1" smtClean="0"/>
              <a:t>Enter your confidence level</a:t>
            </a:r>
          </a:p>
          <a:p>
            <a:r>
              <a:rPr lang="en-US" altLang="en-US" sz="2800" b="1" smtClean="0"/>
              <a:t>Choose calculate</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104775"/>
            <a:ext cx="8229600" cy="838200"/>
          </a:xfrm>
        </p:spPr>
        <p:txBody>
          <a:bodyPr/>
          <a:lstStyle/>
          <a:p>
            <a:pPr eaLnBrk="1" hangingPunct="1"/>
            <a:r>
              <a:rPr lang="en-US" altLang="en-US" sz="3600" b="1" smtClean="0"/>
              <a:t>Objectives</a:t>
            </a:r>
          </a:p>
        </p:txBody>
      </p:sp>
      <p:sp>
        <p:nvSpPr>
          <p:cNvPr id="4099" name="Rectangle 3"/>
          <p:cNvSpPr>
            <a:spLocks noGrp="1" noChangeArrowheads="1"/>
          </p:cNvSpPr>
          <p:nvPr>
            <p:ph type="body" idx="1"/>
          </p:nvPr>
        </p:nvSpPr>
        <p:spPr>
          <a:xfrm>
            <a:off x="457200" y="914400"/>
            <a:ext cx="8229600" cy="5410200"/>
          </a:xfrm>
        </p:spPr>
        <p:txBody>
          <a:bodyPr/>
          <a:lstStyle/>
          <a:p>
            <a:pPr eaLnBrk="1" hangingPunct="1">
              <a:spcAft>
                <a:spcPts val="1200"/>
              </a:spcAft>
              <a:buClr>
                <a:srgbClr val="E81F30"/>
              </a:buClr>
              <a:buFont typeface="Wingdings" pitchFamily="2" charset="2"/>
              <a:buChar char="ü"/>
            </a:pPr>
            <a:r>
              <a:rPr lang="en-US" altLang="en-US" sz="2400" b="1" smtClean="0"/>
              <a:t>CONSTRUCT and INTERPRET a confidence interval for a population mean</a:t>
            </a:r>
          </a:p>
          <a:p>
            <a:pPr eaLnBrk="1" hangingPunct="1">
              <a:spcAft>
                <a:spcPts val="1200"/>
              </a:spcAft>
              <a:buClr>
                <a:srgbClr val="E81F30"/>
              </a:buClr>
              <a:buFont typeface="Wingdings" pitchFamily="2" charset="2"/>
              <a:buChar char="ü"/>
            </a:pPr>
            <a:r>
              <a:rPr lang="en-US" altLang="en-US" sz="2400" b="1" smtClean="0"/>
              <a:t>DETERMINE the sample size required to obtain a level </a:t>
            </a:r>
            <a:r>
              <a:rPr lang="en-US" altLang="en-US" sz="2400" b="1" i="1" smtClean="0"/>
              <a:t>C</a:t>
            </a:r>
            <a:r>
              <a:rPr lang="en-US" altLang="en-US" sz="2400" b="1" smtClean="0"/>
              <a:t> confidence interval for a population mean with a specified margin of error</a:t>
            </a:r>
          </a:p>
          <a:p>
            <a:pPr eaLnBrk="1" hangingPunct="1">
              <a:spcAft>
                <a:spcPts val="1200"/>
              </a:spcAft>
              <a:buClr>
                <a:srgbClr val="E81F30"/>
              </a:buClr>
              <a:buFont typeface="Wingdings" pitchFamily="2" charset="2"/>
              <a:buChar char="ü"/>
            </a:pPr>
            <a:r>
              <a:rPr lang="en-US" altLang="en-US" sz="2400" b="1" smtClean="0"/>
              <a:t>DESCRIBE how the margin of error of a confidence interval changes with the sample size and the level of confidence </a:t>
            </a:r>
            <a:r>
              <a:rPr lang="en-US" altLang="en-US" sz="2400" b="1" i="1" smtClean="0"/>
              <a:t>C</a:t>
            </a:r>
          </a:p>
          <a:p>
            <a:pPr eaLnBrk="1" hangingPunct="1">
              <a:spcAft>
                <a:spcPts val="1200"/>
              </a:spcAft>
              <a:buClr>
                <a:srgbClr val="E81F30"/>
              </a:buClr>
              <a:buFont typeface="Wingdings" pitchFamily="2" charset="2"/>
              <a:buChar char="ü"/>
            </a:pPr>
            <a:r>
              <a:rPr lang="en-US" altLang="en-US" sz="2400" b="1" smtClean="0"/>
              <a:t>DETERMINE sample statistics from a confidence interval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146050"/>
            <a:ext cx="8229600" cy="715963"/>
          </a:xfrm>
        </p:spPr>
        <p:txBody>
          <a:bodyPr/>
          <a:lstStyle/>
          <a:p>
            <a:r>
              <a:rPr lang="en-US" altLang="en-US" sz="3600" b="1" smtClean="0"/>
              <a:t>TI Calculator Help on T-Critical</a:t>
            </a:r>
          </a:p>
        </p:txBody>
      </p:sp>
      <p:sp>
        <p:nvSpPr>
          <p:cNvPr id="31747" name="Content Placeholder 2"/>
          <p:cNvSpPr>
            <a:spLocks noGrp="1"/>
          </p:cNvSpPr>
          <p:nvPr>
            <p:ph idx="1"/>
          </p:nvPr>
        </p:nvSpPr>
        <p:spPr>
          <a:xfrm>
            <a:off x="457200" y="1295400"/>
            <a:ext cx="8229600" cy="4830763"/>
          </a:xfrm>
        </p:spPr>
        <p:txBody>
          <a:bodyPr/>
          <a:lstStyle/>
          <a:p>
            <a:r>
              <a:rPr lang="en-US" altLang="en-US" sz="2800" b="1" smtClean="0"/>
              <a:t>On the TI-84 a new function exists </a:t>
            </a:r>
            <a:r>
              <a:rPr lang="en-US" altLang="en-US" sz="2800" b="1" smtClean="0">
                <a:solidFill>
                  <a:srgbClr val="FFFF00"/>
                </a:solidFill>
              </a:rPr>
              <a:t>invT</a:t>
            </a:r>
          </a:p>
          <a:p>
            <a:endParaRPr lang="en-US" altLang="en-US" sz="2800" b="1" smtClean="0"/>
          </a:p>
          <a:p>
            <a:r>
              <a:rPr lang="en-US" altLang="en-US" sz="2800" b="1" smtClean="0"/>
              <a:t>This will give you the t-critical (t*) value you need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141288"/>
            <a:ext cx="8229600" cy="762000"/>
          </a:xfrm>
        </p:spPr>
        <p:txBody>
          <a:bodyPr/>
          <a:lstStyle/>
          <a:p>
            <a:pPr eaLnBrk="1" hangingPunct="1"/>
            <a:r>
              <a:rPr lang="en-US" altLang="en-US" sz="3600" b="1" smtClean="0"/>
              <a:t>Summary and Homework</a:t>
            </a:r>
          </a:p>
        </p:txBody>
      </p:sp>
      <p:sp>
        <p:nvSpPr>
          <p:cNvPr id="32771" name="Rectangle 3"/>
          <p:cNvSpPr>
            <a:spLocks noGrp="1" noChangeArrowheads="1"/>
          </p:cNvSpPr>
          <p:nvPr>
            <p:ph type="body" idx="1"/>
          </p:nvPr>
        </p:nvSpPr>
        <p:spPr>
          <a:xfrm>
            <a:off x="457200" y="1066800"/>
            <a:ext cx="8229600" cy="5562600"/>
          </a:xfrm>
        </p:spPr>
        <p:txBody>
          <a:bodyPr/>
          <a:lstStyle/>
          <a:p>
            <a:pPr eaLnBrk="1" hangingPunct="1"/>
            <a:r>
              <a:rPr lang="en-US" altLang="en-US" sz="2800" b="1" smtClean="0">
                <a:solidFill>
                  <a:srgbClr val="FFFF00"/>
                </a:solidFill>
              </a:rPr>
              <a:t>Summary</a:t>
            </a:r>
          </a:p>
          <a:p>
            <a:pPr lvl="1" eaLnBrk="1" hangingPunct="1"/>
            <a:r>
              <a:rPr lang="en-US" altLang="en-US" sz="2400" b="1" smtClean="0"/>
              <a:t>In practice we do not know </a:t>
            </a:r>
            <a:r>
              <a:rPr lang="el-GR" altLang="en-US" sz="2400" b="1" smtClean="0"/>
              <a:t>σ</a:t>
            </a:r>
            <a:r>
              <a:rPr lang="en-US" altLang="en-US" sz="2400" b="1" smtClean="0"/>
              <a:t> and therefore use t-procedures to estimate confidence intervals</a:t>
            </a:r>
          </a:p>
          <a:p>
            <a:pPr lvl="1" eaLnBrk="1" hangingPunct="1"/>
            <a:r>
              <a:rPr lang="en-US" altLang="en-US" sz="2400" b="1" smtClean="0"/>
              <a:t>t-distribution approaches Standard Normal distribution as the sample size gets very large</a:t>
            </a:r>
          </a:p>
          <a:p>
            <a:pPr lvl="1" eaLnBrk="1" hangingPunct="1"/>
            <a:r>
              <a:rPr lang="en-US" altLang="en-US" sz="2400" b="1" smtClean="0"/>
              <a:t>Use difference data to analyze paired data using same t-procedures</a:t>
            </a:r>
          </a:p>
          <a:p>
            <a:pPr lvl="1" eaLnBrk="1" hangingPunct="1"/>
            <a:r>
              <a:rPr lang="en-US" altLang="en-US" sz="2400" b="1" smtClean="0"/>
              <a:t>t-procedures are relatively robust, unless the data shows outliers or strong skewness</a:t>
            </a:r>
          </a:p>
          <a:p>
            <a:pPr eaLnBrk="1" hangingPunct="1"/>
            <a:endParaRPr lang="en-US" altLang="en-US" sz="1400" b="1" smtClean="0"/>
          </a:p>
          <a:p>
            <a:pPr eaLnBrk="1" hangingPunct="1"/>
            <a:r>
              <a:rPr lang="en-US" altLang="en-US" sz="2800" b="1" smtClean="0">
                <a:solidFill>
                  <a:srgbClr val="FFFF00"/>
                </a:solidFill>
              </a:rPr>
              <a:t>Homework</a:t>
            </a:r>
          </a:p>
          <a:p>
            <a:pPr lvl="1" eaLnBrk="1" hangingPunct="1"/>
            <a:r>
              <a:rPr lang="en-US" altLang="en-US" sz="2400" b="1" smtClean="0"/>
              <a:t>Day One:  49-52, 55, 57, 59, 63</a:t>
            </a:r>
          </a:p>
          <a:p>
            <a:pPr lvl="1" eaLnBrk="1" hangingPunct="1"/>
            <a:r>
              <a:rPr lang="en-US" altLang="en-US" sz="2400" b="1" smtClean="0"/>
              <a:t>Day Two:  65, 67, 71, 73, 75-78</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95250"/>
            <a:ext cx="8229600" cy="838200"/>
          </a:xfrm>
        </p:spPr>
        <p:txBody>
          <a:bodyPr/>
          <a:lstStyle/>
          <a:p>
            <a:pPr eaLnBrk="1" hangingPunct="1"/>
            <a:r>
              <a:rPr lang="en-US" altLang="en-US" sz="3600" b="1" smtClean="0"/>
              <a:t>Vocabulary</a:t>
            </a:r>
          </a:p>
        </p:txBody>
      </p:sp>
      <p:sp>
        <p:nvSpPr>
          <p:cNvPr id="5123" name="Rectangle 3"/>
          <p:cNvSpPr>
            <a:spLocks noGrp="1" noChangeArrowheads="1"/>
          </p:cNvSpPr>
          <p:nvPr>
            <p:ph type="body" idx="1"/>
          </p:nvPr>
        </p:nvSpPr>
        <p:spPr>
          <a:xfrm>
            <a:off x="457200" y="914400"/>
            <a:ext cx="8229600" cy="5410200"/>
          </a:xfrm>
        </p:spPr>
        <p:txBody>
          <a:bodyPr/>
          <a:lstStyle/>
          <a:p>
            <a:pPr>
              <a:spcBef>
                <a:spcPts val="600"/>
              </a:spcBef>
              <a:spcAft>
                <a:spcPts val="600"/>
              </a:spcAft>
            </a:pPr>
            <a:r>
              <a:rPr lang="en-US" altLang="en-US" sz="2000" b="1" i="1" smtClean="0">
                <a:solidFill>
                  <a:srgbClr val="FFFF00"/>
                </a:solidFill>
              </a:rPr>
              <a:t>Standard Error of the Mean </a:t>
            </a:r>
            <a:r>
              <a:rPr lang="en-US" altLang="en-US" sz="2000" b="1" i="1" smtClean="0"/>
              <a:t>– standard deviation from sampling distributions (</a:t>
            </a:r>
            <a:r>
              <a:rPr lang="en-US" altLang="en-US" sz="2000" b="1" i="1" smtClean="0">
                <a:sym typeface="Symbol" pitchFamily="18" charset="2"/>
              </a:rPr>
              <a:t></a:t>
            </a:r>
            <a:r>
              <a:rPr lang="en-US" altLang="en-US" sz="2000" b="1" i="1" smtClean="0"/>
              <a:t>/√n)</a:t>
            </a:r>
            <a:endParaRPr lang="en-US" altLang="en-US" sz="2000" b="1" smtClean="0"/>
          </a:p>
          <a:p>
            <a:pPr>
              <a:spcBef>
                <a:spcPts val="600"/>
              </a:spcBef>
              <a:spcAft>
                <a:spcPts val="600"/>
              </a:spcAft>
            </a:pPr>
            <a:r>
              <a:rPr lang="en-US" altLang="en-US" sz="2000" b="1" i="1" smtClean="0">
                <a:solidFill>
                  <a:srgbClr val="FFFF00"/>
                </a:solidFill>
              </a:rPr>
              <a:t>t-distribution </a:t>
            </a:r>
            <a:r>
              <a:rPr lang="en-US" altLang="en-US" sz="2000" b="1" i="1" smtClean="0"/>
              <a:t>– a symmetric distribution, similar to the normal, but with more area in the tails of the distribution</a:t>
            </a:r>
            <a:endParaRPr lang="en-US" altLang="en-US" sz="2000" b="1" smtClean="0"/>
          </a:p>
          <a:p>
            <a:pPr>
              <a:spcBef>
                <a:spcPts val="600"/>
              </a:spcBef>
              <a:spcAft>
                <a:spcPts val="600"/>
              </a:spcAft>
            </a:pPr>
            <a:r>
              <a:rPr lang="en-US" altLang="en-US" sz="2000" b="1" i="1" smtClean="0">
                <a:solidFill>
                  <a:srgbClr val="FFFF00"/>
                </a:solidFill>
              </a:rPr>
              <a:t>Degrees of Freedom </a:t>
            </a:r>
            <a:r>
              <a:rPr lang="en-US" altLang="en-US" sz="2000" b="1" i="1" smtClean="0"/>
              <a:t>– the sample size n minus the number of estimated values in the procedure (n – 1 for most cases)</a:t>
            </a:r>
            <a:endParaRPr lang="en-US" altLang="en-US" sz="2000" b="1" smtClean="0"/>
          </a:p>
          <a:p>
            <a:pPr>
              <a:spcBef>
                <a:spcPts val="600"/>
              </a:spcBef>
              <a:spcAft>
                <a:spcPts val="600"/>
              </a:spcAft>
            </a:pPr>
            <a:r>
              <a:rPr lang="en-US" altLang="en-US" sz="2000" b="1" i="1" smtClean="0">
                <a:solidFill>
                  <a:srgbClr val="FFFF00"/>
                </a:solidFill>
              </a:rPr>
              <a:t>Z distribution </a:t>
            </a:r>
            <a:r>
              <a:rPr lang="en-US" altLang="en-US" sz="2000" b="1" i="1" smtClean="0"/>
              <a:t>– standard normal curves</a:t>
            </a:r>
            <a:endParaRPr lang="en-US" altLang="en-US" sz="2000" b="1" smtClean="0"/>
          </a:p>
          <a:p>
            <a:pPr>
              <a:spcBef>
                <a:spcPts val="600"/>
              </a:spcBef>
              <a:spcAft>
                <a:spcPts val="600"/>
              </a:spcAft>
            </a:pPr>
            <a:r>
              <a:rPr lang="en-US" altLang="en-US" sz="2000" b="1" i="1" smtClean="0">
                <a:solidFill>
                  <a:srgbClr val="FFFF00"/>
                </a:solidFill>
              </a:rPr>
              <a:t>Paired t procedures </a:t>
            </a:r>
            <a:r>
              <a:rPr lang="en-US" altLang="en-US" sz="2000" b="1" i="1" smtClean="0"/>
              <a:t>– before and after observations on the same subject</a:t>
            </a:r>
            <a:endParaRPr lang="en-US" altLang="en-US" sz="2000" b="1" smtClean="0"/>
          </a:p>
          <a:p>
            <a:pPr>
              <a:spcBef>
                <a:spcPts val="600"/>
              </a:spcBef>
              <a:spcAft>
                <a:spcPts val="600"/>
              </a:spcAft>
            </a:pPr>
            <a:r>
              <a:rPr lang="en-US" altLang="en-US" sz="2000" b="1" i="1" smtClean="0">
                <a:solidFill>
                  <a:srgbClr val="FFFF00"/>
                </a:solidFill>
              </a:rPr>
              <a:t>Robust </a:t>
            </a:r>
            <a:r>
              <a:rPr lang="en-US" altLang="en-US" sz="2000" b="1" i="1" smtClean="0"/>
              <a:t>– a procedure is considered robust if small departures from (normality) requirements do not affect the validity of the procedure</a:t>
            </a:r>
            <a:endParaRPr lang="en-US" altLang="en-US" sz="2000" b="1"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28588"/>
            <a:ext cx="8229600" cy="762000"/>
          </a:xfrm>
        </p:spPr>
        <p:txBody>
          <a:bodyPr/>
          <a:lstStyle/>
          <a:p>
            <a:r>
              <a:rPr lang="en-US" altLang="en-US" sz="3600" b="1" smtClean="0"/>
              <a:t>Conditions with </a:t>
            </a:r>
            <a:r>
              <a:rPr lang="el-GR" altLang="en-US" sz="3600" b="1" smtClean="0"/>
              <a:t>σ</a:t>
            </a:r>
            <a:r>
              <a:rPr lang="en-US" altLang="en-US" sz="3600" b="1" smtClean="0"/>
              <a:t> Unknown</a:t>
            </a:r>
          </a:p>
        </p:txBody>
      </p:sp>
      <p:sp>
        <p:nvSpPr>
          <p:cNvPr id="6147" name="Rectangle 3"/>
          <p:cNvSpPr>
            <a:spLocks noGrp="1" noChangeArrowheads="1"/>
          </p:cNvSpPr>
          <p:nvPr>
            <p:ph type="body" idx="1"/>
          </p:nvPr>
        </p:nvSpPr>
        <p:spPr>
          <a:xfrm>
            <a:off x="187325" y="5638800"/>
            <a:ext cx="8763000" cy="762000"/>
          </a:xfrm>
        </p:spPr>
        <p:txBody>
          <a:bodyPr/>
          <a:lstStyle/>
          <a:p>
            <a:r>
              <a:rPr lang="en-US" altLang="en-US" sz="2400" b="1" smtClean="0"/>
              <a:t>Note:  the same as what we saw before</a:t>
            </a:r>
            <a:endParaRPr lang="en-US" altLang="en-US" sz="2400" b="1" smtClean="0">
              <a:solidFill>
                <a:schemeClr val="folHlink"/>
              </a:solidFill>
            </a:endParaRPr>
          </a:p>
        </p:txBody>
      </p:sp>
      <p:pic>
        <p:nvPicPr>
          <p:cNvPr id="61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990600"/>
            <a:ext cx="824865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146050"/>
            <a:ext cx="8229600" cy="715963"/>
          </a:xfrm>
        </p:spPr>
        <p:txBody>
          <a:bodyPr/>
          <a:lstStyle/>
          <a:p>
            <a:r>
              <a:rPr lang="en-US" altLang="en-US" sz="3600" b="1" smtClean="0"/>
              <a:t>Standard Error of the Statistic</a:t>
            </a:r>
          </a:p>
        </p:txBody>
      </p:sp>
      <p:sp>
        <p:nvSpPr>
          <p:cNvPr id="7171" name="Content Placeholder 2"/>
          <p:cNvSpPr>
            <a:spLocks noGrp="1"/>
          </p:cNvSpPr>
          <p:nvPr>
            <p:ph idx="1"/>
          </p:nvPr>
        </p:nvSpPr>
        <p:spPr>
          <a:xfrm>
            <a:off x="457200" y="3429000"/>
            <a:ext cx="8229600" cy="2286000"/>
          </a:xfrm>
        </p:spPr>
        <p:txBody>
          <a:bodyPr/>
          <a:lstStyle/>
          <a:p>
            <a:r>
              <a:rPr lang="en-US" altLang="en-US" sz="2400" b="1" smtClean="0"/>
              <a:t>Note:  the standard error of the sample mean is two parts of the MOE component to confidence intervals</a:t>
            </a:r>
          </a:p>
          <a:p>
            <a:endParaRPr lang="en-US" altLang="en-US" sz="2400" b="1" smtClean="0"/>
          </a:p>
          <a:p>
            <a:r>
              <a:rPr lang="en-US" altLang="en-US" sz="2400" b="1" smtClean="0"/>
              <a:t>The z-critical value will be replaced with a t-critical value.</a:t>
            </a:r>
          </a:p>
        </p:txBody>
      </p:sp>
      <p:pic>
        <p:nvPicPr>
          <p:cNvPr id="71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82486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28588"/>
            <a:ext cx="8229600" cy="762000"/>
          </a:xfrm>
        </p:spPr>
        <p:txBody>
          <a:bodyPr/>
          <a:lstStyle/>
          <a:p>
            <a:r>
              <a:rPr lang="en-US" altLang="en-US" sz="3600" b="1" smtClean="0"/>
              <a:t>Properties of the t-Distribution</a:t>
            </a:r>
          </a:p>
        </p:txBody>
      </p:sp>
      <p:sp>
        <p:nvSpPr>
          <p:cNvPr id="8195" name="Rectangle 3"/>
          <p:cNvSpPr>
            <a:spLocks noGrp="1" noChangeArrowheads="1"/>
          </p:cNvSpPr>
          <p:nvPr>
            <p:ph type="body" idx="1"/>
          </p:nvPr>
        </p:nvSpPr>
        <p:spPr>
          <a:xfrm>
            <a:off x="228600" y="914400"/>
            <a:ext cx="8763000" cy="5562600"/>
          </a:xfrm>
        </p:spPr>
        <p:txBody>
          <a:bodyPr/>
          <a:lstStyle/>
          <a:p>
            <a:pPr marL="234950" indent="-234950">
              <a:spcBef>
                <a:spcPct val="0"/>
              </a:spcBef>
              <a:spcAft>
                <a:spcPts val="800"/>
              </a:spcAft>
            </a:pPr>
            <a:r>
              <a:rPr lang="en-US" altLang="en-US" sz="2000" b="1" smtClean="0"/>
              <a:t>The </a:t>
            </a:r>
            <a:r>
              <a:rPr lang="en-US" altLang="en-US" sz="2000" b="1" smtClean="0">
                <a:solidFill>
                  <a:srgbClr val="FFFF00"/>
                </a:solidFill>
              </a:rPr>
              <a:t>t-distribution is different for different degrees </a:t>
            </a:r>
            <a:r>
              <a:rPr lang="en-US" altLang="en-US" sz="2000" b="1" smtClean="0"/>
              <a:t>of freedom</a:t>
            </a:r>
          </a:p>
          <a:p>
            <a:pPr marL="234950" indent="-234950">
              <a:spcBef>
                <a:spcPct val="0"/>
              </a:spcBef>
              <a:spcAft>
                <a:spcPts val="800"/>
              </a:spcAft>
            </a:pPr>
            <a:r>
              <a:rPr lang="en-US" altLang="en-US" sz="2000" b="1" smtClean="0"/>
              <a:t>The t-distribution is </a:t>
            </a:r>
            <a:r>
              <a:rPr lang="en-US" altLang="en-US" sz="2000" b="1" smtClean="0">
                <a:solidFill>
                  <a:srgbClr val="FFFF00"/>
                </a:solidFill>
              </a:rPr>
              <a:t>centered at 0 </a:t>
            </a:r>
            <a:r>
              <a:rPr lang="en-US" altLang="en-US" sz="2000" b="1" smtClean="0"/>
              <a:t>and is </a:t>
            </a:r>
            <a:r>
              <a:rPr lang="en-US" altLang="en-US" sz="2000" b="1" smtClean="0">
                <a:solidFill>
                  <a:srgbClr val="FFFF00"/>
                </a:solidFill>
              </a:rPr>
              <a:t>symmetric</a:t>
            </a:r>
            <a:r>
              <a:rPr lang="en-US" altLang="en-US" sz="2000" b="1" smtClean="0"/>
              <a:t> about 0</a:t>
            </a:r>
          </a:p>
          <a:p>
            <a:pPr marL="234950" indent="-234950">
              <a:spcBef>
                <a:spcPct val="0"/>
              </a:spcBef>
              <a:spcAft>
                <a:spcPts val="800"/>
              </a:spcAft>
            </a:pPr>
            <a:r>
              <a:rPr lang="en-US" altLang="en-US" sz="2000" b="1" smtClean="0"/>
              <a:t>The </a:t>
            </a:r>
            <a:r>
              <a:rPr lang="en-US" altLang="en-US" sz="2000" b="1" smtClean="0">
                <a:solidFill>
                  <a:srgbClr val="FFFF00"/>
                </a:solidFill>
              </a:rPr>
              <a:t>area under the curve is 1</a:t>
            </a:r>
            <a:r>
              <a:rPr lang="en-US" altLang="en-US" sz="2000" b="1" smtClean="0"/>
              <a:t>.  The area under the curve to the right of 0 equals the area under the curve to the left of 0, which is ½. </a:t>
            </a:r>
          </a:p>
          <a:p>
            <a:pPr marL="234950" indent="-234950">
              <a:spcBef>
                <a:spcPct val="0"/>
              </a:spcBef>
              <a:spcAft>
                <a:spcPts val="800"/>
              </a:spcAft>
            </a:pPr>
            <a:r>
              <a:rPr lang="en-US" altLang="en-US" sz="2000" b="1" smtClean="0"/>
              <a:t>As t increases without bound (gets larger and larger), the graph approaches, but never reaches zero (like an asymptote).  As t decreases without bound (gets larger and larger in the negative direction) the graph approaches, but never reaches, zero.</a:t>
            </a:r>
          </a:p>
          <a:p>
            <a:pPr marL="234950" indent="-234950">
              <a:spcBef>
                <a:spcPct val="0"/>
              </a:spcBef>
              <a:spcAft>
                <a:spcPts val="800"/>
              </a:spcAft>
            </a:pPr>
            <a:r>
              <a:rPr lang="en-US" altLang="en-US" sz="2000" b="1" smtClean="0"/>
              <a:t>The </a:t>
            </a:r>
            <a:r>
              <a:rPr lang="en-US" altLang="en-US" sz="2000" b="1" smtClean="0">
                <a:solidFill>
                  <a:srgbClr val="FFFF00"/>
                </a:solidFill>
              </a:rPr>
              <a:t>area in the tails of the t-distribution is a little greater </a:t>
            </a:r>
            <a:r>
              <a:rPr lang="en-US" altLang="en-US" sz="2000" b="1" smtClean="0"/>
              <a:t>than the area in the tails of the standard normal distribution, because we are </a:t>
            </a:r>
            <a:r>
              <a:rPr lang="en-US" altLang="en-US" sz="2000" b="1" smtClean="0">
                <a:solidFill>
                  <a:srgbClr val="FFFF00"/>
                </a:solidFill>
              </a:rPr>
              <a:t>using s as an estimate of σ</a:t>
            </a:r>
            <a:r>
              <a:rPr lang="en-US" altLang="en-US" sz="2000" b="1" smtClean="0"/>
              <a:t>, thereby introducing further variability.</a:t>
            </a:r>
          </a:p>
          <a:p>
            <a:pPr marL="234950" indent="-234950">
              <a:spcBef>
                <a:spcPct val="0"/>
              </a:spcBef>
              <a:spcAft>
                <a:spcPts val="800"/>
              </a:spcAft>
            </a:pPr>
            <a:r>
              <a:rPr lang="en-US" altLang="en-US" sz="2000" b="1" smtClean="0"/>
              <a:t>As the sample size n increases the density of the curve of t get closer to the standard normal density curve.  This result occurs because as the sample size n increases, the values of s get closer to σ, by the Law of Large numbers.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52400" y="157163"/>
            <a:ext cx="8839200" cy="715962"/>
          </a:xfrm>
        </p:spPr>
        <p:txBody>
          <a:bodyPr/>
          <a:lstStyle/>
          <a:p>
            <a:r>
              <a:rPr lang="en-US" altLang="en-US" sz="3600" b="1" smtClean="0"/>
              <a:t>T-Distribution &amp; Degrees of Freedom</a:t>
            </a:r>
          </a:p>
        </p:txBody>
      </p:sp>
      <p:sp>
        <p:nvSpPr>
          <p:cNvPr id="9219" name="Content Placeholder 2"/>
          <p:cNvSpPr>
            <a:spLocks noGrp="1"/>
          </p:cNvSpPr>
          <p:nvPr>
            <p:ph idx="1"/>
          </p:nvPr>
        </p:nvSpPr>
        <p:spPr>
          <a:xfrm>
            <a:off x="228600" y="5410200"/>
            <a:ext cx="8686800" cy="1371600"/>
          </a:xfrm>
        </p:spPr>
        <p:txBody>
          <a:bodyPr/>
          <a:lstStyle/>
          <a:p>
            <a:r>
              <a:rPr lang="en-US" altLang="en-US" sz="2400" b="1" smtClean="0"/>
              <a:t>Note:  as the degrees of freedom increases (n -1 gets larger), the t-distribution approaches the standard normal distribution </a:t>
            </a:r>
          </a:p>
        </p:txBody>
      </p:sp>
      <p:pic>
        <p:nvPicPr>
          <p:cNvPr id="922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90600"/>
            <a:ext cx="6115050" cy="441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117475"/>
            <a:ext cx="8229600" cy="762000"/>
          </a:xfrm>
        </p:spPr>
        <p:txBody>
          <a:bodyPr/>
          <a:lstStyle/>
          <a:p>
            <a:r>
              <a:rPr lang="en-US" altLang="en-US" sz="3600" b="1" smtClean="0"/>
              <a:t>T-critical Values</a:t>
            </a:r>
          </a:p>
        </p:txBody>
      </p:sp>
      <p:sp>
        <p:nvSpPr>
          <p:cNvPr id="10243" name="Rectangle 3"/>
          <p:cNvSpPr>
            <a:spLocks noGrp="1" noChangeArrowheads="1"/>
          </p:cNvSpPr>
          <p:nvPr>
            <p:ph type="body" idx="1"/>
          </p:nvPr>
        </p:nvSpPr>
        <p:spPr>
          <a:xfrm>
            <a:off x="304800" y="914400"/>
            <a:ext cx="8610600" cy="5867400"/>
          </a:xfrm>
        </p:spPr>
        <p:txBody>
          <a:bodyPr/>
          <a:lstStyle/>
          <a:p>
            <a:pPr>
              <a:buFont typeface="Arial" charset="0"/>
              <a:buChar char="●"/>
            </a:pPr>
            <a:r>
              <a:rPr lang="en-US" altLang="en-US" sz="2400" b="1" smtClean="0"/>
              <a:t>Critical values for various degrees of freedom for the </a:t>
            </a:r>
            <a:br>
              <a:rPr lang="en-US" altLang="en-US" sz="2400" b="1" smtClean="0"/>
            </a:br>
            <a:r>
              <a:rPr lang="en-US" altLang="en-US" sz="2400" b="1" smtClean="0"/>
              <a:t>t-distribution are (compared to the normal)</a:t>
            </a:r>
          </a:p>
          <a:p>
            <a:endParaRPr lang="en-US" altLang="en-US" sz="2400" b="1" smtClean="0"/>
          </a:p>
          <a:p>
            <a:endParaRPr lang="en-US" altLang="en-US" sz="2400" b="1" smtClean="0"/>
          </a:p>
          <a:p>
            <a:endParaRPr lang="en-US" altLang="en-US" sz="2400" b="1" smtClean="0"/>
          </a:p>
          <a:p>
            <a:endParaRPr lang="en-US" altLang="en-US" sz="2400" b="1" smtClean="0"/>
          </a:p>
          <a:p>
            <a:endParaRPr lang="en-US" altLang="en-US" sz="2400" b="1" smtClean="0"/>
          </a:p>
          <a:p>
            <a:endParaRPr lang="en-US" altLang="en-US" sz="2400" b="1" smtClean="0"/>
          </a:p>
          <a:p>
            <a:pPr>
              <a:buFontTx/>
              <a:buNone/>
            </a:pPr>
            <a:endParaRPr lang="en-US" altLang="en-US" sz="2400" b="1" smtClean="0"/>
          </a:p>
          <a:p>
            <a:pPr>
              <a:buFont typeface="Arial" charset="0"/>
              <a:buChar char="●"/>
            </a:pPr>
            <a:r>
              <a:rPr lang="en-US" altLang="en-US" sz="2400" b="1" smtClean="0"/>
              <a:t>When does the </a:t>
            </a:r>
            <a:r>
              <a:rPr lang="en-US" altLang="en-US" sz="2400" b="1" i="1" smtClean="0"/>
              <a:t>t</a:t>
            </a:r>
            <a:r>
              <a:rPr lang="en-US" altLang="en-US" sz="2400" b="1" smtClean="0"/>
              <a:t>-distribution and normal differ by a lot?</a:t>
            </a:r>
          </a:p>
          <a:p>
            <a:pPr>
              <a:buFont typeface="Arial" charset="0"/>
              <a:buChar char="●"/>
            </a:pPr>
            <a:r>
              <a:rPr lang="en-US" altLang="en-US" sz="2400" b="1" smtClean="0"/>
              <a:t>In either of two situations</a:t>
            </a:r>
          </a:p>
          <a:p>
            <a:pPr lvl="1">
              <a:buFont typeface="Wingdings" pitchFamily="2" charset="2"/>
              <a:buChar char="§"/>
            </a:pPr>
            <a:r>
              <a:rPr lang="en-US" altLang="en-US" sz="2000" b="1" smtClean="0">
                <a:cs typeface="Arial" charset="0"/>
              </a:rPr>
              <a:t>The sample size </a:t>
            </a:r>
            <a:r>
              <a:rPr lang="en-US" altLang="en-US" sz="2000" b="1" i="1" smtClean="0">
                <a:cs typeface="Arial" charset="0"/>
              </a:rPr>
              <a:t>n</a:t>
            </a:r>
            <a:r>
              <a:rPr lang="en-US" altLang="en-US" sz="2000" b="1" smtClean="0">
                <a:cs typeface="Arial" charset="0"/>
              </a:rPr>
              <a:t> is small (particularly if </a:t>
            </a:r>
            <a:r>
              <a:rPr lang="en-US" altLang="en-US" sz="2000" b="1" i="1" smtClean="0">
                <a:cs typeface="Arial" charset="0"/>
              </a:rPr>
              <a:t>n</a:t>
            </a:r>
            <a:r>
              <a:rPr lang="en-US" altLang="en-US" sz="2000" b="1" smtClean="0">
                <a:cs typeface="Arial" charset="0"/>
              </a:rPr>
              <a:t> ≤ 10 ), or</a:t>
            </a:r>
          </a:p>
          <a:p>
            <a:pPr lvl="1">
              <a:buFont typeface="Wingdings" pitchFamily="2" charset="2"/>
              <a:buChar char="§"/>
            </a:pPr>
            <a:r>
              <a:rPr lang="en-US" altLang="en-US" sz="2000" b="1" smtClean="0">
                <a:cs typeface="Arial" charset="0"/>
              </a:rPr>
              <a:t>The confidence level needs to be high (particularly if </a:t>
            </a:r>
            <a:r>
              <a:rPr lang="el-GR" altLang="en-US" sz="2000" b="1" i="1" smtClean="0">
                <a:cs typeface="Arial" charset="0"/>
              </a:rPr>
              <a:t>α</a:t>
            </a:r>
            <a:r>
              <a:rPr lang="en-US" altLang="en-US" sz="2000" b="1" smtClean="0">
                <a:cs typeface="Arial" charset="0"/>
              </a:rPr>
              <a:t> ≤ 0.005)</a:t>
            </a:r>
          </a:p>
        </p:txBody>
      </p:sp>
      <p:graphicFrame>
        <p:nvGraphicFramePr>
          <p:cNvPr id="324677" name="Group 69"/>
          <p:cNvGraphicFramePr>
            <a:graphicFrameLocks noGrp="1"/>
          </p:cNvGraphicFramePr>
          <p:nvPr/>
        </p:nvGraphicFramePr>
        <p:xfrm>
          <a:off x="1295400" y="1905000"/>
          <a:ext cx="6324600" cy="2773363"/>
        </p:xfrm>
        <a:graphic>
          <a:graphicData uri="http://schemas.openxmlformats.org/drawingml/2006/table">
            <a:tbl>
              <a:tblPr/>
              <a:tblGrid>
                <a:gridCol w="1524000"/>
                <a:gridCol w="3200400"/>
                <a:gridCol w="1600200"/>
              </a:tblGrid>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FFFF00"/>
                          </a:solidFill>
                          <a:effectLst/>
                          <a:latin typeface="Arial" charset="0"/>
                        </a:rPr>
                        <a:t>n</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Degrees of Freedom</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smtClean="0">
                          <a:ln>
                            <a:noFill/>
                          </a:ln>
                          <a:solidFill>
                            <a:srgbClr val="FFFF00"/>
                          </a:solidFill>
                          <a:effectLst/>
                          <a:latin typeface="Arial" charset="0"/>
                        </a:rPr>
                        <a:t>t</a:t>
                      </a:r>
                      <a:r>
                        <a:rPr kumimoji="0" lang="en-US" sz="2000" b="1" i="0" u="none" strike="noStrike" cap="none" normalizeH="0" baseline="-25000" smtClean="0">
                          <a:ln>
                            <a:noFill/>
                          </a:ln>
                          <a:solidFill>
                            <a:srgbClr val="FFFF00"/>
                          </a:solidFill>
                          <a:effectLst/>
                          <a:latin typeface="Arial" charset="0"/>
                        </a:rPr>
                        <a:t>0.025</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6</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2.571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16</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15</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2.131</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31</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30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2.042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101</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1.984</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1001</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1000</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1.962</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9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Normal</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FF00"/>
                          </a:solidFill>
                          <a:effectLst/>
                          <a:latin typeface="Arial" charset="0"/>
                        </a:rPr>
                        <a:t>“Infinite”</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FF00"/>
                          </a:solidFill>
                          <a:effectLst/>
                          <a:latin typeface="Arial" charset="0"/>
                        </a:rPr>
                        <a:t>1.960</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1934</TotalTime>
  <Words>1990</Words>
  <Application>Microsoft Office PowerPoint</Application>
  <PresentationFormat>On-screen Show (4:3)</PresentationFormat>
  <Paragraphs>312</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Symbol</vt:lpstr>
      <vt:lpstr>Times New Roman</vt:lpstr>
      <vt:lpstr>Wingdings</vt:lpstr>
      <vt:lpstr>Default Design</vt:lpstr>
      <vt:lpstr>PowerPoint Presentation</vt:lpstr>
      <vt:lpstr>Lesson 8 - 3</vt:lpstr>
      <vt:lpstr>Objectives</vt:lpstr>
      <vt:lpstr>Vocabulary</vt:lpstr>
      <vt:lpstr>Conditions with σ Unknown</vt:lpstr>
      <vt:lpstr>Standard Error of the Statistic</vt:lpstr>
      <vt:lpstr>Properties of the t-Distribution</vt:lpstr>
      <vt:lpstr>T-Distribution &amp; Degrees of Freedom</vt:lpstr>
      <vt:lpstr>T-critical Values</vt:lpstr>
      <vt:lpstr>Confidence Interval about μ, σ Unknown</vt:lpstr>
      <vt:lpstr>T-Critical Values</vt:lpstr>
      <vt:lpstr>Effects of Outliers</vt:lpstr>
      <vt:lpstr>PowerPoint Presentation</vt:lpstr>
      <vt:lpstr>Example 1</vt:lpstr>
      <vt:lpstr>Example 2</vt:lpstr>
      <vt:lpstr>Quick Review</vt:lpstr>
      <vt:lpstr>Confidence Intervals</vt:lpstr>
      <vt:lpstr>Match Pair Analysis</vt:lpstr>
      <vt:lpstr>Example 3</vt:lpstr>
      <vt:lpstr>Example 3 cont</vt:lpstr>
      <vt:lpstr>Example 3 cont</vt:lpstr>
      <vt:lpstr>Random Reminders</vt:lpstr>
      <vt:lpstr>Inference Robustness</vt:lpstr>
      <vt:lpstr>Z versus t in Reality</vt:lpstr>
      <vt:lpstr>Can t-Procedures be Used?</vt:lpstr>
      <vt:lpstr>Can t-Procedures be Used?</vt:lpstr>
      <vt:lpstr>Can t-Procedures be Used?</vt:lpstr>
      <vt:lpstr>TI Calculator Help on t-Interval</vt:lpstr>
      <vt:lpstr>TI Calculator Help on Paired t-Interval</vt:lpstr>
      <vt:lpstr>TI Calculator Help on T-Critical</vt:lpstr>
      <vt:lpstr>Summary and Homework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Headlee</dc:creator>
  <cp:lastModifiedBy>Chris</cp:lastModifiedBy>
  <cp:revision>103</cp:revision>
  <cp:lastPrinted>1601-01-01T00:00:00Z</cp:lastPrinted>
  <dcterms:created xsi:type="dcterms:W3CDTF">1601-01-01T00:00:00Z</dcterms:created>
  <dcterms:modified xsi:type="dcterms:W3CDTF">2018-10-20T13:10:17Z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