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1" r:id="rId2"/>
    <p:sldId id="256" r:id="rId3"/>
    <p:sldId id="277" r:id="rId4"/>
    <p:sldId id="257" r:id="rId5"/>
    <p:sldId id="274" r:id="rId6"/>
    <p:sldId id="280" r:id="rId7"/>
    <p:sldId id="261" r:id="rId8"/>
    <p:sldId id="278" r:id="rId9"/>
    <p:sldId id="279" r:id="rId10"/>
    <p:sldId id="281" r:id="rId11"/>
    <p:sldId id="282" r:id="rId12"/>
    <p:sldId id="263" r:id="rId13"/>
    <p:sldId id="284" r:id="rId14"/>
    <p:sldId id="283" r:id="rId15"/>
    <p:sldId id="285" r:id="rId16"/>
    <p:sldId id="286" r:id="rId17"/>
    <p:sldId id="287" r:id="rId18"/>
    <p:sldId id="290" r:id="rId19"/>
    <p:sldId id="288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34C3659-B545-4063-BB42-1084496AE33E}" type="datetimeFigureOut">
              <a:rPr lang="en-US"/>
              <a:pPr>
                <a:defRPr/>
              </a:pPr>
              <a:t>10/20/2018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427B658-A3DC-452F-B911-63713442C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87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B6562D-7829-46CE-AA9A-EE5B3090988D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5BE1044-A174-4C6B-AC7A-25C7D0BDDF63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9FF3B7D-A326-459C-AF48-659E85F87217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49E347-2475-45C3-86D0-FA1B81BF05A1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1419207-8ADD-475D-ACE3-16A96B5EA6F6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BA3CB0F-EF07-459F-9525-D3C58337537C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B94FCC2-78AF-4DD3-81E5-3B592D2B0D84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6FB0D-83C0-4B91-911B-118FFAE2E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4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5AC98-D71A-42A1-8ED5-78F8B1704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6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E9717-D8C4-4FBE-832F-38DF7E4A7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6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4C781-9317-4092-A8B3-7CB424FA6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9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9216E-6525-4A77-88BA-DE474DDC4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2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7B01A-9228-4048-BBAF-26F8D7D68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F26E4-A0CB-4E8D-91CA-7D836F75F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5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B194F-9B31-4595-AF64-455D1D313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9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DEF90-704F-4BE4-8DFF-33B80676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0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6A03E-A3E0-4EA9-8EC7-51CAED567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4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A6A24-DB2D-4C4F-BECE-AABD30CB5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6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6E5D7A0-DB45-406B-92C6-3CA702FCF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051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052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681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Chapter 8-3b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605588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Space Bar to display the answers.</a:t>
            </a:r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>
                <a:solidFill>
                  <a:srgbClr val="FFFFFF"/>
                </a:solidFill>
              </a:rPr>
              <a:t>What are the components of a confidence interval?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>
                <a:solidFill>
                  <a:srgbClr val="FFFFFF"/>
                </a:solidFill>
              </a:rPr>
              <a:t>When we have a match pair design, how do we form the confidence interval?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>
                <a:solidFill>
                  <a:srgbClr val="FFFFFF"/>
                </a:solidFill>
              </a:rPr>
              <a:t>What allows generalization to populations in DOE?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>
                <a:solidFill>
                  <a:srgbClr val="FFFFFF"/>
                </a:solidFill>
              </a:rPr>
              <a:t>What focuses on treatment effects in DOE?</a:t>
            </a: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r>
              <a:rPr lang="en-US" altLang="en-US" sz="2000" b="1">
                <a:solidFill>
                  <a:srgbClr val="FFFFFF"/>
                </a:solidFill>
              </a:rPr>
              <a:t>What does it mean for procedures to be “robust”?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el-GR" altLang="en-US" sz="2000" b="1">
              <a:solidFill>
                <a:srgbClr val="FFFF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0200" y="1279525"/>
            <a:ext cx="8639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Point estimate and a margin of error (confidence level standard error)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71750" y="2563813"/>
            <a:ext cx="3884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Form CI on the difference data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057400" y="3457575"/>
            <a:ext cx="434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Random selection of test subjects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52588" y="4419600"/>
            <a:ext cx="635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Random assignment of treatments to test subjects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339850" y="5562600"/>
            <a:ext cx="6754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Minor departures from normality will not effect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Margin of Error Factors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562600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FFFF00"/>
                </a:solidFill>
              </a:rPr>
              <a:t>Level of confidence</a:t>
            </a:r>
            <a:r>
              <a:rPr lang="en-US" altLang="en-US" sz="2400" b="1" smtClean="0"/>
              <a:t>:  as the level of confidence increases the margin of error also increases</a:t>
            </a:r>
          </a:p>
          <a:p>
            <a:endParaRPr lang="en-US" altLang="en-US" sz="1400" b="1" smtClean="0"/>
          </a:p>
          <a:p>
            <a:r>
              <a:rPr lang="en-US" altLang="en-US" sz="2400" b="1" smtClean="0">
                <a:solidFill>
                  <a:srgbClr val="FFFF00"/>
                </a:solidFill>
              </a:rPr>
              <a:t>Sample size</a:t>
            </a:r>
            <a:r>
              <a:rPr lang="en-US" altLang="en-US" sz="2400" b="1" smtClean="0"/>
              <a:t>:  as the sample size increases the margin of error decreases (</a:t>
            </a:r>
            <a:r>
              <a:rPr lang="en-US" altLang="en-US" sz="2400" b="1" smtClean="0">
                <a:cs typeface="Arial" charset="0"/>
              </a:rPr>
              <a:t>√n is in the denominator and </a:t>
            </a:r>
            <a:r>
              <a:rPr lang="en-US" altLang="en-US" sz="2400" b="1" smtClean="0"/>
              <a:t>from Law of Large Numbers)</a:t>
            </a:r>
          </a:p>
          <a:p>
            <a:endParaRPr lang="en-US" altLang="en-US" sz="1400" b="1" smtClean="0"/>
          </a:p>
          <a:p>
            <a:r>
              <a:rPr lang="en-US" altLang="en-US" sz="2400" b="1" smtClean="0">
                <a:solidFill>
                  <a:srgbClr val="FFFF00"/>
                </a:solidFill>
              </a:rPr>
              <a:t>Population Standard Deviation</a:t>
            </a:r>
            <a:r>
              <a:rPr lang="en-US" altLang="en-US" sz="2400" b="1" smtClean="0"/>
              <a:t>:  the more spread the population data, the wider the margin of error</a:t>
            </a:r>
          </a:p>
          <a:p>
            <a:pPr>
              <a:buFontTx/>
              <a:buNone/>
            </a:pPr>
            <a:endParaRPr lang="en-US" altLang="en-US" sz="1400" b="1" smtClean="0"/>
          </a:p>
          <a:p>
            <a:r>
              <a:rPr lang="en-US" altLang="en-US" sz="2400" b="1" smtClean="0">
                <a:solidFill>
                  <a:srgbClr val="FFFF00"/>
                </a:solidFill>
              </a:rPr>
              <a:t>MOE</a:t>
            </a:r>
            <a:r>
              <a:rPr lang="en-US" altLang="en-US" sz="2400" b="1" smtClean="0"/>
              <a:t> is in the </a:t>
            </a:r>
            <a:r>
              <a:rPr lang="en-US" altLang="en-US" sz="2400" b="1" smtClean="0">
                <a:solidFill>
                  <a:srgbClr val="FFFF00"/>
                </a:solidFill>
              </a:rPr>
              <a:t>form</a:t>
            </a:r>
            <a:r>
              <a:rPr lang="en-US" altLang="en-US" sz="2400" b="1" smtClean="0"/>
              <a:t> of </a:t>
            </a:r>
            <a:br>
              <a:rPr lang="en-US" altLang="en-US" sz="2400" b="1" smtClean="0"/>
            </a:br>
            <a:r>
              <a:rPr lang="en-US" altLang="en-US" sz="2400" b="1" smtClean="0"/>
              <a:t> measure of confidence • standard dev / </a:t>
            </a:r>
            <a:r>
              <a:rPr lang="en-US" altLang="en-US" sz="2400" b="1" smtClean="0">
                <a:cs typeface="Arial" charset="0"/>
              </a:rPr>
              <a:t>√</a:t>
            </a:r>
            <a:r>
              <a:rPr lang="en-US" altLang="en-US" sz="2400" b="1" smtClean="0"/>
              <a:t>sample size</a:t>
            </a:r>
          </a:p>
        </p:txBody>
      </p:sp>
      <p:grpSp>
        <p:nvGrpSpPr>
          <p:cNvPr id="11268" name="Group 3"/>
          <p:cNvGrpSpPr>
            <a:grpSpLocks/>
          </p:cNvGrpSpPr>
          <p:nvPr/>
        </p:nvGrpSpPr>
        <p:grpSpPr bwMode="auto">
          <a:xfrm>
            <a:off x="1828800" y="5486400"/>
            <a:ext cx="5486400" cy="879475"/>
            <a:chOff x="1828800" y="4648200"/>
            <a:chExt cx="5486400" cy="880533"/>
          </a:xfrm>
        </p:grpSpPr>
        <p:cxnSp>
          <p:nvCxnSpPr>
            <p:cNvPr id="11269" name="Straight Connector 4"/>
            <p:cNvCxnSpPr>
              <a:cxnSpLocks noChangeShapeType="1"/>
            </p:cNvCxnSpPr>
            <p:nvPr/>
          </p:nvCxnSpPr>
          <p:spPr bwMode="auto">
            <a:xfrm>
              <a:off x="1828800" y="5249334"/>
              <a:ext cx="54864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0" name="Straight Connector 5"/>
            <p:cNvCxnSpPr>
              <a:cxnSpLocks noChangeShapeType="1"/>
            </p:cNvCxnSpPr>
            <p:nvPr/>
          </p:nvCxnSpPr>
          <p:spPr bwMode="auto">
            <a:xfrm rot="5400000">
              <a:off x="4419600" y="5257006"/>
              <a:ext cx="304800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71" name="TextBox 6"/>
            <p:cNvSpPr txBox="1">
              <a:spLocks noChangeArrowheads="1"/>
            </p:cNvSpPr>
            <p:nvPr/>
          </p:nvSpPr>
          <p:spPr bwMode="auto">
            <a:xfrm>
              <a:off x="4343400" y="4648200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PE</a:t>
              </a:r>
            </a:p>
          </p:txBody>
        </p:sp>
        <p:sp>
          <p:nvSpPr>
            <p:cNvPr id="11272" name="Double Bracket 8"/>
            <p:cNvSpPr>
              <a:spLocks noChangeArrowheads="1"/>
            </p:cNvSpPr>
            <p:nvPr/>
          </p:nvSpPr>
          <p:spPr bwMode="auto">
            <a:xfrm>
              <a:off x="2362200" y="4995333"/>
              <a:ext cx="4419600" cy="533400"/>
            </a:xfrm>
            <a:prstGeom prst="bracketPair">
              <a:avLst>
                <a:gd name="adj" fmla="val 16667"/>
              </a:avLst>
            </a:prstGeom>
            <a:noFill/>
            <a:ln w="19050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3" name="TextBox 9"/>
            <p:cNvSpPr txBox="1">
              <a:spLocks noChangeArrowheads="1"/>
            </p:cNvSpPr>
            <p:nvPr/>
          </p:nvSpPr>
          <p:spPr bwMode="auto">
            <a:xfrm>
              <a:off x="5257800" y="4921956"/>
              <a:ext cx="7104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MOE</a:t>
              </a:r>
            </a:p>
          </p:txBody>
        </p:sp>
        <p:sp>
          <p:nvSpPr>
            <p:cNvPr id="11274" name="TextBox 10"/>
            <p:cNvSpPr txBox="1">
              <a:spLocks noChangeArrowheads="1"/>
            </p:cNvSpPr>
            <p:nvPr/>
          </p:nvSpPr>
          <p:spPr bwMode="auto">
            <a:xfrm>
              <a:off x="3200400" y="4921956"/>
              <a:ext cx="7104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FF00"/>
                  </a:solidFill>
                </a:rPr>
                <a:t>MOE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460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TI Calculator Help on C-Interval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/>
          <a:lstStyle/>
          <a:p>
            <a:r>
              <a:rPr lang="en-US" altLang="en-US" sz="2800" b="1" smtClean="0"/>
              <a:t>Press </a:t>
            </a:r>
            <a:r>
              <a:rPr lang="en-US" altLang="en-US" sz="2800" b="1" smtClean="0">
                <a:solidFill>
                  <a:srgbClr val="FFFF00"/>
                </a:solidFill>
              </a:rPr>
              <a:t>STATS</a:t>
            </a:r>
            <a:r>
              <a:rPr lang="en-US" altLang="en-US" sz="2800" b="1" smtClean="0"/>
              <a:t>, choose </a:t>
            </a:r>
            <a:r>
              <a:rPr lang="en-US" altLang="en-US" sz="2800" b="1" smtClean="0">
                <a:solidFill>
                  <a:srgbClr val="FFFF00"/>
                </a:solidFill>
              </a:rPr>
              <a:t>TESTS</a:t>
            </a:r>
            <a:r>
              <a:rPr lang="en-US" altLang="en-US" sz="2800" b="1" smtClean="0"/>
              <a:t>, and then scroll down to </a:t>
            </a:r>
            <a:br>
              <a:rPr lang="en-US" altLang="en-US" sz="2800" b="1" smtClean="0"/>
            </a:br>
            <a:r>
              <a:rPr lang="en-US" altLang="en-US" sz="2800" b="1" smtClean="0">
                <a:solidFill>
                  <a:srgbClr val="FFFF00"/>
                </a:solidFill>
              </a:rPr>
              <a:t>ZInterval, TInterval, 1-PropZInt, 2-SampTInt</a:t>
            </a:r>
          </a:p>
          <a:p>
            <a:r>
              <a:rPr lang="en-US" altLang="en-US" sz="2800" b="1" smtClean="0"/>
              <a:t>Select Data, if you have raw data (in a list)</a:t>
            </a:r>
            <a:br>
              <a:rPr lang="en-US" altLang="en-US" sz="2800" b="1" smtClean="0"/>
            </a:br>
            <a:r>
              <a:rPr lang="en-US" altLang="en-US" sz="2800" b="1" smtClean="0"/>
              <a:t>      Enter the list the raw data is in</a:t>
            </a:r>
            <a:br>
              <a:rPr lang="en-US" altLang="en-US" sz="2800" b="1" smtClean="0"/>
            </a:br>
            <a:r>
              <a:rPr lang="en-US" altLang="en-US" sz="2800" b="1" smtClean="0"/>
              <a:t>      Leave Freq: 1 alone</a:t>
            </a:r>
            <a:br>
              <a:rPr lang="en-US" altLang="en-US" sz="2800" b="1" smtClean="0"/>
            </a:br>
            <a:r>
              <a:rPr lang="en-US" altLang="en-US" sz="2800" b="1" smtClean="0"/>
              <a:t>or select stats, if you have summary stats</a:t>
            </a:r>
            <a:br>
              <a:rPr lang="en-US" altLang="en-US" sz="2800" b="1" smtClean="0"/>
            </a:br>
            <a:r>
              <a:rPr lang="en-US" altLang="en-US" sz="2800" b="1" smtClean="0"/>
              <a:t>      Enter </a:t>
            </a:r>
            <a:r>
              <a:rPr lang="en-US" altLang="en-US" sz="2800" b="1" i="1" smtClean="0"/>
              <a:t>x-bar</a:t>
            </a:r>
            <a:r>
              <a:rPr lang="en-US" altLang="en-US" sz="2800" b="1" smtClean="0"/>
              <a:t>, </a:t>
            </a:r>
            <a:r>
              <a:rPr lang="el-GR" altLang="en-US" sz="2800" b="1" i="1" smtClean="0"/>
              <a:t>σ</a:t>
            </a:r>
            <a:r>
              <a:rPr lang="en-US" altLang="en-US" sz="2800" b="1" i="1" smtClean="0"/>
              <a:t> (or s)</a:t>
            </a:r>
            <a:r>
              <a:rPr lang="en-US" altLang="en-US" sz="2800" b="1" smtClean="0"/>
              <a:t>, and </a:t>
            </a:r>
            <a:r>
              <a:rPr lang="en-US" altLang="en-US" sz="2800" b="1" i="1" smtClean="0"/>
              <a:t>n</a:t>
            </a:r>
          </a:p>
          <a:p>
            <a:r>
              <a:rPr lang="en-US" altLang="en-US" sz="2800" b="1" smtClean="0"/>
              <a:t>Enter your confidence level</a:t>
            </a:r>
          </a:p>
          <a:p>
            <a:r>
              <a:rPr lang="en-US" altLang="en-US" sz="2800" b="1" smtClean="0"/>
              <a:t>Choose calculate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059363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/>
            <a:r>
              <a:rPr lang="en-US" altLang="en-US" sz="2400" b="1" smtClean="0"/>
              <a:t>Confidence Interval:  PE </a:t>
            </a:r>
            <a:r>
              <a:rPr lang="en-US" altLang="en-US" sz="2400" b="1" smtClean="0">
                <a:sym typeface="Symbol" pitchFamily="18" charset="2"/>
              </a:rPr>
              <a:t> MOE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MOE: Confidence Level  Standard Error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MOE affected by sample size (</a:t>
            </a:r>
            <a:r>
              <a:rPr lang="en-US" altLang="en-US" sz="2400" b="1" smtClean="0">
                <a:solidFill>
                  <a:srgbClr val="FFFF00"/>
                </a:solidFill>
                <a:sym typeface="Symbol" pitchFamily="18" charset="2"/>
              </a:rPr>
              <a:t></a:t>
            </a:r>
            <a:r>
              <a:rPr lang="en-US" altLang="en-US" sz="2400" b="1" smtClean="0">
                <a:sym typeface="Symbol" pitchFamily="18" charset="2"/>
              </a:rPr>
              <a:t>), </a:t>
            </a:r>
            <a:br>
              <a:rPr lang="en-US" altLang="en-US" sz="2400" b="1" smtClean="0">
                <a:sym typeface="Symbol" pitchFamily="18" charset="2"/>
              </a:rPr>
            </a:br>
            <a:r>
              <a:rPr lang="en-US" altLang="en-US" sz="2400" b="1" smtClean="0">
                <a:sym typeface="Symbol" pitchFamily="18" charset="2"/>
              </a:rPr>
              <a:t>Confidence level (</a:t>
            </a:r>
            <a:r>
              <a:rPr lang="en-US" altLang="en-US" sz="2400" b="1" smtClean="0">
                <a:solidFill>
                  <a:srgbClr val="FFFF00"/>
                </a:solidFill>
                <a:sym typeface="Symbol" pitchFamily="18" charset="2"/>
              </a:rPr>
              <a:t></a:t>
            </a:r>
            <a:r>
              <a:rPr lang="en-US" altLang="en-US" sz="2400" b="1" smtClean="0">
                <a:sym typeface="Symbol" pitchFamily="18" charset="2"/>
              </a:rPr>
              <a:t>), and standard deviation (</a:t>
            </a:r>
            <a:r>
              <a:rPr lang="en-US" altLang="en-US" sz="2400" b="1" smtClean="0">
                <a:solidFill>
                  <a:srgbClr val="FFFF00"/>
                </a:solidFill>
                <a:sym typeface="Symbol" pitchFamily="18" charset="2"/>
              </a:rPr>
              <a:t></a:t>
            </a:r>
            <a:r>
              <a:rPr lang="en-US" altLang="en-US" sz="2400" b="1" smtClean="0">
                <a:sym typeface="Symbol" pitchFamily="18" charset="2"/>
              </a:rPr>
              <a:t>)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t-distribution has more area in tails than z (</a:t>
            </a:r>
            <a:r>
              <a:rPr lang="el-GR" altLang="en-US" sz="2400" b="1" smtClean="0">
                <a:sym typeface="Symbol" pitchFamily="18" charset="2"/>
              </a:rPr>
              <a:t>σ</a:t>
            </a:r>
            <a:r>
              <a:rPr lang="en-US" altLang="en-US" sz="2400" b="1" smtClean="0">
                <a:sym typeface="Symbol" pitchFamily="18" charset="2"/>
              </a:rPr>
              <a:t> estimated by s; more potential for error)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Confidence Level not a probability on population parameter, but on the interval (the random variable)</a:t>
            </a:r>
            <a:endParaRPr lang="en-US" altLang="en-US" b="1" smtClean="0"/>
          </a:p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Homework</a:t>
            </a:r>
          </a:p>
          <a:p>
            <a:pPr lvl="1" eaLnBrk="1" hangingPunct="1"/>
            <a:r>
              <a:rPr lang="en-US" altLang="en-US" sz="2400" b="1" smtClean="0"/>
              <a:t>Pg 681-682 10.66, 68, 69, 71, 72, 73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 simple random sample of 50 bottles of a particular brand of cough medicine is selected and the alcohol content of each bottle is determined.  Based on this sample, a 95% confidence interval is computed for the mean alcohol content for the population of all bottles of the brand under study.  This interval is 7.8 to 9.4 percent alcohol.  </a:t>
            </a:r>
          </a:p>
          <a:p>
            <a:pPr marL="0" indent="0"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r>
              <a:rPr lang="en-US" sz="2400" b="1" dirty="0" smtClean="0"/>
              <a:t>(a)  How large would the sample need to be to reduce the length of the given 95% confidence interval to half its current size?  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00" y="4838700"/>
            <a:ext cx="17319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50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  <a:sym typeface="Symbol"/>
              </a:rPr>
              <a:t>4 = 200</a:t>
            </a:r>
            <a:endParaRPr lang="en-US" sz="2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Problem 1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 simple random sample of 50 bottles of a particular brand of cough medicine is selected and the alcohol content of each bottle is determined.  Based on this sample, a 95% confidence interval is computed for the mean alcohol content for the population of all bottles of the brand under study.  This interval is 7.8 to 9.4 percent alcohol.  </a:t>
            </a:r>
          </a:p>
          <a:p>
            <a:pPr marL="0" indent="0">
              <a:buFontTx/>
              <a:buNone/>
              <a:defRPr/>
            </a:pPr>
            <a:endParaRPr lang="en-US" sz="1000" b="1" dirty="0" smtClean="0"/>
          </a:p>
          <a:p>
            <a:pPr marL="457200" indent="-457200">
              <a:buFontTx/>
              <a:buAutoNum type="alphaLcParenBoth" startAt="2"/>
              <a:defRPr/>
            </a:pPr>
            <a:r>
              <a:rPr lang="en-US" sz="2400" b="1" dirty="0" smtClean="0"/>
              <a:t>T or F     There is a 95% chance that the true population mean is between 7.8 and 9.4 percent. </a:t>
            </a:r>
            <a:br>
              <a:rPr lang="en-US" sz="2400" b="1" dirty="0" smtClean="0"/>
            </a:br>
            <a:r>
              <a:rPr lang="en-US" sz="1000" b="1" dirty="0" smtClean="0"/>
              <a:t> </a:t>
            </a:r>
            <a:endParaRPr lang="en-US" sz="2400" b="1" dirty="0" smtClean="0"/>
          </a:p>
          <a:p>
            <a:pPr>
              <a:buFontTx/>
              <a:buNone/>
              <a:defRPr/>
            </a:pPr>
            <a:r>
              <a:rPr lang="en-US" sz="2400" b="1" dirty="0" smtClean="0"/>
              <a:t>(c) T or F      If the process of selecting a sample of 50 bottles and then computing the corresponding 95% confidence interval is repeated 100 times, approximately 95 of the resulting intervals should include the true population mean alcohol content.  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609600" y="4648200"/>
            <a:ext cx="479425" cy="479425"/>
          </a:xfrm>
          <a:prstGeom prst="ellipse">
            <a:avLst/>
          </a:prstGeom>
          <a:solidFill>
            <a:srgbClr val="FFFF00">
              <a:alpha val="50195"/>
            </a:srgbClr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1295400" y="3733800"/>
            <a:ext cx="479425" cy="479425"/>
          </a:xfrm>
          <a:prstGeom prst="ellipse">
            <a:avLst/>
          </a:prstGeom>
          <a:solidFill>
            <a:srgbClr val="FFFF00">
              <a:alpha val="50195"/>
            </a:srgbClr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Problem 1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 simple random sample of 50 bottles of a particular brand of cough medicine is selected and the alcohol content of each bottle is determined.  Based on this sample, a 95% confidence interval is computed for the mean alcohol content for the population of all bottles of the brand under study.  This interval is 7.8 to 9.4 percent alcohol.  </a:t>
            </a:r>
          </a:p>
          <a:p>
            <a:pPr marL="0" indent="0"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r>
              <a:rPr lang="en-US" sz="2400" b="1" dirty="0" smtClean="0"/>
              <a:t>(d) T or F     If the process of selecting a sample of 50 bottles and then computing the corresponding 95% confidence interval is repeated 100 times, approximately 95 of the resulting sample means will be between 7.8 and 9.4. </a:t>
            </a: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1295400" y="4146550"/>
            <a:ext cx="479425" cy="479425"/>
          </a:xfrm>
          <a:prstGeom prst="ellipse">
            <a:avLst/>
          </a:prstGeom>
          <a:solidFill>
            <a:srgbClr val="FFFF00">
              <a:alpha val="50195"/>
            </a:srgbClr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Problem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 sample of 100 postal employees found that the mean time these employees had worked for the postal service was  8 years.  Assume that we know that the </a:t>
            </a:r>
            <a:r>
              <a:rPr lang="en-US" sz="2400" b="1" i="1" dirty="0" smtClean="0"/>
              <a:t>standard deviation of the population </a:t>
            </a:r>
            <a:r>
              <a:rPr lang="en-US" sz="2400" b="1" dirty="0" smtClean="0"/>
              <a:t>of times postal service employees have spent with the postal service is 5 years.  A 95% confidence interval for the mean time </a:t>
            </a:r>
            <a:r>
              <a:rPr lang="en-US" sz="2400" b="1" dirty="0" smtClean="0">
                <a:sym typeface="Symbol"/>
              </a:rPr>
              <a:t></a:t>
            </a:r>
            <a:r>
              <a:rPr lang="en-US" sz="2400" b="1" dirty="0" smtClean="0"/>
              <a:t> the population of postal employees has spent with the postal service is computed.  Which one of the following would produce a confidence interval with </a:t>
            </a:r>
            <a:r>
              <a:rPr lang="en-US" sz="2400" b="1" i="1" dirty="0" smtClean="0"/>
              <a:t>larger</a:t>
            </a:r>
            <a:r>
              <a:rPr lang="en-US" sz="2400" b="1" dirty="0" smtClean="0"/>
              <a:t> margin of error?  </a:t>
            </a:r>
          </a:p>
          <a:p>
            <a:pPr>
              <a:buFontTx/>
              <a:buNone/>
              <a:defRPr/>
            </a:pPr>
            <a:r>
              <a:rPr lang="en-US" sz="1000" b="1" dirty="0" smtClean="0"/>
              <a:t> 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	A.  Using a sample of 1000 postal employees.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	B.  Using a confidence level of 90%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	C.  Using a confidence level of 99%.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	D.  Using a different sample of 100 employees, ignoring the results of the previous sample.</a:t>
            </a:r>
            <a:endParaRPr lang="en-US" sz="2400" b="1" dirty="0"/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533400" y="5334000"/>
            <a:ext cx="479425" cy="479425"/>
          </a:xfrm>
          <a:prstGeom prst="ellipse">
            <a:avLst/>
          </a:prstGeom>
          <a:solidFill>
            <a:srgbClr val="FFFF00">
              <a:alpha val="50195"/>
            </a:srgbClr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Problem 3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A z-confidence interval was based on several underlying assumptions.  One of these is the generally unrealistic assumption that we know the value of the population standard deviation </a:t>
            </a:r>
            <a:r>
              <a:rPr lang="en-US" altLang="en-US" sz="2400" b="1" smtClean="0">
                <a:sym typeface="Symbol" pitchFamily="18" charset="2"/>
              </a:rPr>
              <a:t></a:t>
            </a:r>
            <a:r>
              <a:rPr lang="en-US" altLang="en-US" sz="2400" b="1" smtClean="0"/>
              <a:t>.  What other assumptions must be satisfied for the procedures you have learned to be valid?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09738" y="3494088"/>
            <a:ext cx="5718175" cy="2678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Simple Random Sample</a:t>
            </a:r>
          </a:p>
          <a:p>
            <a:pPr>
              <a:defRPr/>
            </a:pPr>
            <a:endParaRPr lang="en-US" sz="2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Normality </a:t>
            </a: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n &gt; 30 for CLT</a:t>
            </a: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population normally distributed</a:t>
            </a:r>
          </a:p>
          <a:p>
            <a:pPr>
              <a:defRPr/>
            </a:pPr>
            <a:endParaRPr lang="en-US" sz="2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Independence (N &gt; 10n)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Problem 4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 random sample of 25 seniors from a large metropolitan school district had a mean Math SAT score of 450.  Suppose we know that the population of Math SAT scores for seniors in the district is normally distributed with standard deviation </a:t>
            </a:r>
            <a:r>
              <a:rPr lang="el-GR" sz="2400" b="1" dirty="0" smtClean="0"/>
              <a:t>σ</a:t>
            </a:r>
            <a:r>
              <a:rPr lang="en-US" sz="2400" b="1" dirty="0" smtClean="0"/>
              <a:t> = 100. </a:t>
            </a:r>
          </a:p>
          <a:p>
            <a:pPr marL="457200" indent="-457200">
              <a:buFontTx/>
              <a:buAutoNum type="alphaLcParenBoth"/>
              <a:defRPr/>
            </a:pPr>
            <a:r>
              <a:rPr lang="en-US" sz="2400" b="1" dirty="0" smtClean="0"/>
              <a:t>Find a 92% confidence interval for the mean Math SAT score for the population of seniors.   Show work to support your answer.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114800"/>
            <a:ext cx="861060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Parameter:  </a:t>
            </a:r>
            <a:r>
              <a:rPr lang="el-GR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μ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Math SAT scores</a:t>
            </a: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Conditions:  SRS 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  <a:sym typeface="Wingdings"/>
              </a:rPr>
              <a:t>;  Normality:   Independence:</a:t>
            </a: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  <a:sym typeface="Wingdings"/>
              </a:rPr>
              <a:t>Calculations:  PE=450, CL=Z*=1.75, SE=100/√25=20</a:t>
            </a:r>
            <a:b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  <a:sym typeface="Wingdings"/>
              </a:rPr>
            </a:b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  <a:sym typeface="Wingdings"/>
              </a:rPr>
              <a:t>                  450 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  <a:sym typeface="Symbol"/>
              </a:rPr>
              <a:t> 1.75(20) 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  <a:sym typeface="Wingdings" pitchFamily="2" charset="2"/>
              </a:rPr>
              <a:t> [415,485]</a:t>
            </a: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  <a:sym typeface="Wingdings" pitchFamily="2" charset="2"/>
              </a:rPr>
              <a:t>Interpretation:  We are 92% confident that the true mean Math SAT score for seniors in this school district lies between 415 and 485 </a:t>
            </a:r>
            <a:endParaRPr lang="en-US" sz="2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Problem 4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A random sample of 25 seniors from a large metropolitan school district had a mean Math SAT score of 450.  Suppose we know that the population of Math SAT scores for seniors in the district is normally distributed with standard deviation </a:t>
            </a:r>
            <a:r>
              <a:rPr lang="el-GR" sz="2400" b="1" dirty="0" smtClean="0"/>
              <a:t>σ</a:t>
            </a:r>
            <a:r>
              <a:rPr lang="en-US" sz="2400" b="1" dirty="0" smtClean="0"/>
              <a:t> = 100. </a:t>
            </a:r>
          </a:p>
          <a:p>
            <a:pPr marL="457200" indent="-457200">
              <a:buFontTx/>
              <a:buAutoNum type="alphaLcParenBoth"/>
              <a:defRPr/>
            </a:pPr>
            <a:endParaRPr lang="en-US" sz="1000" b="1" dirty="0" smtClean="0"/>
          </a:p>
          <a:p>
            <a:pPr marL="457200" indent="-457200">
              <a:buFontTx/>
              <a:buAutoNum type="alphaLcParenBoth"/>
              <a:defRPr/>
            </a:pPr>
            <a:r>
              <a:rPr lang="en-US" sz="2400" b="1" dirty="0" smtClean="0"/>
              <a:t>Using the information provided above, what is the smallest sample size we can take to achieve a 90% confidence interval for </a:t>
            </a:r>
            <a:r>
              <a:rPr lang="el-GR" sz="2400" b="1" i="1" dirty="0" smtClean="0"/>
              <a:t>μ</a:t>
            </a:r>
            <a:r>
              <a:rPr lang="en-US" sz="2400" b="1" dirty="0" smtClean="0"/>
              <a:t> with margin of error </a:t>
            </a:r>
            <a:r>
              <a:rPr lang="en-US" sz="2400" b="1" dirty="0" smtClean="0">
                <a:sym typeface="Symbol"/>
              </a:rPr>
              <a:t>25</a:t>
            </a:r>
            <a:r>
              <a:rPr lang="en-US" sz="2400" b="1" dirty="0" smtClean="0"/>
              <a:t>?  Show work to support your answer.  (Be sure to note that parts (a) and (b) have different confidence levels.)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029200"/>
            <a:ext cx="86106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24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Z* = 1.645  </a:t>
            </a:r>
            <a:r>
              <a:rPr lang="el-GR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σ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= 100        n =  [Z*</a:t>
            </a:r>
            <a:r>
              <a:rPr lang="el-GR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σ</a:t>
            </a: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/MOE]² = [(1.645(100)/25]²</a:t>
            </a: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                                          = [6.48]² = 41.99, so 42 </a:t>
            </a:r>
          </a:p>
          <a:p>
            <a:pPr>
              <a:defRPr/>
            </a:pPr>
            <a:r>
              <a:rPr lang="en-US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8 - R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Review of Chapter 8</a:t>
            </a:r>
            <a:br>
              <a:rPr lang="en-US" altLang="en-US" b="1" smtClean="0"/>
            </a:br>
            <a:r>
              <a:rPr lang="en-US" altLang="en-US" b="1" smtClean="0"/>
              <a:t>Confidence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altLang="en-US" sz="2400" b="1" smtClean="0"/>
              <a:t>Describe </a:t>
            </a:r>
            <a:r>
              <a:rPr lang="en-US" altLang="en-US" sz="2400" b="1" i="1" smtClean="0"/>
              <a:t>statistical inference</a:t>
            </a:r>
            <a:endParaRPr lang="en-US" altLang="en-US" sz="2400" b="1" smtClean="0"/>
          </a:p>
          <a:p>
            <a:endParaRPr lang="en-US" altLang="en-US" sz="1800" b="1" smtClean="0"/>
          </a:p>
          <a:p>
            <a:r>
              <a:rPr lang="en-US" altLang="en-US" sz="2400" b="1" smtClean="0"/>
              <a:t>Describe the basic form of all </a:t>
            </a:r>
            <a:r>
              <a:rPr lang="en-US" altLang="en-US" sz="2400" b="1" i="1" smtClean="0"/>
              <a:t>confidence intervals</a:t>
            </a:r>
            <a:endParaRPr lang="en-US" altLang="en-US" sz="2400" b="1" smtClean="0"/>
          </a:p>
          <a:p>
            <a:endParaRPr lang="en-US" altLang="en-US" sz="1800" b="1" smtClean="0"/>
          </a:p>
          <a:p>
            <a:r>
              <a:rPr lang="en-US" altLang="en-US" sz="2400" b="1" smtClean="0"/>
              <a:t>Construct and interpret a </a:t>
            </a:r>
            <a:r>
              <a:rPr lang="en-US" altLang="en-US" sz="2400" b="1" i="1" smtClean="0"/>
              <a:t>confidence interval for a population mean </a:t>
            </a:r>
            <a:r>
              <a:rPr lang="en-US" altLang="en-US" sz="2400" b="1" smtClean="0"/>
              <a:t>(including paired data) </a:t>
            </a:r>
            <a:r>
              <a:rPr lang="en-US" altLang="en-US" sz="2400" b="1" i="1" smtClean="0"/>
              <a:t>and for a population proportion</a:t>
            </a:r>
            <a:endParaRPr lang="en-US" altLang="en-US" sz="2400" b="1" smtClean="0"/>
          </a:p>
          <a:p>
            <a:endParaRPr lang="en-US" altLang="en-US" sz="1800" b="1" smtClean="0"/>
          </a:p>
          <a:p>
            <a:r>
              <a:rPr lang="en-US" altLang="en-US" sz="2400" b="1" smtClean="0"/>
              <a:t>Describe a </a:t>
            </a:r>
            <a:r>
              <a:rPr lang="en-US" altLang="en-US" sz="2400" b="1" i="1" smtClean="0"/>
              <a:t>margin of error,</a:t>
            </a:r>
            <a:r>
              <a:rPr lang="en-US" altLang="en-US" sz="2400" b="1" smtClean="0"/>
              <a:t> and explain ways in which you can control the size of the margin of error</a:t>
            </a:r>
          </a:p>
          <a:p>
            <a:endParaRPr lang="en-US" altLang="en-U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altLang="en-US" sz="2400" b="1" smtClean="0"/>
              <a:t>Determine the </a:t>
            </a:r>
            <a:r>
              <a:rPr lang="en-US" altLang="en-US" sz="2400" b="1" i="1" smtClean="0"/>
              <a:t>sample size</a:t>
            </a:r>
            <a:r>
              <a:rPr lang="en-US" altLang="en-US" sz="2400" b="1" smtClean="0"/>
              <a:t> necessary to construct a confidence interval for a fixed margin of error</a:t>
            </a:r>
          </a:p>
          <a:p>
            <a:endParaRPr lang="en-US" altLang="en-US" sz="1800" b="1" smtClean="0"/>
          </a:p>
          <a:p>
            <a:r>
              <a:rPr lang="en-US" altLang="en-US" sz="2400" b="1" smtClean="0"/>
              <a:t>Compare and contrast the </a:t>
            </a:r>
            <a:r>
              <a:rPr lang="en-US" altLang="en-US" sz="2400" b="1" i="1" smtClean="0"/>
              <a:t>t distribution</a:t>
            </a:r>
            <a:r>
              <a:rPr lang="en-US" altLang="en-US" sz="2400" b="1" smtClean="0"/>
              <a:t> and the Normal distribution</a:t>
            </a:r>
          </a:p>
          <a:p>
            <a:endParaRPr lang="en-US" altLang="en-US" sz="1800" b="1" smtClean="0"/>
          </a:p>
          <a:p>
            <a:r>
              <a:rPr lang="en-US" altLang="en-US" sz="2400" b="1" smtClean="0"/>
              <a:t>List the </a:t>
            </a:r>
            <a:r>
              <a:rPr lang="en-US" altLang="en-US" sz="2400" b="1" i="1" smtClean="0"/>
              <a:t>conditions</a:t>
            </a:r>
            <a:r>
              <a:rPr lang="en-US" altLang="en-US" sz="2400" b="1" smtClean="0"/>
              <a:t> that must be present to construct a confidence interval for a population mean or a population proportion</a:t>
            </a:r>
          </a:p>
          <a:p>
            <a:endParaRPr lang="en-US" altLang="en-US" sz="1800" b="1" smtClean="0"/>
          </a:p>
          <a:p>
            <a:r>
              <a:rPr lang="en-US" altLang="en-US" sz="2400" b="1" smtClean="0"/>
              <a:t>Explain what is meant by the </a:t>
            </a:r>
            <a:r>
              <a:rPr lang="en-US" altLang="en-US" sz="2400" b="1" i="1" smtClean="0"/>
              <a:t>standard error,</a:t>
            </a:r>
            <a:r>
              <a:rPr lang="en-US" altLang="en-US" sz="2400" b="1" smtClean="0"/>
              <a:t> and determine the standard error of x-bar and the standard error of p-hat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eaLnBrk="1" hangingPunct="1"/>
            <a:r>
              <a:rPr lang="en-US" altLang="en-US" sz="2000" b="1" i="1" smtClean="0">
                <a:solidFill>
                  <a:srgbClr val="FFFF00"/>
                </a:solidFill>
              </a:rPr>
              <a:t>None new</a:t>
            </a: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Inference Toolbox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r>
              <a:rPr lang="en-US" altLang="en-US" sz="2800" b="1" smtClean="0"/>
              <a:t>Step 1:  </a:t>
            </a:r>
            <a:r>
              <a:rPr lang="en-US" altLang="en-US" sz="2800" b="1" smtClean="0">
                <a:solidFill>
                  <a:srgbClr val="FFFF00"/>
                </a:solidFill>
              </a:rPr>
              <a:t>Parameter</a:t>
            </a:r>
          </a:p>
          <a:p>
            <a:pPr lvl="1"/>
            <a:r>
              <a:rPr lang="en-US" altLang="en-US" sz="2400" b="1" smtClean="0"/>
              <a:t>Indentify the population of interest and the parameter you want to draw conclusions about</a:t>
            </a:r>
          </a:p>
          <a:p>
            <a:r>
              <a:rPr lang="en-US" altLang="en-US" sz="2800" b="1" smtClean="0"/>
              <a:t>Step 2:  </a:t>
            </a:r>
            <a:r>
              <a:rPr lang="en-US" altLang="en-US" sz="2800" b="1" smtClean="0">
                <a:solidFill>
                  <a:srgbClr val="FFFF00"/>
                </a:solidFill>
              </a:rPr>
              <a:t>Conditions</a:t>
            </a:r>
          </a:p>
          <a:p>
            <a:pPr lvl="1"/>
            <a:r>
              <a:rPr lang="en-US" altLang="en-US" sz="2400" b="1" smtClean="0"/>
              <a:t>Choose the appropriate inference procedure.  Verify conditions for using it</a:t>
            </a:r>
          </a:p>
          <a:p>
            <a:r>
              <a:rPr lang="en-US" altLang="en-US" sz="2800" b="1" smtClean="0"/>
              <a:t>Step 3:  </a:t>
            </a:r>
            <a:r>
              <a:rPr lang="en-US" altLang="en-US" sz="2800" b="1" smtClean="0">
                <a:solidFill>
                  <a:srgbClr val="FFFF00"/>
                </a:solidFill>
              </a:rPr>
              <a:t>Calculations</a:t>
            </a:r>
          </a:p>
          <a:p>
            <a:pPr lvl="1"/>
            <a:r>
              <a:rPr lang="en-US" altLang="en-US" sz="2400" b="1" smtClean="0"/>
              <a:t>If conditions are met, carry out inference procedure</a:t>
            </a:r>
          </a:p>
          <a:p>
            <a:pPr lvl="1"/>
            <a:r>
              <a:rPr lang="en-US" altLang="en-US" sz="2400" b="1" smtClean="0"/>
              <a:t>Confidence Interval:  </a:t>
            </a:r>
            <a:r>
              <a:rPr lang="en-US" altLang="en-US" sz="2400" b="1" smtClean="0">
                <a:solidFill>
                  <a:srgbClr val="92D050"/>
                </a:solidFill>
              </a:rPr>
              <a:t>PE </a:t>
            </a:r>
            <a:r>
              <a:rPr lang="en-US" altLang="en-US" sz="2400" b="1" smtClean="0">
                <a:solidFill>
                  <a:srgbClr val="92D050"/>
                </a:solidFill>
                <a:sym typeface="Symbol" pitchFamily="18" charset="2"/>
              </a:rPr>
              <a:t> MOE</a:t>
            </a:r>
          </a:p>
          <a:p>
            <a:r>
              <a:rPr lang="en-US" altLang="en-US" sz="2800" b="1" smtClean="0">
                <a:sym typeface="Symbol" pitchFamily="18" charset="2"/>
              </a:rPr>
              <a:t>Step 4:  </a:t>
            </a:r>
            <a:r>
              <a:rPr lang="en-US" altLang="en-US" sz="2800" b="1" smtClean="0">
                <a:solidFill>
                  <a:srgbClr val="FFFF00"/>
                </a:solidFill>
                <a:sym typeface="Symbol" pitchFamily="18" charset="2"/>
              </a:rPr>
              <a:t>Interpretation or Conclusion</a:t>
            </a:r>
          </a:p>
          <a:p>
            <a:pPr lvl="1"/>
            <a:r>
              <a:rPr lang="en-US" altLang="en-US" sz="2400" b="1" smtClean="0">
                <a:sym typeface="Symbol" pitchFamily="18" charset="2"/>
              </a:rPr>
              <a:t>Interpret you results in the context of the problem</a:t>
            </a:r>
          </a:p>
          <a:p>
            <a:pPr lvl="1"/>
            <a:r>
              <a:rPr lang="en-US" altLang="en-US" sz="2400" b="1" smtClean="0">
                <a:sym typeface="Symbol" pitchFamily="18" charset="2"/>
              </a:rPr>
              <a:t>Three C’s:  </a:t>
            </a:r>
            <a:r>
              <a:rPr lang="en-US" altLang="en-US" sz="2400" b="1" smtClean="0">
                <a:solidFill>
                  <a:srgbClr val="92D050"/>
                </a:solidFill>
                <a:sym typeface="Symbol" pitchFamily="18" charset="2"/>
              </a:rPr>
              <a:t>conclusion, connection, and context</a:t>
            </a:r>
            <a:endParaRPr lang="en-US" altLang="en-US" sz="2400" b="1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Confidence Intervals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458200" cy="28956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Form:</a:t>
            </a:r>
          </a:p>
          <a:p>
            <a:pPr lvl="1" eaLnBrk="1" hangingPunct="1"/>
            <a:r>
              <a:rPr lang="en-US" altLang="en-US" sz="2000" b="1" smtClean="0"/>
              <a:t>Point Estimate (PE) </a:t>
            </a:r>
            <a:r>
              <a:rPr lang="en-US" altLang="en-US" sz="2000" b="1" smtClean="0">
                <a:sym typeface="Symbol" pitchFamily="18" charset="2"/>
              </a:rPr>
              <a:t> Margin of Error (MOE)</a:t>
            </a:r>
          </a:p>
          <a:p>
            <a:pPr lvl="1" eaLnBrk="1" hangingPunct="1"/>
            <a:r>
              <a:rPr lang="en-US" altLang="en-US" sz="2000" b="1" smtClean="0">
                <a:sym typeface="Symbol" pitchFamily="18" charset="2"/>
              </a:rPr>
              <a:t>PE is an unbiased estimator of the population parameter</a:t>
            </a:r>
          </a:p>
          <a:p>
            <a:pPr lvl="1" eaLnBrk="1" hangingPunct="1"/>
            <a:r>
              <a:rPr lang="en-US" altLang="en-US" sz="2000" b="1" smtClean="0">
                <a:sym typeface="Symbol" pitchFamily="18" charset="2"/>
              </a:rPr>
              <a:t>MOE is confidence level  standard error (SE) of the estimator</a:t>
            </a:r>
          </a:p>
          <a:p>
            <a:pPr lvl="1" eaLnBrk="1" hangingPunct="1"/>
            <a:r>
              <a:rPr lang="en-US" altLang="en-US" sz="2000" b="1" smtClean="0">
                <a:sym typeface="Symbol" pitchFamily="18" charset="2"/>
              </a:rPr>
              <a:t>SE is in the form of standard deviation / </a:t>
            </a:r>
            <a:r>
              <a:rPr lang="en-US" altLang="en-US" sz="2000" b="1" smtClean="0">
                <a:cs typeface="Arial" charset="0"/>
                <a:sym typeface="Symbol" pitchFamily="18" charset="2"/>
              </a:rPr>
              <a:t>√sample size</a:t>
            </a:r>
            <a:endParaRPr lang="en-US" altLang="en-US" sz="2000" b="1" smtClean="0">
              <a:sym typeface="Symbol" pitchFamily="18" charset="2"/>
            </a:endParaRPr>
          </a:p>
          <a:p>
            <a:pPr eaLnBrk="1" hangingPunct="1"/>
            <a:endParaRPr lang="en-US" altLang="en-US" sz="1200" b="1" smtClean="0">
              <a:sym typeface="Symbol" pitchFamily="18" charset="2"/>
            </a:endParaRPr>
          </a:p>
          <a:p>
            <a:pPr eaLnBrk="1" hangingPunct="1"/>
            <a:r>
              <a:rPr lang="en-US" altLang="en-US" sz="2400" b="1" smtClean="0">
                <a:sym typeface="Symbol" pitchFamily="18" charset="2"/>
              </a:rPr>
              <a:t>Specifics:</a:t>
            </a:r>
            <a:endParaRPr lang="en-US" altLang="en-US" sz="2400" b="1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581400"/>
          <a:ext cx="7924801" cy="283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2"/>
                <a:gridCol w="981890"/>
                <a:gridCol w="1283063"/>
                <a:gridCol w="1283063"/>
                <a:gridCol w="2471783"/>
              </a:tblGrid>
              <a:tr h="91460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Parameter</a:t>
                      </a:r>
                      <a:endParaRPr lang="en-US" sz="1800" dirty="0"/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</a:t>
                      </a:r>
                      <a:endParaRPr lang="en-US" sz="1800" dirty="0"/>
                    </a:p>
                  </a:txBody>
                  <a:tcPr marT="45730" marB="45730"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MOE</a:t>
                      </a:r>
                    </a:p>
                    <a:p>
                      <a:pPr algn="ctr"/>
                      <a:r>
                        <a:rPr lang="en-US" sz="1800" dirty="0" smtClean="0"/>
                        <a:t>C-level      Standard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                  Error</a:t>
                      </a:r>
                      <a:endParaRPr lang="en-US" sz="1800" dirty="0"/>
                    </a:p>
                  </a:txBody>
                  <a:tcPr marT="45730" marB="45730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</a:t>
                      </a:r>
                      <a:r>
                        <a:rPr lang="en-US" sz="1800" baseline="0" dirty="0" smtClean="0"/>
                        <a:t> needed</a:t>
                      </a:r>
                      <a:endParaRPr lang="en-US" sz="1800" dirty="0"/>
                    </a:p>
                  </a:txBody>
                  <a:tcPr marT="45730" marB="45730" anchor="ctr" anchorCtr="1"/>
                </a:tc>
              </a:tr>
              <a:tr h="640223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accent1"/>
                          </a:solidFill>
                        </a:rPr>
                        <a:t>μ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, </a:t>
                      </a:r>
                      <a:br>
                        <a:rPr lang="en-US" sz="1800" dirty="0" smtClean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with </a:t>
                      </a:r>
                      <a:r>
                        <a:rPr lang="el-GR" sz="1800" dirty="0" smtClean="0">
                          <a:solidFill>
                            <a:schemeClr val="accent1"/>
                          </a:solidFill>
                        </a:rPr>
                        <a:t>σ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 known</a:t>
                      </a:r>
                      <a:endParaRPr lang="en-US" sz="1800" dirty="0">
                        <a:solidFill>
                          <a:schemeClr val="accent1"/>
                        </a:solidFill>
                      </a:endParaRP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x-bar</a:t>
                      </a:r>
                      <a:endParaRPr lang="en-US" sz="1800" dirty="0">
                        <a:solidFill>
                          <a:schemeClr val="accent1"/>
                        </a:solidFill>
                      </a:endParaRP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z*</a:t>
                      </a:r>
                      <a:endParaRPr lang="en-US" sz="1800" dirty="0">
                        <a:solidFill>
                          <a:schemeClr val="accent1"/>
                        </a:solidFill>
                      </a:endParaRP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>
                          <a:solidFill>
                            <a:schemeClr val="accent1"/>
                          </a:solidFill>
                        </a:rPr>
                        <a:t>σ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 / 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  <a:latin typeface="+mn-lt"/>
                          <a:cs typeface="Arial"/>
                        </a:rPr>
                        <a:t>√n</a:t>
                      </a:r>
                      <a:endParaRPr lang="en-US" sz="1800" dirty="0">
                        <a:solidFill>
                          <a:schemeClr val="accent1"/>
                        </a:solidFill>
                      </a:endParaRP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n</a:t>
                      </a:r>
                      <a:r>
                        <a:rPr lang="en-US" sz="1800" baseline="0" dirty="0" smtClean="0">
                          <a:solidFill>
                            <a:schemeClr val="accent1"/>
                          </a:solidFill>
                        </a:rPr>
                        <a:t> = [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z*</a:t>
                      </a:r>
                      <a:r>
                        <a:rPr lang="el-GR" sz="1800" dirty="0" smtClean="0">
                          <a:solidFill>
                            <a:schemeClr val="accent1"/>
                          </a:solidFill>
                        </a:rPr>
                        <a:t>σ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/MOE]²</a:t>
                      </a:r>
                    </a:p>
                  </a:txBody>
                  <a:tcPr marT="45730" marB="45730" anchor="ctr" anchorCtr="1"/>
                </a:tc>
              </a:tr>
              <a:tr h="6402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solidFill>
                            <a:schemeClr val="accent1"/>
                          </a:solidFill>
                        </a:rPr>
                        <a:t>μ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, </a:t>
                      </a:r>
                      <a:br>
                        <a:rPr lang="en-US" sz="1800" dirty="0" smtClean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with </a:t>
                      </a:r>
                      <a:r>
                        <a:rPr lang="el-GR" sz="1800" dirty="0" smtClean="0">
                          <a:solidFill>
                            <a:schemeClr val="accent1"/>
                          </a:solidFill>
                        </a:rPr>
                        <a:t>σ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 unknown</a:t>
                      </a: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x-bar</a:t>
                      </a:r>
                      <a:endParaRPr lang="en-US" sz="1800" dirty="0">
                        <a:solidFill>
                          <a:schemeClr val="accent1"/>
                        </a:solidFill>
                      </a:endParaRP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t*</a:t>
                      </a: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s / 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  <a:latin typeface="+mn-lt"/>
                          <a:cs typeface="Arial"/>
                        </a:rPr>
                        <a:t>√n</a:t>
                      </a:r>
                      <a:endParaRPr lang="en-US" sz="1800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n</a:t>
                      </a:r>
                      <a:r>
                        <a:rPr lang="en-US" sz="1800" baseline="0" dirty="0" smtClean="0">
                          <a:solidFill>
                            <a:schemeClr val="accent1"/>
                          </a:solidFill>
                        </a:rPr>
                        <a:t> = [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z*s/MOE]²</a:t>
                      </a:r>
                    </a:p>
                  </a:txBody>
                  <a:tcPr marT="45730" marB="45730" anchor="ctr" anchorCtr="1"/>
                </a:tc>
              </a:tr>
              <a:tr h="6402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p</a:t>
                      </a: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p-hat</a:t>
                      </a:r>
                      <a:endParaRPr lang="en-US" sz="1800" dirty="0">
                        <a:solidFill>
                          <a:schemeClr val="accent1"/>
                        </a:solidFill>
                      </a:endParaRP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z*</a:t>
                      </a: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1"/>
                          </a:solidFill>
                          <a:latin typeface="+mn-lt"/>
                          <a:cs typeface="Arial"/>
                        </a:rPr>
                        <a:t>√p(1-p)/n</a:t>
                      </a:r>
                      <a:endParaRPr lang="en-US" sz="1800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T="45730" marB="4573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n</a:t>
                      </a:r>
                      <a:r>
                        <a:rPr lang="en-US" sz="1800" baseline="0" dirty="0" smtClean="0">
                          <a:solidFill>
                            <a:schemeClr val="accent1"/>
                          </a:solidFill>
                        </a:rPr>
                        <a:t> = 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p(1-p)</a:t>
                      </a:r>
                      <a:r>
                        <a:rPr lang="en-US" sz="1800" baseline="0" dirty="0" smtClean="0">
                          <a:solidFill>
                            <a:schemeClr val="accent1"/>
                          </a:solidFill>
                        </a:rPr>
                        <a:t> [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z*/MOE]²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n = 0.25</a:t>
                      </a:r>
                      <a:r>
                        <a:rPr lang="en-US" sz="1800" baseline="0" dirty="0" smtClean="0">
                          <a:solidFill>
                            <a:schemeClr val="accent1"/>
                          </a:solidFill>
                        </a:rPr>
                        <a:t>[</a:t>
                      </a:r>
                      <a:r>
                        <a:rPr lang="en-US" sz="1800" dirty="0" smtClean="0">
                          <a:solidFill>
                            <a:schemeClr val="accent1"/>
                          </a:solidFill>
                        </a:rPr>
                        <a:t>z*/MOE]²</a:t>
                      </a:r>
                    </a:p>
                  </a:txBody>
                  <a:tcPr marT="45730" marB="45730" anchor="ctr" anchorCtr="1"/>
                </a:tc>
              </a:tr>
            </a:tbl>
          </a:graphicData>
        </a:graphic>
      </p:graphicFrame>
      <p:cxnSp>
        <p:nvCxnSpPr>
          <p:cNvPr id="8227" name="Straight Connector 5"/>
          <p:cNvCxnSpPr>
            <a:cxnSpLocks noChangeShapeType="1"/>
          </p:cNvCxnSpPr>
          <p:nvPr/>
        </p:nvCxnSpPr>
        <p:spPr bwMode="auto">
          <a:xfrm>
            <a:off x="5732463" y="4694238"/>
            <a:ext cx="228600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28" name="Straight Connector 7"/>
          <p:cNvCxnSpPr>
            <a:cxnSpLocks noChangeShapeType="1"/>
          </p:cNvCxnSpPr>
          <p:nvPr/>
        </p:nvCxnSpPr>
        <p:spPr bwMode="auto">
          <a:xfrm>
            <a:off x="5214938" y="5959475"/>
            <a:ext cx="822325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29" name="Straight Connector 6"/>
          <p:cNvCxnSpPr>
            <a:cxnSpLocks noChangeShapeType="1"/>
          </p:cNvCxnSpPr>
          <p:nvPr/>
        </p:nvCxnSpPr>
        <p:spPr bwMode="auto">
          <a:xfrm>
            <a:off x="5715000" y="5335588"/>
            <a:ext cx="228600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Conditions for CI Inference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r>
              <a:rPr lang="en-US" altLang="en-US" sz="2800" b="1" smtClean="0"/>
              <a:t>Sample comes from a </a:t>
            </a:r>
            <a:r>
              <a:rPr lang="en-US" altLang="en-US" sz="2800" b="1" smtClean="0">
                <a:solidFill>
                  <a:srgbClr val="FFC000"/>
                </a:solidFill>
              </a:rPr>
              <a:t>SRS</a:t>
            </a:r>
          </a:p>
          <a:p>
            <a:r>
              <a:rPr lang="en-US" altLang="en-US" sz="2800" b="1" smtClean="0">
                <a:solidFill>
                  <a:srgbClr val="FFC000"/>
                </a:solidFill>
              </a:rPr>
              <a:t>Independence</a:t>
            </a:r>
            <a:r>
              <a:rPr lang="en-US" altLang="en-US" sz="2800" b="1" smtClean="0"/>
              <a:t> of observations</a:t>
            </a:r>
          </a:p>
          <a:p>
            <a:pPr lvl="1"/>
            <a:r>
              <a:rPr lang="en-US" altLang="en-US" sz="2400" b="1" smtClean="0"/>
              <a:t>Population large enough so sample is not from Hypergeometric distribution (</a:t>
            </a:r>
            <a:r>
              <a:rPr lang="en-US" altLang="en-US" sz="2400" b="1" smtClean="0">
                <a:solidFill>
                  <a:srgbClr val="FFC000"/>
                </a:solidFill>
              </a:rPr>
              <a:t>N ≥ 10n</a:t>
            </a:r>
            <a:r>
              <a:rPr lang="en-US" altLang="en-US" sz="2400" b="1" smtClean="0"/>
              <a:t>)</a:t>
            </a:r>
            <a:endParaRPr lang="en-US" altLang="en-US" sz="1800" b="1" smtClean="0"/>
          </a:p>
          <a:p>
            <a:r>
              <a:rPr lang="en-US" altLang="en-US" sz="2800" b="1" smtClean="0">
                <a:solidFill>
                  <a:srgbClr val="FFC000"/>
                </a:solidFill>
              </a:rPr>
              <a:t>Normality</a:t>
            </a:r>
            <a:r>
              <a:rPr lang="en-US" altLang="en-US" sz="2800" b="1" smtClean="0"/>
              <a:t> from either the</a:t>
            </a:r>
          </a:p>
          <a:p>
            <a:pPr lvl="1"/>
            <a:r>
              <a:rPr lang="en-US" altLang="en-US" sz="2400" b="1" smtClean="0"/>
              <a:t>Population is Normally distributed</a:t>
            </a:r>
          </a:p>
          <a:p>
            <a:pPr lvl="1"/>
            <a:r>
              <a:rPr lang="en-US" altLang="en-US" sz="2400" b="1" smtClean="0"/>
              <a:t>Sample size is large enough for CLT to apply</a:t>
            </a:r>
          </a:p>
          <a:p>
            <a:pPr lvl="1"/>
            <a:r>
              <a:rPr lang="en-US" altLang="en-US" sz="2400" b="1" smtClean="0"/>
              <a:t>t-distribution or small sample size:  </a:t>
            </a:r>
            <a:br>
              <a:rPr lang="en-US" altLang="en-US" sz="2400" b="1" smtClean="0"/>
            </a:br>
            <a:r>
              <a:rPr lang="en-US" altLang="en-US" sz="2400" b="1" smtClean="0"/>
              <a:t>shape and outliers (killer!) checked</a:t>
            </a:r>
          </a:p>
          <a:p>
            <a:pPr lvl="1"/>
            <a:r>
              <a:rPr lang="en-US" altLang="en-US" sz="2400" b="1" smtClean="0"/>
              <a:t>population proportion:  np </a:t>
            </a:r>
            <a:r>
              <a:rPr lang="en-US" altLang="en-US" sz="2400" b="1" smtClean="0">
                <a:cs typeface="Arial" charset="0"/>
              </a:rPr>
              <a:t>≥ 10 </a:t>
            </a:r>
            <a:r>
              <a:rPr lang="en-US" altLang="en-US" sz="2400" b="1" smtClean="0"/>
              <a:t>and n(1-p) </a:t>
            </a:r>
            <a:r>
              <a:rPr lang="en-US" altLang="en-US" sz="2400" b="1" smtClean="0">
                <a:cs typeface="Arial" charset="0"/>
              </a:rPr>
              <a:t>≥ 10</a:t>
            </a:r>
            <a:endParaRPr lang="en-US" altLang="en-US" sz="2400" b="1" smtClean="0"/>
          </a:p>
          <a:p>
            <a:r>
              <a:rPr lang="en-US" altLang="en-US" sz="2800" b="1" smtClean="0">
                <a:solidFill>
                  <a:srgbClr val="FFFF00"/>
                </a:solidFill>
              </a:rPr>
              <a:t>Must be checked for each CI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019175"/>
            <a:ext cx="74295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3"/>
          <p:cNvSpPr>
            <a:spLocks noGrp="1"/>
          </p:cNvSpPr>
          <p:nvPr>
            <p:ph type="title"/>
          </p:nvPr>
        </p:nvSpPr>
        <p:spPr>
          <a:xfrm>
            <a:off x="457200" y="6985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Using Confidence Level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644525" y="5562600"/>
            <a:ext cx="7848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Remember:  t-distribution has more area in the tails and as the degrees-of-freedom (n – 1) gets very large the distribution approaches the Standard Normal distribution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3450" y="5029200"/>
            <a:ext cx="666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/>
              <a:t>-t* or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48400" y="5029200"/>
            <a:ext cx="596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/>
              <a:t>or t*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1219200"/>
            <a:ext cx="2012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/>
              <a:t>t-distribution</a:t>
            </a:r>
            <a:br>
              <a:rPr lang="en-US" altLang="en-US" sz="1600" b="1"/>
            </a:br>
            <a:r>
              <a:rPr lang="en-US" altLang="en-US" sz="1600" b="1"/>
              <a:t>(more area in tails)</a:t>
            </a:r>
          </a:p>
        </p:txBody>
      </p: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rot="5400000">
            <a:off x="190500" y="3086100"/>
            <a:ext cx="2819400" cy="45720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1828800" y="1905000"/>
            <a:ext cx="5181600" cy="2971800"/>
          </a:xfrm>
          <a:prstGeom prst="straightConnector1">
            <a:avLst/>
          </a:prstGeom>
          <a:noFill/>
          <a:ln w="9525" algn="ctr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1318</Words>
  <Application>Microsoft Office PowerPoint</Application>
  <PresentationFormat>On-screen Show (4:3)</PresentationFormat>
  <Paragraphs>174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Default Design</vt:lpstr>
      <vt:lpstr>PowerPoint Presentation</vt:lpstr>
      <vt:lpstr>Lesson 8 - R</vt:lpstr>
      <vt:lpstr>Objectives</vt:lpstr>
      <vt:lpstr>Objectives</vt:lpstr>
      <vt:lpstr>Vocabulary</vt:lpstr>
      <vt:lpstr>Inference Toolbox</vt:lpstr>
      <vt:lpstr>Confidence Intervals</vt:lpstr>
      <vt:lpstr>Conditions for CI Inference</vt:lpstr>
      <vt:lpstr>Using Confidence Level</vt:lpstr>
      <vt:lpstr>Margin of Error Factors</vt:lpstr>
      <vt:lpstr>TI Calculator Help on C-Interval</vt:lpstr>
      <vt:lpstr>Summary and Homework</vt:lpstr>
      <vt:lpstr>Problem 1</vt:lpstr>
      <vt:lpstr>Problem 1 continued</vt:lpstr>
      <vt:lpstr>Problem 1 continued</vt:lpstr>
      <vt:lpstr>Problem 2</vt:lpstr>
      <vt:lpstr>Problem 3</vt:lpstr>
      <vt:lpstr>Problem 4 a</vt:lpstr>
      <vt:lpstr>Problem 4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66</cp:revision>
  <cp:lastPrinted>1601-01-01T00:00:00Z</cp:lastPrinted>
  <dcterms:created xsi:type="dcterms:W3CDTF">1601-01-01T00:00:00Z</dcterms:created>
  <dcterms:modified xsi:type="dcterms:W3CDTF">2018-10-20T13:10:51Z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