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sldIdLst>
    <p:sldId id="256" r:id="rId2"/>
    <p:sldId id="257" r:id="rId3"/>
    <p:sldId id="318" r:id="rId4"/>
    <p:sldId id="317" r:id="rId5"/>
    <p:sldId id="304" r:id="rId6"/>
    <p:sldId id="301" r:id="rId7"/>
    <p:sldId id="305" r:id="rId8"/>
    <p:sldId id="306" r:id="rId9"/>
    <p:sldId id="261" r:id="rId10"/>
    <p:sldId id="278" r:id="rId11"/>
    <p:sldId id="307" r:id="rId12"/>
    <p:sldId id="291" r:id="rId13"/>
    <p:sldId id="290" r:id="rId14"/>
    <p:sldId id="292" r:id="rId15"/>
    <p:sldId id="293" r:id="rId16"/>
    <p:sldId id="294" r:id="rId17"/>
    <p:sldId id="308" r:id="rId18"/>
    <p:sldId id="309" r:id="rId19"/>
    <p:sldId id="302" r:id="rId20"/>
    <p:sldId id="280" r:id="rId21"/>
    <p:sldId id="286" r:id="rId22"/>
    <p:sldId id="300" r:id="rId23"/>
    <p:sldId id="316" r:id="rId24"/>
    <p:sldId id="295" r:id="rId25"/>
    <p:sldId id="296" r:id="rId26"/>
    <p:sldId id="299" r:id="rId27"/>
    <p:sldId id="284" r:id="rId28"/>
    <p:sldId id="281" r:id="rId29"/>
    <p:sldId id="297" r:id="rId30"/>
    <p:sldId id="303" r:id="rId31"/>
    <p:sldId id="310" r:id="rId32"/>
    <p:sldId id="282" r:id="rId33"/>
    <p:sldId id="283" r:id="rId34"/>
    <p:sldId id="298" r:id="rId35"/>
    <p:sldId id="285" r:id="rId36"/>
    <p:sldId id="289" r:id="rId37"/>
    <p:sldId id="311" r:id="rId38"/>
    <p:sldId id="312" r:id="rId39"/>
    <p:sldId id="313" r:id="rId40"/>
    <p:sldId id="314" r:id="rId41"/>
    <p:sldId id="315" r:id="rId42"/>
    <p:sldId id="263" r:id="rId4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ACCE1490-687B-48B4-BB88-53EC49D4E16A}" type="datetimeFigureOut">
              <a:rPr lang="en-US"/>
              <a:pPr>
                <a:defRPr/>
              </a:pPr>
              <a:t>10/28/2018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4B77ACEB-00D4-42BE-BBD7-3EB502411CD6}" type="slidenum">
              <a:rPr lang="en-US"/>
              <a:pPr>
                <a:defRPr/>
              </a:pPr>
              <a:t>‹#›</a:t>
            </a:fld>
            <a:endParaRPr lang="en-US"/>
          </a:p>
        </p:txBody>
      </p:sp>
    </p:spTree>
    <p:extLst>
      <p:ext uri="{BB962C8B-B14F-4D97-AF65-F5344CB8AC3E}">
        <p14:creationId xmlns:p14="http://schemas.microsoft.com/office/powerpoint/2010/main" val="18900649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60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34548B3-CD9F-48D6-AD1C-419DE757CE53}" type="slidenum">
              <a:rPr lang="en-US" altLang="en-US" smtClean="0"/>
              <a:pPr/>
              <a:t>1</a:t>
            </a:fld>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53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B13C8A9D-CC09-4B9E-9088-7002E11D3BA3}" type="slidenum">
              <a:rPr lang="en-US" altLang="en-US" smtClean="0"/>
              <a:pPr/>
              <a:t>42</a:t>
            </a:fld>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71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F11D3CC0-D3B9-4D73-BC28-F6325F79C025}" type="slidenum">
              <a:rPr lang="en-US" altLang="en-US" smtClean="0"/>
              <a:pPr/>
              <a:t>2</a:t>
            </a:fld>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81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C5F8F790-5780-4078-A044-CFA2A8CC821C}" type="slidenum">
              <a:rPr lang="en-US" altLang="en-US" smtClean="0"/>
              <a:pPr/>
              <a:t>3</a:t>
            </a:fld>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23C25602-3B1C-4546-AD00-DFD5407C0196}" type="slidenum">
              <a:rPr lang="en-US" altLang="en-US" smtClean="0"/>
              <a:pPr/>
              <a:t>4</a:t>
            </a:fld>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3E0F6CD-6C4C-4690-94E9-AE45354A94BC}" type="slidenum">
              <a:rPr lang="en-US" altLang="en-US" smtClean="0"/>
              <a:pPr/>
              <a:t>6</a:t>
            </a:fld>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12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60668984-F86D-436A-977B-2AECE843529A}" type="slidenum">
              <a:rPr lang="en-US" altLang="en-US" smtClean="0"/>
              <a:pPr/>
              <a:t>9</a:t>
            </a:fld>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522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703DB6E2-96DC-4E99-88EB-B4E906A8E1A3}" type="slidenum">
              <a:rPr lang="en-US" altLang="en-US" smtClean="0"/>
              <a:pPr/>
              <a:t>24</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32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4AF0693A-C524-4BB3-8E8F-7C0504A21DBC}" type="slidenum">
              <a:rPr lang="en-US" altLang="en-US" smtClean="0"/>
              <a:pPr/>
              <a:t>39</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542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fld id="{85A31DB3-3EED-4FE4-9A47-F8D01D3D744B}" type="slidenum">
              <a:rPr lang="en-US" altLang="en-US" smtClean="0"/>
              <a:pPr/>
              <a:t>40</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92315F4-C7F0-49A3-B4CB-F790DB95EAB0}" type="slidenum">
              <a:rPr lang="en-US"/>
              <a:pPr>
                <a:defRPr/>
              </a:pPr>
              <a:t>‹#›</a:t>
            </a:fld>
            <a:endParaRPr lang="en-US"/>
          </a:p>
        </p:txBody>
      </p:sp>
    </p:spTree>
    <p:extLst>
      <p:ext uri="{BB962C8B-B14F-4D97-AF65-F5344CB8AC3E}">
        <p14:creationId xmlns:p14="http://schemas.microsoft.com/office/powerpoint/2010/main" val="32873653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61735A2-D589-45C4-A871-DD77FADE6643}" type="slidenum">
              <a:rPr lang="en-US"/>
              <a:pPr>
                <a:defRPr/>
              </a:pPr>
              <a:t>‹#›</a:t>
            </a:fld>
            <a:endParaRPr lang="en-US"/>
          </a:p>
        </p:txBody>
      </p:sp>
    </p:spTree>
    <p:extLst>
      <p:ext uri="{BB962C8B-B14F-4D97-AF65-F5344CB8AC3E}">
        <p14:creationId xmlns:p14="http://schemas.microsoft.com/office/powerpoint/2010/main" val="938438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9F37CF5-5DA8-4D98-89A7-EA8BC19CB35F}" type="slidenum">
              <a:rPr lang="en-US"/>
              <a:pPr>
                <a:defRPr/>
              </a:pPr>
              <a:t>‹#›</a:t>
            </a:fld>
            <a:endParaRPr lang="en-US"/>
          </a:p>
        </p:txBody>
      </p:sp>
    </p:spTree>
    <p:extLst>
      <p:ext uri="{BB962C8B-B14F-4D97-AF65-F5344CB8AC3E}">
        <p14:creationId xmlns:p14="http://schemas.microsoft.com/office/powerpoint/2010/main" val="2055705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41A491C-A110-4679-80B5-CE1628AF59A9}" type="slidenum">
              <a:rPr lang="en-US"/>
              <a:pPr>
                <a:defRPr/>
              </a:pPr>
              <a:t>‹#›</a:t>
            </a:fld>
            <a:endParaRPr lang="en-US"/>
          </a:p>
        </p:txBody>
      </p:sp>
    </p:spTree>
    <p:extLst>
      <p:ext uri="{BB962C8B-B14F-4D97-AF65-F5344CB8AC3E}">
        <p14:creationId xmlns:p14="http://schemas.microsoft.com/office/powerpoint/2010/main" val="3573888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8651BDB-98F7-42C8-A12E-D70808F60390}" type="slidenum">
              <a:rPr lang="en-US"/>
              <a:pPr>
                <a:defRPr/>
              </a:pPr>
              <a:t>‹#›</a:t>
            </a:fld>
            <a:endParaRPr lang="en-US"/>
          </a:p>
        </p:txBody>
      </p:sp>
    </p:spTree>
    <p:extLst>
      <p:ext uri="{BB962C8B-B14F-4D97-AF65-F5344CB8AC3E}">
        <p14:creationId xmlns:p14="http://schemas.microsoft.com/office/powerpoint/2010/main" val="22815137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612F12B-EDDC-4240-A1C1-DD2808051904}" type="slidenum">
              <a:rPr lang="en-US"/>
              <a:pPr>
                <a:defRPr/>
              </a:pPr>
              <a:t>‹#›</a:t>
            </a:fld>
            <a:endParaRPr lang="en-US"/>
          </a:p>
        </p:txBody>
      </p:sp>
    </p:spTree>
    <p:extLst>
      <p:ext uri="{BB962C8B-B14F-4D97-AF65-F5344CB8AC3E}">
        <p14:creationId xmlns:p14="http://schemas.microsoft.com/office/powerpoint/2010/main" val="6227202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05F4A74-1822-40E3-AECF-09A4C0ABA2E5}" type="slidenum">
              <a:rPr lang="en-US"/>
              <a:pPr>
                <a:defRPr/>
              </a:pPr>
              <a:t>‹#›</a:t>
            </a:fld>
            <a:endParaRPr lang="en-US"/>
          </a:p>
        </p:txBody>
      </p:sp>
    </p:spTree>
    <p:extLst>
      <p:ext uri="{BB962C8B-B14F-4D97-AF65-F5344CB8AC3E}">
        <p14:creationId xmlns:p14="http://schemas.microsoft.com/office/powerpoint/2010/main" val="1507114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B0C7698-05DE-483C-B45A-1735FD64E733}" type="slidenum">
              <a:rPr lang="en-US"/>
              <a:pPr>
                <a:defRPr/>
              </a:pPr>
              <a:t>‹#›</a:t>
            </a:fld>
            <a:endParaRPr lang="en-US"/>
          </a:p>
        </p:txBody>
      </p:sp>
    </p:spTree>
    <p:extLst>
      <p:ext uri="{BB962C8B-B14F-4D97-AF65-F5344CB8AC3E}">
        <p14:creationId xmlns:p14="http://schemas.microsoft.com/office/powerpoint/2010/main" val="3102712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067F7BA0-669D-467D-B8CD-972F6A66A616}" type="slidenum">
              <a:rPr lang="en-US"/>
              <a:pPr>
                <a:defRPr/>
              </a:pPr>
              <a:t>‹#›</a:t>
            </a:fld>
            <a:endParaRPr lang="en-US"/>
          </a:p>
        </p:txBody>
      </p:sp>
    </p:spTree>
    <p:extLst>
      <p:ext uri="{BB962C8B-B14F-4D97-AF65-F5344CB8AC3E}">
        <p14:creationId xmlns:p14="http://schemas.microsoft.com/office/powerpoint/2010/main" val="3138051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5102C68-12FD-4881-ABF0-B532536B64F4}" type="slidenum">
              <a:rPr lang="en-US"/>
              <a:pPr>
                <a:defRPr/>
              </a:pPr>
              <a:t>‹#›</a:t>
            </a:fld>
            <a:endParaRPr lang="en-US"/>
          </a:p>
        </p:txBody>
      </p:sp>
    </p:spTree>
    <p:extLst>
      <p:ext uri="{BB962C8B-B14F-4D97-AF65-F5344CB8AC3E}">
        <p14:creationId xmlns:p14="http://schemas.microsoft.com/office/powerpoint/2010/main" val="1820047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A3008E9-6132-4C5C-ACB6-2C0F54454181}" type="slidenum">
              <a:rPr lang="en-US"/>
              <a:pPr>
                <a:defRPr/>
              </a:pPr>
              <a:t>‹#›</a:t>
            </a:fld>
            <a:endParaRPr lang="en-US"/>
          </a:p>
        </p:txBody>
      </p:sp>
    </p:spTree>
    <p:extLst>
      <p:ext uri="{BB962C8B-B14F-4D97-AF65-F5344CB8AC3E}">
        <p14:creationId xmlns:p14="http://schemas.microsoft.com/office/powerpoint/2010/main" val="32670109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65D5F716-5C02-4CB7-9F6B-FC03D99BAAB1}"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4"/>
          <p:cNvSpPr>
            <a:spLocks noGrp="1" noChangeArrowheads="1"/>
          </p:cNvSpPr>
          <p:nvPr>
            <p:ph type="ctrTitle"/>
          </p:nvPr>
        </p:nvSpPr>
        <p:spPr>
          <a:xfrm>
            <a:off x="685800" y="0"/>
            <a:ext cx="7772400" cy="1066800"/>
          </a:xfrm>
        </p:spPr>
        <p:txBody>
          <a:bodyPr/>
          <a:lstStyle/>
          <a:p>
            <a:pPr eaLnBrk="1" hangingPunct="1"/>
            <a:r>
              <a:rPr lang="en-US" altLang="en-US" b="1" smtClean="0"/>
              <a:t>Lesson 9 - 1</a:t>
            </a:r>
          </a:p>
        </p:txBody>
      </p:sp>
      <p:sp>
        <p:nvSpPr>
          <p:cNvPr id="2051" name="Rectangle 5"/>
          <p:cNvSpPr>
            <a:spLocks noGrp="1" noChangeArrowheads="1"/>
          </p:cNvSpPr>
          <p:nvPr>
            <p:ph type="subTitle" idx="1"/>
          </p:nvPr>
        </p:nvSpPr>
        <p:spPr>
          <a:xfrm>
            <a:off x="990600" y="2514600"/>
            <a:ext cx="7162800" cy="1752600"/>
          </a:xfrm>
        </p:spPr>
        <p:txBody>
          <a:bodyPr/>
          <a:lstStyle/>
          <a:p>
            <a:pPr eaLnBrk="1" hangingPunct="1"/>
            <a:r>
              <a:rPr lang="en-US" altLang="en-US" b="1" smtClean="0"/>
              <a:t>Significance Tests:</a:t>
            </a:r>
          </a:p>
          <a:p>
            <a:pPr eaLnBrk="1" hangingPunct="1"/>
            <a:r>
              <a:rPr lang="en-US" altLang="en-US" b="1" smtClean="0"/>
              <a:t>The Basics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111125"/>
            <a:ext cx="8229600" cy="792163"/>
          </a:xfrm>
        </p:spPr>
        <p:txBody>
          <a:bodyPr/>
          <a:lstStyle/>
          <a:p>
            <a:r>
              <a:rPr lang="en-US" altLang="en-US" sz="3600" b="1" smtClean="0"/>
              <a:t>Hypotheses Cont</a:t>
            </a:r>
          </a:p>
        </p:txBody>
      </p:sp>
      <p:sp>
        <p:nvSpPr>
          <p:cNvPr id="11267" name="Content Placeholder 2"/>
          <p:cNvSpPr>
            <a:spLocks noGrp="1"/>
          </p:cNvSpPr>
          <p:nvPr>
            <p:ph idx="1"/>
          </p:nvPr>
        </p:nvSpPr>
        <p:spPr>
          <a:xfrm>
            <a:off x="228600" y="990600"/>
            <a:ext cx="8686800" cy="5638800"/>
          </a:xfrm>
        </p:spPr>
        <p:txBody>
          <a:bodyPr/>
          <a:lstStyle/>
          <a:p>
            <a:r>
              <a:rPr lang="en-US" altLang="en-US" sz="2000" b="1" smtClean="0"/>
              <a:t>Our hypotheses will only involve </a:t>
            </a:r>
            <a:r>
              <a:rPr lang="en-US" altLang="en-US" sz="2000" b="1" i="1" u="sng" smtClean="0"/>
              <a:t>population parameters</a:t>
            </a:r>
            <a:r>
              <a:rPr lang="en-US" altLang="en-US" sz="2000" b="1" i="1" smtClean="0"/>
              <a:t> </a:t>
            </a:r>
            <a:r>
              <a:rPr lang="en-US" altLang="en-US" sz="2000" b="1" smtClean="0"/>
              <a:t>[</a:t>
            </a:r>
            <a:r>
              <a:rPr lang="el-GR" altLang="en-US" sz="2000" b="1" smtClean="0"/>
              <a:t>μ</a:t>
            </a:r>
            <a:r>
              <a:rPr lang="en-US" altLang="en-US" sz="2000" b="1" smtClean="0"/>
              <a:t> or </a:t>
            </a:r>
            <a:r>
              <a:rPr lang="el-GR" altLang="en-US" sz="2000" b="1" smtClean="0"/>
              <a:t>ρ</a:t>
            </a:r>
            <a:r>
              <a:rPr lang="en-US" altLang="en-US" sz="2000" b="1" smtClean="0"/>
              <a:t>]</a:t>
            </a:r>
            <a:br>
              <a:rPr lang="en-US" altLang="en-US" sz="2000" b="1" smtClean="0"/>
            </a:br>
            <a:r>
              <a:rPr lang="en-US" altLang="en-US" sz="2000" b="1" smtClean="0"/>
              <a:t>(we know the sample statistics from the data!)</a:t>
            </a:r>
          </a:p>
          <a:p>
            <a:pPr lvl="1">
              <a:spcAft>
                <a:spcPts val="600"/>
              </a:spcAft>
            </a:pPr>
            <a:r>
              <a:rPr lang="en-US" altLang="en-US" sz="1800" b="1" smtClean="0"/>
              <a:t>In the free-throw shooter example, our hypotheses are </a:t>
            </a:r>
          </a:p>
          <a:p>
            <a:pPr algn="ctr">
              <a:buFontTx/>
              <a:buNone/>
            </a:pPr>
            <a:r>
              <a:rPr lang="en-US" altLang="en-US" sz="2000" b="1" i="1" smtClean="0">
                <a:solidFill>
                  <a:srgbClr val="FFFF00"/>
                </a:solidFill>
              </a:rPr>
              <a:t>H</a:t>
            </a:r>
            <a:r>
              <a:rPr lang="en-US" altLang="en-US" sz="2000" b="1" i="1" baseline="-25000" smtClean="0">
                <a:solidFill>
                  <a:srgbClr val="FFFF00"/>
                </a:solidFill>
              </a:rPr>
              <a:t>0</a:t>
            </a:r>
            <a:r>
              <a:rPr lang="en-US" altLang="en-US" sz="2000" b="1" smtClean="0">
                <a:solidFill>
                  <a:srgbClr val="FFFF00"/>
                </a:solidFill>
              </a:rPr>
              <a:t> : </a:t>
            </a:r>
            <a:r>
              <a:rPr lang="en-US" altLang="en-US" sz="2000" b="1" i="1" smtClean="0">
                <a:solidFill>
                  <a:srgbClr val="FFFF00"/>
                </a:solidFill>
              </a:rPr>
              <a:t>p</a:t>
            </a:r>
            <a:r>
              <a:rPr lang="en-US" altLang="en-US" sz="2000" b="1" smtClean="0">
                <a:solidFill>
                  <a:srgbClr val="FFFF00"/>
                </a:solidFill>
              </a:rPr>
              <a:t> = 0.80</a:t>
            </a:r>
          </a:p>
          <a:p>
            <a:pPr algn="ctr">
              <a:spcAft>
                <a:spcPts val="600"/>
              </a:spcAft>
              <a:buFontTx/>
              <a:buNone/>
            </a:pPr>
            <a:r>
              <a:rPr lang="en-US" altLang="en-US" sz="2000" b="1" i="1" smtClean="0">
                <a:solidFill>
                  <a:srgbClr val="FFFF00"/>
                </a:solidFill>
              </a:rPr>
              <a:t>H</a:t>
            </a:r>
            <a:r>
              <a:rPr lang="en-US" altLang="en-US" sz="2000" b="1" i="1" baseline="-25000" smtClean="0">
                <a:solidFill>
                  <a:srgbClr val="FFFF00"/>
                </a:solidFill>
              </a:rPr>
              <a:t>a</a:t>
            </a:r>
            <a:r>
              <a:rPr lang="en-US" altLang="en-US" sz="2000" b="1" smtClean="0">
                <a:solidFill>
                  <a:srgbClr val="FFFF00"/>
                </a:solidFill>
              </a:rPr>
              <a:t> : </a:t>
            </a:r>
            <a:r>
              <a:rPr lang="en-US" altLang="en-US" sz="2000" b="1" i="1" smtClean="0">
                <a:solidFill>
                  <a:srgbClr val="FFFF00"/>
                </a:solidFill>
              </a:rPr>
              <a:t>p</a:t>
            </a:r>
            <a:r>
              <a:rPr lang="en-US" altLang="en-US" sz="2000" b="1" smtClean="0">
                <a:solidFill>
                  <a:srgbClr val="FFFF00"/>
                </a:solidFill>
              </a:rPr>
              <a:t> &lt; 0.80</a:t>
            </a:r>
          </a:p>
          <a:p>
            <a:pPr lvl="1"/>
            <a:r>
              <a:rPr lang="en-US" altLang="en-US" sz="1800" b="1" smtClean="0"/>
              <a:t>where </a:t>
            </a:r>
            <a:r>
              <a:rPr lang="en-US" altLang="en-US" sz="1800" b="1" i="1" smtClean="0"/>
              <a:t>p</a:t>
            </a:r>
            <a:r>
              <a:rPr lang="en-US" altLang="en-US" sz="1800" b="1" smtClean="0"/>
              <a:t> is the long-run proportion of made free throws.</a:t>
            </a:r>
          </a:p>
          <a:p>
            <a:endParaRPr lang="en-US" altLang="en-US" sz="1200" b="1" smtClean="0"/>
          </a:p>
          <a:p>
            <a:r>
              <a:rPr lang="en-US" altLang="en-US" sz="2000" b="1" smtClean="0"/>
              <a:t>The alternative hypothesis can be </a:t>
            </a:r>
          </a:p>
          <a:p>
            <a:pPr lvl="1"/>
            <a:r>
              <a:rPr lang="en-US" altLang="en-US" sz="1800" b="1" smtClean="0">
                <a:solidFill>
                  <a:srgbClr val="FFFF00"/>
                </a:solidFill>
              </a:rPr>
              <a:t>one-sided</a:t>
            </a:r>
            <a:r>
              <a:rPr lang="en-US" altLang="en-US" sz="1800" b="1" smtClean="0"/>
              <a:t>:   </a:t>
            </a:r>
            <a:r>
              <a:rPr lang="el-GR" altLang="en-US" sz="1800" b="1" smtClean="0"/>
              <a:t>μ</a:t>
            </a:r>
            <a:r>
              <a:rPr lang="en-US" altLang="en-US" sz="1800" b="1" smtClean="0"/>
              <a:t> &gt; 0 or </a:t>
            </a:r>
            <a:r>
              <a:rPr lang="el-GR" altLang="en-US" sz="1800" b="1" smtClean="0"/>
              <a:t>μ</a:t>
            </a:r>
            <a:r>
              <a:rPr lang="en-US" altLang="en-US" sz="1800" b="1" smtClean="0"/>
              <a:t> &lt; 0 (which allows a statistician to detect movement in a specific direction)</a:t>
            </a:r>
          </a:p>
          <a:p>
            <a:pPr lvl="1"/>
            <a:r>
              <a:rPr lang="en-US" altLang="en-US" sz="1800" b="1" smtClean="0">
                <a:solidFill>
                  <a:srgbClr val="FFFF00"/>
                </a:solidFill>
              </a:rPr>
              <a:t>two-sided</a:t>
            </a:r>
            <a:r>
              <a:rPr lang="en-US" altLang="en-US" sz="1800" b="1" smtClean="0"/>
              <a:t>:   </a:t>
            </a:r>
            <a:r>
              <a:rPr lang="el-GR" altLang="en-US" sz="1800" b="1" smtClean="0"/>
              <a:t>μ</a:t>
            </a:r>
            <a:r>
              <a:rPr lang="en-US" altLang="en-US" sz="1800" b="1" smtClean="0"/>
              <a:t> </a:t>
            </a:r>
            <a:r>
              <a:rPr lang="en-US" altLang="en-US" sz="1800" b="1" smtClean="0">
                <a:sym typeface="Symbol" pitchFamily="18" charset="2"/>
              </a:rPr>
              <a:t></a:t>
            </a:r>
            <a:r>
              <a:rPr lang="en-US" altLang="en-US" sz="1800" b="1" smtClean="0"/>
              <a:t> 0 (things have changed or are </a:t>
            </a:r>
            <a:r>
              <a:rPr lang="en-US" altLang="en-US" sz="1800" b="1" i="1" smtClean="0">
                <a:solidFill>
                  <a:srgbClr val="FFC000"/>
                </a:solidFill>
              </a:rPr>
              <a:t>different</a:t>
            </a:r>
            <a:r>
              <a:rPr lang="en-US" altLang="en-US" sz="1800" b="1" smtClean="0"/>
              <a:t>)</a:t>
            </a:r>
          </a:p>
          <a:p>
            <a:pPr lvl="1"/>
            <a:endParaRPr lang="en-US" altLang="en-US" sz="1200" b="1" smtClean="0"/>
          </a:p>
          <a:p>
            <a:r>
              <a:rPr lang="en-US" altLang="en-US" sz="2000" b="1" smtClean="0"/>
              <a:t>Read the problem statement carefully to decide which is appropriate </a:t>
            </a:r>
          </a:p>
          <a:p>
            <a:endParaRPr lang="en-US" altLang="en-US" sz="1200" b="1" smtClean="0"/>
          </a:p>
          <a:p>
            <a:r>
              <a:rPr lang="en-US" altLang="en-US" sz="2000" b="1" smtClean="0"/>
              <a:t>The null hypothesis is usually “=“; but in real-life, if the alternative is one-sided, then the null hypothesis could be as well</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152400"/>
            <a:ext cx="8229600" cy="715963"/>
          </a:xfrm>
        </p:spPr>
        <p:txBody>
          <a:bodyPr/>
          <a:lstStyle/>
          <a:p>
            <a:r>
              <a:rPr lang="en-US" altLang="en-US" sz="3600" b="1" smtClean="0">
                <a:solidFill>
                  <a:schemeClr val="tx1"/>
                </a:solidFill>
              </a:rPr>
              <a:t>Stating Hypotheses</a:t>
            </a:r>
            <a:endParaRPr lang="en-US" altLang="en-US" sz="3600" smtClean="0">
              <a:solidFill>
                <a:schemeClr val="tx1"/>
              </a:solidFill>
            </a:endParaRPr>
          </a:p>
        </p:txBody>
      </p:sp>
      <p:sp>
        <p:nvSpPr>
          <p:cNvPr id="12291" name="Content Placeholder 2"/>
          <p:cNvSpPr>
            <a:spLocks noGrp="1"/>
          </p:cNvSpPr>
          <p:nvPr>
            <p:ph idx="1"/>
          </p:nvPr>
        </p:nvSpPr>
        <p:spPr>
          <a:xfrm>
            <a:off x="152400" y="990600"/>
            <a:ext cx="8839200" cy="3276600"/>
          </a:xfrm>
        </p:spPr>
        <p:txBody>
          <a:bodyPr/>
          <a:lstStyle/>
          <a:p>
            <a:pPr>
              <a:buFont typeface="Wingdings" pitchFamily="2" charset="2"/>
              <a:buNone/>
            </a:pPr>
            <a:r>
              <a:rPr lang="en-US" altLang="en-US" sz="2400" b="1" smtClean="0"/>
              <a:t>In any significance test, the null hypothesis has the form</a:t>
            </a:r>
          </a:p>
          <a:p>
            <a:pPr algn="ctr">
              <a:spcAft>
                <a:spcPts val="600"/>
              </a:spcAft>
              <a:buFont typeface="Wingdings" pitchFamily="2" charset="2"/>
              <a:buNone/>
            </a:pPr>
            <a:r>
              <a:rPr lang="en-US" altLang="en-US" sz="2400" b="1" i="1" smtClean="0">
                <a:solidFill>
                  <a:srgbClr val="FFFF00"/>
                </a:solidFill>
              </a:rPr>
              <a:t>H</a:t>
            </a:r>
            <a:r>
              <a:rPr lang="en-US" altLang="en-US" sz="2400" b="1" i="1" baseline="-25000" smtClean="0">
                <a:solidFill>
                  <a:srgbClr val="FFFF00"/>
                </a:solidFill>
              </a:rPr>
              <a:t>0</a:t>
            </a:r>
            <a:r>
              <a:rPr lang="en-US" altLang="en-US" sz="2400" b="1" i="1" smtClean="0">
                <a:solidFill>
                  <a:srgbClr val="FFFF00"/>
                </a:solidFill>
              </a:rPr>
              <a:t> </a:t>
            </a:r>
            <a:r>
              <a:rPr lang="en-US" altLang="en-US" sz="2400" b="1" smtClean="0">
                <a:solidFill>
                  <a:srgbClr val="FFFF00"/>
                </a:solidFill>
              </a:rPr>
              <a:t>: parameter = value </a:t>
            </a:r>
          </a:p>
          <a:p>
            <a:pPr>
              <a:buFont typeface="Wingdings" pitchFamily="2" charset="2"/>
              <a:buNone/>
            </a:pPr>
            <a:r>
              <a:rPr lang="en-US" altLang="en-US" sz="2400" b="1" smtClean="0"/>
              <a:t>The alternative hypothesis has one of the forms</a:t>
            </a:r>
          </a:p>
          <a:p>
            <a:pPr algn="ctr">
              <a:buFont typeface="Wingdings" pitchFamily="2" charset="2"/>
              <a:buNone/>
            </a:pPr>
            <a:r>
              <a:rPr lang="en-US" altLang="en-US" sz="2400" b="1" i="1" smtClean="0">
                <a:solidFill>
                  <a:srgbClr val="FFFF00"/>
                </a:solidFill>
              </a:rPr>
              <a:t>H</a:t>
            </a:r>
            <a:r>
              <a:rPr lang="en-US" altLang="en-US" sz="2400" b="1" i="1" baseline="-25000" smtClean="0">
                <a:solidFill>
                  <a:srgbClr val="FFFF00"/>
                </a:solidFill>
              </a:rPr>
              <a:t>a</a:t>
            </a:r>
            <a:r>
              <a:rPr lang="en-US" altLang="en-US" sz="2400" b="1" i="1" smtClean="0">
                <a:solidFill>
                  <a:srgbClr val="FFFF00"/>
                </a:solidFill>
              </a:rPr>
              <a:t> </a:t>
            </a:r>
            <a:r>
              <a:rPr lang="en-US" altLang="en-US" sz="2400" b="1" smtClean="0">
                <a:solidFill>
                  <a:srgbClr val="FFFF00"/>
                </a:solidFill>
              </a:rPr>
              <a:t>: parameter &lt; value </a:t>
            </a:r>
          </a:p>
          <a:p>
            <a:pPr algn="ctr">
              <a:buFont typeface="Wingdings" pitchFamily="2" charset="2"/>
              <a:buNone/>
            </a:pPr>
            <a:r>
              <a:rPr lang="en-US" altLang="en-US" sz="2400" b="1" i="1" smtClean="0">
                <a:solidFill>
                  <a:srgbClr val="FFFF00"/>
                </a:solidFill>
              </a:rPr>
              <a:t>H</a:t>
            </a:r>
            <a:r>
              <a:rPr lang="en-US" altLang="en-US" sz="2400" b="1" i="1" baseline="-25000" smtClean="0">
                <a:solidFill>
                  <a:srgbClr val="FFFF00"/>
                </a:solidFill>
              </a:rPr>
              <a:t>a</a:t>
            </a:r>
            <a:r>
              <a:rPr lang="en-US" altLang="en-US" sz="2400" b="1" i="1" smtClean="0">
                <a:solidFill>
                  <a:srgbClr val="FFFF00"/>
                </a:solidFill>
              </a:rPr>
              <a:t> </a:t>
            </a:r>
            <a:r>
              <a:rPr lang="en-US" altLang="en-US" sz="2400" b="1" smtClean="0">
                <a:solidFill>
                  <a:srgbClr val="FFFF00"/>
                </a:solidFill>
              </a:rPr>
              <a:t>: parameter &gt; value</a:t>
            </a:r>
          </a:p>
          <a:p>
            <a:pPr algn="ctr">
              <a:spcAft>
                <a:spcPts val="600"/>
              </a:spcAft>
              <a:buFont typeface="Wingdings" pitchFamily="2" charset="2"/>
              <a:buNone/>
            </a:pPr>
            <a:r>
              <a:rPr lang="en-US" altLang="en-US" sz="2400" b="1" i="1" smtClean="0">
                <a:solidFill>
                  <a:srgbClr val="FFFF00"/>
                </a:solidFill>
              </a:rPr>
              <a:t>H</a:t>
            </a:r>
            <a:r>
              <a:rPr lang="en-US" altLang="en-US" sz="2400" b="1" i="1" baseline="-25000" smtClean="0">
                <a:solidFill>
                  <a:srgbClr val="FFFF00"/>
                </a:solidFill>
              </a:rPr>
              <a:t>a</a:t>
            </a:r>
            <a:r>
              <a:rPr lang="en-US" altLang="en-US" sz="2400" b="1" i="1" smtClean="0">
                <a:solidFill>
                  <a:srgbClr val="FFFF00"/>
                </a:solidFill>
              </a:rPr>
              <a:t> </a:t>
            </a:r>
            <a:r>
              <a:rPr lang="en-US" altLang="en-US" sz="2400" b="1" smtClean="0">
                <a:solidFill>
                  <a:srgbClr val="FFFF00"/>
                </a:solidFill>
              </a:rPr>
              <a:t>: parameter ≠ value </a:t>
            </a:r>
          </a:p>
          <a:p>
            <a:pPr>
              <a:buFont typeface="Wingdings" pitchFamily="2" charset="2"/>
              <a:buNone/>
            </a:pPr>
            <a:r>
              <a:rPr lang="en-US" altLang="en-US" sz="2400" b="1" smtClean="0"/>
              <a:t>To determine the correct form of </a:t>
            </a:r>
            <a:r>
              <a:rPr lang="en-US" altLang="en-US" sz="2400" b="1" i="1" smtClean="0"/>
              <a:t>H</a:t>
            </a:r>
            <a:r>
              <a:rPr lang="en-US" altLang="en-US" sz="2400" b="1" i="1" baseline="-25000" smtClean="0"/>
              <a:t>a</a:t>
            </a:r>
            <a:r>
              <a:rPr lang="en-US" altLang="en-US" sz="2400" b="1" smtClean="0"/>
              <a:t>, read problem carefully.</a:t>
            </a:r>
          </a:p>
          <a:p>
            <a:endParaRPr lang="en-US" altLang="en-US" sz="2400" b="1" smtClean="0"/>
          </a:p>
        </p:txBody>
      </p:sp>
      <p:sp>
        <p:nvSpPr>
          <p:cNvPr id="4" name="TextBox 3"/>
          <p:cNvSpPr txBox="1"/>
          <p:nvPr/>
        </p:nvSpPr>
        <p:spPr bwMode="auto">
          <a:xfrm>
            <a:off x="854075" y="4343400"/>
            <a:ext cx="7375525" cy="19542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FFFF00"/>
                </a:solidFill>
                <a:ea typeface="ＭＳ Ｐゴシック" charset="-128"/>
              </a:rPr>
              <a:t>Definition:</a:t>
            </a:r>
          </a:p>
          <a:p>
            <a:pPr>
              <a:defRPr/>
            </a:pPr>
            <a:endParaRPr lang="en-US" sz="600" b="1" u="sng" dirty="0">
              <a:solidFill>
                <a:srgbClr val="E81F30"/>
              </a:solidFill>
              <a:ea typeface="ＭＳ Ｐゴシック" charset="-128"/>
            </a:endParaRPr>
          </a:p>
          <a:p>
            <a:pPr>
              <a:spcAft>
                <a:spcPts val="600"/>
              </a:spcAft>
              <a:defRPr/>
            </a:pPr>
            <a:r>
              <a:rPr lang="en-US" dirty="0">
                <a:solidFill>
                  <a:srgbClr val="000000"/>
                </a:solidFill>
                <a:ea typeface="ＭＳ Ｐゴシック" charset="-128"/>
              </a:rPr>
              <a:t>The alternative hypothesis is </a:t>
            </a:r>
            <a:r>
              <a:rPr lang="en-US" b="1" dirty="0">
                <a:solidFill>
                  <a:srgbClr val="000000"/>
                </a:solidFill>
                <a:ea typeface="ＭＳ Ｐゴシック" charset="-128"/>
              </a:rPr>
              <a:t>one-sided </a:t>
            </a:r>
            <a:r>
              <a:rPr lang="en-US" dirty="0">
                <a:solidFill>
                  <a:srgbClr val="000000"/>
                </a:solidFill>
                <a:ea typeface="ＭＳ Ｐゴシック" charset="-128"/>
              </a:rPr>
              <a:t>if it states that a parameter is </a:t>
            </a:r>
            <a:r>
              <a:rPr lang="en-US" i="1" dirty="0">
                <a:solidFill>
                  <a:srgbClr val="000000"/>
                </a:solidFill>
                <a:ea typeface="ＭＳ Ｐゴシック" charset="-128"/>
              </a:rPr>
              <a:t>larger than </a:t>
            </a:r>
            <a:r>
              <a:rPr lang="en-US" dirty="0">
                <a:solidFill>
                  <a:srgbClr val="000000"/>
                </a:solidFill>
                <a:ea typeface="ＭＳ Ｐゴシック" charset="-128"/>
              </a:rPr>
              <a:t>the null hypothesis value or if it states that the parameter is </a:t>
            </a:r>
            <a:r>
              <a:rPr lang="en-US" i="1" dirty="0">
                <a:solidFill>
                  <a:srgbClr val="000000"/>
                </a:solidFill>
                <a:ea typeface="ＭＳ Ｐゴシック" charset="-128"/>
              </a:rPr>
              <a:t>smaller than </a:t>
            </a:r>
            <a:r>
              <a:rPr lang="en-US" dirty="0">
                <a:solidFill>
                  <a:srgbClr val="000000"/>
                </a:solidFill>
                <a:ea typeface="ＭＳ Ｐゴシック" charset="-128"/>
              </a:rPr>
              <a:t>the null value.</a:t>
            </a:r>
          </a:p>
          <a:p>
            <a:pPr>
              <a:defRPr/>
            </a:pPr>
            <a:r>
              <a:rPr lang="en-US" dirty="0">
                <a:solidFill>
                  <a:srgbClr val="000000"/>
                </a:solidFill>
                <a:ea typeface="ＭＳ Ｐゴシック" charset="-128"/>
              </a:rPr>
              <a:t>It is </a:t>
            </a:r>
            <a:r>
              <a:rPr lang="en-US" b="1" dirty="0">
                <a:solidFill>
                  <a:srgbClr val="000000"/>
                </a:solidFill>
                <a:ea typeface="ＭＳ Ｐゴシック" charset="-128"/>
              </a:rPr>
              <a:t>two-sided </a:t>
            </a:r>
            <a:r>
              <a:rPr lang="en-US" dirty="0">
                <a:solidFill>
                  <a:srgbClr val="000000"/>
                </a:solidFill>
                <a:ea typeface="ＭＳ Ｐゴシック" charset="-128"/>
              </a:rPr>
              <a:t>if it states that the parameter is </a:t>
            </a:r>
            <a:r>
              <a:rPr lang="en-US" i="1" dirty="0">
                <a:solidFill>
                  <a:srgbClr val="000000"/>
                </a:solidFill>
                <a:ea typeface="ＭＳ Ｐゴシック" charset="-128"/>
              </a:rPr>
              <a:t>different </a:t>
            </a:r>
            <a:r>
              <a:rPr lang="en-US" dirty="0">
                <a:solidFill>
                  <a:srgbClr val="000000"/>
                </a:solidFill>
                <a:ea typeface="ＭＳ Ｐゴシック" charset="-128"/>
              </a:rPr>
              <a:t>from the null hypothesis value (it could be either larger or smaller).</a:t>
            </a:r>
            <a:endParaRPr lang="en-US" sz="2000" i="1" dirty="0">
              <a:solidFill>
                <a:srgbClr val="000000"/>
              </a:solidFill>
              <a:latin typeface="Palatino" charset="0"/>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ext Box 4"/>
          <p:cNvSpPr txBox="1">
            <a:spLocks noChangeArrowheads="1"/>
          </p:cNvSpPr>
          <p:nvPr/>
        </p:nvSpPr>
        <p:spPr bwMode="auto">
          <a:xfrm>
            <a:off x="512763" y="171450"/>
            <a:ext cx="8101012" cy="646113"/>
          </a:xfrm>
          <a:prstGeom prst="rect">
            <a:avLst/>
          </a:prstGeom>
          <a:noFill/>
          <a:ln w="9525">
            <a:noFill/>
            <a:miter lim="800000"/>
            <a:headEnd/>
            <a:tailEnd/>
          </a:ln>
          <a:effectLst/>
        </p:spPr>
        <p:txBody>
          <a:bodyPr>
            <a:spAutoFit/>
          </a:bodyPr>
          <a:lstStyle/>
          <a:p>
            <a:pPr algn="ctr">
              <a:defRPr/>
            </a:pPr>
            <a:r>
              <a:rPr lang="en-US" sz="3600" b="1" dirty="0">
                <a:solidFill>
                  <a:schemeClr val="tx2"/>
                </a:solidFill>
                <a:latin typeface="+mj-lt"/>
                <a:ea typeface="+mj-ea"/>
                <a:cs typeface="+mj-cs"/>
              </a:rPr>
              <a:t>Three Ways – H</a:t>
            </a:r>
            <a:r>
              <a:rPr lang="en-US" sz="3600" b="1" baseline="-25000" dirty="0">
                <a:solidFill>
                  <a:schemeClr val="tx2"/>
                </a:solidFill>
                <a:latin typeface="+mj-lt"/>
                <a:ea typeface="+mj-ea"/>
                <a:cs typeface="+mj-cs"/>
              </a:rPr>
              <a:t>o</a:t>
            </a:r>
            <a:r>
              <a:rPr lang="en-US" sz="3600" b="1" dirty="0">
                <a:solidFill>
                  <a:schemeClr val="tx2"/>
                </a:solidFill>
                <a:latin typeface="+mj-lt"/>
                <a:ea typeface="+mj-ea"/>
                <a:cs typeface="+mj-cs"/>
              </a:rPr>
              <a:t> versus H</a:t>
            </a:r>
            <a:r>
              <a:rPr lang="en-US" sz="3600" b="1" baseline="-25000" dirty="0">
                <a:solidFill>
                  <a:schemeClr val="tx2"/>
                </a:solidFill>
                <a:latin typeface="+mj-lt"/>
                <a:ea typeface="+mj-ea"/>
                <a:cs typeface="+mj-cs"/>
              </a:rPr>
              <a:t>a</a:t>
            </a:r>
          </a:p>
        </p:txBody>
      </p:sp>
      <p:sp>
        <p:nvSpPr>
          <p:cNvPr id="13315" name="Text Box 158"/>
          <p:cNvSpPr txBox="1">
            <a:spLocks noChangeArrowheads="1"/>
          </p:cNvSpPr>
          <p:nvPr/>
        </p:nvSpPr>
        <p:spPr bwMode="auto">
          <a:xfrm>
            <a:off x="476250" y="3132138"/>
            <a:ext cx="8156575" cy="3478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290513" indent="-290513">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1.	</a:t>
            </a:r>
            <a:r>
              <a:rPr lang="en-US" altLang="en-US" sz="2000" b="1">
                <a:solidFill>
                  <a:srgbClr val="99CCFF"/>
                </a:solidFill>
              </a:rPr>
              <a:t>Equal versus less than (left-tailed test)</a:t>
            </a:r>
          </a:p>
          <a:p>
            <a:pPr>
              <a:spcBef>
                <a:spcPct val="0"/>
              </a:spcBef>
              <a:buFontTx/>
              <a:buNone/>
            </a:pPr>
            <a:r>
              <a:rPr lang="en-US" altLang="en-US" sz="2000" b="1">
                <a:solidFill>
                  <a:srgbClr val="99CCFF"/>
                </a:solidFill>
              </a:rPr>
              <a:t>	H</a:t>
            </a:r>
            <a:r>
              <a:rPr lang="en-US" altLang="en-US" sz="2000" b="1" baseline="-25000">
                <a:solidFill>
                  <a:srgbClr val="99CCFF"/>
                </a:solidFill>
              </a:rPr>
              <a:t>0</a:t>
            </a:r>
            <a:r>
              <a:rPr lang="en-US" altLang="en-US" sz="2000" b="1">
                <a:solidFill>
                  <a:srgbClr val="99CCFF"/>
                </a:solidFill>
              </a:rPr>
              <a:t>: the parameter = some value (or more)</a:t>
            </a:r>
          </a:p>
          <a:p>
            <a:pPr>
              <a:spcBef>
                <a:spcPct val="0"/>
              </a:spcBef>
              <a:buFontTx/>
              <a:buNone/>
            </a:pPr>
            <a:r>
              <a:rPr lang="en-US" altLang="en-US" sz="2000" b="1">
                <a:solidFill>
                  <a:srgbClr val="99CCFF"/>
                </a:solidFill>
              </a:rPr>
              <a:t>	H</a:t>
            </a:r>
            <a:r>
              <a:rPr lang="en-US" altLang="en-US" sz="2000" b="1" baseline="-25000">
                <a:solidFill>
                  <a:srgbClr val="99CCFF"/>
                </a:solidFill>
              </a:rPr>
              <a:t>1</a:t>
            </a:r>
            <a:r>
              <a:rPr lang="en-US" altLang="en-US" sz="2000" b="1">
                <a:solidFill>
                  <a:srgbClr val="99CCFF"/>
                </a:solidFill>
              </a:rPr>
              <a:t>: the parameter &lt; some value</a:t>
            </a:r>
          </a:p>
          <a:p>
            <a:pPr>
              <a:spcBef>
                <a:spcPct val="0"/>
              </a:spcBef>
              <a:buFontTx/>
              <a:buNone/>
            </a:pPr>
            <a:endParaRPr lang="en-US" altLang="en-US" sz="2000" b="1"/>
          </a:p>
          <a:p>
            <a:pPr>
              <a:spcBef>
                <a:spcPct val="0"/>
              </a:spcBef>
              <a:buFontTx/>
              <a:buNone/>
            </a:pPr>
            <a:r>
              <a:rPr lang="en-US" altLang="en-US" sz="2000" b="1"/>
              <a:t>2.  </a:t>
            </a:r>
            <a:r>
              <a:rPr lang="en-US" altLang="en-US" sz="2000" b="1">
                <a:solidFill>
                  <a:srgbClr val="99FF99"/>
                </a:solidFill>
              </a:rPr>
              <a:t>Equal hypothesis versus not equal hypothesis (two-tailed test)</a:t>
            </a:r>
          </a:p>
          <a:p>
            <a:pPr>
              <a:spcBef>
                <a:spcPct val="0"/>
              </a:spcBef>
              <a:buFontTx/>
              <a:buNone/>
            </a:pPr>
            <a:r>
              <a:rPr lang="en-US" altLang="en-US" sz="2000" b="1">
                <a:solidFill>
                  <a:srgbClr val="99FF99"/>
                </a:solidFill>
              </a:rPr>
              <a:t>	H</a:t>
            </a:r>
            <a:r>
              <a:rPr lang="en-US" altLang="en-US" sz="2000" b="1" baseline="-25000">
                <a:solidFill>
                  <a:srgbClr val="99FF99"/>
                </a:solidFill>
              </a:rPr>
              <a:t>0</a:t>
            </a:r>
            <a:r>
              <a:rPr lang="en-US" altLang="en-US" sz="2000" b="1">
                <a:solidFill>
                  <a:srgbClr val="99FF99"/>
                </a:solidFill>
              </a:rPr>
              <a:t>: the parameter = some value</a:t>
            </a:r>
          </a:p>
          <a:p>
            <a:pPr>
              <a:spcBef>
                <a:spcPct val="0"/>
              </a:spcBef>
              <a:buFontTx/>
              <a:buNone/>
            </a:pPr>
            <a:r>
              <a:rPr lang="en-US" altLang="en-US" sz="2000" b="1">
                <a:solidFill>
                  <a:srgbClr val="99FF99"/>
                </a:solidFill>
              </a:rPr>
              <a:t>	H</a:t>
            </a:r>
            <a:r>
              <a:rPr lang="en-US" altLang="en-US" sz="2000" b="1" baseline="-25000">
                <a:solidFill>
                  <a:srgbClr val="99FF99"/>
                </a:solidFill>
              </a:rPr>
              <a:t>1</a:t>
            </a:r>
            <a:r>
              <a:rPr lang="en-US" altLang="en-US" sz="2000" b="1">
                <a:solidFill>
                  <a:srgbClr val="99FF99"/>
                </a:solidFill>
              </a:rPr>
              <a:t>: the parameter </a:t>
            </a:r>
            <a:r>
              <a:rPr lang="en-US" altLang="en-US" sz="2000" b="1">
                <a:solidFill>
                  <a:srgbClr val="99FF99"/>
                </a:solidFill>
                <a:cs typeface="Times New Roman" pitchFamily="18" charset="0"/>
              </a:rPr>
              <a:t>≠</a:t>
            </a:r>
            <a:r>
              <a:rPr lang="en-US" altLang="en-US" sz="2000" b="1">
                <a:solidFill>
                  <a:srgbClr val="99FF99"/>
                </a:solidFill>
              </a:rPr>
              <a:t> some value</a:t>
            </a:r>
          </a:p>
          <a:p>
            <a:pPr>
              <a:spcBef>
                <a:spcPct val="0"/>
              </a:spcBef>
              <a:buFontTx/>
              <a:buNone/>
            </a:pPr>
            <a:endParaRPr lang="en-US" altLang="en-US" sz="2000" b="1"/>
          </a:p>
          <a:p>
            <a:pPr>
              <a:spcBef>
                <a:spcPct val="0"/>
              </a:spcBef>
              <a:buFontTx/>
              <a:buNone/>
            </a:pPr>
            <a:r>
              <a:rPr lang="en-US" altLang="en-US" sz="2000" b="1"/>
              <a:t>3.  </a:t>
            </a:r>
            <a:r>
              <a:rPr lang="en-US" altLang="en-US" sz="2000" b="1">
                <a:solidFill>
                  <a:srgbClr val="FF66FF"/>
                </a:solidFill>
              </a:rPr>
              <a:t>Equal versus greater than (right-tailed test)</a:t>
            </a:r>
          </a:p>
          <a:p>
            <a:pPr>
              <a:spcBef>
                <a:spcPct val="0"/>
              </a:spcBef>
              <a:buFontTx/>
              <a:buNone/>
            </a:pPr>
            <a:r>
              <a:rPr lang="en-US" altLang="en-US" sz="2000" b="1">
                <a:solidFill>
                  <a:srgbClr val="FF66FF"/>
                </a:solidFill>
              </a:rPr>
              <a:t>	H</a:t>
            </a:r>
            <a:r>
              <a:rPr lang="en-US" altLang="en-US" sz="2000" b="1" baseline="-25000">
                <a:solidFill>
                  <a:srgbClr val="FF66FF"/>
                </a:solidFill>
              </a:rPr>
              <a:t>0</a:t>
            </a:r>
            <a:r>
              <a:rPr lang="en-US" altLang="en-US" sz="2000" b="1">
                <a:solidFill>
                  <a:srgbClr val="FF66FF"/>
                </a:solidFill>
              </a:rPr>
              <a:t>: the parameter = some value (or less)</a:t>
            </a:r>
          </a:p>
          <a:p>
            <a:pPr>
              <a:spcBef>
                <a:spcPct val="0"/>
              </a:spcBef>
              <a:buFontTx/>
              <a:buNone/>
            </a:pPr>
            <a:r>
              <a:rPr lang="en-US" altLang="en-US" sz="2000" b="1">
                <a:solidFill>
                  <a:srgbClr val="FF66FF"/>
                </a:solidFill>
              </a:rPr>
              <a:t>	H</a:t>
            </a:r>
            <a:r>
              <a:rPr lang="en-US" altLang="en-US" sz="2000" b="1" baseline="-25000">
                <a:solidFill>
                  <a:srgbClr val="FF66FF"/>
                </a:solidFill>
              </a:rPr>
              <a:t>1</a:t>
            </a:r>
            <a:r>
              <a:rPr lang="en-US" altLang="en-US" sz="2000" b="1">
                <a:solidFill>
                  <a:srgbClr val="FF66FF"/>
                </a:solidFill>
              </a:rPr>
              <a:t>: the parameter &gt; some value</a:t>
            </a:r>
          </a:p>
        </p:txBody>
      </p:sp>
      <p:grpSp>
        <p:nvGrpSpPr>
          <p:cNvPr id="13316" name="Group 32"/>
          <p:cNvGrpSpPr>
            <a:grpSpLocks/>
          </p:cNvGrpSpPr>
          <p:nvPr/>
        </p:nvGrpSpPr>
        <p:grpSpPr bwMode="auto">
          <a:xfrm>
            <a:off x="6234113" y="1117600"/>
            <a:ext cx="2595562" cy="1362075"/>
            <a:chOff x="6234113" y="1117600"/>
            <a:chExt cx="2595562" cy="1362075"/>
          </a:xfrm>
        </p:grpSpPr>
        <p:sp>
          <p:nvSpPr>
            <p:cNvPr id="13340" name="Freeform 187"/>
            <p:cNvSpPr>
              <a:spLocks/>
            </p:cNvSpPr>
            <p:nvPr/>
          </p:nvSpPr>
          <p:spPr bwMode="auto">
            <a:xfrm>
              <a:off x="8148638" y="2089150"/>
              <a:ext cx="677862" cy="138113"/>
            </a:xfrm>
            <a:custGeom>
              <a:avLst/>
              <a:gdLst>
                <a:gd name="T0" fmla="*/ 2147483647 w 427"/>
                <a:gd name="T1" fmla="*/ 2147483647 h 87"/>
                <a:gd name="T2" fmla="*/ 2147483647 w 427"/>
                <a:gd name="T3" fmla="*/ 2147483647 h 87"/>
                <a:gd name="T4" fmla="*/ 2147483647 w 427"/>
                <a:gd name="T5" fmla="*/ 2147483647 h 87"/>
                <a:gd name="T6" fmla="*/ 0 w 427"/>
                <a:gd name="T7" fmla="*/ 2147483647 h 87"/>
                <a:gd name="T8" fmla="*/ 0 w 427"/>
                <a:gd name="T9" fmla="*/ 0 h 87"/>
                <a:gd name="T10" fmla="*/ 2147483647 w 427"/>
                <a:gd name="T11" fmla="*/ 2147483647 h 87"/>
                <a:gd name="T12" fmla="*/ 2147483647 w 427"/>
                <a:gd name="T13" fmla="*/ 2147483647 h 87"/>
                <a:gd name="T14" fmla="*/ 2147483647 w 427"/>
                <a:gd name="T15" fmla="*/ 2147483647 h 87"/>
                <a:gd name="T16" fmla="*/ 2147483647 w 427"/>
                <a:gd name="T17" fmla="*/ 2147483647 h 87"/>
                <a:gd name="T18" fmla="*/ 2147483647 w 427"/>
                <a:gd name="T19" fmla="*/ 2147483647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13341" name="Group 31"/>
            <p:cNvGrpSpPr>
              <a:grpSpLocks/>
            </p:cNvGrpSpPr>
            <p:nvPr/>
          </p:nvGrpSpPr>
          <p:grpSpPr bwMode="auto">
            <a:xfrm>
              <a:off x="6234113" y="1117600"/>
              <a:ext cx="2595562" cy="1114425"/>
              <a:chOff x="6234113" y="1117600"/>
              <a:chExt cx="2595562" cy="1114425"/>
            </a:xfrm>
          </p:grpSpPr>
          <p:sp>
            <p:nvSpPr>
              <p:cNvPr id="13344" name="Freeform 163"/>
              <p:cNvSpPr>
                <a:spLocks noChangeAspect="1"/>
              </p:cNvSpPr>
              <p:nvPr/>
            </p:nvSpPr>
            <p:spPr bwMode="auto">
              <a:xfrm>
                <a:off x="6234113" y="1117600"/>
                <a:ext cx="2595562" cy="1076807"/>
              </a:xfrm>
              <a:custGeom>
                <a:avLst/>
                <a:gdLst>
                  <a:gd name="T0" fmla="*/ 0 w 2270"/>
                  <a:gd name="T1" fmla="*/ 2147483647 h 1145"/>
                  <a:gd name="T2" fmla="*/ 2147483647 w 2270"/>
                  <a:gd name="T3" fmla="*/ 2147483647 h 1145"/>
                  <a:gd name="T4" fmla="*/ 2147483647 w 2270"/>
                  <a:gd name="T5" fmla="*/ 2147483647 h 1145"/>
                  <a:gd name="T6" fmla="*/ 2147483647 w 2270"/>
                  <a:gd name="T7" fmla="*/ 0 h 1145"/>
                  <a:gd name="T8" fmla="*/ 2147483647 w 2270"/>
                  <a:gd name="T9" fmla="*/ 2147483647 h 1145"/>
                  <a:gd name="T10" fmla="*/ 2147483647 w 2270"/>
                  <a:gd name="T11" fmla="*/ 2147483647 h 1145"/>
                  <a:gd name="T12" fmla="*/ 2147483647 w 2270"/>
                  <a:gd name="T13" fmla="*/ 2147483647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rgbClr val="FF66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45" name="Line 164"/>
              <p:cNvSpPr>
                <a:spLocks noChangeAspect="1" noChangeShapeType="1"/>
              </p:cNvSpPr>
              <p:nvPr/>
            </p:nvSpPr>
            <p:spPr bwMode="auto">
              <a:xfrm>
                <a:off x="6234113" y="2231085"/>
                <a:ext cx="2588701" cy="94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42" name="Text Box 165"/>
            <p:cNvSpPr txBox="1">
              <a:spLocks noChangeArrowheads="1"/>
            </p:cNvSpPr>
            <p:nvPr/>
          </p:nvSpPr>
          <p:spPr bwMode="auto">
            <a:xfrm>
              <a:off x="7996238" y="2174875"/>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b</a:t>
              </a:r>
            </a:p>
          </p:txBody>
        </p:sp>
        <p:sp>
          <p:nvSpPr>
            <p:cNvPr id="13343" name="Line 166"/>
            <p:cNvSpPr>
              <a:spLocks noChangeShapeType="1"/>
            </p:cNvSpPr>
            <p:nvPr/>
          </p:nvSpPr>
          <p:spPr bwMode="auto">
            <a:xfrm>
              <a:off x="8140700" y="2143125"/>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3317" name="Group 33"/>
          <p:cNvGrpSpPr>
            <a:grpSpLocks/>
          </p:cNvGrpSpPr>
          <p:nvPr/>
        </p:nvGrpSpPr>
        <p:grpSpPr bwMode="auto">
          <a:xfrm>
            <a:off x="3273425" y="1117600"/>
            <a:ext cx="2595563" cy="1355725"/>
            <a:chOff x="3273425" y="1117600"/>
            <a:chExt cx="2595563" cy="1355725"/>
          </a:xfrm>
        </p:grpSpPr>
        <p:sp>
          <p:nvSpPr>
            <p:cNvPr id="13332" name="Freeform 186"/>
            <p:cNvSpPr>
              <a:spLocks/>
            </p:cNvSpPr>
            <p:nvPr/>
          </p:nvSpPr>
          <p:spPr bwMode="auto">
            <a:xfrm>
              <a:off x="5189538" y="2087563"/>
              <a:ext cx="677863" cy="138113"/>
            </a:xfrm>
            <a:custGeom>
              <a:avLst/>
              <a:gdLst>
                <a:gd name="T0" fmla="*/ 2147483647 w 427"/>
                <a:gd name="T1" fmla="*/ 2147483647 h 87"/>
                <a:gd name="T2" fmla="*/ 2147483647 w 427"/>
                <a:gd name="T3" fmla="*/ 2147483647 h 87"/>
                <a:gd name="T4" fmla="*/ 2147483647 w 427"/>
                <a:gd name="T5" fmla="*/ 2147483647 h 87"/>
                <a:gd name="T6" fmla="*/ 0 w 427"/>
                <a:gd name="T7" fmla="*/ 2147483647 h 87"/>
                <a:gd name="T8" fmla="*/ 0 w 427"/>
                <a:gd name="T9" fmla="*/ 0 h 87"/>
                <a:gd name="T10" fmla="*/ 2147483647 w 427"/>
                <a:gd name="T11" fmla="*/ 2147483647 h 87"/>
                <a:gd name="T12" fmla="*/ 2147483647 w 427"/>
                <a:gd name="T13" fmla="*/ 2147483647 h 87"/>
                <a:gd name="T14" fmla="*/ 2147483647 w 427"/>
                <a:gd name="T15" fmla="*/ 2147483647 h 87"/>
                <a:gd name="T16" fmla="*/ 2147483647 w 427"/>
                <a:gd name="T17" fmla="*/ 2147483647 h 87"/>
                <a:gd name="T18" fmla="*/ 2147483647 w 427"/>
                <a:gd name="T19" fmla="*/ 2147483647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13333" name="Freeform 185"/>
            <p:cNvSpPr>
              <a:spLocks/>
            </p:cNvSpPr>
            <p:nvPr/>
          </p:nvSpPr>
          <p:spPr bwMode="auto">
            <a:xfrm>
              <a:off x="3284538" y="2085975"/>
              <a:ext cx="677863" cy="147638"/>
            </a:xfrm>
            <a:custGeom>
              <a:avLst/>
              <a:gdLst>
                <a:gd name="T0" fmla="*/ 0 w 427"/>
                <a:gd name="T1" fmla="*/ 2147483647 h 93"/>
                <a:gd name="T2" fmla="*/ 0 w 427"/>
                <a:gd name="T3" fmla="*/ 2147483647 h 93"/>
                <a:gd name="T4" fmla="*/ 2147483647 w 427"/>
                <a:gd name="T5" fmla="*/ 2147483647 h 93"/>
                <a:gd name="T6" fmla="*/ 2147483647 w 427"/>
                <a:gd name="T7" fmla="*/ 2147483647 h 93"/>
                <a:gd name="T8" fmla="*/ 2147483647 w 427"/>
                <a:gd name="T9" fmla="*/ 0 h 93"/>
                <a:gd name="T10" fmla="*/ 2147483647 w 427"/>
                <a:gd name="T11" fmla="*/ 2147483647 h 93"/>
                <a:gd name="T12" fmla="*/ 2147483647 w 427"/>
                <a:gd name="T13" fmla="*/ 2147483647 h 93"/>
                <a:gd name="T14" fmla="*/ 2147483647 w 427"/>
                <a:gd name="T15" fmla="*/ 2147483647 h 93"/>
                <a:gd name="T16" fmla="*/ 2147483647 w 427"/>
                <a:gd name="T17" fmla="*/ 2147483647 h 93"/>
                <a:gd name="T18" fmla="*/ 0 w 427"/>
                <a:gd name="T19" fmla="*/ 2147483647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3334" name="Text Box 176"/>
            <p:cNvSpPr txBox="1">
              <a:spLocks noChangeArrowheads="1"/>
            </p:cNvSpPr>
            <p:nvPr/>
          </p:nvSpPr>
          <p:spPr bwMode="auto">
            <a:xfrm>
              <a:off x="3813175" y="2154238"/>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a</a:t>
              </a:r>
            </a:p>
          </p:txBody>
        </p:sp>
        <p:sp>
          <p:nvSpPr>
            <p:cNvPr id="13335" name="Text Box 177"/>
            <p:cNvSpPr txBox="1">
              <a:spLocks noChangeArrowheads="1"/>
            </p:cNvSpPr>
            <p:nvPr/>
          </p:nvSpPr>
          <p:spPr bwMode="auto">
            <a:xfrm>
              <a:off x="5026025" y="2168525"/>
              <a:ext cx="2921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b</a:t>
              </a:r>
            </a:p>
          </p:txBody>
        </p:sp>
        <p:sp>
          <p:nvSpPr>
            <p:cNvPr id="13336" name="Freeform 178"/>
            <p:cNvSpPr>
              <a:spLocks noChangeAspect="1"/>
            </p:cNvSpPr>
            <p:nvPr/>
          </p:nvSpPr>
          <p:spPr bwMode="auto">
            <a:xfrm>
              <a:off x="3273425" y="1117600"/>
              <a:ext cx="2595563" cy="1076325"/>
            </a:xfrm>
            <a:custGeom>
              <a:avLst/>
              <a:gdLst>
                <a:gd name="T0" fmla="*/ 0 w 2270"/>
                <a:gd name="T1" fmla="*/ 2147483647 h 1145"/>
                <a:gd name="T2" fmla="*/ 2147483647 w 2270"/>
                <a:gd name="T3" fmla="*/ 2147483647 h 1145"/>
                <a:gd name="T4" fmla="*/ 2147483647 w 2270"/>
                <a:gd name="T5" fmla="*/ 2147483647 h 1145"/>
                <a:gd name="T6" fmla="*/ 2147483647 w 2270"/>
                <a:gd name="T7" fmla="*/ 0 h 1145"/>
                <a:gd name="T8" fmla="*/ 2147483647 w 2270"/>
                <a:gd name="T9" fmla="*/ 2147483647 h 1145"/>
                <a:gd name="T10" fmla="*/ 2147483647 w 2270"/>
                <a:gd name="T11" fmla="*/ 2147483647 h 1145"/>
                <a:gd name="T12" fmla="*/ 2147483647 w 2270"/>
                <a:gd name="T13" fmla="*/ 2147483647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rgbClr val="99FF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37" name="Freeform 179"/>
            <p:cNvSpPr>
              <a:spLocks/>
            </p:cNvSpPr>
            <p:nvPr/>
          </p:nvSpPr>
          <p:spPr bwMode="auto">
            <a:xfrm>
              <a:off x="3281363" y="2222500"/>
              <a:ext cx="2581275" cy="1588"/>
            </a:xfrm>
            <a:custGeom>
              <a:avLst/>
              <a:gdLst>
                <a:gd name="T0" fmla="*/ 0 w 1626"/>
                <a:gd name="T1" fmla="*/ 0 h 1"/>
                <a:gd name="T2" fmla="*/ 2147483647 w 1626"/>
                <a:gd name="T3" fmla="*/ 2147483647 h 1"/>
                <a:gd name="T4" fmla="*/ 2147483647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38" name="Line 180"/>
            <p:cNvSpPr>
              <a:spLocks noChangeShapeType="1"/>
            </p:cNvSpPr>
            <p:nvPr/>
          </p:nvSpPr>
          <p:spPr bwMode="auto">
            <a:xfrm>
              <a:off x="5186363" y="2132013"/>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9" name="Line 181"/>
            <p:cNvSpPr>
              <a:spLocks noChangeShapeType="1"/>
            </p:cNvSpPr>
            <p:nvPr/>
          </p:nvSpPr>
          <p:spPr bwMode="auto">
            <a:xfrm>
              <a:off x="3962400" y="2124075"/>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3318" name="Group 34"/>
          <p:cNvGrpSpPr>
            <a:grpSpLocks/>
          </p:cNvGrpSpPr>
          <p:nvPr/>
        </p:nvGrpSpPr>
        <p:grpSpPr bwMode="auto">
          <a:xfrm>
            <a:off x="247650" y="1117600"/>
            <a:ext cx="2597150" cy="1374775"/>
            <a:chOff x="247650" y="1117600"/>
            <a:chExt cx="2597151" cy="1374775"/>
          </a:xfrm>
        </p:grpSpPr>
        <p:sp>
          <p:nvSpPr>
            <p:cNvPr id="13327" name="Freeform 184"/>
            <p:cNvSpPr>
              <a:spLocks/>
            </p:cNvSpPr>
            <p:nvPr/>
          </p:nvSpPr>
          <p:spPr bwMode="auto">
            <a:xfrm>
              <a:off x="257175" y="2098675"/>
              <a:ext cx="652463" cy="138113"/>
            </a:xfrm>
            <a:custGeom>
              <a:avLst/>
              <a:gdLst>
                <a:gd name="T0" fmla="*/ 0 w 411"/>
                <a:gd name="T1" fmla="*/ 2147483647 h 87"/>
                <a:gd name="T2" fmla="*/ 0 w 411"/>
                <a:gd name="T3" fmla="*/ 2147483647 h 87"/>
                <a:gd name="T4" fmla="*/ 2147483647 w 411"/>
                <a:gd name="T5" fmla="*/ 2147483647 h 87"/>
                <a:gd name="T6" fmla="*/ 2147483647 w 411"/>
                <a:gd name="T7" fmla="*/ 2147483647 h 87"/>
                <a:gd name="T8" fmla="*/ 2147483647 w 411"/>
                <a:gd name="T9" fmla="*/ 0 h 87"/>
                <a:gd name="T10" fmla="*/ 2147483647 w 411"/>
                <a:gd name="T11" fmla="*/ 2147483647 h 87"/>
                <a:gd name="T12" fmla="*/ 2147483647 w 411"/>
                <a:gd name="T13" fmla="*/ 2147483647 h 87"/>
                <a:gd name="T14" fmla="*/ 2147483647 w 411"/>
                <a:gd name="T15" fmla="*/ 2147483647 h 87"/>
                <a:gd name="T16" fmla="*/ 2147483647 w 411"/>
                <a:gd name="T17" fmla="*/ 2147483647 h 87"/>
                <a:gd name="T18" fmla="*/ 0 w 411"/>
                <a:gd name="T19" fmla="*/ 2147483647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13328" name="Text Box 172"/>
            <p:cNvSpPr txBox="1">
              <a:spLocks noChangeArrowheads="1"/>
            </p:cNvSpPr>
            <p:nvPr/>
          </p:nvSpPr>
          <p:spPr bwMode="auto">
            <a:xfrm>
              <a:off x="768350" y="2187575"/>
              <a:ext cx="282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a</a:t>
              </a:r>
            </a:p>
          </p:txBody>
        </p:sp>
        <p:sp>
          <p:nvSpPr>
            <p:cNvPr id="13329" name="Line 173"/>
            <p:cNvSpPr>
              <a:spLocks noChangeShapeType="1"/>
            </p:cNvSpPr>
            <p:nvPr/>
          </p:nvSpPr>
          <p:spPr bwMode="auto">
            <a:xfrm>
              <a:off x="909638" y="2163763"/>
              <a:ext cx="0" cy="13493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Freeform 170"/>
            <p:cNvSpPr>
              <a:spLocks noChangeAspect="1"/>
            </p:cNvSpPr>
            <p:nvPr/>
          </p:nvSpPr>
          <p:spPr bwMode="auto">
            <a:xfrm>
              <a:off x="249238" y="1117600"/>
              <a:ext cx="2595563" cy="1076325"/>
            </a:xfrm>
            <a:custGeom>
              <a:avLst/>
              <a:gdLst>
                <a:gd name="T0" fmla="*/ 0 w 2270"/>
                <a:gd name="T1" fmla="*/ 2147483647 h 1145"/>
                <a:gd name="T2" fmla="*/ 2147483647 w 2270"/>
                <a:gd name="T3" fmla="*/ 2147483647 h 1145"/>
                <a:gd name="T4" fmla="*/ 2147483647 w 2270"/>
                <a:gd name="T5" fmla="*/ 2147483647 h 1145"/>
                <a:gd name="T6" fmla="*/ 2147483647 w 2270"/>
                <a:gd name="T7" fmla="*/ 0 h 1145"/>
                <a:gd name="T8" fmla="*/ 2147483647 w 2270"/>
                <a:gd name="T9" fmla="*/ 2147483647 h 1145"/>
                <a:gd name="T10" fmla="*/ 2147483647 w 2270"/>
                <a:gd name="T11" fmla="*/ 2147483647 h 1145"/>
                <a:gd name="T12" fmla="*/ 2147483647 w 2270"/>
                <a:gd name="T13" fmla="*/ 2147483647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rgbClr val="99CCFF"/>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31" name="Line 182"/>
            <p:cNvSpPr>
              <a:spLocks noChangeShapeType="1"/>
            </p:cNvSpPr>
            <p:nvPr/>
          </p:nvSpPr>
          <p:spPr bwMode="auto">
            <a:xfrm>
              <a:off x="247650" y="2235200"/>
              <a:ext cx="2595563"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19" name="Text Box 188"/>
          <p:cNvSpPr txBox="1">
            <a:spLocks noChangeArrowheads="1"/>
          </p:cNvSpPr>
          <p:nvPr/>
        </p:nvSpPr>
        <p:spPr bwMode="auto">
          <a:xfrm>
            <a:off x="3763963" y="2576513"/>
            <a:ext cx="1592262"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Critical Regions</a:t>
            </a:r>
          </a:p>
        </p:txBody>
      </p:sp>
      <p:cxnSp>
        <p:nvCxnSpPr>
          <p:cNvPr id="13320" name="AutoShape 189"/>
          <p:cNvCxnSpPr>
            <a:cxnSpLocks noChangeShapeType="1"/>
            <a:stCxn id="13319" idx="1"/>
            <a:endCxn id="13327" idx="2"/>
          </p:cNvCxnSpPr>
          <p:nvPr/>
        </p:nvCxnSpPr>
        <p:spPr bwMode="auto">
          <a:xfrm rot="10800000">
            <a:off x="592138" y="2235200"/>
            <a:ext cx="3171825" cy="50958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321" name="AutoShape 190"/>
          <p:cNvCxnSpPr>
            <a:cxnSpLocks noChangeShapeType="1"/>
            <a:stCxn id="13319" idx="1"/>
            <a:endCxn id="13333" idx="2"/>
          </p:cNvCxnSpPr>
          <p:nvPr/>
        </p:nvCxnSpPr>
        <p:spPr bwMode="auto">
          <a:xfrm rot="10800000">
            <a:off x="3646488" y="2233613"/>
            <a:ext cx="117475" cy="51117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322" name="AutoShape 191"/>
          <p:cNvCxnSpPr>
            <a:cxnSpLocks noChangeShapeType="1"/>
            <a:stCxn id="13319" idx="3"/>
            <a:endCxn id="13340" idx="2"/>
          </p:cNvCxnSpPr>
          <p:nvPr/>
        </p:nvCxnSpPr>
        <p:spPr bwMode="auto">
          <a:xfrm flipV="1">
            <a:off x="5356225" y="2214563"/>
            <a:ext cx="3101975" cy="5302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13323" name="AutoShape 192"/>
          <p:cNvCxnSpPr>
            <a:cxnSpLocks noChangeShapeType="1"/>
            <a:stCxn id="13319" idx="3"/>
            <a:endCxn id="13332" idx="2"/>
          </p:cNvCxnSpPr>
          <p:nvPr/>
        </p:nvCxnSpPr>
        <p:spPr bwMode="auto">
          <a:xfrm flipV="1">
            <a:off x="5356225" y="2224088"/>
            <a:ext cx="130175" cy="520700"/>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13324" name="Oval 30"/>
          <p:cNvSpPr>
            <a:spLocks noChangeArrowheads="1"/>
          </p:cNvSpPr>
          <p:nvPr/>
        </p:nvSpPr>
        <p:spPr bwMode="auto">
          <a:xfrm>
            <a:off x="1295400" y="1676400"/>
            <a:ext cx="457200" cy="433388"/>
          </a:xfrm>
          <a:prstGeom prst="ellipse">
            <a:avLst/>
          </a:prstGeom>
          <a:solidFill>
            <a:schemeClr val="accent1"/>
          </a:solidFill>
          <a:ln w="9525" algn="ctr">
            <a:solidFill>
              <a:schemeClr val="tx1"/>
            </a:solidFill>
            <a:round/>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1</a:t>
            </a:r>
          </a:p>
        </p:txBody>
      </p:sp>
      <p:sp>
        <p:nvSpPr>
          <p:cNvPr id="13325" name="Oval 31"/>
          <p:cNvSpPr>
            <a:spLocks noChangeArrowheads="1"/>
          </p:cNvSpPr>
          <p:nvPr/>
        </p:nvSpPr>
        <p:spPr bwMode="auto">
          <a:xfrm>
            <a:off x="4343400" y="1676400"/>
            <a:ext cx="457200" cy="433388"/>
          </a:xfrm>
          <a:prstGeom prst="ellipse">
            <a:avLst/>
          </a:prstGeom>
          <a:solidFill>
            <a:schemeClr val="accent1"/>
          </a:solidFill>
          <a:ln w="9525" algn="ctr">
            <a:solidFill>
              <a:schemeClr val="tx1"/>
            </a:solidFill>
            <a:round/>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2</a:t>
            </a:r>
          </a:p>
        </p:txBody>
      </p:sp>
      <p:sp>
        <p:nvSpPr>
          <p:cNvPr id="13326" name="Oval 32"/>
          <p:cNvSpPr>
            <a:spLocks noChangeArrowheads="1"/>
          </p:cNvSpPr>
          <p:nvPr/>
        </p:nvSpPr>
        <p:spPr bwMode="auto">
          <a:xfrm>
            <a:off x="7315200" y="1676400"/>
            <a:ext cx="457200" cy="433388"/>
          </a:xfrm>
          <a:prstGeom prst="ellipse">
            <a:avLst/>
          </a:prstGeom>
          <a:solidFill>
            <a:schemeClr val="accent1"/>
          </a:solidFill>
          <a:ln w="9525" algn="ctr">
            <a:solidFill>
              <a:schemeClr val="tx1"/>
            </a:solidFill>
            <a:round/>
            <a:headEnd/>
            <a:tailEnd/>
          </a:ln>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3</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900"/>
            <a:ext cx="8229600" cy="838200"/>
          </a:xfrm>
        </p:spPr>
        <p:txBody>
          <a:bodyPr/>
          <a:lstStyle/>
          <a:p>
            <a:pPr>
              <a:defRPr/>
            </a:pPr>
            <a:r>
              <a:rPr lang="en-US" sz="3600" b="1" kern="1200" dirty="0" smtClean="0"/>
              <a:t>English Phrases Revisited</a:t>
            </a:r>
            <a:endParaRPr lang="en-US" sz="3600" b="1" kern="1200" dirty="0"/>
          </a:p>
        </p:txBody>
      </p:sp>
      <p:graphicFrame>
        <p:nvGraphicFramePr>
          <p:cNvPr id="4" name="Content Placeholder 3"/>
          <p:cNvGraphicFramePr>
            <a:graphicFrameLocks noGrp="1"/>
          </p:cNvGraphicFramePr>
          <p:nvPr>
            <p:ph idx="1"/>
          </p:nvPr>
        </p:nvGraphicFramePr>
        <p:xfrm>
          <a:off x="457200" y="1600200"/>
          <a:ext cx="8334375" cy="3406775"/>
        </p:xfrm>
        <a:graphic>
          <a:graphicData uri="http://schemas.openxmlformats.org/drawingml/2006/table">
            <a:tbl>
              <a:tblPr/>
              <a:tblGrid>
                <a:gridCol w="2162175"/>
                <a:gridCol w="2057400"/>
                <a:gridCol w="2057400"/>
                <a:gridCol w="2057400"/>
              </a:tblGrid>
              <a:tr h="45728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charset="0"/>
                        </a:rPr>
                        <a:t>Math Symbol</a:t>
                      </a:r>
                    </a:p>
                  </a:txBody>
                  <a:tcPr marT="45729" marB="4572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gridSpan="3">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rgbClr val="FFFFFF"/>
                          </a:solidFill>
                          <a:effectLst/>
                          <a:latin typeface="Arial" charset="0"/>
                        </a:rPr>
                        <a:t>English Phrases</a:t>
                      </a:r>
                    </a:p>
                  </a:txBody>
                  <a:tcPr marT="45729" marB="4572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US"/>
                    </a:p>
                  </a:txBody>
                  <a:tcPr/>
                </a:tc>
                <a:tc hMerge="1">
                  <a:txBody>
                    <a:bodyPr/>
                    <a:lstStyle/>
                    <a:p>
                      <a:endParaRPr lang="en-US"/>
                    </a:p>
                  </a:txBody>
                  <a:tcPr/>
                </a:tc>
              </a:tr>
              <a:tr h="7316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At least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No 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Greater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715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&gt;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Greater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715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&lt;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Fewer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Less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73165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No more than</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At most</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Less than or equal to</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r h="3715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Exactly</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Equals</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Is </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BCDDE"/>
                    </a:solidFill>
                  </a:tcPr>
                </a:tc>
              </a:tr>
              <a:tr h="3715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smtClean="0">
                          <a:ln>
                            <a:noFill/>
                          </a:ln>
                          <a:solidFill>
                            <a:schemeClr val="accent1"/>
                          </a:solidFill>
                          <a:effectLst/>
                          <a:latin typeface="Times New Roman" pitchFamily="18" charset="0"/>
                          <a:cs typeface="Times New Roman" pitchFamily="18" charset="0"/>
                        </a:rPr>
                        <a:t>≠</a:t>
                      </a: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0" i="0" u="none" strike="noStrike" cap="none" normalizeH="0" baseline="0" smtClean="0">
                          <a:ln>
                            <a:noFill/>
                          </a:ln>
                          <a:solidFill>
                            <a:schemeClr val="accent1"/>
                          </a:solidFill>
                          <a:effectLst/>
                          <a:latin typeface="Times New Roman" pitchFamily="18" charset="0"/>
                          <a:cs typeface="Times New Roman" pitchFamily="18" charset="0"/>
                        </a:rPr>
                        <a:t>Different from</a:t>
                      </a: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smtClean="0">
                        <a:ln>
                          <a:noFill/>
                        </a:ln>
                        <a:solidFill>
                          <a:schemeClr val="accent1"/>
                        </a:solidFill>
                        <a:effectLst/>
                        <a:latin typeface="Times New Roman" pitchFamily="18" charset="0"/>
                        <a:cs typeface="Times New Roman" pitchFamily="18" charset="0"/>
                      </a:endParaRPr>
                    </a:p>
                  </a:txBody>
                  <a:tcPr marL="68580" marR="68580" marT="0" marB="0"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7E8EF"/>
                    </a:solidFill>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457200" y="153988"/>
            <a:ext cx="8229600" cy="715962"/>
          </a:xfrm>
        </p:spPr>
        <p:txBody>
          <a:bodyPr/>
          <a:lstStyle/>
          <a:p>
            <a:r>
              <a:rPr lang="en-US" altLang="en-US" sz="3600" b="1" smtClean="0"/>
              <a:t>Example 1</a:t>
            </a:r>
          </a:p>
        </p:txBody>
      </p:sp>
      <p:sp>
        <p:nvSpPr>
          <p:cNvPr id="15363" name="Content Placeholder 5"/>
          <p:cNvSpPr>
            <a:spLocks noGrp="1"/>
          </p:cNvSpPr>
          <p:nvPr>
            <p:ph idx="1"/>
          </p:nvPr>
        </p:nvSpPr>
        <p:spPr>
          <a:xfrm>
            <a:off x="457200" y="990600"/>
            <a:ext cx="8382000" cy="5486400"/>
          </a:xfrm>
        </p:spPr>
        <p:txBody>
          <a:bodyPr/>
          <a:lstStyle/>
          <a:p>
            <a:pPr marL="0" indent="0">
              <a:buFontTx/>
              <a:buNone/>
            </a:pPr>
            <a:r>
              <a:rPr lang="en-US" altLang="en-US" sz="2800" b="1" smtClean="0"/>
              <a:t>A manufacturer claims that there are at least two scoops of cranberries in each box of cereal</a:t>
            </a:r>
          </a:p>
          <a:p>
            <a:pPr marL="0" indent="0">
              <a:buFontTx/>
              <a:buNone/>
            </a:pPr>
            <a:endParaRPr lang="en-US" altLang="en-US" sz="1200" b="1" smtClean="0"/>
          </a:p>
          <a:p>
            <a:pPr marL="0" indent="0">
              <a:buFontTx/>
              <a:buNone/>
            </a:pPr>
            <a:r>
              <a:rPr lang="en-US" altLang="en-US" sz="2800" b="1" smtClean="0"/>
              <a:t>Parameter to be tested:</a:t>
            </a:r>
          </a:p>
          <a:p>
            <a:pPr marL="0" indent="0">
              <a:buFontTx/>
              <a:buNone/>
            </a:pPr>
            <a:endParaRPr lang="en-US" altLang="en-US" sz="2800" b="1" smtClean="0"/>
          </a:p>
          <a:p>
            <a:pPr marL="0" indent="0">
              <a:buFontTx/>
              <a:buNone/>
            </a:pPr>
            <a:endParaRPr lang="en-US" altLang="en-US" sz="2800" b="1" smtClean="0"/>
          </a:p>
          <a:p>
            <a:pPr marL="0" indent="0">
              <a:buFontTx/>
              <a:buNone/>
            </a:pPr>
            <a:endParaRPr lang="en-US" altLang="en-US" sz="2800" b="1" smtClean="0"/>
          </a:p>
          <a:p>
            <a:pPr marL="0" indent="0">
              <a:buFontTx/>
              <a:buNone/>
            </a:pPr>
            <a:r>
              <a:rPr lang="en-US" altLang="en-US" sz="2800" b="1" smtClean="0"/>
              <a:t>Test Type:  </a:t>
            </a:r>
          </a:p>
          <a:p>
            <a:pPr marL="0" indent="0">
              <a:buFontTx/>
              <a:buNone/>
            </a:pPr>
            <a:endParaRPr lang="en-US" altLang="en-US" sz="2800" b="1" smtClean="0"/>
          </a:p>
          <a:p>
            <a:pPr marL="0" indent="0">
              <a:buFontTx/>
              <a:buNone/>
            </a:pPr>
            <a:r>
              <a:rPr lang="en-US" altLang="en-US" sz="2800" b="1" smtClean="0"/>
              <a:t>H</a:t>
            </a:r>
            <a:r>
              <a:rPr lang="en-US" altLang="en-US" sz="2800" b="1" baseline="-25000" smtClean="0"/>
              <a:t>0</a:t>
            </a:r>
            <a:r>
              <a:rPr lang="en-US" altLang="en-US" sz="2800" b="1" smtClean="0"/>
              <a:t>:</a:t>
            </a:r>
          </a:p>
          <a:p>
            <a:pPr marL="0" indent="0">
              <a:buFontTx/>
              <a:buNone/>
            </a:pPr>
            <a:r>
              <a:rPr lang="en-US" altLang="en-US" sz="2800" b="1" smtClean="0"/>
              <a:t>H</a:t>
            </a:r>
            <a:r>
              <a:rPr lang="en-US" altLang="en-US" sz="2800" b="1" baseline="-25000" smtClean="0"/>
              <a:t>a</a:t>
            </a:r>
            <a:r>
              <a:rPr lang="en-US" altLang="en-US" sz="2800" b="1" smtClean="0"/>
              <a:t>:</a:t>
            </a:r>
          </a:p>
        </p:txBody>
      </p:sp>
      <p:sp>
        <p:nvSpPr>
          <p:cNvPr id="15364" name="TextBox 6"/>
          <p:cNvSpPr txBox="1">
            <a:spLocks noChangeArrowheads="1"/>
          </p:cNvSpPr>
          <p:nvPr/>
        </p:nvSpPr>
        <p:spPr bwMode="auto">
          <a:xfrm>
            <a:off x="533400" y="2133600"/>
            <a:ext cx="8407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                                                 </a:t>
            </a:r>
          </a:p>
        </p:txBody>
      </p:sp>
      <p:sp>
        <p:nvSpPr>
          <p:cNvPr id="8" name="Rectangle 7"/>
          <p:cNvSpPr>
            <a:spLocks noChangeArrowheads="1"/>
          </p:cNvSpPr>
          <p:nvPr/>
        </p:nvSpPr>
        <p:spPr bwMode="auto">
          <a:xfrm>
            <a:off x="533400" y="4229100"/>
            <a:ext cx="7162800"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solidFill>
                  <a:srgbClr val="FFFF00"/>
                </a:solidFill>
              </a:rPr>
              <a:t>                    left-tailed test</a:t>
            </a:r>
          </a:p>
          <a:p>
            <a:pPr lvl="1">
              <a:spcBef>
                <a:spcPct val="0"/>
              </a:spcBef>
              <a:buFont typeface="Wingdings" pitchFamily="2" charset="2"/>
              <a:buChar char="§"/>
            </a:pPr>
            <a:r>
              <a:rPr lang="en-US" altLang="en-US" sz="2400" b="1">
                <a:solidFill>
                  <a:srgbClr val="FFFF00"/>
                </a:solidFill>
              </a:rPr>
              <a:t>The “bad case” is when there are too few</a:t>
            </a:r>
          </a:p>
        </p:txBody>
      </p:sp>
      <p:sp>
        <p:nvSpPr>
          <p:cNvPr id="9" name="Rectangle 8"/>
          <p:cNvSpPr>
            <a:spLocks noChangeArrowheads="1"/>
          </p:cNvSpPr>
          <p:nvPr/>
        </p:nvSpPr>
        <p:spPr bwMode="auto">
          <a:xfrm>
            <a:off x="1155700" y="5219700"/>
            <a:ext cx="7162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solidFill>
                  <a:srgbClr val="FFFF00"/>
                </a:solidFill>
              </a:rPr>
              <a:t>Scoops = 2 (or more)  (s ≥ 2)</a:t>
            </a:r>
            <a:endParaRPr lang="en-US" altLang="en-US" sz="2400" b="1">
              <a:solidFill>
                <a:srgbClr val="FFFF00"/>
              </a:solidFill>
            </a:endParaRPr>
          </a:p>
        </p:txBody>
      </p:sp>
      <p:sp>
        <p:nvSpPr>
          <p:cNvPr id="11" name="Rectangle 10"/>
          <p:cNvSpPr>
            <a:spLocks noChangeArrowheads="1"/>
          </p:cNvSpPr>
          <p:nvPr/>
        </p:nvSpPr>
        <p:spPr bwMode="auto">
          <a:xfrm>
            <a:off x="1219200" y="5791200"/>
            <a:ext cx="71628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solidFill>
                  <a:srgbClr val="FFFF00"/>
                </a:solidFill>
              </a:rPr>
              <a:t>Less than two scoops  (s &lt; 2)</a:t>
            </a:r>
            <a:endParaRPr lang="en-US" altLang="en-US" sz="2400" b="1">
              <a:solidFill>
                <a:srgbClr val="FFFF00"/>
              </a:solidFill>
            </a:endParaRPr>
          </a:p>
        </p:txBody>
      </p:sp>
      <p:sp>
        <p:nvSpPr>
          <p:cNvPr id="10" name="Rectangle 9"/>
          <p:cNvSpPr>
            <a:spLocks noChangeArrowheads="1"/>
          </p:cNvSpPr>
          <p:nvPr/>
        </p:nvSpPr>
        <p:spPr bwMode="auto">
          <a:xfrm>
            <a:off x="533400" y="2133600"/>
            <a:ext cx="8382000"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800" b="1">
                <a:solidFill>
                  <a:srgbClr val="FFFF00"/>
                </a:solidFill>
              </a:rPr>
              <a:t>                                          number of scoops of cranberries in each box of cereal</a:t>
            </a:r>
            <a:br>
              <a:rPr lang="en-US" altLang="en-US" sz="2800" b="1">
                <a:solidFill>
                  <a:srgbClr val="FFFF00"/>
                </a:solidFill>
              </a:rPr>
            </a:br>
            <a:endParaRPr lang="en-US" altLang="en-US" sz="1100" b="1">
              <a:solidFill>
                <a:srgbClr val="FFFF00"/>
              </a:solidFill>
            </a:endParaRPr>
          </a:p>
          <a:p>
            <a:pPr lvl="1">
              <a:spcBef>
                <a:spcPct val="0"/>
              </a:spcBef>
              <a:buFont typeface="Wingdings" pitchFamily="2" charset="2"/>
              <a:buChar char="§"/>
            </a:pPr>
            <a:r>
              <a:rPr lang="en-US" altLang="en-US" sz="2400" b="1">
                <a:solidFill>
                  <a:srgbClr val="FFFF00"/>
                </a:solidFill>
              </a:rPr>
              <a:t>If the sample mean is too low, that is a problem</a:t>
            </a:r>
          </a:p>
          <a:p>
            <a:pPr lvl="1">
              <a:spcBef>
                <a:spcPct val="0"/>
              </a:spcBef>
              <a:buFont typeface="Wingdings" pitchFamily="2" charset="2"/>
              <a:buChar char="§"/>
            </a:pPr>
            <a:r>
              <a:rPr lang="en-US" altLang="en-US" sz="2400" b="1">
                <a:solidFill>
                  <a:srgbClr val="FFFF00"/>
                </a:solidFill>
              </a:rPr>
              <a:t>If the sample mean is too high, that is not a problem</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1" grpId="0"/>
      <p:bldP spid="10"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457200" y="109538"/>
            <a:ext cx="8229600" cy="792162"/>
          </a:xfrm>
        </p:spPr>
        <p:txBody>
          <a:bodyPr/>
          <a:lstStyle/>
          <a:p>
            <a:r>
              <a:rPr lang="en-US" altLang="en-US" sz="3600" b="1" smtClean="0"/>
              <a:t>Example 2</a:t>
            </a:r>
          </a:p>
        </p:txBody>
      </p:sp>
      <p:sp>
        <p:nvSpPr>
          <p:cNvPr id="16387" name="Rectangle 3"/>
          <p:cNvSpPr>
            <a:spLocks noGrp="1" noChangeArrowheads="1"/>
          </p:cNvSpPr>
          <p:nvPr>
            <p:ph type="body" idx="1"/>
          </p:nvPr>
        </p:nvSpPr>
        <p:spPr>
          <a:xfrm>
            <a:off x="381000" y="914400"/>
            <a:ext cx="8229600" cy="5715000"/>
          </a:xfrm>
        </p:spPr>
        <p:txBody>
          <a:bodyPr/>
          <a:lstStyle/>
          <a:p>
            <a:pPr marL="0" indent="0">
              <a:buFontTx/>
              <a:buNone/>
            </a:pPr>
            <a:r>
              <a:rPr lang="en-US" altLang="en-US" sz="2800" b="1" smtClean="0"/>
              <a:t>A manufacturer claims that there are exactly 500 mg of a medication in each tablet</a:t>
            </a:r>
          </a:p>
          <a:p>
            <a:pPr marL="0" indent="0">
              <a:buFontTx/>
              <a:buNone/>
            </a:pPr>
            <a:endParaRPr lang="en-US" altLang="en-US" sz="1000" b="1" smtClean="0"/>
          </a:p>
          <a:p>
            <a:pPr marL="0" indent="0">
              <a:buFontTx/>
              <a:buNone/>
            </a:pPr>
            <a:r>
              <a:rPr lang="en-US" altLang="en-US" sz="2800" b="1" smtClean="0"/>
              <a:t>Parameter to be tested:</a:t>
            </a:r>
          </a:p>
          <a:p>
            <a:pPr marL="0" indent="0">
              <a:buFontTx/>
              <a:buNone/>
            </a:pPr>
            <a:endParaRPr lang="en-US" altLang="en-US" sz="2800" b="1" smtClean="0"/>
          </a:p>
          <a:p>
            <a:pPr marL="0" indent="0">
              <a:buFontTx/>
              <a:buNone/>
            </a:pPr>
            <a:endParaRPr lang="en-US" altLang="en-US" sz="2800" b="1" smtClean="0"/>
          </a:p>
          <a:p>
            <a:pPr marL="0" indent="0">
              <a:buFontTx/>
              <a:buNone/>
            </a:pPr>
            <a:endParaRPr lang="en-US" altLang="en-US" sz="2400" b="1" smtClean="0"/>
          </a:p>
          <a:p>
            <a:pPr marL="0" indent="0">
              <a:buFontTx/>
              <a:buNone/>
            </a:pPr>
            <a:r>
              <a:rPr lang="en-US" altLang="en-US" sz="2800" b="1" smtClean="0"/>
              <a:t>Test Type:  </a:t>
            </a:r>
          </a:p>
          <a:p>
            <a:pPr marL="0" indent="0">
              <a:buFontTx/>
              <a:buNone/>
            </a:pPr>
            <a:endParaRPr lang="en-US" altLang="en-US" sz="2800" b="1" smtClean="0"/>
          </a:p>
          <a:p>
            <a:pPr marL="0" indent="0">
              <a:buFontTx/>
              <a:buNone/>
            </a:pPr>
            <a:endParaRPr lang="en-US" altLang="en-US" sz="2800" b="1" smtClean="0"/>
          </a:p>
          <a:p>
            <a:pPr marL="0" indent="0">
              <a:buFontTx/>
              <a:buNone/>
            </a:pPr>
            <a:r>
              <a:rPr lang="en-US" altLang="en-US" sz="2800" b="1" smtClean="0"/>
              <a:t>H</a:t>
            </a:r>
            <a:r>
              <a:rPr lang="en-US" altLang="en-US" sz="2800" b="1" baseline="-25000" smtClean="0"/>
              <a:t>0</a:t>
            </a:r>
            <a:r>
              <a:rPr lang="en-US" altLang="en-US" sz="2800" b="1" smtClean="0"/>
              <a:t>:</a:t>
            </a:r>
          </a:p>
          <a:p>
            <a:pPr marL="0" indent="0">
              <a:buFontTx/>
              <a:buNone/>
            </a:pPr>
            <a:r>
              <a:rPr lang="en-US" altLang="en-US" sz="2800" b="1" smtClean="0"/>
              <a:t>H</a:t>
            </a:r>
            <a:r>
              <a:rPr lang="en-US" altLang="en-US" sz="2800" b="1" baseline="-25000" smtClean="0"/>
              <a:t>a</a:t>
            </a:r>
            <a:r>
              <a:rPr lang="en-US" altLang="en-US" sz="2800" b="1" smtClean="0"/>
              <a:t>:</a:t>
            </a:r>
          </a:p>
        </p:txBody>
      </p:sp>
      <p:sp>
        <p:nvSpPr>
          <p:cNvPr id="322565" name="Rectangle 5"/>
          <p:cNvSpPr>
            <a:spLocks noChangeArrowheads="1"/>
          </p:cNvSpPr>
          <p:nvPr/>
        </p:nvSpPr>
        <p:spPr bwMode="auto">
          <a:xfrm>
            <a:off x="609600" y="4051300"/>
            <a:ext cx="7848600" cy="139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                  Two-tailed test</a:t>
            </a:r>
          </a:p>
          <a:p>
            <a:pPr lvl="1">
              <a:buFont typeface="Wingdings" pitchFamily="2" charset="2"/>
              <a:buChar char="§"/>
            </a:pPr>
            <a:r>
              <a:rPr lang="en-US" altLang="en-US" sz="2400" b="1">
                <a:solidFill>
                  <a:srgbClr val="FFFF00"/>
                </a:solidFill>
              </a:rPr>
              <a:t>A “bad case” is when there are too few</a:t>
            </a:r>
          </a:p>
          <a:p>
            <a:pPr lvl="1">
              <a:buFont typeface="Wingdings" pitchFamily="2" charset="2"/>
              <a:buChar char="§"/>
            </a:pPr>
            <a:r>
              <a:rPr lang="en-US" altLang="en-US" sz="2400" b="1">
                <a:solidFill>
                  <a:srgbClr val="FFFF00"/>
                </a:solidFill>
              </a:rPr>
              <a:t>A “bad case” is also where there are too many</a:t>
            </a:r>
          </a:p>
        </p:txBody>
      </p:sp>
      <p:sp>
        <p:nvSpPr>
          <p:cNvPr id="6" name="TextBox 5"/>
          <p:cNvSpPr txBox="1">
            <a:spLocks noChangeArrowheads="1"/>
          </p:cNvSpPr>
          <p:nvPr/>
        </p:nvSpPr>
        <p:spPr bwMode="auto">
          <a:xfrm>
            <a:off x="533400" y="2025650"/>
            <a:ext cx="8458200" cy="183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b="1">
                <a:solidFill>
                  <a:srgbClr val="FFFF00"/>
                </a:solidFill>
              </a:rPr>
              <a:t>                                   amount of a medication </a:t>
            </a:r>
            <a:br>
              <a:rPr lang="en-US" altLang="en-US" b="1">
                <a:solidFill>
                  <a:srgbClr val="FFFF00"/>
                </a:solidFill>
              </a:rPr>
            </a:br>
            <a:r>
              <a:rPr lang="en-US" altLang="en-US" b="1">
                <a:solidFill>
                  <a:srgbClr val="FFFF00"/>
                </a:solidFill>
              </a:rPr>
              <a:t>in each tablet</a:t>
            </a:r>
          </a:p>
          <a:p>
            <a:pPr lvl="1">
              <a:buFont typeface="Wingdings" pitchFamily="2" charset="2"/>
              <a:buChar char="§"/>
            </a:pPr>
            <a:r>
              <a:rPr lang="en-US" altLang="en-US" sz="2400" b="1">
                <a:solidFill>
                  <a:srgbClr val="FFFF00"/>
                </a:solidFill>
              </a:rPr>
              <a:t>If the sample mean is too low, that is a problem</a:t>
            </a:r>
          </a:p>
          <a:p>
            <a:pPr lvl="1">
              <a:buFont typeface="Wingdings" pitchFamily="2" charset="2"/>
              <a:buChar char="§"/>
            </a:pPr>
            <a:r>
              <a:rPr lang="en-US" altLang="en-US" sz="2400" b="1">
                <a:solidFill>
                  <a:srgbClr val="FFFF00"/>
                </a:solidFill>
              </a:rPr>
              <a:t>If the sample mean is too high, that is a problem too</a:t>
            </a:r>
            <a:endParaRPr lang="en-US" altLang="en-US" sz="2000" b="1">
              <a:solidFill>
                <a:srgbClr val="FFFF00"/>
              </a:solidFill>
            </a:endParaRPr>
          </a:p>
        </p:txBody>
      </p:sp>
      <p:sp>
        <p:nvSpPr>
          <p:cNvPr id="7" name="Rectangle 5"/>
          <p:cNvSpPr>
            <a:spLocks noChangeArrowheads="1"/>
          </p:cNvSpPr>
          <p:nvPr/>
        </p:nvSpPr>
        <p:spPr bwMode="auto">
          <a:xfrm>
            <a:off x="1143000" y="5627688"/>
            <a:ext cx="46482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Amount = 500 mg </a:t>
            </a:r>
            <a:endParaRPr lang="en-US" altLang="en-US" sz="2400" b="1">
              <a:solidFill>
                <a:srgbClr val="FFFF00"/>
              </a:solidFill>
            </a:endParaRPr>
          </a:p>
        </p:txBody>
      </p:sp>
      <p:sp>
        <p:nvSpPr>
          <p:cNvPr id="8" name="Rectangle 5"/>
          <p:cNvSpPr>
            <a:spLocks noChangeArrowheads="1"/>
          </p:cNvSpPr>
          <p:nvPr/>
        </p:nvSpPr>
        <p:spPr bwMode="auto">
          <a:xfrm>
            <a:off x="1143000" y="6110288"/>
            <a:ext cx="4648200" cy="40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Amount ≠ 500 mg </a:t>
            </a:r>
            <a:endParaRPr lang="en-US" altLang="en-US" sz="2400" b="1">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22565"/>
                                        </p:tgtEl>
                                        <p:attrNameLst>
                                          <p:attrName>style.visibility</p:attrName>
                                        </p:attrNameLst>
                                      </p:cBhvr>
                                      <p:to>
                                        <p:strVal val="visible"/>
                                      </p:to>
                                    </p:set>
                                    <p:anim calcmode="lin" valueType="num">
                                      <p:cBhvr additive="base">
                                        <p:cTn id="12" dur="500" fill="hold"/>
                                        <p:tgtEl>
                                          <p:spTgt spid="322565"/>
                                        </p:tgtEl>
                                        <p:attrNameLst>
                                          <p:attrName>ppt_x</p:attrName>
                                        </p:attrNameLst>
                                      </p:cBhvr>
                                      <p:tavLst>
                                        <p:tav tm="0">
                                          <p:val>
                                            <p:strVal val="#ppt_x"/>
                                          </p:val>
                                        </p:tav>
                                        <p:tav tm="100000">
                                          <p:val>
                                            <p:strVal val="#ppt_x"/>
                                          </p:val>
                                        </p:tav>
                                      </p:tavLst>
                                    </p:anim>
                                    <p:anim calcmode="lin" valueType="num">
                                      <p:cBhvr additive="base">
                                        <p:cTn id="13" dur="500" fill="hold"/>
                                        <p:tgtEl>
                                          <p:spTgt spid="322565"/>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additive="base">
                                        <p:cTn id="18" dur="500" fill="hold"/>
                                        <p:tgtEl>
                                          <p:spTgt spid="7"/>
                                        </p:tgtEl>
                                        <p:attrNameLst>
                                          <p:attrName>ppt_x</p:attrName>
                                        </p:attrNameLst>
                                      </p:cBhvr>
                                      <p:tavLst>
                                        <p:tav tm="0">
                                          <p:val>
                                            <p:strVal val="#ppt_x"/>
                                          </p:val>
                                        </p:tav>
                                        <p:tav tm="100000">
                                          <p:val>
                                            <p:strVal val="#ppt_x"/>
                                          </p:val>
                                        </p:tav>
                                      </p:tavLst>
                                    </p:anim>
                                    <p:anim calcmode="lin" valueType="num">
                                      <p:cBhvr additive="base">
                                        <p:cTn id="19"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additive="base">
                                        <p:cTn id="24" dur="500" fill="hold"/>
                                        <p:tgtEl>
                                          <p:spTgt spid="8"/>
                                        </p:tgtEl>
                                        <p:attrNameLst>
                                          <p:attrName>ppt_x</p:attrName>
                                        </p:attrNameLst>
                                      </p:cBhvr>
                                      <p:tavLst>
                                        <p:tav tm="0">
                                          <p:val>
                                            <p:strVal val="#ppt_x"/>
                                          </p:val>
                                        </p:tav>
                                        <p:tav tm="100000">
                                          <p:val>
                                            <p:strVal val="#ppt_x"/>
                                          </p:val>
                                        </p:tav>
                                      </p:tavLst>
                                    </p:anim>
                                    <p:anim calcmode="lin" valueType="num">
                                      <p:cBhvr additive="base">
                                        <p:cTn id="2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2565" grpId="0"/>
      <p:bldP spid="6" grpId="0"/>
      <p:bldP spid="7"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109538"/>
            <a:ext cx="8229600" cy="792162"/>
          </a:xfrm>
        </p:spPr>
        <p:txBody>
          <a:bodyPr/>
          <a:lstStyle/>
          <a:p>
            <a:r>
              <a:rPr lang="en-US" altLang="en-US" sz="3600" b="1" smtClean="0"/>
              <a:t>Example 3</a:t>
            </a:r>
          </a:p>
        </p:txBody>
      </p:sp>
      <p:sp>
        <p:nvSpPr>
          <p:cNvPr id="17411" name="Rectangle 3"/>
          <p:cNvSpPr>
            <a:spLocks noGrp="1" noChangeArrowheads="1"/>
          </p:cNvSpPr>
          <p:nvPr>
            <p:ph type="body" idx="1"/>
          </p:nvPr>
        </p:nvSpPr>
        <p:spPr>
          <a:xfrm>
            <a:off x="457200" y="914400"/>
            <a:ext cx="8229600" cy="5638800"/>
          </a:xfrm>
        </p:spPr>
        <p:txBody>
          <a:bodyPr/>
          <a:lstStyle/>
          <a:p>
            <a:pPr marL="0" indent="0">
              <a:buFontTx/>
              <a:buNone/>
            </a:pPr>
            <a:r>
              <a:rPr lang="en-US" altLang="en-US" sz="2800" b="1" smtClean="0"/>
              <a:t>A pollster claims that there are at most 56% of all Americans are in favor of an issue</a:t>
            </a:r>
          </a:p>
          <a:p>
            <a:pPr marL="0" indent="0">
              <a:buFontTx/>
              <a:buNone/>
            </a:pPr>
            <a:endParaRPr lang="en-US" altLang="en-US" sz="1400" b="1" smtClean="0"/>
          </a:p>
          <a:p>
            <a:pPr marL="0" indent="0">
              <a:buFontTx/>
              <a:buNone/>
            </a:pPr>
            <a:r>
              <a:rPr lang="en-US" altLang="en-US" sz="2800" b="1" smtClean="0"/>
              <a:t>Parameter to be tested:</a:t>
            </a:r>
          </a:p>
          <a:p>
            <a:pPr marL="0" indent="0">
              <a:buFontTx/>
              <a:buNone/>
            </a:pPr>
            <a:endParaRPr lang="en-US" altLang="en-US" sz="2800" b="1" smtClean="0"/>
          </a:p>
          <a:p>
            <a:pPr marL="0" indent="0">
              <a:buFontTx/>
              <a:buNone/>
            </a:pPr>
            <a:endParaRPr lang="en-US" altLang="en-US" sz="2800" b="1" smtClean="0"/>
          </a:p>
          <a:p>
            <a:pPr marL="0" indent="0">
              <a:buFontTx/>
              <a:buNone/>
            </a:pPr>
            <a:endParaRPr lang="en-US" altLang="en-US" sz="2800" b="1" smtClean="0"/>
          </a:p>
          <a:p>
            <a:pPr marL="0" indent="0">
              <a:buFontTx/>
              <a:buNone/>
            </a:pPr>
            <a:r>
              <a:rPr lang="en-US" altLang="en-US" sz="2800" b="1" smtClean="0"/>
              <a:t>Test Type:  </a:t>
            </a:r>
          </a:p>
          <a:p>
            <a:pPr marL="0" indent="0">
              <a:buFontTx/>
              <a:buNone/>
            </a:pPr>
            <a:endParaRPr lang="en-US" altLang="en-US" sz="2000" b="1" smtClean="0"/>
          </a:p>
          <a:p>
            <a:pPr marL="0" indent="0">
              <a:buFontTx/>
              <a:buNone/>
            </a:pPr>
            <a:endParaRPr lang="en-US" altLang="en-US" sz="2400" b="1" smtClean="0"/>
          </a:p>
          <a:p>
            <a:pPr marL="0" indent="0">
              <a:buFontTx/>
              <a:buNone/>
            </a:pPr>
            <a:r>
              <a:rPr lang="en-US" altLang="en-US" sz="2800" b="1" smtClean="0"/>
              <a:t>H</a:t>
            </a:r>
            <a:r>
              <a:rPr lang="en-US" altLang="en-US" sz="2800" b="1" baseline="-25000" smtClean="0"/>
              <a:t>0</a:t>
            </a:r>
            <a:r>
              <a:rPr lang="en-US" altLang="en-US" sz="2800" b="1" smtClean="0"/>
              <a:t>:</a:t>
            </a:r>
          </a:p>
          <a:p>
            <a:pPr marL="0" indent="0">
              <a:buFontTx/>
              <a:buNone/>
            </a:pPr>
            <a:r>
              <a:rPr lang="en-US" altLang="en-US" sz="2800" b="1" smtClean="0"/>
              <a:t>H</a:t>
            </a:r>
            <a:r>
              <a:rPr lang="en-US" altLang="en-US" sz="2800" b="1" baseline="-25000" smtClean="0"/>
              <a:t>a</a:t>
            </a:r>
            <a:r>
              <a:rPr lang="en-US" altLang="en-US" sz="2800" b="1" smtClean="0"/>
              <a:t>:</a:t>
            </a:r>
          </a:p>
        </p:txBody>
      </p:sp>
      <p:sp>
        <p:nvSpPr>
          <p:cNvPr id="323589" name="Rectangle 5"/>
          <p:cNvSpPr>
            <a:spLocks noChangeArrowheads="1"/>
          </p:cNvSpPr>
          <p:nvPr/>
        </p:nvSpPr>
        <p:spPr bwMode="auto">
          <a:xfrm>
            <a:off x="139700" y="4152900"/>
            <a:ext cx="88519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                       right-tailed test</a:t>
            </a:r>
          </a:p>
          <a:p>
            <a:pPr lvl="1">
              <a:buFont typeface="Wingdings" pitchFamily="2" charset="2"/>
              <a:buChar char="§"/>
            </a:pPr>
            <a:r>
              <a:rPr lang="en-US" altLang="en-US" sz="2400" b="1">
                <a:solidFill>
                  <a:srgbClr val="FFFF00"/>
                </a:solidFill>
              </a:rPr>
              <a:t>The “bad case” is when sample proportion is too high</a:t>
            </a:r>
          </a:p>
        </p:txBody>
      </p:sp>
      <p:sp>
        <p:nvSpPr>
          <p:cNvPr id="6" name="TextBox 5"/>
          <p:cNvSpPr txBox="1">
            <a:spLocks noChangeArrowheads="1"/>
          </p:cNvSpPr>
          <p:nvPr/>
        </p:nvSpPr>
        <p:spPr bwMode="auto">
          <a:xfrm>
            <a:off x="147638" y="2120900"/>
            <a:ext cx="8691562" cy="211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lvl="1">
              <a:buFontTx/>
              <a:buNone/>
            </a:pPr>
            <a:r>
              <a:rPr lang="en-US" altLang="en-US" b="1">
                <a:solidFill>
                  <a:srgbClr val="FFFF00"/>
                </a:solidFill>
              </a:rPr>
              <a:t>                                          population proportion in favor of the issue</a:t>
            </a:r>
          </a:p>
          <a:p>
            <a:pPr lvl="1">
              <a:buFont typeface="Wingdings" pitchFamily="2" charset="2"/>
              <a:buChar char="§"/>
            </a:pPr>
            <a:r>
              <a:rPr lang="en-US" altLang="en-US" sz="2400" b="1">
                <a:solidFill>
                  <a:srgbClr val="FFFF00"/>
                </a:solidFill>
              </a:rPr>
              <a:t>If p-hat is too low, that is not a problem</a:t>
            </a:r>
          </a:p>
          <a:p>
            <a:pPr lvl="1">
              <a:buFont typeface="Wingdings" pitchFamily="2" charset="2"/>
              <a:buChar char="§"/>
            </a:pPr>
            <a:r>
              <a:rPr lang="en-US" altLang="en-US" sz="2400" b="1">
                <a:solidFill>
                  <a:srgbClr val="FFFF00"/>
                </a:solidFill>
              </a:rPr>
              <a:t>If p-hat is too high, that is a problem</a:t>
            </a:r>
          </a:p>
          <a:p>
            <a:pPr>
              <a:spcBef>
                <a:spcPct val="0"/>
              </a:spcBef>
              <a:buFontTx/>
              <a:buNone/>
            </a:pPr>
            <a:endParaRPr lang="en-US" altLang="en-US" sz="1800" b="1">
              <a:solidFill>
                <a:srgbClr val="FFFF00"/>
              </a:solidFill>
            </a:endParaRPr>
          </a:p>
        </p:txBody>
      </p:sp>
      <p:sp>
        <p:nvSpPr>
          <p:cNvPr id="7" name="Rectangle 5"/>
          <p:cNvSpPr>
            <a:spLocks noChangeArrowheads="1"/>
          </p:cNvSpPr>
          <p:nvPr/>
        </p:nvSpPr>
        <p:spPr bwMode="auto">
          <a:xfrm>
            <a:off x="1295400" y="5462588"/>
            <a:ext cx="464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P-hat = 56% (or less)</a:t>
            </a:r>
          </a:p>
        </p:txBody>
      </p:sp>
      <p:sp>
        <p:nvSpPr>
          <p:cNvPr id="8" name="Rectangle 5"/>
          <p:cNvSpPr>
            <a:spLocks noChangeArrowheads="1"/>
          </p:cNvSpPr>
          <p:nvPr/>
        </p:nvSpPr>
        <p:spPr bwMode="auto">
          <a:xfrm>
            <a:off x="1295400" y="6019800"/>
            <a:ext cx="2590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buFontTx/>
              <a:buNone/>
            </a:pPr>
            <a:r>
              <a:rPr lang="en-US" altLang="en-US" sz="2800" b="1">
                <a:solidFill>
                  <a:srgbClr val="FFFF00"/>
                </a:solidFill>
              </a:rPr>
              <a:t>P-hat &gt; 56%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23589"/>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3589" grpId="0"/>
      <p:bldP spid="6" grpId="0"/>
      <p:bldP spid="7"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457200" y="76200"/>
            <a:ext cx="8229600" cy="792163"/>
          </a:xfrm>
        </p:spPr>
        <p:txBody>
          <a:bodyPr/>
          <a:lstStyle/>
          <a:p>
            <a:r>
              <a:rPr lang="en-US" altLang="en-US" sz="3600" b="1" smtClean="0"/>
              <a:t>P-values</a:t>
            </a:r>
          </a:p>
        </p:txBody>
      </p:sp>
      <p:sp>
        <p:nvSpPr>
          <p:cNvPr id="18435" name="Content Placeholder 2"/>
          <p:cNvSpPr>
            <a:spLocks noGrp="1"/>
          </p:cNvSpPr>
          <p:nvPr>
            <p:ph idx="1"/>
          </p:nvPr>
        </p:nvSpPr>
        <p:spPr>
          <a:xfrm>
            <a:off x="457200" y="990600"/>
            <a:ext cx="8229600" cy="1600200"/>
          </a:xfrm>
        </p:spPr>
        <p:txBody>
          <a:bodyPr/>
          <a:lstStyle/>
          <a:p>
            <a:r>
              <a:rPr lang="en-US" altLang="en-US" sz="2400" b="1" smtClean="0"/>
              <a:t>The null hypothesis </a:t>
            </a:r>
            <a:r>
              <a:rPr lang="en-US" altLang="en-US" sz="2400" b="1" i="1" smtClean="0"/>
              <a:t>H</a:t>
            </a:r>
            <a:r>
              <a:rPr lang="en-US" altLang="en-US" sz="2400" b="1" i="1" baseline="-25000" smtClean="0"/>
              <a:t>0</a:t>
            </a:r>
            <a:r>
              <a:rPr lang="en-US" altLang="en-US" sz="2400" b="1" i="1" smtClean="0"/>
              <a:t> </a:t>
            </a:r>
            <a:r>
              <a:rPr lang="en-US" altLang="en-US" sz="2400" b="1" smtClean="0"/>
              <a:t>states the claim that we are seeking evidence against. The probability that measures the strength of the evidence against a null hypothesis is called a </a:t>
            </a:r>
            <a:r>
              <a:rPr lang="en-US" altLang="en-US" sz="2400" b="1" i="1" smtClean="0"/>
              <a:t>P</a:t>
            </a:r>
            <a:r>
              <a:rPr lang="en-US" altLang="en-US" sz="2400" b="1" smtClean="0"/>
              <a:t>-value</a:t>
            </a:r>
          </a:p>
        </p:txBody>
      </p:sp>
      <p:sp>
        <p:nvSpPr>
          <p:cNvPr id="4" name="TextBox 3"/>
          <p:cNvSpPr txBox="1"/>
          <p:nvPr/>
        </p:nvSpPr>
        <p:spPr bwMode="auto">
          <a:xfrm>
            <a:off x="457200" y="2673350"/>
            <a:ext cx="8153400" cy="16002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sz="2000" b="1" u="sng" dirty="0">
                <a:solidFill>
                  <a:srgbClr val="FFFF00"/>
                </a:solidFill>
                <a:ea typeface="ＭＳ Ｐゴシック" charset="-128"/>
              </a:rPr>
              <a:t>Definition:</a:t>
            </a:r>
          </a:p>
          <a:p>
            <a:pPr>
              <a:defRPr/>
            </a:pPr>
            <a:endParaRPr lang="en-US" sz="600" b="1" u="sng" dirty="0">
              <a:solidFill>
                <a:srgbClr val="E81F30"/>
              </a:solidFill>
              <a:ea typeface="ＭＳ Ｐゴシック" charset="-128"/>
            </a:endParaRPr>
          </a:p>
          <a:p>
            <a:pPr>
              <a:spcAft>
                <a:spcPts val="600"/>
              </a:spcAft>
              <a:defRPr/>
            </a:pPr>
            <a:r>
              <a:rPr lang="en-US" dirty="0">
                <a:solidFill>
                  <a:srgbClr val="000000"/>
                </a:solidFill>
                <a:ea typeface="ＭＳ Ｐゴシック" charset="-128"/>
              </a:rPr>
              <a:t>The probability, computed assuming </a:t>
            </a:r>
            <a:r>
              <a:rPr lang="en-US" i="1" dirty="0">
                <a:solidFill>
                  <a:srgbClr val="000000"/>
                </a:solidFill>
                <a:ea typeface="ＭＳ Ｐゴシック" charset="-128"/>
              </a:rPr>
              <a:t>H</a:t>
            </a:r>
            <a:r>
              <a:rPr lang="en-US" i="1" baseline="-25000" dirty="0">
                <a:solidFill>
                  <a:srgbClr val="000000"/>
                </a:solidFill>
                <a:ea typeface="ＭＳ Ｐゴシック" charset="-128"/>
              </a:rPr>
              <a:t>0</a:t>
            </a:r>
            <a:r>
              <a:rPr lang="en-US" i="1" dirty="0">
                <a:solidFill>
                  <a:srgbClr val="000000"/>
                </a:solidFill>
                <a:ea typeface="ＭＳ Ｐゴシック" charset="-128"/>
              </a:rPr>
              <a:t> </a:t>
            </a:r>
            <a:r>
              <a:rPr lang="en-US" dirty="0">
                <a:solidFill>
                  <a:srgbClr val="000000"/>
                </a:solidFill>
                <a:ea typeface="ＭＳ Ｐゴシック" charset="-128"/>
              </a:rPr>
              <a:t>is true, that the statistic would take a value as extreme as or more extreme than the one actually observed is called the </a:t>
            </a:r>
            <a:r>
              <a:rPr lang="en-US" b="1" i="1" dirty="0">
                <a:solidFill>
                  <a:srgbClr val="000000"/>
                </a:solidFill>
                <a:ea typeface="ＭＳ Ｐゴシック" charset="-128"/>
              </a:rPr>
              <a:t>P</a:t>
            </a:r>
            <a:r>
              <a:rPr lang="en-US" b="1" dirty="0">
                <a:solidFill>
                  <a:srgbClr val="000000"/>
                </a:solidFill>
                <a:ea typeface="ＭＳ Ｐゴシック" charset="-128"/>
              </a:rPr>
              <a:t>-value </a:t>
            </a:r>
            <a:r>
              <a:rPr lang="en-US" dirty="0">
                <a:solidFill>
                  <a:srgbClr val="000000"/>
                </a:solidFill>
                <a:ea typeface="ＭＳ Ｐゴシック" charset="-128"/>
              </a:rPr>
              <a:t>of the test. The smaller the </a:t>
            </a:r>
            <a:r>
              <a:rPr lang="en-US" i="1" dirty="0">
                <a:solidFill>
                  <a:srgbClr val="000000"/>
                </a:solidFill>
                <a:ea typeface="ＭＳ Ｐゴシック" charset="-128"/>
              </a:rPr>
              <a:t>P</a:t>
            </a:r>
            <a:r>
              <a:rPr lang="en-US" dirty="0">
                <a:solidFill>
                  <a:srgbClr val="000000"/>
                </a:solidFill>
                <a:ea typeface="ＭＳ Ｐゴシック" charset="-128"/>
              </a:rPr>
              <a:t>-value, the stronger the evidence against </a:t>
            </a:r>
            <a:r>
              <a:rPr lang="en-US" i="1" dirty="0">
                <a:solidFill>
                  <a:srgbClr val="000000"/>
                </a:solidFill>
                <a:ea typeface="ＭＳ Ｐゴシック" charset="-128"/>
              </a:rPr>
              <a:t>H</a:t>
            </a:r>
            <a:r>
              <a:rPr lang="en-US" i="1" baseline="-25000" dirty="0">
                <a:solidFill>
                  <a:srgbClr val="000000"/>
                </a:solidFill>
                <a:ea typeface="ＭＳ Ｐゴシック" charset="-128"/>
              </a:rPr>
              <a:t>0</a:t>
            </a:r>
            <a:r>
              <a:rPr lang="en-US" i="1" dirty="0">
                <a:solidFill>
                  <a:srgbClr val="000000"/>
                </a:solidFill>
                <a:ea typeface="ＭＳ Ｐゴシック" charset="-128"/>
              </a:rPr>
              <a:t> </a:t>
            </a:r>
            <a:r>
              <a:rPr lang="en-US" dirty="0">
                <a:solidFill>
                  <a:srgbClr val="000000"/>
                </a:solidFill>
                <a:ea typeface="ＭＳ Ｐゴシック" charset="-128"/>
              </a:rPr>
              <a:t>provided by the data.</a:t>
            </a:r>
            <a:endParaRPr lang="en-US" sz="2000" i="1" dirty="0">
              <a:solidFill>
                <a:srgbClr val="000000"/>
              </a:solidFill>
              <a:latin typeface="Palatino" charset="0"/>
              <a:ea typeface="ＭＳ Ｐゴシック" charset="-128"/>
            </a:endParaRPr>
          </a:p>
        </p:txBody>
      </p:sp>
      <p:sp>
        <p:nvSpPr>
          <p:cNvPr id="5" name="Rectangle 4"/>
          <p:cNvSpPr>
            <a:spLocks noChangeArrowheads="1"/>
          </p:cNvSpPr>
          <p:nvPr/>
        </p:nvSpPr>
        <p:spPr bwMode="auto">
          <a:xfrm>
            <a:off x="762000" y="4572000"/>
            <a:ext cx="7593013" cy="186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1800"/>
              </a:spcAft>
              <a:buClr>
                <a:srgbClr val="E81F30"/>
              </a:buClr>
              <a:buFont typeface="Wingdings" pitchFamily="2" charset="2"/>
              <a:buChar char="ü"/>
            </a:pPr>
            <a:r>
              <a:rPr lang="en-US" altLang="en-US" sz="2000" b="1"/>
              <a:t> Small </a:t>
            </a:r>
            <a:r>
              <a:rPr lang="en-US" altLang="en-US" sz="2000" b="1" i="1"/>
              <a:t>P</a:t>
            </a:r>
            <a:r>
              <a:rPr lang="en-US" altLang="en-US" sz="2000" b="1"/>
              <a:t>-values are evidence against </a:t>
            </a:r>
            <a:r>
              <a:rPr lang="en-US" altLang="en-US" sz="2000" b="1" i="1">
                <a:solidFill>
                  <a:srgbClr val="FFFF00"/>
                </a:solidFill>
              </a:rPr>
              <a:t>H</a:t>
            </a:r>
            <a:r>
              <a:rPr lang="en-US" altLang="en-US" sz="2000" b="1" i="1" baseline="-25000">
                <a:solidFill>
                  <a:srgbClr val="FFFF00"/>
                </a:solidFill>
              </a:rPr>
              <a:t>0</a:t>
            </a:r>
            <a:r>
              <a:rPr lang="en-US" altLang="en-US" sz="2000" b="1" i="1">
                <a:solidFill>
                  <a:srgbClr val="000000"/>
                </a:solidFill>
              </a:rPr>
              <a:t> </a:t>
            </a:r>
            <a:r>
              <a:rPr lang="en-US" altLang="en-US" sz="2000" b="1"/>
              <a:t>because they say that the observed result is unlikely to occur when </a:t>
            </a:r>
            <a:r>
              <a:rPr lang="en-US" altLang="en-US" sz="2000" b="1" i="1">
                <a:solidFill>
                  <a:srgbClr val="FFFF00"/>
                </a:solidFill>
              </a:rPr>
              <a:t>H</a:t>
            </a:r>
            <a:r>
              <a:rPr lang="en-US" altLang="en-US" sz="2000" b="1" i="1" baseline="-25000">
                <a:solidFill>
                  <a:srgbClr val="FFFF00"/>
                </a:solidFill>
              </a:rPr>
              <a:t>0</a:t>
            </a:r>
            <a:r>
              <a:rPr lang="en-US" altLang="en-US" sz="2000" b="1" i="1">
                <a:solidFill>
                  <a:srgbClr val="000000"/>
                </a:solidFill>
              </a:rPr>
              <a:t> </a:t>
            </a:r>
            <a:r>
              <a:rPr lang="en-US" altLang="en-US" sz="2000" b="1"/>
              <a:t>is true. </a:t>
            </a:r>
          </a:p>
          <a:p>
            <a:pPr>
              <a:spcBef>
                <a:spcPct val="0"/>
              </a:spcBef>
              <a:spcAft>
                <a:spcPts val="600"/>
              </a:spcAft>
              <a:buClr>
                <a:srgbClr val="E81F30"/>
              </a:buClr>
              <a:buFont typeface="Wingdings" pitchFamily="2" charset="2"/>
              <a:buChar char="ü"/>
            </a:pPr>
            <a:r>
              <a:rPr lang="en-US" altLang="en-US" sz="2000" b="1"/>
              <a:t> Large </a:t>
            </a:r>
            <a:r>
              <a:rPr lang="en-US" altLang="en-US" sz="2000" b="1" i="1"/>
              <a:t>P</a:t>
            </a:r>
            <a:r>
              <a:rPr lang="en-US" altLang="en-US" sz="2000" b="1"/>
              <a:t>-values fail to give convincing evidence against </a:t>
            </a:r>
            <a:r>
              <a:rPr lang="en-US" altLang="en-US" sz="2000" b="1" i="1">
                <a:solidFill>
                  <a:srgbClr val="FFFF00"/>
                </a:solidFill>
              </a:rPr>
              <a:t>H</a:t>
            </a:r>
            <a:r>
              <a:rPr lang="en-US" altLang="en-US" sz="2000" b="1" i="1" baseline="-25000">
                <a:solidFill>
                  <a:srgbClr val="FFFF00"/>
                </a:solidFill>
              </a:rPr>
              <a:t>0</a:t>
            </a:r>
            <a:r>
              <a:rPr lang="en-US" altLang="en-US" sz="2000" b="1" i="1">
                <a:solidFill>
                  <a:srgbClr val="000000"/>
                </a:solidFill>
              </a:rPr>
              <a:t> </a:t>
            </a:r>
            <a:r>
              <a:rPr lang="en-US" altLang="en-US" sz="2000" b="1"/>
              <a:t>because they say that the observed result is likely to occur by chance when </a:t>
            </a:r>
            <a:r>
              <a:rPr lang="en-US" altLang="en-US" sz="2000" b="1" i="1">
                <a:solidFill>
                  <a:srgbClr val="000000"/>
                </a:solidFill>
              </a:rPr>
              <a:t>H</a:t>
            </a:r>
            <a:r>
              <a:rPr lang="en-US" altLang="en-US" sz="2000" b="1" i="1" baseline="-25000">
                <a:solidFill>
                  <a:srgbClr val="000000"/>
                </a:solidFill>
              </a:rPr>
              <a:t>0</a:t>
            </a:r>
            <a:r>
              <a:rPr lang="en-US" altLang="en-US" sz="2000" b="1" i="1">
                <a:solidFill>
                  <a:srgbClr val="000000"/>
                </a:solidFill>
              </a:rPr>
              <a:t> </a:t>
            </a:r>
            <a:r>
              <a:rPr lang="en-US" altLang="en-US" sz="2000" b="1"/>
              <a:t>is true.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strVal val="#ppt_w*0.05"/>
                                          </p:val>
                                        </p:tav>
                                        <p:tav tm="100000">
                                          <p:val>
                                            <p:strVal val="#ppt_w"/>
                                          </p:val>
                                        </p:tav>
                                      </p:tavLst>
                                    </p:anim>
                                    <p:anim calcmode="lin" valueType="num">
                                      <p:cBhvr>
                                        <p:cTn id="13" dur="500" fill="hold"/>
                                        <p:tgtEl>
                                          <p:spTgt spid="5"/>
                                        </p:tgtEl>
                                        <p:attrNameLst>
                                          <p:attrName>ppt_h</p:attrName>
                                        </p:attrNameLst>
                                      </p:cBhvr>
                                      <p:tavLst>
                                        <p:tav tm="0">
                                          <p:val>
                                            <p:strVal val="#ppt_h"/>
                                          </p:val>
                                        </p:tav>
                                        <p:tav tm="100000">
                                          <p:val>
                                            <p:strVal val="#ppt_h"/>
                                          </p:val>
                                        </p:tav>
                                      </p:tavLst>
                                    </p:anim>
                                    <p:anim calcmode="lin" valueType="num">
                                      <p:cBhvr>
                                        <p:cTn id="14" dur="500" fill="hold"/>
                                        <p:tgtEl>
                                          <p:spTgt spid="5"/>
                                        </p:tgtEl>
                                        <p:attrNameLst>
                                          <p:attrName>ppt_x</p:attrName>
                                        </p:attrNameLst>
                                      </p:cBhvr>
                                      <p:tavLst>
                                        <p:tav tm="0">
                                          <p:val>
                                            <p:strVal val="#ppt_x-.2"/>
                                          </p:val>
                                        </p:tav>
                                        <p:tav tm="100000">
                                          <p:val>
                                            <p:strVal val="#ppt_x"/>
                                          </p:val>
                                        </p:tav>
                                      </p:tavLst>
                                    </p:anim>
                                    <p:anim calcmode="lin" valueType="num">
                                      <p:cBhvr>
                                        <p:cTn id="15" dur="500" fill="hold"/>
                                        <p:tgtEl>
                                          <p:spTgt spid="5"/>
                                        </p:tgtEl>
                                        <p:attrNameLst>
                                          <p:attrName>ppt_y</p:attrName>
                                        </p:attrNameLst>
                                      </p:cBhvr>
                                      <p:tavLst>
                                        <p:tav tm="0">
                                          <p:val>
                                            <p:strVal val="#ppt_y"/>
                                          </p:val>
                                        </p:tav>
                                        <p:tav tm="100000">
                                          <p:val>
                                            <p:strVal val="#ppt_y"/>
                                          </p:val>
                                        </p:tav>
                                      </p:tavLst>
                                    </p:anim>
                                    <p:animEffect transition="in" filter="fade">
                                      <p:cBhvr>
                                        <p:cTn id="16"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8575"/>
            <a:ext cx="8229600" cy="944563"/>
          </a:xfrm>
        </p:spPr>
        <p:txBody>
          <a:bodyPr/>
          <a:lstStyle/>
          <a:p>
            <a:r>
              <a:rPr lang="en-US" altLang="en-US" sz="3600" b="1" smtClean="0"/>
              <a:t>Example:  Studying Job Satisfaction</a:t>
            </a:r>
          </a:p>
        </p:txBody>
      </p:sp>
      <p:sp>
        <p:nvSpPr>
          <p:cNvPr id="19459" name="Content Placeholder 2"/>
          <p:cNvSpPr>
            <a:spLocks noGrp="1"/>
          </p:cNvSpPr>
          <p:nvPr>
            <p:ph idx="1"/>
          </p:nvPr>
        </p:nvSpPr>
        <p:spPr>
          <a:xfrm>
            <a:off x="457200" y="990600"/>
            <a:ext cx="8229600" cy="1524000"/>
          </a:xfrm>
        </p:spPr>
        <p:txBody>
          <a:bodyPr/>
          <a:lstStyle/>
          <a:p>
            <a:r>
              <a:rPr lang="en-US" altLang="en-US" sz="2400" b="1" smtClean="0"/>
              <a:t>For the job satisfaction study, the hypotheses are</a:t>
            </a:r>
          </a:p>
          <a:p>
            <a:pPr algn="ctr"/>
            <a:r>
              <a:rPr lang="en-US" altLang="en-US" sz="2400" b="1" i="1" smtClean="0"/>
              <a:t>H</a:t>
            </a:r>
            <a:r>
              <a:rPr lang="en-US" altLang="en-US" sz="2400" b="1" i="1" baseline="-25000" smtClean="0"/>
              <a:t>0</a:t>
            </a:r>
            <a:r>
              <a:rPr lang="en-US" altLang="en-US" sz="2400" b="1" smtClean="0"/>
              <a:t>: </a:t>
            </a:r>
            <a:r>
              <a:rPr lang="en-US" altLang="en-US" sz="2400" b="1" i="1" smtClean="0"/>
              <a:t>µ</a:t>
            </a:r>
            <a:r>
              <a:rPr lang="en-US" altLang="en-US" sz="2400" b="1" smtClean="0"/>
              <a:t> = 0</a:t>
            </a:r>
          </a:p>
          <a:p>
            <a:pPr algn="ctr">
              <a:spcAft>
                <a:spcPts val="600"/>
              </a:spcAft>
            </a:pPr>
            <a:r>
              <a:rPr lang="en-US" altLang="en-US" sz="2400" b="1" i="1" smtClean="0"/>
              <a:t>H</a:t>
            </a:r>
            <a:r>
              <a:rPr lang="en-US" altLang="en-US" sz="2400" b="1" i="1" baseline="-25000" smtClean="0"/>
              <a:t>a</a:t>
            </a:r>
            <a:r>
              <a:rPr lang="en-US" altLang="en-US" sz="2400" b="1" smtClean="0"/>
              <a:t>: </a:t>
            </a:r>
            <a:r>
              <a:rPr lang="en-US" altLang="en-US" sz="2400" b="1" i="1" smtClean="0"/>
              <a:t>µ</a:t>
            </a:r>
            <a:r>
              <a:rPr lang="en-US" altLang="en-US" sz="2400" b="1" smtClean="0"/>
              <a:t> ≠ 0</a:t>
            </a:r>
          </a:p>
          <a:p>
            <a:endParaRPr lang="en-US" altLang="en-US" sz="2400" b="1" smtClean="0"/>
          </a:p>
        </p:txBody>
      </p:sp>
      <p:pic>
        <p:nvPicPr>
          <p:cNvPr id="1946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0088" y="2447925"/>
            <a:ext cx="7743825" cy="752475"/>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pic>
      <p:sp>
        <p:nvSpPr>
          <p:cNvPr id="19461" name="Rectangle 23"/>
          <p:cNvSpPr>
            <a:spLocks noChangeArrowheads="1"/>
          </p:cNvSpPr>
          <p:nvPr/>
        </p:nvSpPr>
        <p:spPr bwMode="auto">
          <a:xfrm>
            <a:off x="161925" y="3236913"/>
            <a:ext cx="8301038"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1800"/>
              </a:spcAft>
              <a:buClr>
                <a:schemeClr val="tx1"/>
              </a:buClr>
              <a:buFontTx/>
              <a:buAutoNum type="alphaLcParenR"/>
            </a:pPr>
            <a:r>
              <a:rPr lang="en-US" altLang="en-US" sz="1800" b="1"/>
              <a:t>Explain what it means for the null hypothesis to be true in this setting.</a:t>
            </a:r>
          </a:p>
        </p:txBody>
      </p:sp>
      <p:sp>
        <p:nvSpPr>
          <p:cNvPr id="19462" name="Rectangle 5"/>
          <p:cNvSpPr>
            <a:spLocks noChangeArrowheads="1"/>
          </p:cNvSpPr>
          <p:nvPr/>
        </p:nvSpPr>
        <p:spPr bwMode="auto">
          <a:xfrm>
            <a:off x="161925" y="4859338"/>
            <a:ext cx="77628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1800"/>
              </a:spcAft>
              <a:buClr>
                <a:srgbClr val="E81F30"/>
              </a:buClr>
              <a:buFontTx/>
              <a:buNone/>
            </a:pPr>
            <a:r>
              <a:rPr lang="en-US" altLang="en-US" sz="1800" b="1"/>
              <a:t>b) Interpret the </a:t>
            </a:r>
            <a:r>
              <a:rPr lang="en-US" altLang="en-US" sz="1800" b="1" i="1"/>
              <a:t>P</a:t>
            </a:r>
            <a:r>
              <a:rPr lang="en-US" altLang="en-US" sz="1800" b="1"/>
              <a:t>-value in context.</a:t>
            </a:r>
          </a:p>
        </p:txBody>
      </p:sp>
      <p:sp>
        <p:nvSpPr>
          <p:cNvPr id="7" name="TextBox 6"/>
          <p:cNvSpPr txBox="1">
            <a:spLocks noChangeArrowheads="1"/>
          </p:cNvSpPr>
          <p:nvPr/>
        </p:nvSpPr>
        <p:spPr bwMode="auto">
          <a:xfrm>
            <a:off x="512763" y="3606800"/>
            <a:ext cx="80978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In this setting, </a:t>
            </a:r>
            <a:r>
              <a:rPr lang="en-US" altLang="en-US" sz="1800" b="1" i="1">
                <a:solidFill>
                  <a:srgbClr val="FFFF00"/>
                </a:solidFill>
              </a:rPr>
              <a:t>H</a:t>
            </a:r>
            <a:r>
              <a:rPr lang="en-US" altLang="en-US" sz="1800" b="1" i="1" baseline="-25000">
                <a:solidFill>
                  <a:srgbClr val="FFFF00"/>
                </a:solidFill>
              </a:rPr>
              <a:t>0</a:t>
            </a:r>
            <a:r>
              <a:rPr lang="en-US" altLang="en-US" sz="1800" b="1">
                <a:solidFill>
                  <a:srgbClr val="FFFF00"/>
                </a:solidFill>
              </a:rPr>
              <a:t>: </a:t>
            </a:r>
            <a:r>
              <a:rPr lang="en-US" altLang="en-US" sz="1800" b="1" i="1">
                <a:solidFill>
                  <a:srgbClr val="FFFF00"/>
                </a:solidFill>
              </a:rPr>
              <a:t>µ </a:t>
            </a:r>
            <a:r>
              <a:rPr lang="en-US" altLang="en-US" sz="1800" b="1">
                <a:solidFill>
                  <a:srgbClr val="FFFF00"/>
                </a:solidFill>
              </a:rPr>
              <a:t>= 0 says that the mean difference in satisfaction scores (</a:t>
            </a:r>
            <a:r>
              <a:rPr lang="en-US" altLang="en-US" sz="1800" b="1" i="1">
                <a:solidFill>
                  <a:srgbClr val="FFFF00"/>
                </a:solidFill>
              </a:rPr>
              <a:t>self-paced - machine-paced</a:t>
            </a:r>
            <a:r>
              <a:rPr lang="en-US" altLang="en-US" sz="1800" b="1">
                <a:solidFill>
                  <a:srgbClr val="FFFF00"/>
                </a:solidFill>
              </a:rPr>
              <a:t>) for the entire population of assembly-line workers at the company is 0. If </a:t>
            </a:r>
            <a:r>
              <a:rPr lang="en-US" altLang="en-US" sz="1800" b="1" i="1">
                <a:solidFill>
                  <a:srgbClr val="FFFF00"/>
                </a:solidFill>
              </a:rPr>
              <a:t>H</a:t>
            </a:r>
            <a:r>
              <a:rPr lang="en-US" altLang="en-US" sz="1800" b="1" i="1" baseline="-25000">
                <a:solidFill>
                  <a:srgbClr val="FFFF00"/>
                </a:solidFill>
              </a:rPr>
              <a:t>0</a:t>
            </a:r>
            <a:r>
              <a:rPr lang="en-US" altLang="en-US" sz="1800" b="1" i="1">
                <a:solidFill>
                  <a:srgbClr val="FFFF00"/>
                </a:solidFill>
              </a:rPr>
              <a:t> </a:t>
            </a:r>
            <a:r>
              <a:rPr lang="en-US" altLang="en-US" sz="1800" b="1">
                <a:solidFill>
                  <a:srgbClr val="FFFF00"/>
                </a:solidFill>
              </a:rPr>
              <a:t>is true,  then the workers don’t favor one work environment over the other, on average.</a:t>
            </a:r>
          </a:p>
        </p:txBody>
      </p:sp>
      <p:sp>
        <p:nvSpPr>
          <p:cNvPr id="8" name="Double Wave 7"/>
          <p:cNvSpPr/>
          <p:nvPr/>
        </p:nvSpPr>
        <p:spPr>
          <a:xfrm>
            <a:off x="152400" y="5334000"/>
            <a:ext cx="8797925" cy="1371600"/>
          </a:xfrm>
          <a:prstGeom prst="doubleWave">
            <a:avLst>
              <a:gd name="adj1" fmla="val 2178"/>
              <a:gd name="adj2" fmla="val -494"/>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b="1" dirty="0">
                <a:solidFill>
                  <a:srgbClr val="FFFF00"/>
                </a:solidFill>
                <a:ea typeface="ＭＳ Ｐゴシック" charset="-128"/>
              </a:rPr>
              <a:t> An outcome that would occur so often just by chance (almost 1 in every 4 random samples of  18 workers) when </a:t>
            </a:r>
            <a:r>
              <a:rPr lang="en-US" b="1" i="1" dirty="0">
                <a:solidFill>
                  <a:srgbClr val="FFFF00"/>
                </a:solidFill>
                <a:ea typeface="ＭＳ Ｐゴシック" charset="-128"/>
              </a:rPr>
              <a:t>H</a:t>
            </a:r>
            <a:r>
              <a:rPr lang="en-US" b="1" i="1" baseline="-25000" dirty="0">
                <a:solidFill>
                  <a:srgbClr val="FFFF00"/>
                </a:solidFill>
                <a:ea typeface="ＭＳ Ｐゴシック" charset="-128"/>
              </a:rPr>
              <a:t>0</a:t>
            </a:r>
            <a:r>
              <a:rPr lang="en-US" b="1" i="1" dirty="0">
                <a:solidFill>
                  <a:srgbClr val="FFFF00"/>
                </a:solidFill>
                <a:ea typeface="ＭＳ Ｐゴシック" charset="-128"/>
              </a:rPr>
              <a:t> </a:t>
            </a:r>
            <a:r>
              <a:rPr lang="en-US" b="1" dirty="0">
                <a:solidFill>
                  <a:srgbClr val="FFFF00"/>
                </a:solidFill>
                <a:ea typeface="ＭＳ Ｐゴシック" charset="-128"/>
              </a:rPr>
              <a:t>is true is not convincing evidence against </a:t>
            </a:r>
            <a:r>
              <a:rPr lang="en-US" b="1" i="1" dirty="0">
                <a:solidFill>
                  <a:srgbClr val="FFFF00"/>
                </a:solidFill>
                <a:ea typeface="ＭＳ Ｐゴシック" charset="-128"/>
              </a:rPr>
              <a:t>H</a:t>
            </a:r>
            <a:r>
              <a:rPr lang="en-US" b="1" i="1" baseline="-25000" dirty="0">
                <a:solidFill>
                  <a:srgbClr val="FFFF00"/>
                </a:solidFill>
                <a:ea typeface="ＭＳ Ｐゴシック" charset="-128"/>
              </a:rPr>
              <a:t>0</a:t>
            </a:r>
            <a:r>
              <a:rPr lang="en-US" b="1" dirty="0">
                <a:solidFill>
                  <a:srgbClr val="FFFF00"/>
                </a:solidFill>
                <a:ea typeface="ＭＳ Ｐゴシック" charset="-128"/>
              </a:rPr>
              <a:t>.  </a:t>
            </a:r>
          </a:p>
          <a:p>
            <a:pPr algn="ctr">
              <a:defRPr/>
            </a:pPr>
            <a:r>
              <a:rPr lang="en-US" b="1" dirty="0">
                <a:solidFill>
                  <a:srgbClr val="FFFF00"/>
                </a:solidFill>
                <a:ea typeface="ＭＳ Ｐゴシック" charset="-128"/>
              </a:rPr>
              <a:t>We fail to reject </a:t>
            </a:r>
            <a:r>
              <a:rPr lang="en-US" b="1" i="1" dirty="0">
                <a:solidFill>
                  <a:srgbClr val="FFFF00"/>
                </a:solidFill>
                <a:ea typeface="ＭＳ Ｐゴシック" charset="-128"/>
              </a:rPr>
              <a:t>H</a:t>
            </a:r>
            <a:r>
              <a:rPr lang="en-US" b="1" i="1" baseline="-25000" dirty="0">
                <a:solidFill>
                  <a:srgbClr val="FFFF00"/>
                </a:solidFill>
                <a:ea typeface="ＭＳ Ｐゴシック" charset="-128"/>
              </a:rPr>
              <a:t>0</a:t>
            </a:r>
            <a:r>
              <a:rPr lang="en-US" b="1" dirty="0">
                <a:solidFill>
                  <a:srgbClr val="FFFF00"/>
                </a:solidFill>
                <a:ea typeface="ＭＳ Ｐゴシック" charset="-128"/>
              </a:rPr>
              <a:t>: </a:t>
            </a:r>
            <a:r>
              <a:rPr lang="en-US" b="1" i="1" dirty="0">
                <a:solidFill>
                  <a:srgbClr val="FFFF00"/>
                </a:solidFill>
                <a:ea typeface="ＭＳ Ｐゴシック" charset="-128"/>
              </a:rPr>
              <a:t>µ = </a:t>
            </a:r>
            <a:r>
              <a:rPr lang="en-US" b="1" dirty="0">
                <a:solidFill>
                  <a:srgbClr val="FFFF00"/>
                </a:solidFill>
                <a:ea typeface="ＭＳ Ｐゴシック" charset="-128"/>
              </a:rPr>
              <a:t>0.</a:t>
            </a:r>
            <a:endParaRPr lang="en-US" b="1" i="1" dirty="0">
              <a:solidFill>
                <a:srgbClr val="FFFF00"/>
              </a:solidFill>
              <a:ea typeface="ＭＳ Ｐゴシック" charset="-128"/>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5"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1000" fill="hold"/>
                                        <p:tgtEl>
                                          <p:spTgt spid="8"/>
                                        </p:tgtEl>
                                        <p:attrNameLst>
                                          <p:attrName>ppt_w</p:attrName>
                                        </p:attrNameLst>
                                      </p:cBhvr>
                                      <p:tavLst>
                                        <p:tav tm="0">
                                          <p:val>
                                            <p:fltVal val="0"/>
                                          </p:val>
                                        </p:tav>
                                        <p:tav tm="100000">
                                          <p:val>
                                            <p:strVal val="#ppt_w"/>
                                          </p:val>
                                        </p:tav>
                                      </p:tavLst>
                                    </p:anim>
                                    <p:anim calcmode="lin" valueType="num">
                                      <p:cBhvr>
                                        <p:cTn id="13" dur="1000" fill="hold"/>
                                        <p:tgtEl>
                                          <p:spTgt spid="8"/>
                                        </p:tgtEl>
                                        <p:attrNameLst>
                                          <p:attrName>ppt_h</p:attrName>
                                        </p:attrNameLst>
                                      </p:cBhvr>
                                      <p:tavLst>
                                        <p:tav tm="0">
                                          <p:val>
                                            <p:fltVal val="0"/>
                                          </p:val>
                                        </p:tav>
                                        <p:tav tm="100000">
                                          <p:val>
                                            <p:strVal val="#ppt_h"/>
                                          </p:val>
                                        </p:tav>
                                      </p:tavLst>
                                    </p:anim>
                                    <p:anim calcmode="lin" valueType="num">
                                      <p:cBhvr>
                                        <p:cTn id="14" dur="1000" fill="hold"/>
                                        <p:tgtEl>
                                          <p:spTgt spid="8"/>
                                        </p:tgtEl>
                                        <p:attrNameLst>
                                          <p:attrName>ppt_x</p:attrName>
                                        </p:attrNameLst>
                                      </p:cBhvr>
                                      <p:tavLst>
                                        <p:tav tm="0" fmla="#ppt_x+(cos(-2*pi*(1-$))*-#ppt_x-sin(-2*pi*(1-$))*(1-#ppt_y))*(1-$)">
                                          <p:val>
                                            <p:fltVal val="0"/>
                                          </p:val>
                                        </p:tav>
                                        <p:tav tm="100000">
                                          <p:val>
                                            <p:fltVal val="1"/>
                                          </p:val>
                                        </p:tav>
                                      </p:tavLst>
                                    </p:anim>
                                    <p:anim calcmode="lin" valueType="num">
                                      <p:cBhvr>
                                        <p:cTn id="15" dur="1000" fill="hold"/>
                                        <p:tgtEl>
                                          <p:spTgt spid="8"/>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4"/>
          <p:cNvSpPr>
            <a:spLocks noGrp="1" noChangeArrowheads="1"/>
          </p:cNvSpPr>
          <p:nvPr>
            <p:ph type="title"/>
          </p:nvPr>
        </p:nvSpPr>
        <p:spPr>
          <a:xfrm>
            <a:off x="457200" y="90488"/>
            <a:ext cx="8229600" cy="838200"/>
          </a:xfrm>
        </p:spPr>
        <p:txBody>
          <a:bodyPr/>
          <a:lstStyle/>
          <a:p>
            <a:r>
              <a:rPr lang="en-US" altLang="en-US" sz="3600" b="1" smtClean="0"/>
              <a:t>Conditions for Significance Tests</a:t>
            </a:r>
            <a:endParaRPr lang="el-GR" altLang="en-US" sz="3600" b="1" baseline="-25000" smtClean="0"/>
          </a:p>
        </p:txBody>
      </p:sp>
      <p:sp>
        <p:nvSpPr>
          <p:cNvPr id="20483" name="Content Placeholder 10"/>
          <p:cNvSpPr>
            <a:spLocks noGrp="1"/>
          </p:cNvSpPr>
          <p:nvPr>
            <p:ph idx="1"/>
          </p:nvPr>
        </p:nvSpPr>
        <p:spPr>
          <a:xfrm>
            <a:off x="228600" y="1066800"/>
            <a:ext cx="8686800" cy="5257800"/>
          </a:xfrm>
        </p:spPr>
        <p:txBody>
          <a:bodyPr/>
          <a:lstStyle/>
          <a:p>
            <a:r>
              <a:rPr lang="en-US" altLang="en-US" sz="2800" b="1" smtClean="0">
                <a:solidFill>
                  <a:srgbClr val="FFFF00"/>
                </a:solidFill>
              </a:rPr>
              <a:t>SRS</a:t>
            </a:r>
          </a:p>
          <a:p>
            <a:pPr lvl="1"/>
            <a:r>
              <a:rPr lang="en-US" altLang="en-US" sz="2400" b="1" smtClean="0"/>
              <a:t>simple random sample from population of interest</a:t>
            </a:r>
          </a:p>
          <a:p>
            <a:endParaRPr lang="en-US" altLang="en-US" sz="1600" b="1" smtClean="0">
              <a:solidFill>
                <a:srgbClr val="FFFF00"/>
              </a:solidFill>
            </a:endParaRPr>
          </a:p>
          <a:p>
            <a:r>
              <a:rPr lang="en-US" altLang="en-US" sz="2800" b="1" smtClean="0">
                <a:solidFill>
                  <a:srgbClr val="FFFF00"/>
                </a:solidFill>
              </a:rPr>
              <a:t>Independence </a:t>
            </a:r>
          </a:p>
          <a:p>
            <a:pPr lvl="1"/>
            <a:r>
              <a:rPr lang="en-US" altLang="en-US" sz="2400" b="1" smtClean="0"/>
              <a:t>Population, N, such that N &gt; 10n</a:t>
            </a:r>
          </a:p>
          <a:p>
            <a:endParaRPr lang="en-US" altLang="en-US" sz="1600" b="1" smtClean="0">
              <a:solidFill>
                <a:srgbClr val="FFFF00"/>
              </a:solidFill>
            </a:endParaRPr>
          </a:p>
          <a:p>
            <a:r>
              <a:rPr lang="en-US" altLang="en-US" sz="2800" b="1" smtClean="0">
                <a:solidFill>
                  <a:srgbClr val="FFFF00"/>
                </a:solidFill>
              </a:rPr>
              <a:t>Normality</a:t>
            </a:r>
          </a:p>
          <a:p>
            <a:pPr lvl="1"/>
            <a:r>
              <a:rPr lang="en-US" altLang="en-US" sz="2400" b="1" smtClean="0"/>
              <a:t>For means:  population normal or large enough sample size for CLT to apply or use t-procedures</a:t>
            </a:r>
          </a:p>
          <a:p>
            <a:pPr lvl="1"/>
            <a:r>
              <a:rPr lang="en-US" altLang="en-US" sz="2400" b="1" smtClean="0"/>
              <a:t>t-procedures:  boxplot or normality plot to check for shape and any outliers (outliers is a killer)</a:t>
            </a:r>
          </a:p>
          <a:p>
            <a:pPr lvl="1"/>
            <a:r>
              <a:rPr lang="en-US" altLang="en-US" sz="2400" b="1" smtClean="0"/>
              <a:t>For proportions:  </a:t>
            </a:r>
            <a:r>
              <a:rPr lang="en-US" altLang="en-US" sz="2400" b="1" i="1" smtClean="0"/>
              <a:t>np</a:t>
            </a:r>
            <a:r>
              <a:rPr lang="en-US" altLang="en-US" sz="2400" b="1" smtClean="0"/>
              <a:t> ≥ 10 and </a:t>
            </a:r>
            <a:r>
              <a:rPr lang="en-US" altLang="en-US" sz="2400" b="1" i="1" smtClean="0"/>
              <a:t>n</a:t>
            </a:r>
            <a:r>
              <a:rPr lang="en-US" altLang="en-US" sz="2400" b="1" smtClean="0"/>
              <a:t>(1-</a:t>
            </a:r>
            <a:r>
              <a:rPr lang="en-US" altLang="en-US" sz="2400" b="1" i="1" smtClean="0"/>
              <a:t>p</a:t>
            </a:r>
            <a:r>
              <a:rPr lang="en-US" altLang="en-US" sz="2400" b="1" smtClean="0"/>
              <a:t>) ≥ 10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Objectives</a:t>
            </a:r>
          </a:p>
        </p:txBody>
      </p:sp>
      <p:sp>
        <p:nvSpPr>
          <p:cNvPr id="3075" name="Rectangle 3"/>
          <p:cNvSpPr>
            <a:spLocks noGrp="1" noChangeArrowheads="1"/>
          </p:cNvSpPr>
          <p:nvPr>
            <p:ph type="body" idx="1"/>
          </p:nvPr>
        </p:nvSpPr>
        <p:spPr>
          <a:xfrm>
            <a:off x="457200" y="1066800"/>
            <a:ext cx="8305800" cy="5257800"/>
          </a:xfrm>
        </p:spPr>
        <p:txBody>
          <a:bodyPr/>
          <a:lstStyle/>
          <a:p>
            <a:pPr eaLnBrk="1" hangingPunct="1">
              <a:spcAft>
                <a:spcPts val="1200"/>
              </a:spcAft>
              <a:buClr>
                <a:srgbClr val="E81F30"/>
              </a:buClr>
              <a:buFont typeface="Wingdings" pitchFamily="2" charset="2"/>
              <a:buChar char="ü"/>
            </a:pPr>
            <a:r>
              <a:rPr lang="en-US" altLang="en-US" sz="2800" b="1" smtClean="0"/>
              <a:t>STATE correct hypotheses for a significance test about a population proportion or mean.</a:t>
            </a:r>
          </a:p>
          <a:p>
            <a:pPr eaLnBrk="1" hangingPunct="1">
              <a:spcAft>
                <a:spcPts val="1200"/>
              </a:spcAft>
              <a:buClr>
                <a:srgbClr val="E81F30"/>
              </a:buClr>
              <a:buFont typeface="Wingdings" pitchFamily="2" charset="2"/>
              <a:buChar char="ü"/>
            </a:pPr>
            <a:r>
              <a:rPr lang="en-US" altLang="en-US" sz="2800" b="1" smtClean="0"/>
              <a:t>INTERPRET </a:t>
            </a:r>
            <a:r>
              <a:rPr lang="en-US" altLang="en-US" sz="2800" b="1" i="1" smtClean="0"/>
              <a:t>P</a:t>
            </a:r>
            <a:r>
              <a:rPr lang="en-US" altLang="en-US" sz="2800" b="1" smtClean="0"/>
              <a:t>-values in context.</a:t>
            </a:r>
          </a:p>
          <a:p>
            <a:pPr eaLnBrk="1" hangingPunct="1">
              <a:spcAft>
                <a:spcPts val="1200"/>
              </a:spcAft>
              <a:buClr>
                <a:srgbClr val="E81F30"/>
              </a:buClr>
              <a:buFont typeface="Wingdings" pitchFamily="2" charset="2"/>
              <a:buChar char="ü"/>
            </a:pPr>
            <a:r>
              <a:rPr lang="en-US" altLang="en-US" sz="2800" b="1" smtClean="0"/>
              <a:t>INTERPRET a Type I error and a Type II error in context, and give the consequences of each.</a:t>
            </a:r>
          </a:p>
          <a:p>
            <a:pPr eaLnBrk="1" hangingPunct="1">
              <a:spcAft>
                <a:spcPts val="1200"/>
              </a:spcAft>
              <a:buClr>
                <a:srgbClr val="E81F30"/>
              </a:buClr>
              <a:buFont typeface="Wingdings" pitchFamily="2" charset="2"/>
              <a:buChar char="ü"/>
            </a:pPr>
            <a:r>
              <a:rPr lang="en-US" altLang="en-US" sz="2800" b="1" smtClean="0"/>
              <a:t>DESCRIBE the relationship between the significance level of a test, </a:t>
            </a:r>
            <a:r>
              <a:rPr lang="en-US" altLang="en-US" sz="2800" b="1" i="1" smtClean="0"/>
              <a:t>P</a:t>
            </a:r>
            <a:r>
              <a:rPr lang="en-US" altLang="en-US" sz="2800" b="1" smtClean="0"/>
              <a:t>(Type II error), and power.</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57200" y="152400"/>
            <a:ext cx="8229600" cy="715963"/>
          </a:xfrm>
        </p:spPr>
        <p:txBody>
          <a:bodyPr/>
          <a:lstStyle/>
          <a:p>
            <a:r>
              <a:rPr lang="en-US" altLang="en-US" sz="3600" b="1" smtClean="0"/>
              <a:t>Test Statistics</a:t>
            </a:r>
          </a:p>
        </p:txBody>
      </p:sp>
      <p:sp>
        <p:nvSpPr>
          <p:cNvPr id="21507" name="Content Placeholder 2"/>
          <p:cNvSpPr>
            <a:spLocks noGrp="1"/>
          </p:cNvSpPr>
          <p:nvPr>
            <p:ph idx="1"/>
          </p:nvPr>
        </p:nvSpPr>
        <p:spPr>
          <a:xfrm>
            <a:off x="304800" y="914400"/>
            <a:ext cx="8534400" cy="5486400"/>
          </a:xfrm>
        </p:spPr>
        <p:txBody>
          <a:bodyPr/>
          <a:lstStyle/>
          <a:p>
            <a:pPr>
              <a:buFontTx/>
              <a:buNone/>
            </a:pPr>
            <a:r>
              <a:rPr lang="en-US" altLang="en-US" sz="2400" b="1" smtClean="0"/>
              <a:t>Principles that apply to most tests:</a:t>
            </a:r>
          </a:p>
          <a:p>
            <a:pPr>
              <a:buFontTx/>
              <a:buNone/>
            </a:pPr>
            <a:endParaRPr lang="en-US" altLang="en-US" sz="1200" b="1" smtClean="0"/>
          </a:p>
          <a:p>
            <a:r>
              <a:rPr lang="en-US" altLang="en-US" sz="2400" b="1" smtClean="0"/>
              <a:t>The test is based on a statistic that compares the value of the parameter as stated in H</a:t>
            </a:r>
            <a:r>
              <a:rPr lang="en-US" altLang="en-US" sz="2400" b="1" baseline="-25000" smtClean="0"/>
              <a:t>0</a:t>
            </a:r>
            <a:r>
              <a:rPr lang="en-US" altLang="en-US" sz="2400" b="1" smtClean="0"/>
              <a:t> with an estimate of the parameter from the sample data</a:t>
            </a:r>
          </a:p>
          <a:p>
            <a:r>
              <a:rPr lang="en-US" altLang="en-US" sz="2400" b="1" smtClean="0"/>
              <a:t>Values of the estimate far from the parameter value in the direction specified by H</a:t>
            </a:r>
            <a:r>
              <a:rPr lang="en-US" altLang="en-US" sz="2400" b="1" baseline="-25000" smtClean="0"/>
              <a:t>a</a:t>
            </a:r>
            <a:r>
              <a:rPr lang="en-US" altLang="en-US" sz="2400" b="1" smtClean="0"/>
              <a:t> give evidence against H</a:t>
            </a:r>
            <a:r>
              <a:rPr lang="en-US" altLang="en-US" sz="2400" b="1" baseline="-25000" smtClean="0"/>
              <a:t>0</a:t>
            </a:r>
          </a:p>
          <a:p>
            <a:r>
              <a:rPr lang="en-US" altLang="en-US" sz="2400" b="1" smtClean="0"/>
              <a:t>To assess how far the estimate is from the parameter, standardize the estimate.  In many common situations, the test statistic has the form:</a:t>
            </a:r>
            <a:r>
              <a:rPr lang="en-US" altLang="en-US" sz="2000" b="1" smtClean="0"/>
              <a:t/>
            </a:r>
            <a:br>
              <a:rPr lang="en-US" altLang="en-US" sz="2000" b="1" smtClean="0"/>
            </a:br>
            <a:r>
              <a:rPr lang="en-US" altLang="en-US" sz="1200" b="1" smtClean="0"/>
              <a:t/>
            </a:r>
            <a:br>
              <a:rPr lang="en-US" altLang="en-US" sz="1200" b="1" smtClean="0"/>
            </a:br>
            <a:r>
              <a:rPr lang="en-US" altLang="en-US" sz="2000" b="1" smtClean="0"/>
              <a:t/>
            </a:r>
            <a:br>
              <a:rPr lang="en-US" altLang="en-US" sz="2000" b="1" smtClean="0"/>
            </a:br>
            <a:r>
              <a:rPr lang="en-US" altLang="en-US" sz="2000" b="1" smtClean="0">
                <a:solidFill>
                  <a:srgbClr val="FFFF00"/>
                </a:solidFill>
              </a:rPr>
              <a:t>                                     estimate – hypothesized value</a:t>
            </a:r>
            <a:br>
              <a:rPr lang="en-US" altLang="en-US" sz="2000" b="1" smtClean="0">
                <a:solidFill>
                  <a:srgbClr val="FFFF00"/>
                </a:solidFill>
              </a:rPr>
            </a:br>
            <a:r>
              <a:rPr lang="en-US" altLang="en-US" sz="2000" b="1" smtClean="0">
                <a:solidFill>
                  <a:srgbClr val="FFFF00"/>
                </a:solidFill>
              </a:rPr>
              <a:t>test statistic  =  ------------------------------------------------------------</a:t>
            </a:r>
            <a:br>
              <a:rPr lang="en-US" altLang="en-US" sz="2000" b="1" smtClean="0">
                <a:solidFill>
                  <a:srgbClr val="FFFF00"/>
                </a:solidFill>
              </a:rPr>
            </a:br>
            <a:r>
              <a:rPr lang="en-US" altLang="en-US" sz="2000" b="1" smtClean="0">
                <a:solidFill>
                  <a:srgbClr val="FFFF00"/>
                </a:solidFill>
              </a:rPr>
              <a:t>                            standard deviation of the estimate (ie SE)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457200" y="152400"/>
            <a:ext cx="8229600" cy="715963"/>
          </a:xfrm>
        </p:spPr>
        <p:txBody>
          <a:bodyPr/>
          <a:lstStyle/>
          <a:p>
            <a:r>
              <a:rPr lang="en-US" altLang="en-US" sz="3600" b="1" smtClean="0"/>
              <a:t>Example 4</a:t>
            </a:r>
          </a:p>
        </p:txBody>
      </p:sp>
      <p:sp>
        <p:nvSpPr>
          <p:cNvPr id="22531" name="Content Placeholder 2"/>
          <p:cNvSpPr>
            <a:spLocks noGrp="1"/>
          </p:cNvSpPr>
          <p:nvPr>
            <p:ph idx="1"/>
          </p:nvPr>
        </p:nvSpPr>
        <p:spPr>
          <a:xfrm>
            <a:off x="304800" y="1066800"/>
            <a:ext cx="8610600" cy="5334000"/>
          </a:xfrm>
        </p:spPr>
        <p:txBody>
          <a:bodyPr/>
          <a:lstStyle/>
          <a:p>
            <a:pPr marL="0" indent="0">
              <a:buFontTx/>
              <a:buNone/>
            </a:pPr>
            <a:r>
              <a:rPr lang="en-US" altLang="en-US" sz="2400" b="1" smtClean="0"/>
              <a:t>Several cities have begun to monitor paramedic response times.  In one such city, the mean response time to all accidents involving life-threatening injuries last year was </a:t>
            </a:r>
            <a:r>
              <a:rPr lang="el-GR" altLang="en-US" sz="2400" b="1" smtClean="0">
                <a:solidFill>
                  <a:srgbClr val="FFFF00"/>
                </a:solidFill>
              </a:rPr>
              <a:t>μ</a:t>
            </a:r>
            <a:r>
              <a:rPr lang="en-US" altLang="en-US" sz="2400" b="1" smtClean="0">
                <a:solidFill>
                  <a:srgbClr val="FFFF00"/>
                </a:solidFill>
              </a:rPr>
              <a:t>=6.7 minutes </a:t>
            </a:r>
            <a:r>
              <a:rPr lang="en-US" altLang="en-US" sz="2400" b="1" smtClean="0"/>
              <a:t>with </a:t>
            </a:r>
            <a:r>
              <a:rPr lang="el-GR" altLang="en-US" sz="2400" b="1" smtClean="0">
                <a:solidFill>
                  <a:srgbClr val="FFFF00"/>
                </a:solidFill>
              </a:rPr>
              <a:t>σ</a:t>
            </a:r>
            <a:r>
              <a:rPr lang="en-US" altLang="en-US" sz="2400" b="1" smtClean="0">
                <a:solidFill>
                  <a:srgbClr val="FFFF00"/>
                </a:solidFill>
              </a:rPr>
              <a:t>=2 minutes.  </a:t>
            </a:r>
            <a:r>
              <a:rPr lang="en-US" altLang="en-US" sz="2400" b="1" smtClean="0"/>
              <a:t>The city manager shares this info with the emergency personnel and encourages them to “do better” next year.  At the end of the following year, the city manager selects a </a:t>
            </a:r>
            <a:r>
              <a:rPr lang="en-US" altLang="en-US" sz="2400" b="1" smtClean="0">
                <a:solidFill>
                  <a:srgbClr val="FFC000"/>
                </a:solidFill>
              </a:rPr>
              <a:t>SRS of 400 </a:t>
            </a:r>
            <a:r>
              <a:rPr lang="en-US" altLang="en-US" sz="2400" b="1" smtClean="0"/>
              <a:t>calls involving life-threatening injuries and examines response times.  For this sample the mean response time was </a:t>
            </a:r>
            <a:r>
              <a:rPr lang="en-US" altLang="en-US" sz="2400" b="1" smtClean="0">
                <a:solidFill>
                  <a:srgbClr val="FFC000"/>
                </a:solidFill>
              </a:rPr>
              <a:t>x-bar = 6.48 minutes</a:t>
            </a:r>
            <a:r>
              <a:rPr lang="en-US" altLang="en-US" sz="2400" b="1" smtClean="0"/>
              <a:t>.  Do these data provide good evidence that the response times have decreased since last year?</a:t>
            </a:r>
          </a:p>
          <a:p>
            <a:pPr marL="0" indent="0">
              <a:buFontTx/>
              <a:buNone/>
            </a:pPr>
            <a:endParaRPr lang="en-US" altLang="en-US" sz="2000" b="1" smtClean="0"/>
          </a:p>
          <a:p>
            <a:pPr marL="0" indent="0">
              <a:buFontTx/>
              <a:buNone/>
            </a:pPr>
            <a:r>
              <a:rPr lang="en-US" altLang="en-US" sz="2400" b="1" smtClean="0"/>
              <a:t>List parameter, hypotheses and conditions check</a:t>
            </a:r>
            <a:endParaRPr lang="en-US" altLang="en-US" sz="2000" b="1"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46050"/>
            <a:ext cx="8229600" cy="715963"/>
          </a:xfrm>
        </p:spPr>
        <p:txBody>
          <a:bodyPr/>
          <a:lstStyle/>
          <a:p>
            <a:r>
              <a:rPr lang="en-US" altLang="en-US" sz="3600" b="1" smtClean="0"/>
              <a:t>Example 4 cont</a:t>
            </a:r>
          </a:p>
        </p:txBody>
      </p:sp>
      <p:sp>
        <p:nvSpPr>
          <p:cNvPr id="23555" name="Content Placeholder 2"/>
          <p:cNvSpPr>
            <a:spLocks noGrp="1"/>
          </p:cNvSpPr>
          <p:nvPr>
            <p:ph idx="1"/>
          </p:nvPr>
        </p:nvSpPr>
        <p:spPr>
          <a:xfrm>
            <a:off x="304800" y="1143000"/>
            <a:ext cx="8382000" cy="4983163"/>
          </a:xfrm>
        </p:spPr>
        <p:txBody>
          <a:bodyPr/>
          <a:lstStyle/>
          <a:p>
            <a:pPr>
              <a:buFontTx/>
              <a:buNone/>
            </a:pPr>
            <a:r>
              <a:rPr lang="en-US" altLang="en-US" sz="2400" b="1" smtClean="0"/>
              <a:t>Parameter:</a:t>
            </a:r>
          </a:p>
          <a:p>
            <a:pPr>
              <a:buFontTx/>
              <a:buNone/>
            </a:pPr>
            <a:r>
              <a:rPr lang="en-US" altLang="en-US" sz="2400" b="1" smtClean="0"/>
              <a:t>H</a:t>
            </a:r>
            <a:r>
              <a:rPr lang="en-US" altLang="en-US" sz="2400" b="1" baseline="-25000" smtClean="0"/>
              <a:t>0</a:t>
            </a:r>
            <a:r>
              <a:rPr lang="en-US" altLang="en-US" sz="2400" b="1" smtClean="0"/>
              <a:t>:  </a:t>
            </a:r>
          </a:p>
          <a:p>
            <a:pPr>
              <a:buFontTx/>
              <a:buNone/>
            </a:pPr>
            <a:r>
              <a:rPr lang="en-US" altLang="en-US" sz="2400" b="1" smtClean="0"/>
              <a:t>H</a:t>
            </a:r>
            <a:r>
              <a:rPr lang="en-US" altLang="en-US" sz="2400" b="1" baseline="-25000" smtClean="0"/>
              <a:t>a</a:t>
            </a:r>
            <a:r>
              <a:rPr lang="en-US" altLang="en-US" sz="2400" b="1" smtClean="0"/>
              <a:t>:</a:t>
            </a:r>
          </a:p>
          <a:p>
            <a:pPr>
              <a:buFontTx/>
              <a:buNone/>
            </a:pPr>
            <a:endParaRPr lang="en-US" altLang="en-US" sz="2400" b="1" smtClean="0"/>
          </a:p>
          <a:p>
            <a:pPr>
              <a:buFontTx/>
              <a:buNone/>
            </a:pPr>
            <a:endParaRPr lang="en-US" altLang="en-US" sz="2400" b="1" smtClean="0"/>
          </a:p>
          <a:p>
            <a:pPr>
              <a:buFontTx/>
              <a:buNone/>
            </a:pPr>
            <a:r>
              <a:rPr lang="en-US" altLang="en-US" sz="2400" b="1" smtClean="0"/>
              <a:t>Conditions Check:</a:t>
            </a:r>
          </a:p>
          <a:p>
            <a:pPr>
              <a:buFontTx/>
              <a:buNone/>
            </a:pPr>
            <a:r>
              <a:rPr lang="en-US" altLang="en-US" sz="2400" b="1" smtClean="0"/>
              <a:t>1)           :</a:t>
            </a:r>
          </a:p>
          <a:p>
            <a:pPr>
              <a:buFontTx/>
              <a:buNone/>
            </a:pPr>
            <a:r>
              <a:rPr lang="en-US" altLang="en-US" sz="2400" b="1" smtClean="0"/>
              <a:t>2)                          :</a:t>
            </a:r>
          </a:p>
          <a:p>
            <a:pPr>
              <a:buFontTx/>
              <a:buNone/>
            </a:pPr>
            <a:endParaRPr lang="en-US" altLang="en-US" sz="2400" b="1" smtClean="0"/>
          </a:p>
          <a:p>
            <a:pPr>
              <a:buFontTx/>
              <a:buNone/>
            </a:pPr>
            <a:r>
              <a:rPr lang="en-US" altLang="en-US" sz="2400" b="1" smtClean="0"/>
              <a:t>3)                   :</a:t>
            </a:r>
          </a:p>
        </p:txBody>
      </p:sp>
      <p:sp>
        <p:nvSpPr>
          <p:cNvPr id="4" name="TextBox 3"/>
          <p:cNvSpPr txBox="1">
            <a:spLocks noChangeArrowheads="1"/>
          </p:cNvSpPr>
          <p:nvPr/>
        </p:nvSpPr>
        <p:spPr bwMode="auto">
          <a:xfrm>
            <a:off x="1066800" y="1581150"/>
            <a:ext cx="43449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400" b="1">
                <a:solidFill>
                  <a:srgbClr val="FFFF00"/>
                </a:solidFill>
              </a:rPr>
              <a:t>μ</a:t>
            </a:r>
            <a:r>
              <a:rPr lang="en-US" altLang="en-US" sz="2400" b="1">
                <a:solidFill>
                  <a:srgbClr val="FFFF00"/>
                </a:solidFill>
              </a:rPr>
              <a:t> = 6.7 minutes (unchanged)</a:t>
            </a:r>
            <a:endParaRPr lang="en-US" altLang="en-US" sz="2400" b="1">
              <a:solidFill>
                <a:srgbClr val="FFFF00"/>
              </a:solidFill>
              <a:cs typeface="Arial" charset="0"/>
            </a:endParaRPr>
          </a:p>
        </p:txBody>
      </p:sp>
      <p:sp>
        <p:nvSpPr>
          <p:cNvPr id="5" name="TextBox 4"/>
          <p:cNvSpPr txBox="1">
            <a:spLocks noChangeArrowheads="1"/>
          </p:cNvSpPr>
          <p:nvPr/>
        </p:nvSpPr>
        <p:spPr bwMode="auto">
          <a:xfrm>
            <a:off x="1066800" y="2006600"/>
            <a:ext cx="514985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400" b="1">
                <a:solidFill>
                  <a:srgbClr val="FFFF00"/>
                </a:solidFill>
              </a:rPr>
              <a:t>μ</a:t>
            </a:r>
            <a:r>
              <a:rPr lang="en-US" altLang="en-US" sz="2400" b="1">
                <a:solidFill>
                  <a:srgbClr val="FFFF00"/>
                </a:solidFill>
              </a:rPr>
              <a:t> &lt; 6.7 minutes (they got “better”)</a:t>
            </a:r>
            <a:endParaRPr lang="en-US" altLang="en-US" sz="2400" b="1">
              <a:solidFill>
                <a:srgbClr val="FFFF00"/>
              </a:solidFill>
              <a:cs typeface="Arial" charset="0"/>
            </a:endParaRPr>
          </a:p>
        </p:txBody>
      </p:sp>
      <p:sp>
        <p:nvSpPr>
          <p:cNvPr id="6" name="TextBox 5"/>
          <p:cNvSpPr txBox="1"/>
          <p:nvPr/>
        </p:nvSpPr>
        <p:spPr>
          <a:xfrm>
            <a:off x="719138" y="3768725"/>
            <a:ext cx="817562" cy="461963"/>
          </a:xfrm>
          <a:prstGeom prst="rect">
            <a:avLst/>
          </a:prstGeom>
          <a:noFill/>
        </p:spPr>
        <p:txBody>
          <a:bodyPr wrap="none">
            <a:spAutoFit/>
          </a:bodyPr>
          <a:lstStyle/>
          <a:p>
            <a:pPr>
              <a:defRPr/>
            </a:pPr>
            <a:r>
              <a:rPr lang="en-US" sz="2400" b="1" dirty="0">
                <a:solidFill>
                  <a:schemeClr val="bg2">
                    <a:lumMod val="40000"/>
                    <a:lumOff val="60000"/>
                  </a:schemeClr>
                </a:solidFill>
              </a:rPr>
              <a:t>SRS</a:t>
            </a:r>
            <a:endParaRPr lang="en-US" sz="2400" b="1" dirty="0">
              <a:solidFill>
                <a:schemeClr val="bg2">
                  <a:lumMod val="40000"/>
                  <a:lumOff val="60000"/>
                </a:schemeClr>
              </a:solidFill>
              <a:latin typeface="Arial"/>
              <a:cs typeface="Arial"/>
            </a:endParaRPr>
          </a:p>
        </p:txBody>
      </p:sp>
      <p:sp>
        <p:nvSpPr>
          <p:cNvPr id="7" name="TextBox 6"/>
          <p:cNvSpPr txBox="1">
            <a:spLocks noChangeArrowheads="1"/>
          </p:cNvSpPr>
          <p:nvPr/>
        </p:nvSpPr>
        <p:spPr bwMode="auto">
          <a:xfrm>
            <a:off x="1981200" y="3810000"/>
            <a:ext cx="36004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stated in problem statement</a:t>
            </a:r>
            <a:endParaRPr lang="en-US" altLang="en-US" sz="2000" b="1">
              <a:solidFill>
                <a:srgbClr val="FFFF00"/>
              </a:solidFill>
              <a:cs typeface="Arial" charset="0"/>
            </a:endParaRPr>
          </a:p>
        </p:txBody>
      </p:sp>
      <p:sp>
        <p:nvSpPr>
          <p:cNvPr id="8" name="TextBox 7"/>
          <p:cNvSpPr txBox="1"/>
          <p:nvPr/>
        </p:nvSpPr>
        <p:spPr>
          <a:xfrm>
            <a:off x="719138" y="5105400"/>
            <a:ext cx="1604962" cy="461963"/>
          </a:xfrm>
          <a:prstGeom prst="rect">
            <a:avLst/>
          </a:prstGeom>
          <a:noFill/>
        </p:spPr>
        <p:txBody>
          <a:bodyPr wrap="none">
            <a:spAutoFit/>
          </a:bodyPr>
          <a:lstStyle/>
          <a:p>
            <a:pPr>
              <a:defRPr/>
            </a:pPr>
            <a:r>
              <a:rPr lang="en-US" sz="2400" b="1" dirty="0">
                <a:solidFill>
                  <a:schemeClr val="bg2">
                    <a:lumMod val="40000"/>
                    <a:lumOff val="60000"/>
                  </a:schemeClr>
                </a:solidFill>
              </a:rPr>
              <a:t>Normality</a:t>
            </a:r>
            <a:endParaRPr lang="en-US" sz="2400" b="1" dirty="0">
              <a:solidFill>
                <a:schemeClr val="bg2">
                  <a:lumMod val="40000"/>
                  <a:lumOff val="60000"/>
                </a:schemeClr>
              </a:solidFill>
              <a:latin typeface="Arial"/>
              <a:cs typeface="Arial"/>
            </a:endParaRPr>
          </a:p>
        </p:txBody>
      </p:sp>
      <p:sp>
        <p:nvSpPr>
          <p:cNvPr id="9" name="TextBox 8"/>
          <p:cNvSpPr txBox="1">
            <a:spLocks noChangeArrowheads="1"/>
          </p:cNvSpPr>
          <p:nvPr/>
        </p:nvSpPr>
        <p:spPr bwMode="auto">
          <a:xfrm>
            <a:off x="2514600" y="5181600"/>
            <a:ext cx="52276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n = 400 suggest CLT would apply to x-bar</a:t>
            </a:r>
            <a:endParaRPr lang="en-US" altLang="en-US" sz="2000" b="1">
              <a:solidFill>
                <a:srgbClr val="FFFF00"/>
              </a:solidFill>
              <a:cs typeface="Arial" charset="0"/>
            </a:endParaRPr>
          </a:p>
        </p:txBody>
      </p:sp>
      <p:sp>
        <p:nvSpPr>
          <p:cNvPr id="10" name="TextBox 9"/>
          <p:cNvSpPr txBox="1"/>
          <p:nvPr/>
        </p:nvSpPr>
        <p:spPr>
          <a:xfrm>
            <a:off x="725488" y="4191000"/>
            <a:ext cx="2252662" cy="461963"/>
          </a:xfrm>
          <a:prstGeom prst="rect">
            <a:avLst/>
          </a:prstGeom>
          <a:noFill/>
        </p:spPr>
        <p:txBody>
          <a:bodyPr wrap="none">
            <a:spAutoFit/>
          </a:bodyPr>
          <a:lstStyle/>
          <a:p>
            <a:pPr>
              <a:defRPr/>
            </a:pPr>
            <a:r>
              <a:rPr lang="en-US" sz="2400" b="1" dirty="0">
                <a:solidFill>
                  <a:schemeClr val="bg2">
                    <a:lumMod val="40000"/>
                    <a:lumOff val="60000"/>
                  </a:schemeClr>
                </a:solidFill>
              </a:rPr>
              <a:t>Independence</a:t>
            </a:r>
            <a:endParaRPr lang="en-US" sz="2400" b="1" dirty="0">
              <a:solidFill>
                <a:schemeClr val="bg2">
                  <a:lumMod val="40000"/>
                  <a:lumOff val="60000"/>
                </a:schemeClr>
              </a:solidFill>
              <a:latin typeface="Arial"/>
              <a:cs typeface="Arial"/>
            </a:endParaRPr>
          </a:p>
        </p:txBody>
      </p:sp>
      <p:sp>
        <p:nvSpPr>
          <p:cNvPr id="11" name="TextBox 10"/>
          <p:cNvSpPr txBox="1">
            <a:spLocks noChangeArrowheads="1"/>
          </p:cNvSpPr>
          <p:nvPr/>
        </p:nvSpPr>
        <p:spPr bwMode="auto">
          <a:xfrm>
            <a:off x="2971800" y="4267200"/>
            <a:ext cx="59563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n = 400 means we must assume over 4000 calls</a:t>
            </a:r>
          </a:p>
          <a:p>
            <a:pPr>
              <a:spcBef>
                <a:spcPct val="0"/>
              </a:spcBef>
              <a:buFontTx/>
              <a:buNone/>
            </a:pPr>
            <a:r>
              <a:rPr lang="en-US" altLang="en-US" sz="2000" b="1">
                <a:solidFill>
                  <a:srgbClr val="FFFF00"/>
                </a:solidFill>
                <a:cs typeface="Arial" charset="0"/>
              </a:rPr>
              <a:t>each year that involve life-threatening injuries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P spid="9" grpId="0"/>
      <p:bldP spid="10" grpId="0"/>
      <p:bldP spid="11"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0" y="0"/>
            <a:ext cx="9144000" cy="6858000"/>
          </a:xfrm>
          <a:prstGeom prst="rect">
            <a:avLst/>
          </a:prstGeom>
          <a:blipFill dpi="0" rotWithShape="1">
            <a:blip r:embed="rId2"/>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endParaRPr lang="en-US" altLang="en-US" sz="1800">
              <a:solidFill>
                <a:srgbClr val="FFFFFF"/>
              </a:solidFill>
            </a:endParaRPr>
          </a:p>
        </p:txBody>
      </p:sp>
      <p:sp>
        <p:nvSpPr>
          <p:cNvPr id="24579" name="Oval 4"/>
          <p:cNvSpPr>
            <a:spLocks noChangeArrowheads="1"/>
          </p:cNvSpPr>
          <p:nvPr/>
        </p:nvSpPr>
        <p:spPr bwMode="auto">
          <a:xfrm>
            <a:off x="77788" y="19050"/>
            <a:ext cx="396875" cy="415925"/>
          </a:xfrm>
          <a:prstGeom prst="ellipse">
            <a:avLst/>
          </a:prstGeom>
          <a:solidFill>
            <a:srgbClr val="FFFF00"/>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solidFill>
                <a:srgbClr val="FFFFFF"/>
              </a:solidFill>
            </a:endParaRPr>
          </a:p>
        </p:txBody>
      </p:sp>
      <p:sp>
        <p:nvSpPr>
          <p:cNvPr id="24580" name="Freeform 5"/>
          <p:cNvSpPr>
            <a:spLocks/>
          </p:cNvSpPr>
          <p:nvPr/>
        </p:nvSpPr>
        <p:spPr bwMode="auto">
          <a:xfrm>
            <a:off x="273050" y="14288"/>
            <a:ext cx="114300" cy="214312"/>
          </a:xfrm>
          <a:custGeom>
            <a:avLst/>
            <a:gdLst>
              <a:gd name="T0" fmla="*/ 0 w 72"/>
              <a:gd name="T1" fmla="*/ 0 h 135"/>
              <a:gd name="T2" fmla="*/ 2147483647 w 72"/>
              <a:gd name="T3" fmla="*/ 2147483647 h 135"/>
              <a:gd name="T4" fmla="*/ 2147483647 w 72"/>
              <a:gd name="T5" fmla="*/ 2147483647 h 135"/>
              <a:gd name="T6" fmla="*/ 0 w 72"/>
              <a:gd name="T7" fmla="*/ 0 h 135"/>
              <a:gd name="T8" fmla="*/ 0 60000 65536"/>
              <a:gd name="T9" fmla="*/ 0 60000 65536"/>
              <a:gd name="T10" fmla="*/ 0 60000 65536"/>
              <a:gd name="T11" fmla="*/ 0 60000 65536"/>
              <a:gd name="T12" fmla="*/ 0 w 72"/>
              <a:gd name="T13" fmla="*/ 0 h 135"/>
              <a:gd name="T14" fmla="*/ 72 w 72"/>
              <a:gd name="T15" fmla="*/ 135 h 135"/>
            </a:gdLst>
            <a:ahLst/>
            <a:cxnLst>
              <a:cxn ang="T8">
                <a:pos x="T0" y="T1"/>
              </a:cxn>
              <a:cxn ang="T9">
                <a:pos x="T2" y="T3"/>
              </a:cxn>
              <a:cxn ang="T10">
                <a:pos x="T4" y="T5"/>
              </a:cxn>
              <a:cxn ang="T11">
                <a:pos x="T6" y="T7"/>
              </a:cxn>
            </a:cxnLst>
            <a:rect l="T12" t="T13" r="T14" b="T15"/>
            <a:pathLst>
              <a:path w="72" h="135">
                <a:moveTo>
                  <a:pt x="0" y="0"/>
                </a:moveTo>
                <a:lnTo>
                  <a:pt x="2" y="135"/>
                </a:lnTo>
                <a:lnTo>
                  <a:pt x="72" y="29"/>
                </a:lnTo>
                <a:cubicBezTo>
                  <a:pt x="72" y="7"/>
                  <a:pt x="0" y="0"/>
                  <a:pt x="0" y="0"/>
                </a:cubicBezTo>
                <a:close/>
              </a:path>
            </a:pathLst>
          </a:custGeom>
          <a:solidFill>
            <a:srgbClr val="FF33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3798" name="Text Box 6"/>
          <p:cNvSpPr txBox="1">
            <a:spLocks noChangeArrowheads="1"/>
          </p:cNvSpPr>
          <p:nvPr/>
        </p:nvSpPr>
        <p:spPr bwMode="auto">
          <a:xfrm>
            <a:off x="555625" y="69850"/>
            <a:ext cx="5662613" cy="523875"/>
          </a:xfrm>
          <a:prstGeom prst="rect">
            <a:avLst/>
          </a:prstGeom>
          <a:noFill/>
          <a:ln w="9525">
            <a:noFill/>
            <a:miter lim="800000"/>
            <a:headEnd/>
            <a:tailEnd/>
          </a:ln>
          <a:effectLst>
            <a:outerShdw dist="35921" dir="2700000" algn="ctr" rotWithShape="0">
              <a:schemeClr val="bg2"/>
            </a:outerShdw>
          </a:effectLst>
        </p:spPr>
        <p:txBody>
          <a:bodyPr wrap="none">
            <a:spAutoFit/>
          </a:bodyPr>
          <a:lstStyle/>
          <a:p>
            <a:pPr>
              <a:defRPr/>
            </a:pPr>
            <a:r>
              <a:rPr lang="en-US" sz="2800" b="1" dirty="0">
                <a:solidFill>
                  <a:srgbClr val="FFFFFF"/>
                </a:solidFill>
                <a:effectLst>
                  <a:outerShdw blurRad="38100" dist="38100" dir="2700000" algn="tl">
                    <a:srgbClr val="336699"/>
                  </a:outerShdw>
                </a:effectLst>
              </a:rPr>
              <a:t>5-Minute Check on Chapter 9-1a</a:t>
            </a:r>
          </a:p>
        </p:txBody>
      </p:sp>
      <p:sp>
        <p:nvSpPr>
          <p:cNvPr id="33800" name="Text Box 8"/>
          <p:cNvSpPr txBox="1">
            <a:spLocks noChangeArrowheads="1"/>
          </p:cNvSpPr>
          <p:nvPr/>
        </p:nvSpPr>
        <p:spPr bwMode="white">
          <a:xfrm>
            <a:off x="1719263" y="6550025"/>
            <a:ext cx="5722937" cy="258763"/>
          </a:xfrm>
          <a:prstGeom prst="rect">
            <a:avLst/>
          </a:prstGeom>
          <a:noFill/>
          <a:ln w="9525">
            <a:noFill/>
            <a:miter lim="800000"/>
            <a:headEnd/>
            <a:tailEnd/>
          </a:ln>
          <a:effectLst/>
        </p:spPr>
        <p:txBody>
          <a:bodyPr>
            <a:spAutoFit/>
          </a:bodyPr>
          <a:lstStyle/>
          <a:p>
            <a:pPr algn="ctr">
              <a:lnSpc>
                <a:spcPct val="90000"/>
              </a:lnSpc>
              <a:spcBef>
                <a:spcPct val="50000"/>
              </a:spcBef>
              <a:defRPr/>
            </a:pPr>
            <a:r>
              <a:rPr lang="en-US" sz="1200" b="1" dirty="0">
                <a:solidFill>
                  <a:srgbClr val="FFFFFF"/>
                </a:solidFill>
                <a:effectLst>
                  <a:outerShdw blurRad="38100" dist="38100" dir="2700000" algn="tl">
                    <a:srgbClr val="336699"/>
                  </a:outerShdw>
                </a:effectLst>
              </a:rPr>
              <a:t>Click the mouse button or press the Space Bar to display the answers.</a:t>
            </a:r>
          </a:p>
        </p:txBody>
      </p:sp>
      <p:sp>
        <p:nvSpPr>
          <p:cNvPr id="24583" name="Rectangle 11"/>
          <p:cNvSpPr>
            <a:spLocks noChangeArrowheads="1"/>
          </p:cNvSpPr>
          <p:nvPr/>
        </p:nvSpPr>
        <p:spPr bwMode="auto">
          <a:xfrm>
            <a:off x="163513" y="614363"/>
            <a:ext cx="8828087" cy="5862637"/>
          </a:xfrm>
          <a:prstGeom prst="rect">
            <a:avLst/>
          </a:prstGeom>
          <a:solidFill>
            <a:schemeClr val="bg1"/>
          </a:solidFill>
          <a:ln w="9525">
            <a:solidFill>
              <a:schemeClr val="tx1"/>
            </a:solidFill>
            <a:miter lim="800000"/>
            <a:headEnd/>
            <a:tailEnd/>
          </a:ln>
        </p:spPr>
        <p:txBody>
          <a:bodyPr/>
          <a:lstStyle>
            <a:lvl1pPr marL="457200" indent="-457200">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2000" b="1"/>
          </a:p>
          <a:p>
            <a:pPr>
              <a:spcBef>
                <a:spcPct val="0"/>
              </a:spcBef>
              <a:buFontTx/>
              <a:buAutoNum type="arabicPeriod"/>
            </a:pPr>
            <a:r>
              <a:rPr lang="en-US" altLang="en-US" sz="2000" b="1"/>
              <a:t>The null Hypothesis is </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The alternative Hypothesis is</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different types of alternative Hypotheses do we have?</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conditions do we check for before a significance test?</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What is the p-value?</a:t>
            </a:r>
          </a:p>
          <a:p>
            <a:pPr>
              <a:spcBef>
                <a:spcPct val="0"/>
              </a:spcBef>
              <a:buFontTx/>
              <a:buAutoNum type="arabicPeriod"/>
            </a:pPr>
            <a:endParaRPr lang="en-US" altLang="en-US" sz="2000" b="1"/>
          </a:p>
          <a:p>
            <a:pPr>
              <a:spcBef>
                <a:spcPct val="0"/>
              </a:spcBef>
              <a:buFontTx/>
              <a:buAutoNum type="arabicPeriod"/>
            </a:pPr>
            <a:endParaRPr lang="en-US" altLang="en-US" sz="2000" b="1"/>
          </a:p>
          <a:p>
            <a:pPr>
              <a:spcBef>
                <a:spcPct val="0"/>
              </a:spcBef>
              <a:buFontTx/>
              <a:buAutoNum type="arabicPeriod"/>
            </a:pPr>
            <a:r>
              <a:rPr lang="en-US" altLang="en-US" sz="2000" b="1"/>
              <a:t>Which types of p-values provide evidence against null hypothesis?</a:t>
            </a:r>
          </a:p>
          <a:p>
            <a:pPr>
              <a:spcBef>
                <a:spcPct val="0"/>
              </a:spcBef>
              <a:buFontTx/>
              <a:buNone/>
            </a:pPr>
            <a:endParaRPr lang="en-US" altLang="en-US" sz="2000" b="1">
              <a:solidFill>
                <a:srgbClr val="FFFFFF"/>
              </a:solidFill>
            </a:endParaRPr>
          </a:p>
          <a:p>
            <a:pPr>
              <a:spcBef>
                <a:spcPct val="0"/>
              </a:spcBef>
              <a:buFontTx/>
              <a:buNone/>
            </a:pPr>
            <a:endParaRPr lang="en-US" altLang="en-US" sz="2000" b="1">
              <a:solidFill>
                <a:srgbClr val="FFFFFF"/>
              </a:solidFill>
              <a:cs typeface="Arial" charset="0"/>
              <a:sym typeface="Symbol" pitchFamily="18" charset="2"/>
            </a:endParaRPr>
          </a:p>
          <a:p>
            <a:pPr>
              <a:spcBef>
                <a:spcPct val="0"/>
              </a:spcBef>
              <a:buFontTx/>
              <a:buAutoNum type="arabicPeriod"/>
            </a:pPr>
            <a:endParaRPr lang="el-GR" altLang="en-US" sz="2000" b="1">
              <a:solidFill>
                <a:srgbClr val="FFFFFF"/>
              </a:solidFill>
              <a:cs typeface="Arial" charset="0"/>
              <a:sym typeface="Symbol" pitchFamily="18" charset="2"/>
            </a:endParaRPr>
          </a:p>
        </p:txBody>
      </p:sp>
      <p:sp>
        <p:nvSpPr>
          <p:cNvPr id="8" name="TextBox 7"/>
          <p:cNvSpPr txBox="1">
            <a:spLocks noChangeArrowheads="1"/>
          </p:cNvSpPr>
          <p:nvPr/>
        </p:nvSpPr>
        <p:spPr bwMode="auto">
          <a:xfrm>
            <a:off x="474663" y="1289050"/>
            <a:ext cx="65325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The status quo; what is currently believed to be true</a:t>
            </a:r>
          </a:p>
        </p:txBody>
      </p:sp>
      <p:sp>
        <p:nvSpPr>
          <p:cNvPr id="17" name="TextBox 16"/>
          <p:cNvSpPr txBox="1">
            <a:spLocks noChangeArrowheads="1"/>
          </p:cNvSpPr>
          <p:nvPr/>
        </p:nvSpPr>
        <p:spPr bwMode="auto">
          <a:xfrm>
            <a:off x="604838" y="2209800"/>
            <a:ext cx="4953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What we are testing; the proposed idea</a:t>
            </a:r>
          </a:p>
        </p:txBody>
      </p:sp>
      <p:sp>
        <p:nvSpPr>
          <p:cNvPr id="18" name="TextBox 17"/>
          <p:cNvSpPr txBox="1">
            <a:spLocks noChangeArrowheads="1"/>
          </p:cNvSpPr>
          <p:nvPr/>
        </p:nvSpPr>
        <p:spPr bwMode="auto">
          <a:xfrm>
            <a:off x="757238" y="3144838"/>
            <a:ext cx="51054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Single-sided (&gt; or &lt;); or double-sided (≠)</a:t>
            </a:r>
          </a:p>
        </p:txBody>
      </p:sp>
      <p:sp>
        <p:nvSpPr>
          <p:cNvPr id="19" name="TextBox 18"/>
          <p:cNvSpPr txBox="1">
            <a:spLocks noChangeArrowheads="1"/>
          </p:cNvSpPr>
          <p:nvPr/>
        </p:nvSpPr>
        <p:spPr bwMode="auto">
          <a:xfrm>
            <a:off x="833438" y="4114800"/>
            <a:ext cx="7864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SIN:   SRS, independence (10n &lt; N), and normality (same as CI)</a:t>
            </a:r>
          </a:p>
        </p:txBody>
      </p:sp>
      <p:sp>
        <p:nvSpPr>
          <p:cNvPr id="20" name="TextBox 19"/>
          <p:cNvSpPr txBox="1">
            <a:spLocks noChangeArrowheads="1"/>
          </p:cNvSpPr>
          <p:nvPr/>
        </p:nvSpPr>
        <p:spPr bwMode="auto">
          <a:xfrm>
            <a:off x="654050" y="4930775"/>
            <a:ext cx="81851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P-value is the probability of getting this or more extreme value; given that the null hypothesis is true</a:t>
            </a:r>
          </a:p>
        </p:txBody>
      </p:sp>
      <p:sp>
        <p:nvSpPr>
          <p:cNvPr id="21" name="TextBox 20"/>
          <p:cNvSpPr txBox="1">
            <a:spLocks noChangeArrowheads="1"/>
          </p:cNvSpPr>
          <p:nvPr/>
        </p:nvSpPr>
        <p:spPr bwMode="auto">
          <a:xfrm>
            <a:off x="757238" y="5897563"/>
            <a:ext cx="81851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Small p-values give evidence against H0.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edge">
                                      <p:cBhvr>
                                        <p:cTn id="7" dur="2000"/>
                                        <p:tgtEl>
                                          <p:spTgt spid="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wedge">
                                      <p:cBhvr>
                                        <p:cTn id="12" dur="2000"/>
                                        <p:tgtEl>
                                          <p:spTgt spid="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edge">
                                      <p:cBhvr>
                                        <p:cTn id="17" dur="2000"/>
                                        <p:tgtEl>
                                          <p:spTgt spid="1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wedge">
                                      <p:cBhvr>
                                        <p:cTn id="22" dur="2000"/>
                                        <p:tgtEl>
                                          <p:spTgt spid="1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0" presetClass="entr" presetSubtype="0" fill="hold" grpId="0" nodeType="clickEffect">
                                  <p:stCondLst>
                                    <p:cond delay="0"/>
                                  </p:stCondLst>
                                  <p:childTnLst>
                                    <p:set>
                                      <p:cBhvr>
                                        <p:cTn id="26" dur="1" fill="hold">
                                          <p:stCondLst>
                                            <p:cond delay="0"/>
                                          </p:stCondLst>
                                        </p:cTn>
                                        <p:tgtEl>
                                          <p:spTgt spid="20"/>
                                        </p:tgtEl>
                                        <p:attrNameLst>
                                          <p:attrName>style.visibility</p:attrName>
                                        </p:attrNameLst>
                                      </p:cBhvr>
                                      <p:to>
                                        <p:strVal val="visible"/>
                                      </p:to>
                                    </p:set>
                                    <p:animEffect transition="in" filter="wedge">
                                      <p:cBhvr>
                                        <p:cTn id="27" dur="2000"/>
                                        <p:tgtEl>
                                          <p:spTgt spid="20"/>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0" presetClass="entr" presetSubtype="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wedge">
                                      <p:cBhvr>
                                        <p:cTn id="32" dur="20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7" grpId="0"/>
      <p:bldP spid="18" grpId="0"/>
      <p:bldP spid="19" grpId="0"/>
      <p:bldP spid="20" grpId="0"/>
      <p:bldP spid="21"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57200" y="134938"/>
            <a:ext cx="8229600" cy="762000"/>
          </a:xfrm>
        </p:spPr>
        <p:txBody>
          <a:bodyPr/>
          <a:lstStyle/>
          <a:p>
            <a:pPr eaLnBrk="1" hangingPunct="1"/>
            <a:r>
              <a:rPr lang="en-US" altLang="en-US" sz="3600" b="1" smtClean="0"/>
              <a:t>Hypothesis Testing Approaches</a:t>
            </a:r>
          </a:p>
        </p:txBody>
      </p:sp>
      <p:sp>
        <p:nvSpPr>
          <p:cNvPr id="25603" name="Rectangle 3"/>
          <p:cNvSpPr>
            <a:spLocks noGrp="1" noChangeArrowheads="1"/>
          </p:cNvSpPr>
          <p:nvPr>
            <p:ph type="body" idx="1"/>
          </p:nvPr>
        </p:nvSpPr>
        <p:spPr>
          <a:xfrm>
            <a:off x="304800" y="1219200"/>
            <a:ext cx="8534400" cy="5257800"/>
          </a:xfrm>
        </p:spPr>
        <p:txBody>
          <a:bodyPr/>
          <a:lstStyle/>
          <a:p>
            <a:r>
              <a:rPr lang="en-US" altLang="en-US" sz="2400" b="1" smtClean="0"/>
              <a:t>P-Value</a:t>
            </a:r>
          </a:p>
          <a:p>
            <a:pPr lvl="1"/>
            <a:r>
              <a:rPr lang="en-US" altLang="en-US" sz="2000" b="1" smtClean="0">
                <a:solidFill>
                  <a:srgbClr val="FFFF00"/>
                </a:solidFill>
              </a:rPr>
              <a:t>Logic: </a:t>
            </a:r>
            <a:r>
              <a:rPr lang="en-US" altLang="en-US" sz="2000" b="1" smtClean="0"/>
              <a:t>Assuming H</a:t>
            </a:r>
            <a:r>
              <a:rPr lang="en-US" altLang="en-US" sz="2000" b="1" baseline="-25000" smtClean="0"/>
              <a:t>0</a:t>
            </a:r>
            <a:r>
              <a:rPr lang="en-US" altLang="en-US" sz="2000" b="1" smtClean="0"/>
              <a:t> is true, if the probability of getting a sample mean </a:t>
            </a:r>
            <a:r>
              <a:rPr lang="en-US" altLang="en-US" sz="2000" b="1" i="1" smtClean="0"/>
              <a:t>as extreme or more extreme </a:t>
            </a:r>
            <a:r>
              <a:rPr lang="en-US" altLang="en-US" sz="2000" b="1" smtClean="0"/>
              <a:t>than the one obtained is small, then we reject the null hypothesis (accept the alternative).</a:t>
            </a:r>
          </a:p>
          <a:p>
            <a:endParaRPr lang="en-US" altLang="en-US" sz="1800" b="1" smtClean="0"/>
          </a:p>
          <a:p>
            <a:r>
              <a:rPr lang="en-US" altLang="en-US" sz="2400" b="1" smtClean="0"/>
              <a:t>Classical (Statistical Significance) </a:t>
            </a:r>
          </a:p>
          <a:p>
            <a:pPr lvl="1"/>
            <a:r>
              <a:rPr lang="en-US" altLang="en-US" sz="2000" b="1" smtClean="0">
                <a:solidFill>
                  <a:srgbClr val="FFFF00"/>
                </a:solidFill>
              </a:rPr>
              <a:t>Logic:  </a:t>
            </a:r>
            <a:r>
              <a:rPr lang="en-US" altLang="en-US" sz="2000" b="1" smtClean="0"/>
              <a:t>If the sample mean is too many standard deviations from the mean stated in the null hypothesis, then we reject the null hypothesis (accept the alternative)</a:t>
            </a:r>
          </a:p>
          <a:p>
            <a:endParaRPr lang="en-US" altLang="en-US" sz="1800" b="1" smtClean="0"/>
          </a:p>
          <a:p>
            <a:r>
              <a:rPr lang="en-US" altLang="en-US" sz="2400" b="1" smtClean="0"/>
              <a:t>Confidence Intervals</a:t>
            </a:r>
          </a:p>
          <a:p>
            <a:pPr lvl="1"/>
            <a:r>
              <a:rPr lang="en-US" altLang="en-US" sz="2000" b="1" smtClean="0">
                <a:solidFill>
                  <a:srgbClr val="FFFF00"/>
                </a:solidFill>
              </a:rPr>
              <a:t>Logic:  </a:t>
            </a:r>
            <a:r>
              <a:rPr lang="en-US" altLang="en-US" sz="2000" b="1" smtClean="0"/>
              <a:t>If the sample mean lies in the confidence interval about the status quo, then we fail to reject the null hypothesis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35"/>
          <p:cNvGrpSpPr>
            <a:grpSpLocks/>
          </p:cNvGrpSpPr>
          <p:nvPr/>
        </p:nvGrpSpPr>
        <p:grpSpPr bwMode="auto">
          <a:xfrm>
            <a:off x="1443038" y="1176338"/>
            <a:ext cx="2595562" cy="1797050"/>
            <a:chOff x="3270250" y="1176338"/>
            <a:chExt cx="2595563" cy="1797466"/>
          </a:xfrm>
        </p:grpSpPr>
        <p:grpSp>
          <p:nvGrpSpPr>
            <p:cNvPr id="26658" name="Group 12"/>
            <p:cNvGrpSpPr>
              <a:grpSpLocks/>
            </p:cNvGrpSpPr>
            <p:nvPr/>
          </p:nvGrpSpPr>
          <p:grpSpPr bwMode="auto">
            <a:xfrm>
              <a:off x="3270250" y="1176338"/>
              <a:ext cx="2595563" cy="1358900"/>
              <a:chOff x="2062" y="712"/>
              <a:chExt cx="1635" cy="856"/>
            </a:xfrm>
          </p:grpSpPr>
          <p:sp>
            <p:nvSpPr>
              <p:cNvPr id="26662" name="Freeform 13"/>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26663" name="Freeform 14"/>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26664" name="Text Box 15"/>
              <p:cNvSpPr txBox="1">
                <a:spLocks noChangeArrowheads="1"/>
              </p:cNvSpPr>
              <p:nvPr/>
            </p:nvSpPr>
            <p:spPr bwMode="auto">
              <a:xfrm>
                <a:off x="2402" y="1365"/>
                <a:ext cx="365"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26665" name="Text Box 16"/>
              <p:cNvSpPr txBox="1">
                <a:spLocks noChangeArrowheads="1"/>
              </p:cNvSpPr>
              <p:nvPr/>
            </p:nvSpPr>
            <p:spPr bwMode="auto">
              <a:xfrm>
                <a:off x="3166" y="1374"/>
                <a:ext cx="327"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26666" name="Freeform 17"/>
              <p:cNvSpPr>
                <a:spLocks noChangeAspect="1"/>
              </p:cNvSpPr>
              <p:nvPr/>
            </p:nvSpPr>
            <p:spPr bwMode="auto">
              <a:xfrm>
                <a:off x="2062" y="712"/>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67" name="Freeform 18"/>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668" name="Line 19"/>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69" name="Line 20"/>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59" name="Text Box 28"/>
            <p:cNvSpPr txBox="1">
              <a:spLocks noChangeArrowheads="1"/>
            </p:cNvSpPr>
            <p:nvPr/>
          </p:nvSpPr>
          <p:spPr bwMode="auto">
            <a:xfrm>
              <a:off x="3760788" y="2635250"/>
              <a:ext cx="1491114"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Reject Regions</a:t>
              </a:r>
            </a:p>
          </p:txBody>
        </p:sp>
        <p:cxnSp>
          <p:nvCxnSpPr>
            <p:cNvPr id="26660" name="AutoShape 30"/>
            <p:cNvCxnSpPr>
              <a:cxnSpLocks noChangeShapeType="1"/>
              <a:stCxn id="26659" idx="1"/>
            </p:cNvCxnSpPr>
            <p:nvPr/>
          </p:nvCxnSpPr>
          <p:spPr bwMode="auto">
            <a:xfrm rot="10800000">
              <a:off x="3643314" y="2292351"/>
              <a:ext cx="117474" cy="512176"/>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6661" name="AutoShape 32"/>
            <p:cNvCxnSpPr>
              <a:cxnSpLocks noChangeShapeType="1"/>
              <a:stCxn id="26659" idx="3"/>
            </p:cNvCxnSpPr>
            <p:nvPr/>
          </p:nvCxnSpPr>
          <p:spPr bwMode="auto">
            <a:xfrm flipV="1">
              <a:off x="5251902" y="2282825"/>
              <a:ext cx="231323" cy="521702"/>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grpSp>
        <p:nvGrpSpPr>
          <p:cNvPr id="26627" name="Group 35"/>
          <p:cNvGrpSpPr>
            <a:grpSpLocks/>
          </p:cNvGrpSpPr>
          <p:nvPr/>
        </p:nvGrpSpPr>
        <p:grpSpPr bwMode="auto">
          <a:xfrm>
            <a:off x="1058863" y="3121025"/>
            <a:ext cx="7018337" cy="1016000"/>
            <a:chOff x="2631744" y="3120342"/>
            <a:chExt cx="7018250" cy="1016915"/>
          </a:xfrm>
        </p:grpSpPr>
        <p:sp>
          <p:nvSpPr>
            <p:cNvPr id="26655" name="Text Box 33"/>
            <p:cNvSpPr txBox="1">
              <a:spLocks noChangeArrowheads="1"/>
            </p:cNvSpPr>
            <p:nvPr/>
          </p:nvSpPr>
          <p:spPr bwMode="auto">
            <a:xfrm>
              <a:off x="2631744" y="3120342"/>
              <a:ext cx="7018250" cy="1016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                                        x – </a:t>
              </a:r>
              <a:r>
                <a:rPr lang="el-GR" altLang="en-US" sz="2000" b="1">
                  <a:latin typeface="Times New Roman" pitchFamily="18" charset="0"/>
                  <a:cs typeface="Times New Roman" pitchFamily="18" charset="0"/>
                </a:rPr>
                <a:t>μ</a:t>
              </a:r>
              <a:r>
                <a:rPr lang="en-US" altLang="en-US" sz="2000" b="1" baseline="-25000">
                  <a:latin typeface="Times New Roman" pitchFamily="18" charset="0"/>
                  <a:cs typeface="Times New Roman" pitchFamily="18" charset="0"/>
                </a:rPr>
                <a:t>0</a:t>
              </a:r>
              <a:endParaRPr lang="el-GR" altLang="en-US" sz="2000" b="1" baseline="-25000">
                <a:latin typeface="Times New Roman" pitchFamily="18" charset="0"/>
                <a:cs typeface="Times New Roman" pitchFamily="18" charset="0"/>
              </a:endParaRPr>
            </a:p>
            <a:p>
              <a:pPr>
                <a:spcBef>
                  <a:spcPct val="0"/>
                </a:spcBef>
                <a:buFontTx/>
                <a:buNone/>
              </a:pPr>
              <a:r>
                <a:rPr lang="en-US" altLang="en-US" sz="2000" b="1"/>
                <a:t>Test Statistic:      z</a:t>
              </a:r>
              <a:r>
                <a:rPr lang="en-US" altLang="en-US" sz="2000" b="1" baseline="-25000">
                  <a:latin typeface="Times New Roman" pitchFamily="18" charset="0"/>
                  <a:cs typeface="Times New Roman" pitchFamily="18" charset="0"/>
                </a:rPr>
                <a:t>0</a:t>
              </a:r>
              <a:r>
                <a:rPr lang="en-US" altLang="en-US" sz="2000" b="1"/>
                <a:t> = -------------            z* = invnorm(1-</a:t>
              </a:r>
              <a:r>
                <a:rPr lang="el-GR" altLang="en-US" sz="2000" b="1">
                  <a:cs typeface="Arial" charset="0"/>
                </a:rPr>
                <a:t>α</a:t>
              </a:r>
              <a:r>
                <a:rPr lang="en-US" altLang="en-US" sz="2000" b="1">
                  <a:cs typeface="Arial" charset="0"/>
                </a:rPr>
                <a:t>/2)</a:t>
              </a:r>
              <a:endParaRPr lang="en-US" altLang="en-US" sz="2000" b="1"/>
            </a:p>
            <a:p>
              <a:pPr>
                <a:spcBef>
                  <a:spcPct val="0"/>
                </a:spcBef>
                <a:buFontTx/>
                <a:buNone/>
              </a:pPr>
              <a:r>
                <a:rPr lang="en-US" altLang="en-US" sz="2000" b="1"/>
                <a:t>                                        </a:t>
              </a:r>
              <a:r>
                <a:rPr lang="el-GR" altLang="en-US" sz="2000" b="1">
                  <a:latin typeface="Times New Roman" pitchFamily="18" charset="0"/>
                  <a:cs typeface="Times New Roman" pitchFamily="18" charset="0"/>
                </a:rPr>
                <a:t>σ</a:t>
              </a:r>
              <a:r>
                <a:rPr lang="en-US" altLang="en-US" sz="2000" b="1">
                  <a:latin typeface="Times New Roman" pitchFamily="18" charset="0"/>
                  <a:cs typeface="Times New Roman" pitchFamily="18" charset="0"/>
                </a:rPr>
                <a:t>/√n</a:t>
              </a:r>
            </a:p>
          </p:txBody>
        </p:sp>
        <p:sp>
          <p:nvSpPr>
            <p:cNvPr id="26656" name="Line 34"/>
            <p:cNvSpPr>
              <a:spLocks noChangeShapeType="1"/>
            </p:cNvSpPr>
            <p:nvPr/>
          </p:nvSpPr>
          <p:spPr bwMode="auto">
            <a:xfrm>
              <a:off x="5527344" y="320040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7" name="Line 35"/>
            <p:cNvSpPr>
              <a:spLocks noChangeShapeType="1"/>
            </p:cNvSpPr>
            <p:nvPr/>
          </p:nvSpPr>
          <p:spPr bwMode="auto">
            <a:xfrm>
              <a:off x="5853752" y="3796352"/>
              <a:ext cx="1412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2132" name="Group 84"/>
          <p:cNvGraphicFramePr>
            <a:graphicFrameLocks noGrp="1"/>
          </p:cNvGraphicFramePr>
          <p:nvPr/>
        </p:nvGraphicFramePr>
        <p:xfrm>
          <a:off x="1517650" y="4556125"/>
          <a:ext cx="6108700" cy="1920875"/>
        </p:xfrm>
        <a:graphic>
          <a:graphicData uri="http://schemas.openxmlformats.org/drawingml/2006/table">
            <a:tbl>
              <a:tblPr/>
              <a:tblGrid>
                <a:gridCol w="2044700"/>
                <a:gridCol w="2032000"/>
                <a:gridCol w="2032000"/>
              </a:tblGrid>
              <a:tr h="39637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Reject null hypothesis, if</a:t>
                      </a:r>
                    </a:p>
                  </a:txBody>
                  <a:tcPr marT="45735" marB="4573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9637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Left-Tailed</a:t>
                      </a: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Two-Tailed</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Right-Tailed</a:t>
                      </a: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8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Not usually done</a:t>
                      </a:r>
                      <a:endParaRPr kumimoji="0" lang="el-GR" sz="2000" b="1" i="0" u="none" strike="noStrike" cap="none" normalizeH="0" baseline="-25000" dirty="0" smtClean="0">
                        <a:ln>
                          <a:noFill/>
                        </a:ln>
                        <a:solidFill>
                          <a:schemeClr val="tx1"/>
                        </a:solidFill>
                        <a:effectLst/>
                        <a:latin typeface="Arial" pitchFamily="34" charset="0"/>
                        <a:cs typeface="Arial" pitchFamily="34" charset="0"/>
                      </a:endParaRPr>
                    </a:p>
                  </a:txBody>
                  <a:tcPr marT="45735" marB="4573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&lt; - z*</a:t>
                      </a:r>
                      <a:endParaRPr kumimoji="0" lang="el-GR" sz="2000" b="1"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&gt;  z*</a:t>
                      </a:r>
                      <a:endParaRPr kumimoji="0" lang="en-US" sz="2000" b="1" i="0" u="none" strike="noStrike" cap="none" normalizeH="0" baseline="-25000" dirty="0" smtClean="0">
                        <a:ln>
                          <a:noFill/>
                        </a:ln>
                        <a:solidFill>
                          <a:schemeClr val="tx1"/>
                        </a:solidFill>
                        <a:effectLst/>
                        <a:latin typeface="Arial" pitchFamily="34" charset="0"/>
                        <a:cs typeface="Arial" pitchFamily="34" charset="0"/>
                      </a:endParaRPr>
                    </a:p>
                  </a:txBody>
                  <a:tcPr marT="45735" marB="45735"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Not usually done</a:t>
                      </a:r>
                    </a:p>
                  </a:txBody>
                  <a:tcPr marT="45735" marB="4573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6644" name="Title 36"/>
          <p:cNvSpPr>
            <a:spLocks noGrp="1"/>
          </p:cNvSpPr>
          <p:nvPr>
            <p:ph type="title"/>
          </p:nvPr>
        </p:nvSpPr>
        <p:spPr>
          <a:xfrm>
            <a:off x="457200" y="82550"/>
            <a:ext cx="8229600" cy="838200"/>
          </a:xfrm>
        </p:spPr>
        <p:txBody>
          <a:bodyPr/>
          <a:lstStyle/>
          <a:p>
            <a:r>
              <a:rPr lang="en-US" altLang="en-US" sz="3600" b="1" smtClean="0"/>
              <a:t>Confidence Interval Approach</a:t>
            </a:r>
            <a:endParaRPr lang="en-US" altLang="en-US" sz="3600" smtClean="0"/>
          </a:p>
        </p:txBody>
      </p:sp>
      <p:cxnSp>
        <p:nvCxnSpPr>
          <p:cNvPr id="26645" name="Straight Arrow Connector 37"/>
          <p:cNvCxnSpPr>
            <a:cxnSpLocks noChangeShapeType="1"/>
          </p:cNvCxnSpPr>
          <p:nvPr/>
        </p:nvCxnSpPr>
        <p:spPr bwMode="auto">
          <a:xfrm>
            <a:off x="5486400" y="2286000"/>
            <a:ext cx="3124200" cy="1588"/>
          </a:xfrm>
          <a:prstGeom prst="straightConnector1">
            <a:avLst/>
          </a:prstGeom>
          <a:noFill/>
          <a:ln w="28575" algn="ctr">
            <a:solidFill>
              <a:schemeClr val="tx1"/>
            </a:solidFill>
            <a:round/>
            <a:headEnd type="arrow" w="med" len="med"/>
            <a:tailEnd type="arrow" w="med" len="med"/>
          </a:ln>
          <a:extLst>
            <a:ext uri="{909E8E84-426E-40DD-AFC4-6F175D3DCCD1}">
              <a14:hiddenFill xmlns:a14="http://schemas.microsoft.com/office/drawing/2010/main">
                <a:noFill/>
              </a14:hiddenFill>
            </a:ext>
          </a:extLst>
        </p:spPr>
      </p:cxnSp>
      <p:sp>
        <p:nvSpPr>
          <p:cNvPr id="26646" name="Double Bracket 38"/>
          <p:cNvSpPr>
            <a:spLocks noChangeArrowheads="1"/>
          </p:cNvSpPr>
          <p:nvPr/>
        </p:nvSpPr>
        <p:spPr bwMode="auto">
          <a:xfrm>
            <a:off x="5895975" y="2098675"/>
            <a:ext cx="2286000" cy="381000"/>
          </a:xfrm>
          <a:prstGeom prst="bracketPair">
            <a:avLst>
              <a:gd name="adj" fmla="val 16667"/>
            </a:avLst>
          </a:prstGeom>
          <a:solidFill>
            <a:schemeClr val="accent1">
              <a:alpha val="50195"/>
            </a:schemeClr>
          </a:solidFill>
          <a:ln w="9525" algn="ctr">
            <a:solidFill>
              <a:schemeClr val="tx1"/>
            </a:solidFill>
            <a:round/>
            <a:headEnd/>
            <a:tailEnd/>
          </a:ln>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endParaRPr lang="en-US" altLang="en-US" sz="1800"/>
          </a:p>
        </p:txBody>
      </p:sp>
      <p:cxnSp>
        <p:nvCxnSpPr>
          <p:cNvPr id="26647" name="Straight Connector 40"/>
          <p:cNvCxnSpPr>
            <a:cxnSpLocks noChangeShapeType="1"/>
            <a:stCxn id="26646" idx="0"/>
            <a:endCxn id="26646" idx="2"/>
          </p:cNvCxnSpPr>
          <p:nvPr/>
        </p:nvCxnSpPr>
        <p:spPr bwMode="auto">
          <a:xfrm rot="16200000" flipH="1">
            <a:off x="6848475" y="2289175"/>
            <a:ext cx="381000" cy="0"/>
          </a:xfrm>
          <a:prstGeom prst="line">
            <a:avLst/>
          </a:prstGeom>
          <a:noFill/>
          <a:ln w="28575" algn="ctr">
            <a:solidFill>
              <a:schemeClr val="tx1"/>
            </a:solidFill>
            <a:round/>
            <a:headEnd/>
            <a:tailEnd/>
          </a:ln>
          <a:extLst>
            <a:ext uri="{909E8E84-426E-40DD-AFC4-6F175D3DCCD1}">
              <a14:hiddenFill xmlns:a14="http://schemas.microsoft.com/office/drawing/2010/main">
                <a:noFill/>
              </a14:hiddenFill>
            </a:ext>
          </a:extLst>
        </p:spPr>
      </p:cxnSp>
      <p:sp>
        <p:nvSpPr>
          <p:cNvPr id="26648" name="TextBox 41"/>
          <p:cNvSpPr txBox="1">
            <a:spLocks noChangeArrowheads="1"/>
          </p:cNvSpPr>
          <p:nvPr/>
        </p:nvSpPr>
        <p:spPr bwMode="auto">
          <a:xfrm>
            <a:off x="6858000" y="2438400"/>
            <a:ext cx="411163"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1800" b="1"/>
              <a:t>μ</a:t>
            </a:r>
            <a:r>
              <a:rPr lang="en-US" altLang="en-US" sz="1800" b="1" baseline="-25000"/>
              <a:t>0</a:t>
            </a:r>
          </a:p>
        </p:txBody>
      </p:sp>
      <p:sp>
        <p:nvSpPr>
          <p:cNvPr id="26649" name="TextBox 42"/>
          <p:cNvSpPr txBox="1">
            <a:spLocks noChangeArrowheads="1"/>
          </p:cNvSpPr>
          <p:nvPr/>
        </p:nvSpPr>
        <p:spPr bwMode="auto">
          <a:xfrm>
            <a:off x="7924800" y="1752600"/>
            <a:ext cx="47942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UB</a:t>
            </a:r>
            <a:endParaRPr lang="en-US" altLang="en-US" sz="1600" b="1" baseline="-25000"/>
          </a:p>
        </p:txBody>
      </p:sp>
      <p:sp>
        <p:nvSpPr>
          <p:cNvPr id="26650" name="TextBox 43"/>
          <p:cNvSpPr txBox="1">
            <a:spLocks noChangeArrowheads="1"/>
          </p:cNvSpPr>
          <p:nvPr/>
        </p:nvSpPr>
        <p:spPr bwMode="auto">
          <a:xfrm>
            <a:off x="5715000" y="1752600"/>
            <a:ext cx="4572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t>LB</a:t>
            </a:r>
            <a:endParaRPr lang="en-US" altLang="en-US" sz="1600" b="1" baseline="-25000"/>
          </a:p>
        </p:txBody>
      </p:sp>
      <p:sp>
        <p:nvSpPr>
          <p:cNvPr id="26651" name="Text Box 28"/>
          <p:cNvSpPr txBox="1">
            <a:spLocks noChangeArrowheads="1"/>
          </p:cNvSpPr>
          <p:nvPr/>
        </p:nvSpPr>
        <p:spPr bwMode="auto">
          <a:xfrm>
            <a:off x="6477000" y="2819400"/>
            <a:ext cx="1490663"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Reject Regions</a:t>
            </a:r>
          </a:p>
        </p:txBody>
      </p:sp>
      <p:cxnSp>
        <p:nvCxnSpPr>
          <p:cNvPr id="26652" name="AutoShape 30"/>
          <p:cNvCxnSpPr>
            <a:cxnSpLocks noChangeShapeType="1"/>
            <a:stCxn id="26651" idx="1"/>
          </p:cNvCxnSpPr>
          <p:nvPr/>
        </p:nvCxnSpPr>
        <p:spPr bwMode="auto">
          <a:xfrm rot="10800000">
            <a:off x="5715000" y="2438400"/>
            <a:ext cx="762000" cy="550863"/>
          </a:xfrm>
          <a:prstGeom prst="bentConnector3">
            <a:avLst>
              <a:gd name="adj1" fmla="val 97690"/>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6653" name="AutoShape 32"/>
          <p:cNvCxnSpPr>
            <a:cxnSpLocks noChangeShapeType="1"/>
            <a:stCxn id="26651" idx="3"/>
          </p:cNvCxnSpPr>
          <p:nvPr/>
        </p:nvCxnSpPr>
        <p:spPr bwMode="auto">
          <a:xfrm flipV="1">
            <a:off x="7967663" y="2514600"/>
            <a:ext cx="341312" cy="47466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sp>
        <p:nvSpPr>
          <p:cNvPr id="26654" name="TextBox 50"/>
          <p:cNvSpPr txBox="1">
            <a:spLocks noChangeArrowheads="1"/>
          </p:cNvSpPr>
          <p:nvPr/>
        </p:nvSpPr>
        <p:spPr bwMode="auto">
          <a:xfrm>
            <a:off x="6300788" y="1371600"/>
            <a:ext cx="1479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00B0F0"/>
                </a:solidFill>
              </a:rPr>
              <a:t>FTR Region</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5"/>
          <p:cNvGrpSpPr>
            <a:grpSpLocks/>
          </p:cNvGrpSpPr>
          <p:nvPr/>
        </p:nvGrpSpPr>
        <p:grpSpPr bwMode="auto">
          <a:xfrm>
            <a:off x="6230938" y="1176338"/>
            <a:ext cx="2595562" cy="1362075"/>
            <a:chOff x="3927" y="704"/>
            <a:chExt cx="1635" cy="858"/>
          </a:xfrm>
        </p:grpSpPr>
        <p:sp>
          <p:nvSpPr>
            <p:cNvPr id="27693" name="Freeform 6"/>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27694" name="Group 7"/>
            <p:cNvGrpSpPr>
              <a:grpSpLocks noChangeAspect="1"/>
            </p:cNvGrpSpPr>
            <p:nvPr/>
          </p:nvGrpSpPr>
          <p:grpSpPr bwMode="auto">
            <a:xfrm>
              <a:off x="3927" y="704"/>
              <a:ext cx="1635" cy="702"/>
              <a:chOff x="1748" y="1010"/>
              <a:chExt cx="2270" cy="1185"/>
            </a:xfrm>
          </p:grpSpPr>
          <p:sp>
            <p:nvSpPr>
              <p:cNvPr id="27697" name="Freeform 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8" name="Line 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95" name="Text Box 10"/>
            <p:cNvSpPr txBox="1">
              <a:spLocks noChangeArrowheads="1"/>
            </p:cNvSpPr>
            <p:nvPr/>
          </p:nvSpPr>
          <p:spPr bwMode="auto">
            <a:xfrm>
              <a:off x="5037" y="1370"/>
              <a:ext cx="2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endParaRPr lang="en-US" altLang="en-US" sz="1400" b="1" baseline="-25000">
                <a:cs typeface="Arial" charset="0"/>
              </a:endParaRPr>
            </a:p>
          </p:txBody>
        </p:sp>
        <p:sp>
          <p:nvSpPr>
            <p:cNvPr id="27696" name="Line 11"/>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1" name="Group 12"/>
          <p:cNvGrpSpPr>
            <a:grpSpLocks/>
          </p:cNvGrpSpPr>
          <p:nvPr/>
        </p:nvGrpSpPr>
        <p:grpSpPr bwMode="auto">
          <a:xfrm>
            <a:off x="3270250" y="1176338"/>
            <a:ext cx="2595563" cy="1355725"/>
            <a:chOff x="2062" y="712"/>
            <a:chExt cx="1635" cy="854"/>
          </a:xfrm>
        </p:grpSpPr>
        <p:sp>
          <p:nvSpPr>
            <p:cNvPr id="27685" name="Freeform 13"/>
            <p:cNvSpPr>
              <a:spLocks/>
            </p:cNvSpPr>
            <p:nvPr/>
          </p:nvSpPr>
          <p:spPr bwMode="auto">
            <a:xfrm>
              <a:off x="3269" y="1323"/>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27686" name="Freeform 14"/>
            <p:cNvSpPr>
              <a:spLocks/>
            </p:cNvSpPr>
            <p:nvPr/>
          </p:nvSpPr>
          <p:spPr bwMode="auto">
            <a:xfrm>
              <a:off x="2069" y="1322"/>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27687" name="Text Box 15"/>
            <p:cNvSpPr txBox="1">
              <a:spLocks noChangeArrowheads="1"/>
            </p:cNvSpPr>
            <p:nvPr/>
          </p:nvSpPr>
          <p:spPr bwMode="auto">
            <a:xfrm>
              <a:off x="2402" y="1365"/>
              <a:ext cx="31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27688" name="Text Box 16"/>
            <p:cNvSpPr txBox="1">
              <a:spLocks noChangeArrowheads="1"/>
            </p:cNvSpPr>
            <p:nvPr/>
          </p:nvSpPr>
          <p:spPr bwMode="auto">
            <a:xfrm>
              <a:off x="3166" y="1374"/>
              <a:ext cx="27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r>
                <a:rPr lang="en-US" altLang="en-US" sz="1400" b="1" baseline="-25000">
                  <a:cs typeface="Arial" charset="0"/>
                </a:rPr>
                <a:t>/2</a:t>
              </a:r>
            </a:p>
          </p:txBody>
        </p:sp>
        <p:sp>
          <p:nvSpPr>
            <p:cNvPr id="27689" name="Freeform 17"/>
            <p:cNvSpPr>
              <a:spLocks noChangeAspect="1"/>
            </p:cNvSpPr>
            <p:nvPr/>
          </p:nvSpPr>
          <p:spPr bwMode="auto">
            <a:xfrm>
              <a:off x="2062" y="712"/>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0" name="Freeform 18"/>
            <p:cNvSpPr>
              <a:spLocks/>
            </p:cNvSpPr>
            <p:nvPr/>
          </p:nvSpPr>
          <p:spPr bwMode="auto">
            <a:xfrm>
              <a:off x="2067" y="1408"/>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91" name="Line 19"/>
            <p:cNvSpPr>
              <a:spLocks noChangeShapeType="1"/>
            </p:cNvSpPr>
            <p:nvPr/>
          </p:nvSpPr>
          <p:spPr bwMode="auto">
            <a:xfrm>
              <a:off x="3267" y="1351"/>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92" name="Line 20"/>
            <p:cNvSpPr>
              <a:spLocks noChangeShapeType="1"/>
            </p:cNvSpPr>
            <p:nvPr/>
          </p:nvSpPr>
          <p:spPr bwMode="auto">
            <a:xfrm>
              <a:off x="2496" y="1346"/>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27652" name="Group 21"/>
          <p:cNvGrpSpPr>
            <a:grpSpLocks/>
          </p:cNvGrpSpPr>
          <p:nvPr/>
        </p:nvGrpSpPr>
        <p:grpSpPr bwMode="auto">
          <a:xfrm>
            <a:off x="244475" y="1176338"/>
            <a:ext cx="2597150" cy="1374775"/>
            <a:chOff x="156" y="724"/>
            <a:chExt cx="1636" cy="866"/>
          </a:xfrm>
        </p:grpSpPr>
        <p:sp>
          <p:nvSpPr>
            <p:cNvPr id="27679" name="Freeform 22"/>
            <p:cNvSpPr>
              <a:spLocks/>
            </p:cNvSpPr>
            <p:nvPr/>
          </p:nvSpPr>
          <p:spPr bwMode="auto">
            <a:xfrm>
              <a:off x="162" y="1342"/>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27680" name="Text Box 23"/>
            <p:cNvSpPr txBox="1">
              <a:spLocks noChangeArrowheads="1"/>
            </p:cNvSpPr>
            <p:nvPr/>
          </p:nvSpPr>
          <p:spPr bwMode="auto">
            <a:xfrm>
              <a:off x="484" y="1398"/>
              <a:ext cx="25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l-GR" altLang="en-US" sz="1400" b="1" baseline="-25000">
                  <a:cs typeface="Arial" charset="0"/>
                </a:rPr>
                <a:t>α</a:t>
              </a:r>
            </a:p>
          </p:txBody>
        </p:sp>
        <p:sp>
          <p:nvSpPr>
            <p:cNvPr id="27681" name="Line 24"/>
            <p:cNvSpPr>
              <a:spLocks noChangeShapeType="1"/>
            </p:cNvSpPr>
            <p:nvPr/>
          </p:nvSpPr>
          <p:spPr bwMode="auto">
            <a:xfrm>
              <a:off x="573" y="1383"/>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27682" name="Group 25"/>
            <p:cNvGrpSpPr>
              <a:grpSpLocks/>
            </p:cNvGrpSpPr>
            <p:nvPr/>
          </p:nvGrpSpPr>
          <p:grpSpPr bwMode="auto">
            <a:xfrm>
              <a:off x="156" y="724"/>
              <a:ext cx="1636" cy="704"/>
              <a:chOff x="156" y="906"/>
              <a:chExt cx="1636" cy="704"/>
            </a:xfrm>
          </p:grpSpPr>
          <p:sp>
            <p:nvSpPr>
              <p:cNvPr id="27683" name="Freeform 26"/>
              <p:cNvSpPr>
                <a:spLocks noChangeAspect="1"/>
              </p:cNvSpPr>
              <p:nvPr/>
            </p:nvSpPr>
            <p:spPr bwMode="auto">
              <a:xfrm>
                <a:off x="157" y="906"/>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7684" name="Line 27"/>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27653" name="Text Box 28"/>
          <p:cNvSpPr txBox="1">
            <a:spLocks noChangeArrowheads="1"/>
          </p:cNvSpPr>
          <p:nvPr/>
        </p:nvSpPr>
        <p:spPr bwMode="auto">
          <a:xfrm>
            <a:off x="3760788" y="2635250"/>
            <a:ext cx="1490662"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Reject Regions</a:t>
            </a:r>
          </a:p>
        </p:txBody>
      </p:sp>
      <p:cxnSp>
        <p:nvCxnSpPr>
          <p:cNvPr id="27654" name="AutoShape 29"/>
          <p:cNvCxnSpPr>
            <a:cxnSpLocks noChangeShapeType="1"/>
            <a:stCxn id="27653" idx="1"/>
          </p:cNvCxnSpPr>
          <p:nvPr/>
        </p:nvCxnSpPr>
        <p:spPr bwMode="auto">
          <a:xfrm rot="10800000">
            <a:off x="588963" y="2293938"/>
            <a:ext cx="3171825" cy="511175"/>
          </a:xfrm>
          <a:prstGeom prst="bentConnector3">
            <a:avLst>
              <a:gd name="adj1" fmla="val 99898"/>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7655" name="AutoShape 30"/>
          <p:cNvCxnSpPr>
            <a:cxnSpLocks noChangeShapeType="1"/>
            <a:stCxn id="27653" idx="1"/>
          </p:cNvCxnSpPr>
          <p:nvPr/>
        </p:nvCxnSpPr>
        <p:spPr bwMode="auto">
          <a:xfrm rot="10800000">
            <a:off x="3643313" y="2292350"/>
            <a:ext cx="117475" cy="51276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7656" name="AutoShape 31"/>
          <p:cNvCxnSpPr>
            <a:cxnSpLocks noChangeShapeType="1"/>
            <a:stCxn id="27653" idx="3"/>
          </p:cNvCxnSpPr>
          <p:nvPr/>
        </p:nvCxnSpPr>
        <p:spPr bwMode="auto">
          <a:xfrm flipV="1">
            <a:off x="5251450" y="2273300"/>
            <a:ext cx="3203575" cy="531813"/>
          </a:xfrm>
          <a:prstGeom prst="bentConnector3">
            <a:avLst>
              <a:gd name="adj1" fmla="val 9904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27657" name="AutoShape 32"/>
          <p:cNvCxnSpPr>
            <a:cxnSpLocks noChangeShapeType="1"/>
            <a:stCxn id="27653" idx="3"/>
          </p:cNvCxnSpPr>
          <p:nvPr/>
        </p:nvCxnSpPr>
        <p:spPr bwMode="auto">
          <a:xfrm flipV="1">
            <a:off x="5251450" y="2282825"/>
            <a:ext cx="231775" cy="52228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nvGrpSpPr>
          <p:cNvPr id="27658" name="Group 35"/>
          <p:cNvGrpSpPr>
            <a:grpSpLocks/>
          </p:cNvGrpSpPr>
          <p:nvPr/>
        </p:nvGrpSpPr>
        <p:grpSpPr bwMode="auto">
          <a:xfrm>
            <a:off x="2632075" y="3121025"/>
            <a:ext cx="3875088" cy="1014413"/>
            <a:chOff x="2631744" y="3120341"/>
            <a:chExt cx="3874972" cy="1015663"/>
          </a:xfrm>
        </p:grpSpPr>
        <p:sp>
          <p:nvSpPr>
            <p:cNvPr id="27676" name="Text Box 33"/>
            <p:cNvSpPr txBox="1">
              <a:spLocks noChangeArrowheads="1"/>
            </p:cNvSpPr>
            <p:nvPr/>
          </p:nvSpPr>
          <p:spPr bwMode="auto">
            <a:xfrm>
              <a:off x="2631744" y="3120341"/>
              <a:ext cx="3874972"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                                        x – </a:t>
              </a:r>
              <a:r>
                <a:rPr lang="el-GR" altLang="en-US" sz="2000" b="1">
                  <a:latin typeface="Times New Roman" pitchFamily="18" charset="0"/>
                  <a:cs typeface="Times New Roman" pitchFamily="18" charset="0"/>
                </a:rPr>
                <a:t>μ</a:t>
              </a:r>
              <a:r>
                <a:rPr lang="en-US" altLang="en-US" sz="2000" b="1" baseline="-25000">
                  <a:latin typeface="Times New Roman" pitchFamily="18" charset="0"/>
                  <a:cs typeface="Times New Roman" pitchFamily="18" charset="0"/>
                </a:rPr>
                <a:t>0</a:t>
              </a:r>
              <a:endParaRPr lang="el-GR" altLang="en-US" sz="2000" b="1" baseline="-25000">
                <a:latin typeface="Times New Roman" pitchFamily="18" charset="0"/>
                <a:cs typeface="Times New Roman" pitchFamily="18" charset="0"/>
              </a:endParaRPr>
            </a:p>
            <a:p>
              <a:pPr>
                <a:spcBef>
                  <a:spcPct val="0"/>
                </a:spcBef>
                <a:buFontTx/>
                <a:buNone/>
              </a:pPr>
              <a:r>
                <a:rPr lang="en-US" altLang="en-US" sz="2000" b="1"/>
                <a:t>Test Statistic:      z</a:t>
              </a:r>
              <a:r>
                <a:rPr lang="en-US" altLang="en-US" sz="2000" b="1" baseline="-25000">
                  <a:latin typeface="Times New Roman" pitchFamily="18" charset="0"/>
                  <a:cs typeface="Times New Roman" pitchFamily="18" charset="0"/>
                </a:rPr>
                <a:t>0</a:t>
              </a:r>
              <a:r>
                <a:rPr lang="en-US" altLang="en-US" sz="2000" b="1"/>
                <a:t> = -------------</a:t>
              </a:r>
            </a:p>
            <a:p>
              <a:pPr>
                <a:spcBef>
                  <a:spcPct val="0"/>
                </a:spcBef>
                <a:buFontTx/>
                <a:buNone/>
              </a:pPr>
              <a:r>
                <a:rPr lang="en-US" altLang="en-US" sz="2000" b="1"/>
                <a:t>                                        </a:t>
              </a:r>
              <a:r>
                <a:rPr lang="el-GR" altLang="en-US" sz="2000" b="1">
                  <a:latin typeface="Times New Roman" pitchFamily="18" charset="0"/>
                  <a:cs typeface="Times New Roman" pitchFamily="18" charset="0"/>
                </a:rPr>
                <a:t>σ</a:t>
              </a:r>
              <a:r>
                <a:rPr lang="en-US" altLang="en-US" sz="2000" b="1">
                  <a:latin typeface="Times New Roman" pitchFamily="18" charset="0"/>
                  <a:cs typeface="Times New Roman" pitchFamily="18" charset="0"/>
                </a:rPr>
                <a:t>/√n</a:t>
              </a:r>
            </a:p>
          </p:txBody>
        </p:sp>
        <p:sp>
          <p:nvSpPr>
            <p:cNvPr id="27677" name="Line 34"/>
            <p:cNvSpPr>
              <a:spLocks noChangeShapeType="1"/>
            </p:cNvSpPr>
            <p:nvPr/>
          </p:nvSpPr>
          <p:spPr bwMode="auto">
            <a:xfrm>
              <a:off x="5527344" y="3200400"/>
              <a:ext cx="9525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8" name="Line 35"/>
            <p:cNvSpPr>
              <a:spLocks noChangeShapeType="1"/>
            </p:cNvSpPr>
            <p:nvPr/>
          </p:nvSpPr>
          <p:spPr bwMode="auto">
            <a:xfrm>
              <a:off x="5853752" y="3796352"/>
              <a:ext cx="1412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2132" name="Group 84"/>
          <p:cNvGraphicFramePr>
            <a:graphicFrameLocks noGrp="1"/>
          </p:cNvGraphicFramePr>
          <p:nvPr/>
        </p:nvGraphicFramePr>
        <p:xfrm>
          <a:off x="1517650" y="4556125"/>
          <a:ext cx="6108700" cy="1920875"/>
        </p:xfrm>
        <a:graphic>
          <a:graphicData uri="http://schemas.openxmlformats.org/drawingml/2006/table">
            <a:tbl>
              <a:tblPr/>
              <a:tblGrid>
                <a:gridCol w="2044700"/>
                <a:gridCol w="2032000"/>
                <a:gridCol w="2032000"/>
              </a:tblGrid>
              <a:tr h="396371">
                <a:tc gridSpan="3">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cs typeface="Arial" pitchFamily="34" charset="0"/>
                        </a:rPr>
                        <a:t>Reject null hypothesis, if</a:t>
                      </a:r>
                    </a:p>
                  </a:txBody>
                  <a:tcPr marT="45735" marB="45735"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r h="396371">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Left-Tailed</a:t>
                      </a:r>
                    </a:p>
                  </a:txBody>
                  <a:tcPr marT="45735" marB="45735"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Two-Tailed</a:t>
                      </a:r>
                    </a:p>
                  </a:txBody>
                  <a:tcPr marT="45735" marB="4573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Right-Tailed</a:t>
                      </a:r>
                    </a:p>
                  </a:txBody>
                  <a:tcPr marT="45735" marB="45735"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2813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smtClean="0">
                          <a:ln>
                            <a:noFill/>
                          </a:ln>
                          <a:solidFill>
                            <a:schemeClr val="tx1"/>
                          </a:solidFill>
                          <a:effectLst/>
                          <a:latin typeface="Arial" pitchFamily="34" charset="0"/>
                        </a:rPr>
                        <a:t>z</a:t>
                      </a:r>
                      <a:r>
                        <a:rPr kumimoji="0" lang="en-US" sz="2000" b="1" i="0" u="none" strike="noStrike" cap="none" normalizeH="0" baseline="-25000" smtClean="0">
                          <a:ln>
                            <a:noFill/>
                          </a:ln>
                          <a:solidFill>
                            <a:schemeClr val="tx1"/>
                          </a:solidFill>
                          <a:effectLst/>
                          <a:latin typeface="Arial" pitchFamily="34" charset="0"/>
                        </a:rPr>
                        <a:t>0</a:t>
                      </a:r>
                      <a:r>
                        <a:rPr kumimoji="0" lang="en-US" sz="2000" b="1" i="0" u="none" strike="noStrike" cap="none" normalizeH="0" baseline="0" smtClean="0">
                          <a:ln>
                            <a:noFill/>
                          </a:ln>
                          <a:solidFill>
                            <a:schemeClr val="tx1"/>
                          </a:solidFill>
                          <a:effectLst/>
                          <a:latin typeface="Arial" pitchFamily="34" charset="0"/>
                        </a:rPr>
                        <a:t> &lt; - z</a:t>
                      </a:r>
                      <a:r>
                        <a:rPr kumimoji="0" lang="el-GR" sz="2000" b="1" i="0" u="none" strike="noStrike" cap="none" normalizeH="0" baseline="-25000" smtClean="0">
                          <a:ln>
                            <a:noFill/>
                          </a:ln>
                          <a:solidFill>
                            <a:schemeClr val="tx1"/>
                          </a:solidFill>
                          <a:effectLst/>
                          <a:latin typeface="Arial" pitchFamily="34" charset="0"/>
                          <a:cs typeface="Arial" pitchFamily="34" charset="0"/>
                        </a:rPr>
                        <a:t>α</a:t>
                      </a:r>
                    </a:p>
                  </a:txBody>
                  <a:tcPr marT="45735" marB="4573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&lt; - z</a:t>
                      </a:r>
                      <a:r>
                        <a:rPr kumimoji="0" lang="el-GR" sz="2000" b="1" i="0" u="none" strike="noStrike" cap="none" normalizeH="0" baseline="-25000" dirty="0" smtClean="0">
                          <a:ln>
                            <a:noFill/>
                          </a:ln>
                          <a:solidFill>
                            <a:schemeClr val="tx1"/>
                          </a:solidFill>
                          <a:effectLst/>
                          <a:latin typeface="Arial" pitchFamily="34" charset="0"/>
                          <a:cs typeface="Arial" pitchFamily="34" charset="0"/>
                        </a:rPr>
                        <a:t>α</a:t>
                      </a:r>
                      <a:r>
                        <a:rPr kumimoji="0" lang="en-US" sz="2000" b="1" i="0" u="none" strike="noStrike" cap="none" normalizeH="0" baseline="-25000" dirty="0" smtClean="0">
                          <a:ln>
                            <a:noFill/>
                          </a:ln>
                          <a:solidFill>
                            <a:schemeClr val="tx1"/>
                          </a:solidFill>
                          <a:effectLst/>
                          <a:latin typeface="Arial" pitchFamily="34" charset="0"/>
                          <a:cs typeface="Arial" pitchFamily="34" charset="0"/>
                        </a:rPr>
                        <a:t>/2</a:t>
                      </a:r>
                      <a:endParaRPr kumimoji="0" lang="el-GR" sz="2000" b="1" i="0" u="none" strike="noStrike" cap="none" normalizeH="0" baseline="-25000" dirty="0" smtClean="0">
                        <a:ln>
                          <a:noFill/>
                        </a:ln>
                        <a:solidFill>
                          <a:schemeClr val="tx1"/>
                        </a:solidFill>
                        <a:effectLst/>
                        <a:latin typeface="Arial" pitchFamily="34" charset="0"/>
                        <a:cs typeface="Arial" pitchFamily="34" charset="0"/>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or</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&gt;  z </a:t>
                      </a:r>
                      <a:r>
                        <a:rPr kumimoji="0" lang="el-GR" sz="2000" b="1" i="0" u="none" strike="noStrike" cap="none" normalizeH="0" baseline="-25000" dirty="0" smtClean="0">
                          <a:ln>
                            <a:noFill/>
                          </a:ln>
                          <a:solidFill>
                            <a:schemeClr val="tx1"/>
                          </a:solidFill>
                          <a:effectLst/>
                          <a:latin typeface="Arial" pitchFamily="34" charset="0"/>
                          <a:cs typeface="Arial" pitchFamily="34" charset="0"/>
                        </a:rPr>
                        <a:t>α</a:t>
                      </a:r>
                      <a:r>
                        <a:rPr kumimoji="0" lang="en-US" sz="2000" b="1" i="0" u="none" strike="noStrike" cap="none" normalizeH="0" baseline="-25000" dirty="0" smtClean="0">
                          <a:ln>
                            <a:noFill/>
                          </a:ln>
                          <a:solidFill>
                            <a:schemeClr val="tx1"/>
                          </a:solidFill>
                          <a:effectLst/>
                          <a:latin typeface="Arial" pitchFamily="34" charset="0"/>
                          <a:cs typeface="Arial" pitchFamily="34" charset="0"/>
                        </a:rPr>
                        <a:t>/2</a:t>
                      </a:r>
                    </a:p>
                  </a:txBody>
                  <a:tcPr marT="45735" marB="45735"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smtClean="0">
                          <a:ln>
                            <a:noFill/>
                          </a:ln>
                          <a:solidFill>
                            <a:schemeClr val="tx1"/>
                          </a:solidFill>
                          <a:effectLst/>
                          <a:latin typeface="Arial" pitchFamily="34" charset="0"/>
                        </a:rPr>
                        <a:t>z</a:t>
                      </a:r>
                      <a:r>
                        <a:rPr kumimoji="0" lang="en-US" sz="2000" b="1" i="0" u="none" strike="noStrike" cap="none" normalizeH="0" baseline="-25000" dirty="0" smtClean="0">
                          <a:ln>
                            <a:noFill/>
                          </a:ln>
                          <a:solidFill>
                            <a:schemeClr val="tx1"/>
                          </a:solidFill>
                          <a:effectLst/>
                          <a:latin typeface="Arial" pitchFamily="34" charset="0"/>
                        </a:rPr>
                        <a:t>0</a:t>
                      </a:r>
                      <a:r>
                        <a:rPr kumimoji="0" lang="en-US" sz="2000" b="1" i="0" u="none" strike="noStrike" cap="none" normalizeH="0" baseline="0" dirty="0" smtClean="0">
                          <a:ln>
                            <a:noFill/>
                          </a:ln>
                          <a:solidFill>
                            <a:schemeClr val="tx1"/>
                          </a:solidFill>
                          <a:effectLst/>
                          <a:latin typeface="Arial" pitchFamily="34" charset="0"/>
                        </a:rPr>
                        <a:t> &gt;  z</a:t>
                      </a:r>
                      <a:r>
                        <a:rPr kumimoji="0" lang="el-GR" sz="2000" b="1" i="0" u="none" strike="noStrike" cap="none" normalizeH="0" baseline="-25000" dirty="0" smtClean="0">
                          <a:ln>
                            <a:noFill/>
                          </a:ln>
                          <a:solidFill>
                            <a:schemeClr val="tx1"/>
                          </a:solidFill>
                          <a:effectLst/>
                          <a:latin typeface="Arial" pitchFamily="34" charset="0"/>
                          <a:cs typeface="Arial" pitchFamily="34" charset="0"/>
                        </a:rPr>
                        <a:t>α</a:t>
                      </a:r>
                      <a:endParaRPr kumimoji="0" lang="en-US" sz="2000" b="1" i="0" u="none" strike="noStrike" cap="none" normalizeH="0" baseline="0" dirty="0" smtClean="0">
                        <a:ln>
                          <a:noFill/>
                        </a:ln>
                        <a:solidFill>
                          <a:schemeClr val="tx1"/>
                        </a:solidFill>
                        <a:effectLst/>
                        <a:latin typeface="Arial" pitchFamily="34" charset="0"/>
                      </a:endParaRPr>
                    </a:p>
                  </a:txBody>
                  <a:tcPr marT="45735" marB="4573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7675" name="Title 36"/>
          <p:cNvSpPr>
            <a:spLocks noGrp="1"/>
          </p:cNvSpPr>
          <p:nvPr>
            <p:ph type="title"/>
          </p:nvPr>
        </p:nvSpPr>
        <p:spPr>
          <a:xfrm>
            <a:off x="457200" y="82550"/>
            <a:ext cx="8229600" cy="838200"/>
          </a:xfrm>
        </p:spPr>
        <p:txBody>
          <a:bodyPr/>
          <a:lstStyle/>
          <a:p>
            <a:r>
              <a:rPr lang="en-US" altLang="en-US" sz="3600" b="1" smtClean="0"/>
              <a:t>Classical Approach</a:t>
            </a:r>
            <a:endParaRPr lang="en-US" altLang="en-US" sz="360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a:xfrm>
            <a:off x="457200" y="152400"/>
            <a:ext cx="8229600" cy="715963"/>
          </a:xfrm>
        </p:spPr>
        <p:txBody>
          <a:bodyPr/>
          <a:lstStyle/>
          <a:p>
            <a:r>
              <a:rPr lang="en-US" altLang="en-US" sz="3600" b="1" smtClean="0"/>
              <a:t>Example 4 cont</a:t>
            </a:r>
          </a:p>
        </p:txBody>
      </p:sp>
      <p:sp>
        <p:nvSpPr>
          <p:cNvPr id="28675" name="Content Placeholder 2"/>
          <p:cNvSpPr>
            <a:spLocks noGrp="1"/>
          </p:cNvSpPr>
          <p:nvPr>
            <p:ph idx="1"/>
          </p:nvPr>
        </p:nvSpPr>
        <p:spPr>
          <a:xfrm>
            <a:off x="304800" y="1066800"/>
            <a:ext cx="8534400" cy="5334000"/>
          </a:xfrm>
        </p:spPr>
        <p:txBody>
          <a:bodyPr/>
          <a:lstStyle/>
          <a:p>
            <a:r>
              <a:rPr lang="en-US" altLang="en-US" sz="2800" b="1" smtClean="0"/>
              <a:t>What is the P-value associated with the data in example 4?</a:t>
            </a:r>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endParaRPr lang="en-US" altLang="en-US" sz="2800" b="1" smtClean="0"/>
          </a:p>
          <a:p>
            <a:r>
              <a:rPr lang="en-US" altLang="en-US" sz="2800" b="1" smtClean="0"/>
              <a:t>What if the sample mean was 6.61?</a:t>
            </a:r>
            <a:endParaRPr lang="en-US" altLang="en-US" sz="2400" b="1" smtClean="0"/>
          </a:p>
        </p:txBody>
      </p:sp>
      <p:pic>
        <p:nvPicPr>
          <p:cNvPr id="5" name="Picture 11" descr="Yates_3e_Ch11_p6840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1600200"/>
            <a:ext cx="4564063" cy="329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a:spLocks noChangeArrowheads="1"/>
          </p:cNvSpPr>
          <p:nvPr/>
        </p:nvSpPr>
        <p:spPr bwMode="auto">
          <a:xfrm>
            <a:off x="762000" y="2209800"/>
            <a:ext cx="3103563" cy="1477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x – </a:t>
            </a:r>
            <a:r>
              <a:rPr lang="el-GR" altLang="en-US" sz="1800" b="1">
                <a:solidFill>
                  <a:srgbClr val="FFFF00"/>
                </a:solidFill>
              </a:rPr>
              <a:t>μ</a:t>
            </a:r>
            <a:r>
              <a:rPr lang="en-US" altLang="en-US" sz="1800" b="1" baseline="-25000">
                <a:solidFill>
                  <a:srgbClr val="FFFF00"/>
                </a:solidFill>
              </a:rPr>
              <a:t>0</a:t>
            </a:r>
            <a:r>
              <a:rPr lang="en-US" altLang="en-US" sz="1800" b="1">
                <a:solidFill>
                  <a:srgbClr val="FFFF00"/>
                </a:solidFill>
              </a:rPr>
              <a:t>          6.48 – 6.7</a:t>
            </a:r>
          </a:p>
          <a:p>
            <a:pPr>
              <a:spcBef>
                <a:spcPct val="0"/>
              </a:spcBef>
              <a:buFontTx/>
              <a:buNone/>
            </a:pPr>
            <a:r>
              <a:rPr lang="en-US" altLang="en-US" sz="1800" b="1">
                <a:solidFill>
                  <a:srgbClr val="FFFF00"/>
                </a:solidFill>
              </a:rPr>
              <a:t>Z</a:t>
            </a:r>
            <a:r>
              <a:rPr lang="en-US" altLang="en-US" sz="1800" b="1" baseline="-25000">
                <a:solidFill>
                  <a:srgbClr val="FFFF00"/>
                </a:solidFill>
              </a:rPr>
              <a:t>0</a:t>
            </a:r>
            <a:r>
              <a:rPr lang="en-US" altLang="en-US" sz="1800" b="1">
                <a:solidFill>
                  <a:srgbClr val="FFFF00"/>
                </a:solidFill>
              </a:rPr>
              <a:t> = -----------  =   --------------</a:t>
            </a:r>
          </a:p>
          <a:p>
            <a:pPr>
              <a:spcBef>
                <a:spcPct val="0"/>
              </a:spcBef>
              <a:buFontTx/>
              <a:buNone/>
            </a:pPr>
            <a:r>
              <a:rPr lang="en-US" altLang="en-US" sz="1800" b="1">
                <a:solidFill>
                  <a:srgbClr val="FFFF00"/>
                </a:solidFill>
              </a:rPr>
              <a:t>            </a:t>
            </a:r>
            <a:r>
              <a:rPr lang="el-GR" altLang="en-US" sz="1800" b="1">
                <a:solidFill>
                  <a:srgbClr val="FFFF00"/>
                </a:solidFill>
              </a:rPr>
              <a:t>σ</a:t>
            </a:r>
            <a:r>
              <a:rPr lang="en-US" altLang="en-US" sz="1800" b="1">
                <a:solidFill>
                  <a:srgbClr val="FFFF00"/>
                </a:solidFill>
              </a:rPr>
              <a:t>/</a:t>
            </a:r>
            <a:r>
              <a:rPr lang="en-US" altLang="en-US" sz="1800" b="1">
                <a:solidFill>
                  <a:srgbClr val="FFFF00"/>
                </a:solidFill>
                <a:cs typeface="Arial" charset="0"/>
              </a:rPr>
              <a:t>√n               0.10</a:t>
            </a:r>
          </a:p>
          <a:p>
            <a:pPr>
              <a:spcBef>
                <a:spcPct val="0"/>
              </a:spcBef>
              <a:buFontTx/>
              <a:buNone/>
            </a:pPr>
            <a:endParaRPr lang="en-US" altLang="en-US" sz="1800" b="1">
              <a:solidFill>
                <a:srgbClr val="FFFF00"/>
              </a:solidFill>
              <a:cs typeface="Arial" charset="0"/>
            </a:endParaRPr>
          </a:p>
          <a:p>
            <a:pPr>
              <a:spcBef>
                <a:spcPct val="0"/>
              </a:spcBef>
              <a:buFontTx/>
              <a:buNone/>
            </a:pPr>
            <a:r>
              <a:rPr lang="en-US" altLang="en-US" sz="1800" b="1">
                <a:solidFill>
                  <a:srgbClr val="FFFF00"/>
                </a:solidFill>
                <a:cs typeface="Arial" charset="0"/>
              </a:rPr>
              <a:t>                       = -2.2</a:t>
            </a:r>
          </a:p>
        </p:txBody>
      </p:sp>
      <p:sp>
        <p:nvSpPr>
          <p:cNvPr id="8" name="TextBox 7"/>
          <p:cNvSpPr txBox="1">
            <a:spLocks noChangeArrowheads="1"/>
          </p:cNvSpPr>
          <p:nvPr/>
        </p:nvSpPr>
        <p:spPr bwMode="auto">
          <a:xfrm>
            <a:off x="762000" y="3886200"/>
            <a:ext cx="348615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P(z &lt; Z</a:t>
            </a:r>
            <a:r>
              <a:rPr lang="en-US" altLang="en-US" sz="1800" b="1" baseline="-25000">
                <a:solidFill>
                  <a:srgbClr val="FFFF00"/>
                </a:solidFill>
              </a:rPr>
              <a:t>0</a:t>
            </a:r>
            <a:r>
              <a:rPr lang="en-US" altLang="en-US" sz="1800" b="1">
                <a:solidFill>
                  <a:srgbClr val="FFFF00"/>
                </a:solidFill>
              </a:rPr>
              <a:t>) = P(z &lt; -2.2)</a:t>
            </a:r>
          </a:p>
          <a:p>
            <a:pPr>
              <a:spcBef>
                <a:spcPct val="0"/>
              </a:spcBef>
              <a:buFontTx/>
              <a:buNone/>
            </a:pPr>
            <a:r>
              <a:rPr lang="en-US" altLang="en-US" sz="1800" b="1">
                <a:solidFill>
                  <a:srgbClr val="FFFF00"/>
                </a:solidFill>
                <a:cs typeface="Arial" charset="0"/>
              </a:rPr>
              <a:t>           </a:t>
            </a:r>
          </a:p>
          <a:p>
            <a:pPr>
              <a:spcBef>
                <a:spcPct val="0"/>
              </a:spcBef>
              <a:buFontTx/>
              <a:buNone/>
            </a:pPr>
            <a:r>
              <a:rPr lang="en-US" altLang="en-US" sz="1800" b="1">
                <a:solidFill>
                  <a:srgbClr val="FFFF00"/>
                </a:solidFill>
                <a:cs typeface="Arial" charset="0"/>
              </a:rPr>
              <a:t>               = 0.0139   </a:t>
            </a:r>
            <a:r>
              <a:rPr lang="en-US" altLang="en-US" sz="1800" b="1">
                <a:solidFill>
                  <a:srgbClr val="FFC000"/>
                </a:solidFill>
                <a:cs typeface="Arial" charset="0"/>
              </a:rPr>
              <a:t>(unusual !) </a:t>
            </a:r>
          </a:p>
        </p:txBody>
      </p:sp>
      <p:sp>
        <p:nvSpPr>
          <p:cNvPr id="9" name="TextBox 8"/>
          <p:cNvSpPr txBox="1">
            <a:spLocks noChangeArrowheads="1"/>
          </p:cNvSpPr>
          <p:nvPr/>
        </p:nvSpPr>
        <p:spPr bwMode="auto">
          <a:xfrm>
            <a:off x="381000" y="5791200"/>
            <a:ext cx="403383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          x – </a:t>
            </a:r>
            <a:r>
              <a:rPr lang="el-GR" altLang="en-US" sz="1800" b="1">
                <a:solidFill>
                  <a:srgbClr val="FFFF00"/>
                </a:solidFill>
              </a:rPr>
              <a:t>μ</a:t>
            </a:r>
            <a:r>
              <a:rPr lang="en-US" altLang="en-US" sz="1800" b="1" baseline="-25000">
                <a:solidFill>
                  <a:srgbClr val="FFFF00"/>
                </a:solidFill>
              </a:rPr>
              <a:t>0</a:t>
            </a:r>
            <a:r>
              <a:rPr lang="en-US" altLang="en-US" sz="1800" b="1">
                <a:solidFill>
                  <a:srgbClr val="FFFF00"/>
                </a:solidFill>
              </a:rPr>
              <a:t>          6.61 – 6.7</a:t>
            </a:r>
          </a:p>
          <a:p>
            <a:pPr>
              <a:spcBef>
                <a:spcPct val="0"/>
              </a:spcBef>
              <a:buFontTx/>
              <a:buNone/>
            </a:pPr>
            <a:r>
              <a:rPr lang="en-US" altLang="en-US" sz="1800" b="1">
                <a:solidFill>
                  <a:srgbClr val="FFFF00"/>
                </a:solidFill>
              </a:rPr>
              <a:t>Z</a:t>
            </a:r>
            <a:r>
              <a:rPr lang="en-US" altLang="en-US" sz="1800" b="1" baseline="-25000">
                <a:solidFill>
                  <a:srgbClr val="FFFF00"/>
                </a:solidFill>
              </a:rPr>
              <a:t>0</a:t>
            </a:r>
            <a:r>
              <a:rPr lang="en-US" altLang="en-US" sz="1800" b="1">
                <a:solidFill>
                  <a:srgbClr val="FFFF00"/>
                </a:solidFill>
              </a:rPr>
              <a:t> = -----------  =   --------------    =  - 0.9</a:t>
            </a:r>
          </a:p>
          <a:p>
            <a:pPr>
              <a:spcBef>
                <a:spcPct val="0"/>
              </a:spcBef>
              <a:buFontTx/>
              <a:buNone/>
            </a:pPr>
            <a:r>
              <a:rPr lang="en-US" altLang="en-US" sz="1800" b="1">
                <a:solidFill>
                  <a:srgbClr val="FFFF00"/>
                </a:solidFill>
              </a:rPr>
              <a:t>            </a:t>
            </a:r>
            <a:r>
              <a:rPr lang="el-GR" altLang="en-US" sz="1800" b="1">
                <a:solidFill>
                  <a:srgbClr val="FFFF00"/>
                </a:solidFill>
              </a:rPr>
              <a:t>σ</a:t>
            </a:r>
            <a:r>
              <a:rPr lang="en-US" altLang="en-US" sz="1800" b="1">
                <a:solidFill>
                  <a:srgbClr val="FFFF00"/>
                </a:solidFill>
              </a:rPr>
              <a:t>/</a:t>
            </a:r>
            <a:r>
              <a:rPr lang="en-US" altLang="en-US" sz="1800" b="1">
                <a:solidFill>
                  <a:srgbClr val="FFFF00"/>
                </a:solidFill>
                <a:cs typeface="Arial" charset="0"/>
              </a:rPr>
              <a:t>√n               0.10</a:t>
            </a:r>
          </a:p>
        </p:txBody>
      </p:sp>
      <p:sp>
        <p:nvSpPr>
          <p:cNvPr id="10" name="TextBox 9"/>
          <p:cNvSpPr txBox="1">
            <a:spLocks noChangeArrowheads="1"/>
          </p:cNvSpPr>
          <p:nvPr/>
        </p:nvSpPr>
        <p:spPr bwMode="auto">
          <a:xfrm>
            <a:off x="5029200" y="5791200"/>
            <a:ext cx="3910013"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P(z &lt; Z</a:t>
            </a:r>
            <a:r>
              <a:rPr lang="en-US" altLang="en-US" sz="1800" b="1" baseline="-25000">
                <a:solidFill>
                  <a:srgbClr val="FFFF00"/>
                </a:solidFill>
              </a:rPr>
              <a:t>0</a:t>
            </a:r>
            <a:r>
              <a:rPr lang="en-US" altLang="en-US" sz="1800" b="1">
                <a:solidFill>
                  <a:srgbClr val="FFFF00"/>
                </a:solidFill>
              </a:rPr>
              <a:t>) = P(z &lt; -0.9)</a:t>
            </a:r>
          </a:p>
          <a:p>
            <a:pPr>
              <a:spcBef>
                <a:spcPct val="0"/>
              </a:spcBef>
              <a:buFontTx/>
              <a:buNone/>
            </a:pPr>
            <a:r>
              <a:rPr lang="en-US" altLang="en-US" sz="1800" b="1">
                <a:solidFill>
                  <a:srgbClr val="FFFF00"/>
                </a:solidFill>
                <a:cs typeface="Arial" charset="0"/>
              </a:rPr>
              <a:t>           </a:t>
            </a:r>
          </a:p>
          <a:p>
            <a:pPr>
              <a:spcBef>
                <a:spcPct val="0"/>
              </a:spcBef>
              <a:buFontTx/>
              <a:buNone/>
            </a:pPr>
            <a:r>
              <a:rPr lang="en-US" altLang="en-US" sz="1800" b="1">
                <a:solidFill>
                  <a:srgbClr val="FFFF00"/>
                </a:solidFill>
                <a:cs typeface="Arial" charset="0"/>
              </a:rPr>
              <a:t>               = 0.1841   </a:t>
            </a:r>
            <a:r>
              <a:rPr lang="en-US" altLang="en-US" sz="1800" b="1">
                <a:solidFill>
                  <a:srgbClr val="FFC000"/>
                </a:solidFill>
                <a:cs typeface="Arial" charset="0"/>
              </a:rPr>
              <a:t>(not unusual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childTnLst>
                                </p:cTn>
                              </p:par>
                            </p:childTnLst>
                          </p:cTn>
                        </p:par>
                      </p:childTnLst>
                    </p:cTn>
                  </p:par>
                  <p:par>
                    <p:cTn id="12" fill="hold" nodeType="clickPar">
                      <p:stCondLst>
                        <p:cond delay="indefinite"/>
                      </p:stCondLst>
                      <p:childTnLst>
                        <p:par>
                          <p:cTn id="13" fill="hold" nodeType="withGroup">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8"/>
                                        </p:tgtEl>
                                        <p:attrNameLst>
                                          <p:attrName>style.visibility</p:attrName>
                                        </p:attrNameLst>
                                      </p:cBhvr>
                                      <p:to>
                                        <p:strVal val="visible"/>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0"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457200" y="152400"/>
            <a:ext cx="8229600" cy="715963"/>
          </a:xfrm>
        </p:spPr>
        <p:txBody>
          <a:bodyPr/>
          <a:lstStyle/>
          <a:p>
            <a:r>
              <a:rPr lang="en-US" altLang="en-US" sz="3600" b="1" smtClean="0"/>
              <a:t>P-value</a:t>
            </a:r>
          </a:p>
        </p:txBody>
      </p:sp>
      <p:sp>
        <p:nvSpPr>
          <p:cNvPr id="3" name="Content Placeholder 2"/>
          <p:cNvSpPr>
            <a:spLocks noGrp="1"/>
          </p:cNvSpPr>
          <p:nvPr>
            <p:ph idx="1"/>
          </p:nvPr>
        </p:nvSpPr>
        <p:spPr>
          <a:xfrm>
            <a:off x="457200" y="1066800"/>
            <a:ext cx="8382000" cy="5334000"/>
          </a:xfrm>
        </p:spPr>
        <p:txBody>
          <a:bodyPr/>
          <a:lstStyle/>
          <a:p>
            <a:pPr>
              <a:defRPr/>
            </a:pPr>
            <a:r>
              <a:rPr lang="en-US" sz="2800" b="1" dirty="0" smtClean="0"/>
              <a:t>P-value is the probability of getting a more extreme value if H</a:t>
            </a:r>
            <a:r>
              <a:rPr lang="en-US" sz="2800" b="1" baseline="-25000" dirty="0" smtClean="0"/>
              <a:t>0</a:t>
            </a:r>
            <a:r>
              <a:rPr lang="en-US" sz="2800" b="1" dirty="0" smtClean="0"/>
              <a:t> is true (</a:t>
            </a:r>
            <a:r>
              <a:rPr lang="en-US" sz="2800" b="1" dirty="0" smtClean="0">
                <a:solidFill>
                  <a:srgbClr val="FFC000"/>
                </a:solidFill>
              </a:rPr>
              <a:t>measures the tails</a:t>
            </a:r>
            <a:r>
              <a:rPr lang="en-US" sz="2800" b="1" dirty="0" smtClean="0"/>
              <a:t>)</a:t>
            </a:r>
          </a:p>
          <a:p>
            <a:pPr>
              <a:defRPr/>
            </a:pPr>
            <a:endParaRPr lang="en-US" sz="2800" b="1" dirty="0" smtClean="0"/>
          </a:p>
          <a:p>
            <a:pPr>
              <a:defRPr/>
            </a:pPr>
            <a:endParaRPr lang="en-US" sz="2800" b="1" dirty="0" smtClean="0"/>
          </a:p>
          <a:p>
            <a:pPr>
              <a:defRPr/>
            </a:pPr>
            <a:endParaRPr lang="en-US" sz="2800" b="1" dirty="0" smtClean="0"/>
          </a:p>
          <a:p>
            <a:pPr>
              <a:defRPr/>
            </a:pPr>
            <a:endParaRPr lang="en-US" sz="2800" b="1" dirty="0" smtClean="0"/>
          </a:p>
          <a:p>
            <a:pPr>
              <a:defRPr/>
            </a:pPr>
            <a:endParaRPr lang="en-US" sz="2800" b="1" dirty="0" smtClean="0"/>
          </a:p>
          <a:p>
            <a:pPr>
              <a:defRPr/>
            </a:pPr>
            <a:r>
              <a:rPr lang="en-US" sz="2800" b="1" dirty="0" smtClean="0"/>
              <a:t>Small P-values are evidence against H</a:t>
            </a:r>
            <a:r>
              <a:rPr lang="en-US" sz="2800" b="1" baseline="-25000" dirty="0" smtClean="0"/>
              <a:t>0</a:t>
            </a:r>
          </a:p>
          <a:p>
            <a:pPr lvl="1">
              <a:defRPr/>
            </a:pPr>
            <a:r>
              <a:rPr lang="en-US" sz="2400" b="1" dirty="0" smtClean="0"/>
              <a:t>observed value is unlikely to occur if H</a:t>
            </a:r>
            <a:r>
              <a:rPr lang="en-US" sz="2400" b="1" baseline="-25000" dirty="0" smtClean="0">
                <a:ea typeface="+mn-ea"/>
                <a:cs typeface="+mn-cs"/>
              </a:rPr>
              <a:t>0</a:t>
            </a:r>
            <a:r>
              <a:rPr lang="en-US" sz="2400" b="1" dirty="0" smtClean="0"/>
              <a:t> is true</a:t>
            </a:r>
          </a:p>
          <a:p>
            <a:pPr>
              <a:defRPr/>
            </a:pPr>
            <a:r>
              <a:rPr lang="en-US" sz="2800" b="1" dirty="0" smtClean="0"/>
              <a:t>Large P-values fail to give evidence against H</a:t>
            </a:r>
            <a:r>
              <a:rPr lang="en-US" sz="2800" b="1" baseline="-25000" dirty="0" smtClean="0"/>
              <a:t>0</a:t>
            </a:r>
          </a:p>
          <a:p>
            <a:pPr>
              <a:defRPr/>
            </a:pPr>
            <a:endParaRPr lang="en-US" sz="2400" b="1" dirty="0"/>
          </a:p>
        </p:txBody>
      </p:sp>
      <p:pic>
        <p:nvPicPr>
          <p:cNvPr id="29700" name="Picture 7" descr="Yates_3e_Ch11_p68413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273300"/>
            <a:ext cx="8229600" cy="199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5"/>
          <p:cNvGrpSpPr>
            <a:grpSpLocks/>
          </p:cNvGrpSpPr>
          <p:nvPr/>
        </p:nvGrpSpPr>
        <p:grpSpPr bwMode="auto">
          <a:xfrm>
            <a:off x="6230938" y="1154113"/>
            <a:ext cx="2595562" cy="1362075"/>
            <a:chOff x="3927" y="704"/>
            <a:chExt cx="1635" cy="858"/>
          </a:xfrm>
        </p:grpSpPr>
        <p:sp>
          <p:nvSpPr>
            <p:cNvPr id="30756" name="Freeform 6"/>
            <p:cNvSpPr>
              <a:spLocks/>
            </p:cNvSpPr>
            <p:nvPr/>
          </p:nvSpPr>
          <p:spPr bwMode="auto">
            <a:xfrm>
              <a:off x="5133" y="1316"/>
              <a:ext cx="427" cy="87"/>
            </a:xfrm>
            <a:custGeom>
              <a:avLst/>
              <a:gdLst>
                <a:gd name="T0" fmla="*/ 427 w 427"/>
                <a:gd name="T1" fmla="*/ 62 h 87"/>
                <a:gd name="T2" fmla="*/ 427 w 427"/>
                <a:gd name="T3" fmla="*/ 87 h 87"/>
                <a:gd name="T4" fmla="*/ 195 w 427"/>
                <a:gd name="T5" fmla="*/ 79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95" y="79"/>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grpSp>
          <p:nvGrpSpPr>
            <p:cNvPr id="30757" name="Group 7"/>
            <p:cNvGrpSpPr>
              <a:grpSpLocks noChangeAspect="1"/>
            </p:cNvGrpSpPr>
            <p:nvPr/>
          </p:nvGrpSpPr>
          <p:grpSpPr bwMode="auto">
            <a:xfrm>
              <a:off x="3927" y="704"/>
              <a:ext cx="1635" cy="702"/>
              <a:chOff x="1748" y="1010"/>
              <a:chExt cx="2270" cy="1185"/>
            </a:xfrm>
          </p:grpSpPr>
          <p:sp>
            <p:nvSpPr>
              <p:cNvPr id="30760" name="Freeform 8"/>
              <p:cNvSpPr>
                <a:spLocks noChangeAspect="1"/>
              </p:cNvSpPr>
              <p:nvPr/>
            </p:nvSpPr>
            <p:spPr bwMode="auto">
              <a:xfrm>
                <a:off x="1748" y="1010"/>
                <a:ext cx="2270" cy="1145"/>
              </a:xfrm>
              <a:custGeom>
                <a:avLst/>
                <a:gdLst>
                  <a:gd name="T0" fmla="*/ 0 w 2270"/>
                  <a:gd name="T1" fmla="*/ 1145 h 1145"/>
                  <a:gd name="T2" fmla="*/ 554 w 2270"/>
                  <a:gd name="T3" fmla="*/ 1048 h 1145"/>
                  <a:gd name="T4" fmla="*/ 844 w 2270"/>
                  <a:gd name="T5" fmla="*/ 670 h 1145"/>
                  <a:gd name="T6" fmla="*/ 1118 w 2270"/>
                  <a:gd name="T7" fmla="*/ 0 h 1145"/>
                  <a:gd name="T8" fmla="*/ 1419 w 2270"/>
                  <a:gd name="T9" fmla="*/ 669 h 1145"/>
                  <a:gd name="T10" fmla="*/ 1706 w 2270"/>
                  <a:gd name="T11" fmla="*/ 1048 h 1145"/>
                  <a:gd name="T12" fmla="*/ 2270 w 2270"/>
                  <a:gd name="T13" fmla="*/ 1138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61" name="Line 9"/>
              <p:cNvSpPr>
                <a:spLocks noChangeAspect="1" noChangeShapeType="1"/>
              </p:cNvSpPr>
              <p:nvPr/>
            </p:nvSpPr>
            <p:spPr bwMode="auto">
              <a:xfrm>
                <a:off x="1748" y="2194"/>
                <a:ext cx="2264" cy="1"/>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30758" name="Text Box 10"/>
            <p:cNvSpPr txBox="1">
              <a:spLocks noChangeArrowheads="1"/>
            </p:cNvSpPr>
            <p:nvPr/>
          </p:nvSpPr>
          <p:spPr bwMode="auto">
            <a:xfrm>
              <a:off x="5037" y="1370"/>
              <a:ext cx="2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n-US" altLang="en-US" sz="1400" b="1" baseline="-25000">
                  <a:cs typeface="Arial" charset="0"/>
                </a:rPr>
                <a:t>0</a:t>
              </a:r>
            </a:p>
          </p:txBody>
        </p:sp>
        <p:sp>
          <p:nvSpPr>
            <p:cNvPr id="30759" name="Line 11"/>
            <p:cNvSpPr>
              <a:spLocks noChangeShapeType="1"/>
            </p:cNvSpPr>
            <p:nvPr/>
          </p:nvSpPr>
          <p:spPr bwMode="auto">
            <a:xfrm>
              <a:off x="5128" y="1350"/>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0723" name="Group 90"/>
          <p:cNvGrpSpPr>
            <a:grpSpLocks/>
          </p:cNvGrpSpPr>
          <p:nvPr/>
        </p:nvGrpSpPr>
        <p:grpSpPr bwMode="auto">
          <a:xfrm>
            <a:off x="3270250" y="1154113"/>
            <a:ext cx="2595563" cy="1355725"/>
            <a:chOff x="2060" y="583"/>
            <a:chExt cx="1635" cy="854"/>
          </a:xfrm>
        </p:grpSpPr>
        <p:sp>
          <p:nvSpPr>
            <p:cNvPr id="30748" name="Freeform 13"/>
            <p:cNvSpPr>
              <a:spLocks/>
            </p:cNvSpPr>
            <p:nvPr/>
          </p:nvSpPr>
          <p:spPr bwMode="auto">
            <a:xfrm>
              <a:off x="3267" y="1194"/>
              <a:ext cx="427" cy="87"/>
            </a:xfrm>
            <a:custGeom>
              <a:avLst/>
              <a:gdLst>
                <a:gd name="T0" fmla="*/ 427 w 427"/>
                <a:gd name="T1" fmla="*/ 62 h 87"/>
                <a:gd name="T2" fmla="*/ 427 w 427"/>
                <a:gd name="T3" fmla="*/ 87 h 87"/>
                <a:gd name="T4" fmla="*/ 187 w 427"/>
                <a:gd name="T5" fmla="*/ 86 h 87"/>
                <a:gd name="T6" fmla="*/ 0 w 427"/>
                <a:gd name="T7" fmla="*/ 87 h 87"/>
                <a:gd name="T8" fmla="*/ 0 w 427"/>
                <a:gd name="T9" fmla="*/ 0 h 87"/>
                <a:gd name="T10" fmla="*/ 76 w 427"/>
                <a:gd name="T11" fmla="*/ 29 h 87"/>
                <a:gd name="T12" fmla="*/ 156 w 427"/>
                <a:gd name="T13" fmla="*/ 44 h 87"/>
                <a:gd name="T14" fmla="*/ 250 w 427"/>
                <a:gd name="T15" fmla="*/ 54 h 87"/>
                <a:gd name="T16" fmla="*/ 344 w 427"/>
                <a:gd name="T17" fmla="*/ 59 h 87"/>
                <a:gd name="T18" fmla="*/ 427 w 427"/>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87"/>
                <a:gd name="T32" fmla="*/ 427 w 427"/>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87">
                  <a:moveTo>
                    <a:pt x="427" y="62"/>
                  </a:moveTo>
                  <a:lnTo>
                    <a:pt x="427" y="87"/>
                  </a:lnTo>
                  <a:lnTo>
                    <a:pt x="187" y="86"/>
                  </a:lnTo>
                  <a:lnTo>
                    <a:pt x="0" y="87"/>
                  </a:lnTo>
                  <a:lnTo>
                    <a:pt x="0" y="0"/>
                  </a:lnTo>
                  <a:lnTo>
                    <a:pt x="76" y="29"/>
                  </a:lnTo>
                  <a:lnTo>
                    <a:pt x="156" y="44"/>
                  </a:lnTo>
                  <a:lnTo>
                    <a:pt x="250" y="54"/>
                  </a:lnTo>
                  <a:lnTo>
                    <a:pt x="344" y="59"/>
                  </a:lnTo>
                  <a:lnTo>
                    <a:pt x="427" y="62"/>
                  </a:lnTo>
                  <a:close/>
                </a:path>
              </a:pathLst>
            </a:custGeom>
            <a:solidFill>
              <a:srgbClr val="FFFF00"/>
            </a:solidFill>
            <a:ln w="9525">
              <a:solidFill>
                <a:srgbClr val="FFFF00"/>
              </a:solidFill>
              <a:round/>
              <a:headEnd/>
              <a:tailEnd/>
            </a:ln>
          </p:spPr>
          <p:txBody>
            <a:bodyPr/>
            <a:lstStyle/>
            <a:p>
              <a:endParaRPr lang="en-US"/>
            </a:p>
          </p:txBody>
        </p:sp>
        <p:sp>
          <p:nvSpPr>
            <p:cNvPr id="30749" name="Freeform 14"/>
            <p:cNvSpPr>
              <a:spLocks/>
            </p:cNvSpPr>
            <p:nvPr/>
          </p:nvSpPr>
          <p:spPr bwMode="auto">
            <a:xfrm>
              <a:off x="2067" y="1193"/>
              <a:ext cx="427" cy="93"/>
            </a:xfrm>
            <a:custGeom>
              <a:avLst/>
              <a:gdLst>
                <a:gd name="T0" fmla="*/ 0 w 427"/>
                <a:gd name="T1" fmla="*/ 62 h 93"/>
                <a:gd name="T2" fmla="*/ 0 w 427"/>
                <a:gd name="T3" fmla="*/ 87 h 93"/>
                <a:gd name="T4" fmla="*/ 228 w 427"/>
                <a:gd name="T5" fmla="*/ 93 h 93"/>
                <a:gd name="T6" fmla="*/ 427 w 427"/>
                <a:gd name="T7" fmla="*/ 87 h 93"/>
                <a:gd name="T8" fmla="*/ 427 w 427"/>
                <a:gd name="T9" fmla="*/ 0 h 93"/>
                <a:gd name="T10" fmla="*/ 351 w 427"/>
                <a:gd name="T11" fmla="*/ 29 h 93"/>
                <a:gd name="T12" fmla="*/ 271 w 427"/>
                <a:gd name="T13" fmla="*/ 44 h 93"/>
                <a:gd name="T14" fmla="*/ 177 w 427"/>
                <a:gd name="T15" fmla="*/ 54 h 93"/>
                <a:gd name="T16" fmla="*/ 83 w 427"/>
                <a:gd name="T17" fmla="*/ 59 h 93"/>
                <a:gd name="T18" fmla="*/ 0 w 427"/>
                <a:gd name="T19" fmla="*/ 62 h 9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27"/>
                <a:gd name="T31" fmla="*/ 0 h 93"/>
                <a:gd name="T32" fmla="*/ 427 w 427"/>
                <a:gd name="T33" fmla="*/ 93 h 9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27" h="93">
                  <a:moveTo>
                    <a:pt x="0" y="62"/>
                  </a:moveTo>
                  <a:lnTo>
                    <a:pt x="0" y="87"/>
                  </a:lnTo>
                  <a:lnTo>
                    <a:pt x="228" y="93"/>
                  </a:lnTo>
                  <a:lnTo>
                    <a:pt x="427" y="87"/>
                  </a:lnTo>
                  <a:lnTo>
                    <a:pt x="427" y="0"/>
                  </a:lnTo>
                  <a:lnTo>
                    <a:pt x="351" y="29"/>
                  </a:lnTo>
                  <a:lnTo>
                    <a:pt x="271" y="44"/>
                  </a:lnTo>
                  <a:lnTo>
                    <a:pt x="177" y="54"/>
                  </a:lnTo>
                  <a:lnTo>
                    <a:pt x="83" y="59"/>
                  </a:lnTo>
                  <a:lnTo>
                    <a:pt x="0" y="62"/>
                  </a:lnTo>
                  <a:close/>
                </a:path>
              </a:pathLst>
            </a:custGeom>
            <a:solidFill>
              <a:srgbClr val="FFFF00"/>
            </a:solidFill>
            <a:ln w="9525">
              <a:solidFill>
                <a:srgbClr val="FFFF00"/>
              </a:solidFill>
              <a:round/>
              <a:headEnd/>
              <a:tailEnd/>
            </a:ln>
          </p:spPr>
          <p:txBody>
            <a:bodyPr/>
            <a:lstStyle/>
            <a:p>
              <a:endParaRPr lang="en-US"/>
            </a:p>
          </p:txBody>
        </p:sp>
        <p:sp>
          <p:nvSpPr>
            <p:cNvPr id="30750" name="Text Box 15"/>
            <p:cNvSpPr txBox="1">
              <a:spLocks noChangeArrowheads="1"/>
            </p:cNvSpPr>
            <p:nvPr/>
          </p:nvSpPr>
          <p:spPr bwMode="auto">
            <a:xfrm>
              <a:off x="2330" y="1236"/>
              <a:ext cx="3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n-US" altLang="en-US" sz="1400" b="1" baseline="-25000">
                  <a:cs typeface="Arial" charset="0"/>
                </a:rPr>
                <a:t>0</a:t>
              </a:r>
              <a:r>
                <a:rPr lang="en-US" altLang="en-US" sz="1400" b="1">
                  <a:cs typeface="Arial" charset="0"/>
                </a:rPr>
                <a:t>|</a:t>
              </a:r>
            </a:p>
          </p:txBody>
        </p:sp>
        <p:sp>
          <p:nvSpPr>
            <p:cNvPr id="30751" name="Text Box 16"/>
            <p:cNvSpPr txBox="1">
              <a:spLocks noChangeArrowheads="1"/>
            </p:cNvSpPr>
            <p:nvPr/>
          </p:nvSpPr>
          <p:spPr bwMode="auto">
            <a:xfrm>
              <a:off x="3164" y="1245"/>
              <a:ext cx="27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n-US" altLang="en-US" sz="1400" b="1" baseline="-25000">
                  <a:cs typeface="Arial" charset="0"/>
                </a:rPr>
                <a:t>0</a:t>
              </a:r>
              <a:r>
                <a:rPr lang="en-US" altLang="en-US" sz="1400" b="1">
                  <a:cs typeface="Arial" charset="0"/>
                </a:rPr>
                <a:t>|</a:t>
              </a:r>
            </a:p>
          </p:txBody>
        </p:sp>
        <p:sp>
          <p:nvSpPr>
            <p:cNvPr id="30752" name="Freeform 17"/>
            <p:cNvSpPr>
              <a:spLocks noChangeAspect="1"/>
            </p:cNvSpPr>
            <p:nvPr/>
          </p:nvSpPr>
          <p:spPr bwMode="auto">
            <a:xfrm>
              <a:off x="2060" y="583"/>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53" name="Freeform 18"/>
            <p:cNvSpPr>
              <a:spLocks/>
            </p:cNvSpPr>
            <p:nvPr/>
          </p:nvSpPr>
          <p:spPr bwMode="auto">
            <a:xfrm>
              <a:off x="2065" y="1279"/>
              <a:ext cx="1626" cy="1"/>
            </a:xfrm>
            <a:custGeom>
              <a:avLst/>
              <a:gdLst>
                <a:gd name="T0" fmla="*/ 0 w 1626"/>
                <a:gd name="T1" fmla="*/ 0 h 1"/>
                <a:gd name="T2" fmla="*/ 1396 w 1626"/>
                <a:gd name="T3" fmla="*/ 1 h 1"/>
                <a:gd name="T4" fmla="*/ 1626 w 1626"/>
                <a:gd name="T5" fmla="*/ 0 h 1"/>
                <a:gd name="T6" fmla="*/ 0 60000 65536"/>
                <a:gd name="T7" fmla="*/ 0 60000 65536"/>
                <a:gd name="T8" fmla="*/ 0 60000 65536"/>
                <a:gd name="T9" fmla="*/ 0 w 1626"/>
                <a:gd name="T10" fmla="*/ 0 h 1"/>
                <a:gd name="T11" fmla="*/ 1626 w 1626"/>
                <a:gd name="T12" fmla="*/ 1 h 1"/>
              </a:gdLst>
              <a:ahLst/>
              <a:cxnLst>
                <a:cxn ang="T6">
                  <a:pos x="T0" y="T1"/>
                </a:cxn>
                <a:cxn ang="T7">
                  <a:pos x="T2" y="T3"/>
                </a:cxn>
                <a:cxn ang="T8">
                  <a:pos x="T4" y="T5"/>
                </a:cxn>
              </a:cxnLst>
              <a:rect l="T9" t="T10" r="T11" b="T12"/>
              <a:pathLst>
                <a:path w="1626" h="1">
                  <a:moveTo>
                    <a:pt x="0" y="0"/>
                  </a:moveTo>
                  <a:lnTo>
                    <a:pt x="1396" y="1"/>
                  </a:lnTo>
                  <a:lnTo>
                    <a:pt x="1626" y="0"/>
                  </a:ln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54" name="Line 19"/>
            <p:cNvSpPr>
              <a:spLocks noChangeShapeType="1"/>
            </p:cNvSpPr>
            <p:nvPr/>
          </p:nvSpPr>
          <p:spPr bwMode="auto">
            <a:xfrm>
              <a:off x="3265" y="1222"/>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55" name="Line 20"/>
            <p:cNvSpPr>
              <a:spLocks noChangeShapeType="1"/>
            </p:cNvSpPr>
            <p:nvPr/>
          </p:nvSpPr>
          <p:spPr bwMode="auto">
            <a:xfrm>
              <a:off x="2494" y="1217"/>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30724" name="Group 21"/>
          <p:cNvGrpSpPr>
            <a:grpSpLocks/>
          </p:cNvGrpSpPr>
          <p:nvPr/>
        </p:nvGrpSpPr>
        <p:grpSpPr bwMode="auto">
          <a:xfrm>
            <a:off x="244475" y="1154113"/>
            <a:ext cx="2597150" cy="1374775"/>
            <a:chOff x="156" y="724"/>
            <a:chExt cx="1636" cy="866"/>
          </a:xfrm>
        </p:grpSpPr>
        <p:sp>
          <p:nvSpPr>
            <p:cNvPr id="30742" name="Freeform 22"/>
            <p:cNvSpPr>
              <a:spLocks/>
            </p:cNvSpPr>
            <p:nvPr/>
          </p:nvSpPr>
          <p:spPr bwMode="auto">
            <a:xfrm>
              <a:off x="162" y="1342"/>
              <a:ext cx="411" cy="87"/>
            </a:xfrm>
            <a:custGeom>
              <a:avLst/>
              <a:gdLst>
                <a:gd name="T0" fmla="*/ 0 w 411"/>
                <a:gd name="T1" fmla="*/ 62 h 87"/>
                <a:gd name="T2" fmla="*/ 0 w 411"/>
                <a:gd name="T3" fmla="*/ 87 h 87"/>
                <a:gd name="T4" fmla="*/ 211 w 411"/>
                <a:gd name="T5" fmla="*/ 86 h 87"/>
                <a:gd name="T6" fmla="*/ 411 w 411"/>
                <a:gd name="T7" fmla="*/ 87 h 87"/>
                <a:gd name="T8" fmla="*/ 411 w 411"/>
                <a:gd name="T9" fmla="*/ 0 h 87"/>
                <a:gd name="T10" fmla="*/ 338 w 411"/>
                <a:gd name="T11" fmla="*/ 29 h 87"/>
                <a:gd name="T12" fmla="*/ 261 w 411"/>
                <a:gd name="T13" fmla="*/ 44 h 87"/>
                <a:gd name="T14" fmla="*/ 170 w 411"/>
                <a:gd name="T15" fmla="*/ 54 h 87"/>
                <a:gd name="T16" fmla="*/ 80 w 411"/>
                <a:gd name="T17" fmla="*/ 59 h 87"/>
                <a:gd name="T18" fmla="*/ 0 w 411"/>
                <a:gd name="T19" fmla="*/ 62 h 8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411"/>
                <a:gd name="T31" fmla="*/ 0 h 87"/>
                <a:gd name="T32" fmla="*/ 411 w 411"/>
                <a:gd name="T33" fmla="*/ 87 h 8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411" h="87">
                  <a:moveTo>
                    <a:pt x="0" y="62"/>
                  </a:moveTo>
                  <a:lnTo>
                    <a:pt x="0" y="87"/>
                  </a:lnTo>
                  <a:lnTo>
                    <a:pt x="211" y="86"/>
                  </a:lnTo>
                  <a:lnTo>
                    <a:pt x="411" y="87"/>
                  </a:lnTo>
                  <a:lnTo>
                    <a:pt x="411" y="0"/>
                  </a:lnTo>
                  <a:lnTo>
                    <a:pt x="338" y="29"/>
                  </a:lnTo>
                  <a:lnTo>
                    <a:pt x="261" y="44"/>
                  </a:lnTo>
                  <a:lnTo>
                    <a:pt x="170" y="54"/>
                  </a:lnTo>
                  <a:lnTo>
                    <a:pt x="80" y="59"/>
                  </a:lnTo>
                  <a:lnTo>
                    <a:pt x="0" y="62"/>
                  </a:lnTo>
                  <a:close/>
                </a:path>
              </a:pathLst>
            </a:custGeom>
            <a:solidFill>
              <a:srgbClr val="FFFF00"/>
            </a:solidFill>
            <a:ln w="9525">
              <a:solidFill>
                <a:srgbClr val="FFFF00"/>
              </a:solidFill>
              <a:round/>
              <a:headEnd/>
              <a:tailEnd/>
            </a:ln>
          </p:spPr>
          <p:txBody>
            <a:bodyPr/>
            <a:lstStyle/>
            <a:p>
              <a:endParaRPr lang="en-US"/>
            </a:p>
          </p:txBody>
        </p:sp>
        <p:sp>
          <p:nvSpPr>
            <p:cNvPr id="30743" name="Text Box 23"/>
            <p:cNvSpPr txBox="1">
              <a:spLocks noChangeArrowheads="1"/>
            </p:cNvSpPr>
            <p:nvPr/>
          </p:nvSpPr>
          <p:spPr bwMode="auto">
            <a:xfrm>
              <a:off x="484" y="1398"/>
              <a:ext cx="21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b="1"/>
                <a:t>z</a:t>
              </a:r>
              <a:r>
                <a:rPr lang="en-US" altLang="en-US" sz="1400" b="1" baseline="-25000">
                  <a:cs typeface="Arial" charset="0"/>
                </a:rPr>
                <a:t>0</a:t>
              </a:r>
              <a:endParaRPr lang="el-GR" altLang="en-US" sz="1400" b="1" baseline="-25000">
                <a:cs typeface="Arial" charset="0"/>
              </a:endParaRPr>
            </a:p>
          </p:txBody>
        </p:sp>
        <p:sp>
          <p:nvSpPr>
            <p:cNvPr id="30744" name="Line 24"/>
            <p:cNvSpPr>
              <a:spLocks noChangeShapeType="1"/>
            </p:cNvSpPr>
            <p:nvPr/>
          </p:nvSpPr>
          <p:spPr bwMode="auto">
            <a:xfrm>
              <a:off x="573" y="1383"/>
              <a:ext cx="0" cy="8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30745" name="Group 25"/>
            <p:cNvGrpSpPr>
              <a:grpSpLocks/>
            </p:cNvGrpSpPr>
            <p:nvPr/>
          </p:nvGrpSpPr>
          <p:grpSpPr bwMode="auto">
            <a:xfrm>
              <a:off x="156" y="724"/>
              <a:ext cx="1636" cy="704"/>
              <a:chOff x="156" y="906"/>
              <a:chExt cx="1636" cy="704"/>
            </a:xfrm>
          </p:grpSpPr>
          <p:sp>
            <p:nvSpPr>
              <p:cNvPr id="30746" name="Freeform 26"/>
              <p:cNvSpPr>
                <a:spLocks noChangeAspect="1"/>
              </p:cNvSpPr>
              <p:nvPr/>
            </p:nvSpPr>
            <p:spPr bwMode="auto">
              <a:xfrm>
                <a:off x="157" y="906"/>
                <a:ext cx="1635" cy="678"/>
              </a:xfrm>
              <a:custGeom>
                <a:avLst/>
                <a:gdLst>
                  <a:gd name="T0" fmla="*/ 0 w 2270"/>
                  <a:gd name="T1" fmla="*/ 1 h 1145"/>
                  <a:gd name="T2" fmla="*/ 4 w 2270"/>
                  <a:gd name="T3" fmla="*/ 1 h 1145"/>
                  <a:gd name="T4" fmla="*/ 6 w 2270"/>
                  <a:gd name="T5" fmla="*/ 1 h 1145"/>
                  <a:gd name="T6" fmla="*/ 9 w 2270"/>
                  <a:gd name="T7" fmla="*/ 0 h 1145"/>
                  <a:gd name="T8" fmla="*/ 10 w 2270"/>
                  <a:gd name="T9" fmla="*/ 1 h 1145"/>
                  <a:gd name="T10" fmla="*/ 12 w 2270"/>
                  <a:gd name="T11" fmla="*/ 1 h 1145"/>
                  <a:gd name="T12" fmla="*/ 17 w 2270"/>
                  <a:gd name="T13" fmla="*/ 1 h 1145"/>
                  <a:gd name="T14" fmla="*/ 0 60000 65536"/>
                  <a:gd name="T15" fmla="*/ 0 60000 65536"/>
                  <a:gd name="T16" fmla="*/ 0 60000 65536"/>
                  <a:gd name="T17" fmla="*/ 0 60000 65536"/>
                  <a:gd name="T18" fmla="*/ 0 60000 65536"/>
                  <a:gd name="T19" fmla="*/ 0 60000 65536"/>
                  <a:gd name="T20" fmla="*/ 0 60000 65536"/>
                  <a:gd name="T21" fmla="*/ 0 w 2270"/>
                  <a:gd name="T22" fmla="*/ 0 h 1145"/>
                  <a:gd name="T23" fmla="*/ 2270 w 2270"/>
                  <a:gd name="T24" fmla="*/ 1145 h 11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70" h="1145">
                    <a:moveTo>
                      <a:pt x="0" y="1145"/>
                    </a:moveTo>
                    <a:cubicBezTo>
                      <a:pt x="92" y="1129"/>
                      <a:pt x="413" y="1127"/>
                      <a:pt x="554" y="1048"/>
                    </a:cubicBezTo>
                    <a:cubicBezTo>
                      <a:pt x="695" y="969"/>
                      <a:pt x="750" y="845"/>
                      <a:pt x="844" y="670"/>
                    </a:cubicBezTo>
                    <a:cubicBezTo>
                      <a:pt x="938" y="495"/>
                      <a:pt x="1022" y="0"/>
                      <a:pt x="1118" y="0"/>
                    </a:cubicBezTo>
                    <a:cubicBezTo>
                      <a:pt x="1214" y="0"/>
                      <a:pt x="1321" y="495"/>
                      <a:pt x="1419" y="669"/>
                    </a:cubicBezTo>
                    <a:cubicBezTo>
                      <a:pt x="1517" y="843"/>
                      <a:pt x="1564" y="970"/>
                      <a:pt x="1706" y="1048"/>
                    </a:cubicBezTo>
                    <a:cubicBezTo>
                      <a:pt x="1848" y="1126"/>
                      <a:pt x="2153" y="1119"/>
                      <a:pt x="2270" y="1138"/>
                    </a:cubicBezTo>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30747" name="Line 27"/>
              <p:cNvSpPr>
                <a:spLocks noChangeShapeType="1"/>
              </p:cNvSpPr>
              <p:nvPr/>
            </p:nvSpPr>
            <p:spPr bwMode="auto">
              <a:xfrm>
                <a:off x="156" y="1610"/>
                <a:ext cx="1635"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
        <p:nvSpPr>
          <p:cNvPr id="30725" name="Text Box 28"/>
          <p:cNvSpPr txBox="1">
            <a:spLocks noChangeArrowheads="1"/>
          </p:cNvSpPr>
          <p:nvPr/>
        </p:nvSpPr>
        <p:spPr bwMode="auto">
          <a:xfrm>
            <a:off x="3760788" y="2613025"/>
            <a:ext cx="1603375" cy="58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latin typeface="Times New Roman" pitchFamily="18" charset="0"/>
              </a:rPr>
              <a:t>P-Value is the</a:t>
            </a:r>
            <a:br>
              <a:rPr lang="en-US" altLang="en-US" sz="1600" b="1">
                <a:latin typeface="Times New Roman" pitchFamily="18" charset="0"/>
              </a:rPr>
            </a:br>
            <a:r>
              <a:rPr lang="en-US" altLang="en-US" sz="1600" b="1">
                <a:latin typeface="Times New Roman" pitchFamily="18" charset="0"/>
              </a:rPr>
              <a:t>area highlighted</a:t>
            </a:r>
          </a:p>
        </p:txBody>
      </p:sp>
      <p:cxnSp>
        <p:nvCxnSpPr>
          <p:cNvPr id="30726" name="AutoShape 29"/>
          <p:cNvCxnSpPr>
            <a:cxnSpLocks noChangeShapeType="1"/>
            <a:stCxn id="30725" idx="1"/>
          </p:cNvCxnSpPr>
          <p:nvPr/>
        </p:nvCxnSpPr>
        <p:spPr bwMode="auto">
          <a:xfrm rot="10800000">
            <a:off x="588963" y="2271713"/>
            <a:ext cx="3171825" cy="631825"/>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0727" name="AutoShape 30"/>
          <p:cNvCxnSpPr>
            <a:cxnSpLocks noChangeShapeType="1"/>
            <a:stCxn id="30725" idx="1"/>
          </p:cNvCxnSpPr>
          <p:nvPr/>
        </p:nvCxnSpPr>
        <p:spPr bwMode="auto">
          <a:xfrm rot="10800000">
            <a:off x="3643313" y="2270125"/>
            <a:ext cx="117475" cy="63341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0728" name="AutoShape 31"/>
          <p:cNvCxnSpPr>
            <a:cxnSpLocks noChangeShapeType="1"/>
            <a:stCxn id="30725" idx="3"/>
          </p:cNvCxnSpPr>
          <p:nvPr/>
        </p:nvCxnSpPr>
        <p:spPr bwMode="auto">
          <a:xfrm flipV="1">
            <a:off x="5364163" y="2251075"/>
            <a:ext cx="3090862" cy="652463"/>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cxnSp>
        <p:nvCxnSpPr>
          <p:cNvPr id="30729" name="AutoShape 32"/>
          <p:cNvCxnSpPr>
            <a:cxnSpLocks noChangeShapeType="1"/>
            <a:stCxn id="30725" idx="3"/>
          </p:cNvCxnSpPr>
          <p:nvPr/>
        </p:nvCxnSpPr>
        <p:spPr bwMode="auto">
          <a:xfrm flipV="1">
            <a:off x="5364163" y="2260600"/>
            <a:ext cx="119062" cy="642938"/>
          </a:xfrm>
          <a:prstGeom prst="bentConnector2">
            <a:avLst/>
          </a:prstGeom>
          <a:noFill/>
          <a:ln w="9525">
            <a:solidFill>
              <a:schemeClr val="tx1"/>
            </a:solidFill>
            <a:miter lim="800000"/>
            <a:headEnd/>
            <a:tailEnd type="triangle" w="med" len="med"/>
          </a:ln>
          <a:extLst>
            <a:ext uri="{909E8E84-426E-40DD-AFC4-6F175D3DCCD1}">
              <a14:hiddenFill xmlns:a14="http://schemas.microsoft.com/office/drawing/2010/main">
                <a:noFill/>
              </a14:hiddenFill>
            </a:ext>
          </a:extLst>
        </p:spPr>
      </p:cxnSp>
      <p:grpSp>
        <p:nvGrpSpPr>
          <p:cNvPr id="30730" name="Group 36"/>
          <p:cNvGrpSpPr>
            <a:grpSpLocks/>
          </p:cNvGrpSpPr>
          <p:nvPr/>
        </p:nvGrpSpPr>
        <p:grpSpPr bwMode="auto">
          <a:xfrm>
            <a:off x="2624138" y="3352800"/>
            <a:ext cx="3875087" cy="1016000"/>
            <a:chOff x="1199" y="1991"/>
            <a:chExt cx="2441" cy="640"/>
          </a:xfrm>
        </p:grpSpPr>
        <p:sp>
          <p:nvSpPr>
            <p:cNvPr id="30739" name="Text Box 33"/>
            <p:cNvSpPr txBox="1">
              <a:spLocks noChangeArrowheads="1"/>
            </p:cNvSpPr>
            <p:nvPr/>
          </p:nvSpPr>
          <p:spPr bwMode="auto">
            <a:xfrm>
              <a:off x="1199" y="1991"/>
              <a:ext cx="2441" cy="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t>                                        x – </a:t>
              </a:r>
              <a:r>
                <a:rPr lang="el-GR" altLang="en-US" sz="2000" b="1">
                  <a:latin typeface="Times New Roman" pitchFamily="18" charset="0"/>
                  <a:cs typeface="Times New Roman" pitchFamily="18" charset="0"/>
                </a:rPr>
                <a:t>μ</a:t>
              </a:r>
              <a:r>
                <a:rPr lang="en-US" altLang="en-US" sz="2000" b="1" baseline="-25000">
                  <a:latin typeface="Times New Roman" pitchFamily="18" charset="0"/>
                  <a:cs typeface="Times New Roman" pitchFamily="18" charset="0"/>
                </a:rPr>
                <a:t>0</a:t>
              </a:r>
              <a:endParaRPr lang="el-GR" altLang="en-US" sz="2000" b="1" baseline="-25000">
                <a:latin typeface="Times New Roman" pitchFamily="18" charset="0"/>
                <a:cs typeface="Times New Roman" pitchFamily="18" charset="0"/>
              </a:endParaRPr>
            </a:p>
            <a:p>
              <a:pPr>
                <a:spcBef>
                  <a:spcPct val="0"/>
                </a:spcBef>
                <a:buFontTx/>
                <a:buNone/>
              </a:pPr>
              <a:r>
                <a:rPr lang="en-US" altLang="en-US" sz="2000" b="1"/>
                <a:t>Test Statistic:      z</a:t>
              </a:r>
              <a:r>
                <a:rPr lang="en-US" altLang="en-US" sz="2000" b="1" baseline="-25000">
                  <a:latin typeface="Times New Roman" pitchFamily="18" charset="0"/>
                  <a:cs typeface="Times New Roman" pitchFamily="18" charset="0"/>
                </a:rPr>
                <a:t>0</a:t>
              </a:r>
              <a:r>
                <a:rPr lang="en-US" altLang="en-US" sz="2000" b="1"/>
                <a:t> = -------------</a:t>
              </a:r>
            </a:p>
            <a:p>
              <a:pPr>
                <a:spcBef>
                  <a:spcPct val="0"/>
                </a:spcBef>
                <a:buFontTx/>
                <a:buNone/>
              </a:pPr>
              <a:r>
                <a:rPr lang="en-US" altLang="en-US" sz="2000" b="1"/>
                <a:t>                                        </a:t>
              </a:r>
              <a:r>
                <a:rPr lang="el-GR" altLang="en-US" sz="2000" b="1">
                  <a:latin typeface="Times New Roman" pitchFamily="18" charset="0"/>
                  <a:cs typeface="Times New Roman" pitchFamily="18" charset="0"/>
                </a:rPr>
                <a:t>σ</a:t>
              </a:r>
              <a:r>
                <a:rPr lang="en-US" altLang="en-US" sz="2000" b="1">
                  <a:latin typeface="Times New Roman" pitchFamily="18" charset="0"/>
                  <a:cs typeface="Times New Roman" pitchFamily="18" charset="0"/>
                </a:rPr>
                <a:t>/√n</a:t>
              </a:r>
            </a:p>
          </p:txBody>
        </p:sp>
        <p:sp>
          <p:nvSpPr>
            <p:cNvPr id="30740" name="Line 34"/>
            <p:cNvSpPr>
              <a:spLocks noChangeShapeType="1"/>
            </p:cNvSpPr>
            <p:nvPr/>
          </p:nvSpPr>
          <p:spPr bwMode="auto">
            <a:xfrm>
              <a:off x="3028" y="2054"/>
              <a:ext cx="60"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1" name="Line 35"/>
            <p:cNvSpPr>
              <a:spLocks noChangeShapeType="1"/>
            </p:cNvSpPr>
            <p:nvPr/>
          </p:nvSpPr>
          <p:spPr bwMode="auto">
            <a:xfrm>
              <a:off x="3214" y="2417"/>
              <a:ext cx="89"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aphicFrame>
        <p:nvGraphicFramePr>
          <p:cNvPr id="2137" name="Group 89"/>
          <p:cNvGraphicFramePr>
            <a:graphicFrameLocks noGrp="1"/>
          </p:cNvGraphicFramePr>
          <p:nvPr/>
        </p:nvGraphicFramePr>
        <p:xfrm>
          <a:off x="2590800" y="4495800"/>
          <a:ext cx="3938588" cy="895350"/>
        </p:xfrm>
        <a:graphic>
          <a:graphicData uri="http://schemas.openxmlformats.org/drawingml/2006/table">
            <a:tbl>
              <a:tblPr/>
              <a:tblGrid>
                <a:gridCol w="3938588"/>
              </a:tblGrid>
              <a:tr h="8953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FF00"/>
                          </a:solidFill>
                          <a:effectLst/>
                          <a:latin typeface="Arial" pitchFamily="34" charset="0"/>
                          <a:cs typeface="Arial" pitchFamily="34" charset="0"/>
                        </a:rPr>
                        <a:t>Reject null hypothesis, if</a:t>
                      </a:r>
                    </a:p>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C000"/>
                          </a:solidFill>
                          <a:effectLst/>
                          <a:latin typeface="Arial" pitchFamily="34" charset="0"/>
                          <a:cs typeface="Arial" pitchFamily="34" charset="0"/>
                        </a:rPr>
                        <a:t>P-Value &lt; </a:t>
                      </a:r>
                      <a:r>
                        <a:rPr kumimoji="0" lang="el-GR" sz="2400" b="1" i="0" u="none" strike="noStrike" cap="none" normalizeH="0" baseline="0" dirty="0" smtClean="0">
                          <a:ln>
                            <a:noFill/>
                          </a:ln>
                          <a:solidFill>
                            <a:srgbClr val="FFC000"/>
                          </a:solidFill>
                          <a:effectLst/>
                          <a:latin typeface="Arial" pitchFamily="34" charset="0"/>
                          <a:cs typeface="Arial" pitchFamily="34" charset="0"/>
                        </a:rPr>
                        <a:t>α</a:t>
                      </a:r>
                    </a:p>
                  </a:txBody>
                  <a:tcPr marT="45539" marB="45539"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0737" name="Title 35"/>
          <p:cNvSpPr>
            <a:spLocks noGrp="1"/>
          </p:cNvSpPr>
          <p:nvPr>
            <p:ph type="title"/>
          </p:nvPr>
        </p:nvSpPr>
        <p:spPr>
          <a:xfrm>
            <a:off x="457200" y="69850"/>
            <a:ext cx="8229600" cy="838200"/>
          </a:xfrm>
        </p:spPr>
        <p:txBody>
          <a:bodyPr/>
          <a:lstStyle/>
          <a:p>
            <a:r>
              <a:rPr lang="en-US" altLang="en-US" sz="3600" b="1" smtClean="0"/>
              <a:t>P-Value Approach</a:t>
            </a:r>
            <a:endParaRPr lang="en-US" altLang="en-US" sz="3600" smtClean="0"/>
          </a:p>
        </p:txBody>
      </p:sp>
      <p:sp>
        <p:nvSpPr>
          <p:cNvPr id="30738" name="TextBox 35"/>
          <p:cNvSpPr txBox="1">
            <a:spLocks noChangeArrowheads="1"/>
          </p:cNvSpPr>
          <p:nvPr/>
        </p:nvSpPr>
        <p:spPr bwMode="auto">
          <a:xfrm>
            <a:off x="344488" y="5583238"/>
            <a:ext cx="8458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1313" indent="-341313">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pPr>
            <a:r>
              <a:rPr lang="en-US" altLang="en-US" sz="2400" b="1"/>
              <a:t>Probability(getting a result further away from the point estimate) = p-value</a:t>
            </a:r>
          </a:p>
          <a:p>
            <a:pPr>
              <a:spcBef>
                <a:spcPct val="0"/>
              </a:spcBef>
            </a:pPr>
            <a:r>
              <a:rPr lang="en-US" altLang="en-US" sz="2400" b="1"/>
              <a:t>P-value is the area in the tails!!</a:t>
            </a:r>
            <a:endParaRPr lang="en-US" altLang="en-US" sz="2000" b="1"/>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Vocabulary</a:t>
            </a:r>
          </a:p>
        </p:txBody>
      </p:sp>
      <p:sp>
        <p:nvSpPr>
          <p:cNvPr id="4099" name="Rectangle 3"/>
          <p:cNvSpPr>
            <a:spLocks noGrp="1" noChangeArrowheads="1"/>
          </p:cNvSpPr>
          <p:nvPr>
            <p:ph type="body" idx="1"/>
          </p:nvPr>
        </p:nvSpPr>
        <p:spPr>
          <a:xfrm>
            <a:off x="457200" y="914400"/>
            <a:ext cx="8229600" cy="5715000"/>
          </a:xfrm>
        </p:spPr>
        <p:txBody>
          <a:bodyPr/>
          <a:lstStyle/>
          <a:p>
            <a:r>
              <a:rPr lang="en-US" altLang="en-US" sz="2200" b="1" i="1" smtClean="0">
                <a:solidFill>
                  <a:srgbClr val="FFFF00"/>
                </a:solidFill>
              </a:rPr>
              <a:t>Null Hypothesis </a:t>
            </a:r>
            <a:r>
              <a:rPr lang="en-US" altLang="en-US" sz="2200" b="1" i="1" smtClean="0"/>
              <a:t>– H</a:t>
            </a:r>
            <a:r>
              <a:rPr lang="en-US" altLang="en-US" sz="2200" b="1" i="1" baseline="-25000" smtClean="0"/>
              <a:t>0</a:t>
            </a:r>
            <a:r>
              <a:rPr lang="en-US" altLang="en-US" sz="2200" b="1" i="1" smtClean="0"/>
              <a:t>, the claim that we weigh evidence against</a:t>
            </a:r>
            <a:endParaRPr lang="en-US" altLang="en-US" sz="2200" b="1" smtClean="0"/>
          </a:p>
          <a:p>
            <a:r>
              <a:rPr lang="en-US" altLang="en-US" sz="2200" b="1" i="1" smtClean="0">
                <a:solidFill>
                  <a:srgbClr val="FFFF00"/>
                </a:solidFill>
              </a:rPr>
              <a:t>Alternative Hypothesis </a:t>
            </a:r>
            <a:r>
              <a:rPr lang="en-US" altLang="en-US" sz="2200" b="1" i="1" smtClean="0"/>
              <a:t>– H</a:t>
            </a:r>
            <a:r>
              <a:rPr lang="en-US" altLang="en-US" sz="2200" b="1" i="1" baseline="-25000" smtClean="0"/>
              <a:t>a</a:t>
            </a:r>
            <a:r>
              <a:rPr lang="en-US" altLang="en-US" sz="2200" b="1" i="1" smtClean="0"/>
              <a:t>, or H</a:t>
            </a:r>
            <a:r>
              <a:rPr lang="en-US" altLang="en-US" sz="2200" b="1" i="1" baseline="-25000" smtClean="0"/>
              <a:t>1</a:t>
            </a:r>
            <a:r>
              <a:rPr lang="en-US" altLang="en-US" sz="2200" b="1" i="1" smtClean="0"/>
              <a:t>, the claim that we are trying to find evidence for</a:t>
            </a:r>
            <a:endParaRPr lang="en-US" altLang="en-US" sz="2200" b="1" smtClean="0"/>
          </a:p>
          <a:p>
            <a:r>
              <a:rPr lang="en-US" altLang="en-US" sz="2200" b="1" i="1" smtClean="0">
                <a:solidFill>
                  <a:srgbClr val="FFFF00"/>
                </a:solidFill>
              </a:rPr>
              <a:t>One-sided alternative hypothesis </a:t>
            </a:r>
            <a:r>
              <a:rPr lang="en-US" altLang="en-US" sz="2200" b="1" i="1" smtClean="0"/>
              <a:t>– states that a parameter is greater than or less than the null value</a:t>
            </a:r>
            <a:endParaRPr lang="en-US" altLang="en-US" sz="2200" b="1" smtClean="0"/>
          </a:p>
          <a:p>
            <a:r>
              <a:rPr lang="en-US" altLang="en-US" sz="2200" b="1" i="1" smtClean="0">
                <a:solidFill>
                  <a:srgbClr val="FFFF00"/>
                </a:solidFill>
              </a:rPr>
              <a:t>Two-sided alternative hypothesis </a:t>
            </a:r>
            <a:r>
              <a:rPr lang="en-US" altLang="en-US" sz="2200" b="1" i="1" smtClean="0"/>
              <a:t>– states that a parameter is not equal to (or different from) the null value </a:t>
            </a:r>
            <a:endParaRPr lang="en-US" altLang="en-US" sz="2200" b="1" smtClean="0"/>
          </a:p>
          <a:p>
            <a:r>
              <a:rPr lang="en-US" altLang="en-US" sz="2200" b="1" i="1" smtClean="0">
                <a:solidFill>
                  <a:srgbClr val="FFFF00"/>
                </a:solidFill>
              </a:rPr>
              <a:t>P-value</a:t>
            </a:r>
            <a:r>
              <a:rPr lang="en-US" altLang="en-US" sz="2200" b="1" i="1" smtClean="0"/>
              <a:t> – the probability of getting evidence for the alternative hypothesis H</a:t>
            </a:r>
            <a:r>
              <a:rPr lang="en-US" altLang="en-US" sz="2200" b="1" i="1" baseline="-25000" smtClean="0"/>
              <a:t>a</a:t>
            </a:r>
            <a:r>
              <a:rPr lang="en-US" altLang="en-US" sz="2200" b="1" i="1" smtClean="0"/>
              <a:t> as strong as or stronger than the observed evidence when the null hypothesis H</a:t>
            </a:r>
            <a:r>
              <a:rPr lang="en-US" altLang="en-US" sz="2200" b="1" i="1" baseline="-25000" smtClean="0"/>
              <a:t>0</a:t>
            </a:r>
            <a:r>
              <a:rPr lang="en-US" altLang="en-US" sz="2200" b="1" i="1" smtClean="0"/>
              <a:t> is true</a:t>
            </a:r>
            <a:endParaRPr lang="en-US" altLang="en-US" sz="2200" b="1" smtClean="0"/>
          </a:p>
          <a:p>
            <a:r>
              <a:rPr lang="en-US" altLang="en-US" sz="2200" b="1" i="1" smtClean="0">
                <a:solidFill>
                  <a:srgbClr val="FFFF00"/>
                </a:solidFill>
              </a:rPr>
              <a:t>Significance Level </a:t>
            </a:r>
            <a:r>
              <a:rPr lang="en-US" altLang="en-US" sz="2200" b="1" i="1" smtClean="0"/>
              <a:t>– the value that we use as a boundary for deciding whether an observed result is unlikely to happen by chance alone when the null hypothesis is true</a:t>
            </a:r>
            <a:endParaRPr lang="en-US" altLang="en-US" sz="2200" b="1"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115888"/>
            <a:ext cx="8229600" cy="792162"/>
          </a:xfrm>
        </p:spPr>
        <p:txBody>
          <a:bodyPr/>
          <a:lstStyle/>
          <a:p>
            <a:r>
              <a:rPr lang="en-US" altLang="en-US" sz="3600" b="1" smtClean="0"/>
              <a:t>Two-sided Test P-value</a:t>
            </a:r>
          </a:p>
        </p:txBody>
      </p:sp>
      <p:sp>
        <p:nvSpPr>
          <p:cNvPr id="31747" name="Content Placeholder 2"/>
          <p:cNvSpPr>
            <a:spLocks noGrp="1"/>
          </p:cNvSpPr>
          <p:nvPr>
            <p:ph idx="1"/>
          </p:nvPr>
        </p:nvSpPr>
        <p:spPr>
          <a:xfrm>
            <a:off x="457200" y="5638800"/>
            <a:ext cx="8229600" cy="944563"/>
          </a:xfrm>
        </p:spPr>
        <p:txBody>
          <a:bodyPr/>
          <a:lstStyle/>
          <a:p>
            <a:r>
              <a:rPr lang="en-US" altLang="en-US" sz="2400" b="1" smtClean="0"/>
              <a:t>P-value is the sum of both tail areas in the two sided test case</a:t>
            </a:r>
          </a:p>
        </p:txBody>
      </p:sp>
      <p:pic>
        <p:nvPicPr>
          <p:cNvPr id="31748" name="Picture 7" descr="Yates_3e_Ch11_p684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6350" y="1036638"/>
            <a:ext cx="6583363" cy="4297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152400"/>
            <a:ext cx="8229600" cy="715963"/>
          </a:xfrm>
        </p:spPr>
        <p:txBody>
          <a:bodyPr/>
          <a:lstStyle/>
          <a:p>
            <a:r>
              <a:rPr lang="en-US" altLang="en-US" sz="3600" b="1" smtClean="0">
                <a:solidFill>
                  <a:srgbClr val="E3EBF1"/>
                </a:solidFill>
              </a:rPr>
              <a:t>Statistical Significance</a:t>
            </a:r>
            <a:endParaRPr lang="en-US" altLang="en-US" smtClean="0"/>
          </a:p>
        </p:txBody>
      </p:sp>
      <p:sp>
        <p:nvSpPr>
          <p:cNvPr id="32771" name="Content Placeholder 2"/>
          <p:cNvSpPr>
            <a:spLocks noGrp="1"/>
          </p:cNvSpPr>
          <p:nvPr>
            <p:ph idx="1"/>
          </p:nvPr>
        </p:nvSpPr>
        <p:spPr>
          <a:xfrm>
            <a:off x="228600" y="990600"/>
            <a:ext cx="8610600" cy="5135563"/>
          </a:xfrm>
        </p:spPr>
        <p:txBody>
          <a:bodyPr/>
          <a:lstStyle/>
          <a:p>
            <a:pPr>
              <a:buFont typeface="Wingdings" pitchFamily="2" charset="2"/>
              <a:buNone/>
            </a:pPr>
            <a:r>
              <a:rPr lang="en-US" altLang="en-US" sz="2000" b="1" smtClean="0"/>
              <a:t>The final step in performing a significance test is to draw a conclusion about the competing claims you were testing. We will make one of two decisions based on the strength of the evidence against the null hypothesis (and in favor of the alternative hypothesis) -- </a:t>
            </a:r>
            <a:r>
              <a:rPr lang="en-US" altLang="en-US" sz="2000" b="1" smtClean="0">
                <a:solidFill>
                  <a:srgbClr val="FFFF00"/>
                </a:solidFill>
              </a:rPr>
              <a:t>reject </a:t>
            </a:r>
            <a:r>
              <a:rPr lang="en-US" altLang="en-US" sz="2000" b="1" i="1" smtClean="0">
                <a:solidFill>
                  <a:srgbClr val="FFFF00"/>
                </a:solidFill>
              </a:rPr>
              <a:t>H</a:t>
            </a:r>
            <a:r>
              <a:rPr lang="en-US" altLang="en-US" sz="2000" b="1" i="1" baseline="-25000" smtClean="0">
                <a:solidFill>
                  <a:srgbClr val="FFFF00"/>
                </a:solidFill>
              </a:rPr>
              <a:t>0</a:t>
            </a:r>
            <a:r>
              <a:rPr lang="en-US" altLang="en-US" sz="2000" b="1" i="1" smtClean="0">
                <a:solidFill>
                  <a:srgbClr val="FFFF00"/>
                </a:solidFill>
              </a:rPr>
              <a:t> </a:t>
            </a:r>
            <a:r>
              <a:rPr lang="en-US" altLang="en-US" sz="2000" b="1" smtClean="0">
                <a:solidFill>
                  <a:srgbClr val="FFFF00"/>
                </a:solidFill>
              </a:rPr>
              <a:t>or fail to reject </a:t>
            </a:r>
            <a:r>
              <a:rPr lang="en-US" altLang="en-US" sz="2000" b="1" i="1" smtClean="0">
                <a:solidFill>
                  <a:srgbClr val="FFFF00"/>
                </a:solidFill>
              </a:rPr>
              <a:t>H</a:t>
            </a:r>
            <a:r>
              <a:rPr lang="en-US" altLang="en-US" sz="2000" b="1" i="1" baseline="-25000" smtClean="0">
                <a:solidFill>
                  <a:srgbClr val="FFFF00"/>
                </a:solidFill>
              </a:rPr>
              <a:t>0</a:t>
            </a:r>
            <a:r>
              <a:rPr lang="en-US" altLang="en-US" sz="2000" b="1" smtClean="0">
                <a:solidFill>
                  <a:srgbClr val="FFFF00"/>
                </a:solidFill>
              </a:rPr>
              <a:t>. </a:t>
            </a:r>
          </a:p>
          <a:p>
            <a:pPr>
              <a:buClr>
                <a:srgbClr val="E81F30"/>
              </a:buClr>
              <a:buFont typeface="Wingdings" pitchFamily="2" charset="2"/>
              <a:buChar char="ü"/>
            </a:pPr>
            <a:r>
              <a:rPr lang="en-US" altLang="en-US" sz="2000" b="1" smtClean="0"/>
              <a:t>If our sample result is too unlikely to have happened by chance assuming </a:t>
            </a:r>
            <a:r>
              <a:rPr lang="en-US" altLang="en-US" sz="2000" b="1" i="1" smtClean="0"/>
              <a:t>H</a:t>
            </a:r>
            <a:r>
              <a:rPr lang="en-US" altLang="en-US" sz="2000" b="1" i="1" baseline="-25000" smtClean="0"/>
              <a:t>0</a:t>
            </a:r>
            <a:r>
              <a:rPr lang="en-US" altLang="en-US" sz="2000" b="1" i="1" smtClean="0"/>
              <a:t> </a:t>
            </a:r>
            <a:r>
              <a:rPr lang="en-US" altLang="en-US" sz="2000" b="1" smtClean="0"/>
              <a:t>is true, then we’ll reject </a:t>
            </a:r>
            <a:r>
              <a:rPr lang="en-US" altLang="en-US" sz="2000" b="1" i="1" smtClean="0"/>
              <a:t>H</a:t>
            </a:r>
            <a:r>
              <a:rPr lang="en-US" altLang="en-US" sz="2000" b="1" i="1" baseline="-25000" smtClean="0"/>
              <a:t>0</a:t>
            </a:r>
            <a:r>
              <a:rPr lang="en-US" altLang="en-US" sz="2000" b="1" smtClean="0"/>
              <a:t>. </a:t>
            </a:r>
          </a:p>
          <a:p>
            <a:pPr>
              <a:buClr>
                <a:srgbClr val="E81F30"/>
              </a:buClr>
              <a:buFont typeface="Wingdings" pitchFamily="2" charset="2"/>
              <a:buChar char="ü"/>
            </a:pPr>
            <a:r>
              <a:rPr lang="en-US" altLang="en-US" sz="2000" b="1" smtClean="0"/>
              <a:t>Otherwise, we will fail to reject </a:t>
            </a:r>
            <a:r>
              <a:rPr lang="en-US" altLang="en-US" sz="2000" b="1" i="1" smtClean="0"/>
              <a:t>H</a:t>
            </a:r>
            <a:r>
              <a:rPr lang="en-US" altLang="en-US" sz="2000" b="1" i="1" baseline="-25000" smtClean="0"/>
              <a:t>0</a:t>
            </a:r>
            <a:r>
              <a:rPr lang="en-US" altLang="en-US" sz="2000" b="1" smtClean="0"/>
              <a:t>.</a:t>
            </a:r>
          </a:p>
          <a:p>
            <a:endParaRPr lang="en-US" altLang="en-US" sz="2000" b="1" smtClean="0"/>
          </a:p>
        </p:txBody>
      </p:sp>
      <p:sp>
        <p:nvSpPr>
          <p:cNvPr id="4" name="Rectangle 3"/>
          <p:cNvSpPr>
            <a:spLocks noChangeArrowheads="1"/>
          </p:cNvSpPr>
          <p:nvPr/>
        </p:nvSpPr>
        <p:spPr bwMode="auto">
          <a:xfrm>
            <a:off x="781050" y="3810000"/>
            <a:ext cx="7559675" cy="922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spcAft>
                <a:spcPts val="1800"/>
              </a:spcAft>
              <a:buClr>
                <a:srgbClr val="E81F30"/>
              </a:buClr>
              <a:buFontTx/>
              <a:buNone/>
            </a:pPr>
            <a:r>
              <a:rPr lang="en-US" altLang="en-US" sz="1800" b="1">
                <a:solidFill>
                  <a:srgbClr val="E81F30"/>
                </a:solidFill>
              </a:rPr>
              <a:t>Note</a:t>
            </a:r>
            <a:r>
              <a:rPr lang="en-US" altLang="en-US" sz="1800" b="1"/>
              <a:t>:  A fail-to-reject </a:t>
            </a:r>
            <a:r>
              <a:rPr lang="en-US" altLang="en-US" sz="1800" b="1" i="1"/>
              <a:t>H</a:t>
            </a:r>
            <a:r>
              <a:rPr lang="en-US" altLang="en-US" sz="1800" b="1" i="1" baseline="-25000"/>
              <a:t>0</a:t>
            </a:r>
            <a:r>
              <a:rPr lang="en-US" altLang="en-US" sz="1800" b="1" i="1"/>
              <a:t> </a:t>
            </a:r>
            <a:r>
              <a:rPr lang="en-US" altLang="en-US" sz="1800" b="1"/>
              <a:t>decision in a significance test doesn’t mean that </a:t>
            </a:r>
            <a:r>
              <a:rPr lang="en-US" altLang="en-US" sz="1800" b="1" i="1"/>
              <a:t>H</a:t>
            </a:r>
            <a:r>
              <a:rPr lang="en-US" altLang="en-US" sz="1800" b="1" i="1" baseline="-25000"/>
              <a:t>0</a:t>
            </a:r>
            <a:r>
              <a:rPr lang="en-US" altLang="en-US" sz="1800" b="1" i="1"/>
              <a:t> </a:t>
            </a:r>
            <a:r>
              <a:rPr lang="en-US" altLang="en-US" sz="1800" b="1"/>
              <a:t>is true. For that reason, you should never “</a:t>
            </a:r>
            <a:r>
              <a:rPr lang="en-US" altLang="en-US" sz="1800" b="1" i="1"/>
              <a:t>accept H</a:t>
            </a:r>
            <a:r>
              <a:rPr lang="en-US" altLang="en-US" sz="1800" b="1" i="1" baseline="-25000"/>
              <a:t>0</a:t>
            </a:r>
            <a:r>
              <a:rPr lang="en-US" altLang="en-US" sz="1800" b="1"/>
              <a:t>” or use language implying that you believe </a:t>
            </a:r>
            <a:r>
              <a:rPr lang="en-US" altLang="en-US" sz="1800" b="1" i="1"/>
              <a:t>H</a:t>
            </a:r>
            <a:r>
              <a:rPr lang="en-US" altLang="en-US" sz="1800" b="1" i="1" baseline="-25000"/>
              <a:t>0</a:t>
            </a:r>
            <a:r>
              <a:rPr lang="en-US" altLang="en-US" sz="1800" b="1" i="1"/>
              <a:t> </a:t>
            </a:r>
            <a:r>
              <a:rPr lang="en-US" altLang="en-US" sz="1800" b="1"/>
              <a:t>is true.</a:t>
            </a:r>
          </a:p>
        </p:txBody>
      </p:sp>
      <p:sp>
        <p:nvSpPr>
          <p:cNvPr id="5" name="Rectangle 4"/>
          <p:cNvSpPr/>
          <p:nvPr/>
        </p:nvSpPr>
        <p:spPr>
          <a:xfrm>
            <a:off x="519113" y="5202238"/>
            <a:ext cx="8243887" cy="116998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spcAft>
                <a:spcPts val="600"/>
              </a:spcAft>
              <a:defRPr/>
            </a:pPr>
            <a:r>
              <a:rPr lang="en-US" sz="2000" b="1" dirty="0">
                <a:solidFill>
                  <a:srgbClr val="FFFF00"/>
                </a:solidFill>
                <a:ea typeface="ＭＳ Ｐゴシック" charset="-128"/>
              </a:rPr>
              <a:t>In a nutshell, our conclusion in a significance test comes down to </a:t>
            </a:r>
          </a:p>
          <a:p>
            <a:pPr>
              <a:spcAft>
                <a:spcPts val="600"/>
              </a:spcAft>
              <a:defRPr/>
            </a:pPr>
            <a:r>
              <a:rPr lang="en-US" sz="2000" b="1" i="1" dirty="0">
                <a:solidFill>
                  <a:srgbClr val="FFFF00"/>
                </a:solidFill>
                <a:ea typeface="ＭＳ Ｐゴシック" charset="-128"/>
              </a:rPr>
              <a:t>P</a:t>
            </a:r>
            <a:r>
              <a:rPr lang="en-US" sz="2000" b="1" dirty="0">
                <a:solidFill>
                  <a:srgbClr val="FFFF00"/>
                </a:solidFill>
                <a:ea typeface="ＭＳ Ｐゴシック" charset="-128"/>
              </a:rPr>
              <a:t>-value small → reject </a:t>
            </a:r>
            <a:r>
              <a:rPr lang="en-US" sz="2000" b="1" i="1" dirty="0">
                <a:solidFill>
                  <a:srgbClr val="FFFF00"/>
                </a:solidFill>
                <a:ea typeface="ＭＳ Ｐゴシック" charset="-128"/>
              </a:rPr>
              <a:t>H</a:t>
            </a:r>
            <a:r>
              <a:rPr lang="en-US" sz="2000" b="1" i="1" baseline="-25000" dirty="0">
                <a:solidFill>
                  <a:srgbClr val="FFFF00"/>
                </a:solidFill>
                <a:ea typeface="ＭＳ Ｐゴシック" charset="-128"/>
              </a:rPr>
              <a:t>0</a:t>
            </a:r>
            <a:r>
              <a:rPr lang="en-US" sz="2000" b="1" i="1" dirty="0">
                <a:solidFill>
                  <a:srgbClr val="FFFF00"/>
                </a:solidFill>
                <a:ea typeface="ＭＳ Ｐゴシック" charset="-128"/>
              </a:rPr>
              <a:t> </a:t>
            </a:r>
            <a:r>
              <a:rPr lang="en-US" sz="2000" b="1" dirty="0">
                <a:solidFill>
                  <a:srgbClr val="FFFF00"/>
                </a:solidFill>
                <a:ea typeface="ＭＳ Ｐゴシック" charset="-128"/>
              </a:rPr>
              <a:t>→ conclude </a:t>
            </a:r>
            <a:r>
              <a:rPr lang="en-US" sz="2000" b="1" i="1" dirty="0">
                <a:solidFill>
                  <a:srgbClr val="FFFF00"/>
                </a:solidFill>
                <a:ea typeface="ＭＳ Ｐゴシック" charset="-128"/>
              </a:rPr>
              <a:t>H</a:t>
            </a:r>
            <a:r>
              <a:rPr lang="en-US" sz="2000" b="1" i="1" baseline="-25000" dirty="0">
                <a:solidFill>
                  <a:srgbClr val="FFFF00"/>
                </a:solidFill>
                <a:ea typeface="ＭＳ Ｐゴシック" charset="-128"/>
              </a:rPr>
              <a:t>a</a:t>
            </a:r>
            <a:r>
              <a:rPr lang="en-US" sz="2000" b="1" i="1" dirty="0">
                <a:solidFill>
                  <a:srgbClr val="FFFF00"/>
                </a:solidFill>
                <a:ea typeface="ＭＳ Ｐゴシック" charset="-128"/>
              </a:rPr>
              <a:t> </a:t>
            </a:r>
            <a:r>
              <a:rPr lang="en-US" sz="2000" b="1" dirty="0">
                <a:solidFill>
                  <a:srgbClr val="FFFF00"/>
                </a:solidFill>
                <a:ea typeface="ＭＳ Ｐゴシック" charset="-128"/>
              </a:rPr>
              <a:t>(in context)</a:t>
            </a:r>
          </a:p>
          <a:p>
            <a:pPr>
              <a:spcAft>
                <a:spcPts val="600"/>
              </a:spcAft>
              <a:defRPr/>
            </a:pPr>
            <a:r>
              <a:rPr lang="en-US" sz="2000" b="1" i="1" dirty="0">
                <a:solidFill>
                  <a:srgbClr val="FFFF00"/>
                </a:solidFill>
                <a:ea typeface="ＭＳ Ｐゴシック" charset="-128"/>
              </a:rPr>
              <a:t>P</a:t>
            </a:r>
            <a:r>
              <a:rPr lang="en-US" sz="2000" b="1" dirty="0">
                <a:solidFill>
                  <a:srgbClr val="FFFF00"/>
                </a:solidFill>
                <a:ea typeface="ＭＳ Ｐゴシック" charset="-128"/>
              </a:rPr>
              <a:t>-value large → fail to reject </a:t>
            </a:r>
            <a:r>
              <a:rPr lang="en-US" sz="2000" b="1" i="1" dirty="0">
                <a:solidFill>
                  <a:srgbClr val="FFFF00"/>
                </a:solidFill>
                <a:ea typeface="ＭＳ Ｐゴシック" charset="-128"/>
              </a:rPr>
              <a:t>H</a:t>
            </a:r>
            <a:r>
              <a:rPr lang="en-US" sz="2000" b="1" i="1" baseline="-25000" dirty="0">
                <a:solidFill>
                  <a:srgbClr val="FFFF00"/>
                </a:solidFill>
                <a:ea typeface="ＭＳ Ｐゴシック" charset="-128"/>
              </a:rPr>
              <a:t>0 </a:t>
            </a:r>
            <a:r>
              <a:rPr lang="en-US" sz="2000" b="1" dirty="0">
                <a:solidFill>
                  <a:srgbClr val="FFFF00"/>
                </a:solidFill>
                <a:ea typeface="ＭＳ Ｐゴシック" charset="-128"/>
              </a:rPr>
              <a:t>→ cannot conclude </a:t>
            </a:r>
            <a:r>
              <a:rPr lang="en-US" sz="2000" b="1" i="1" dirty="0">
                <a:solidFill>
                  <a:srgbClr val="FFFF00"/>
                </a:solidFill>
                <a:ea typeface="ＭＳ Ｐゴシック" charset="-128"/>
              </a:rPr>
              <a:t>H</a:t>
            </a:r>
            <a:r>
              <a:rPr lang="en-US" sz="2000" b="1" i="1" baseline="-25000" dirty="0">
                <a:solidFill>
                  <a:srgbClr val="FFFF00"/>
                </a:solidFill>
                <a:ea typeface="ＭＳ Ｐゴシック" charset="-128"/>
              </a:rPr>
              <a:t>a</a:t>
            </a:r>
            <a:r>
              <a:rPr lang="en-US" sz="2000" b="1" i="1" dirty="0">
                <a:solidFill>
                  <a:srgbClr val="FFFF00"/>
                </a:solidFill>
                <a:ea typeface="ＭＳ Ｐゴシック" charset="-128"/>
              </a:rPr>
              <a:t> </a:t>
            </a:r>
            <a:r>
              <a:rPr lang="en-US" sz="2000" b="1" dirty="0">
                <a:solidFill>
                  <a:srgbClr val="FFFF00"/>
                </a:solidFill>
                <a:ea typeface="ＭＳ Ｐゴシック" charset="-128"/>
              </a:rPr>
              <a:t>(in context)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fill="hold"/>
                                        <p:tgtEl>
                                          <p:spTgt spid="5"/>
                                        </p:tgtEl>
                                        <p:attrNameLst>
                                          <p:attrName>ppt_w</p:attrName>
                                        </p:attrNameLst>
                                      </p:cBhvr>
                                      <p:tavLst>
                                        <p:tav tm="0">
                                          <p:val>
                                            <p:fltVal val="0"/>
                                          </p:val>
                                        </p:tav>
                                        <p:tav tm="100000">
                                          <p:val>
                                            <p:strVal val="#ppt_w"/>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52400"/>
            <a:ext cx="8229600" cy="715963"/>
          </a:xfrm>
        </p:spPr>
        <p:txBody>
          <a:bodyPr/>
          <a:lstStyle/>
          <a:p>
            <a:r>
              <a:rPr lang="en-US" altLang="en-US" sz="3600" b="1" smtClean="0"/>
              <a:t>Statistical Significance Dfn</a:t>
            </a:r>
          </a:p>
        </p:txBody>
      </p:sp>
      <p:sp>
        <p:nvSpPr>
          <p:cNvPr id="33795" name="Content Placeholder 2"/>
          <p:cNvSpPr>
            <a:spLocks noGrp="1"/>
          </p:cNvSpPr>
          <p:nvPr>
            <p:ph idx="1"/>
          </p:nvPr>
        </p:nvSpPr>
        <p:spPr>
          <a:xfrm>
            <a:off x="457200" y="1066800"/>
            <a:ext cx="8382000" cy="5334000"/>
          </a:xfrm>
        </p:spPr>
        <p:txBody>
          <a:bodyPr/>
          <a:lstStyle/>
          <a:p>
            <a:r>
              <a:rPr lang="en-US" altLang="en-US" sz="2800" b="1" smtClean="0"/>
              <a:t>Statistically significant means simply that it is not likely to happen just by chance</a:t>
            </a:r>
          </a:p>
          <a:p>
            <a:r>
              <a:rPr lang="en-US" altLang="en-US" sz="2800" b="1" smtClean="0"/>
              <a:t>Significant in the statistical sense does not mean important</a:t>
            </a:r>
          </a:p>
          <a:p>
            <a:r>
              <a:rPr lang="en-US" altLang="en-US" sz="2800" b="1" smtClean="0"/>
              <a:t>Very large samples can make very small differences statistically significant, but not </a:t>
            </a:r>
            <a:r>
              <a:rPr lang="en-US" altLang="en-US" sz="2800" b="1" i="1" u="sng" smtClean="0"/>
              <a:t>practically</a:t>
            </a:r>
            <a:r>
              <a:rPr lang="en-US" altLang="en-US" sz="2800" b="1" smtClean="0"/>
              <a:t> important</a:t>
            </a:r>
            <a:endParaRPr lang="en-US" altLang="en-US" sz="2400" b="1" smtClean="0"/>
          </a:p>
        </p:txBody>
      </p:sp>
      <p:pic>
        <p:nvPicPr>
          <p:cNvPr id="33796" name="Picture 8" descr="Yates_3e_Ch11_p68416b"/>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648200"/>
            <a:ext cx="8229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a:xfrm>
            <a:off x="457200" y="152400"/>
            <a:ext cx="8229600" cy="715963"/>
          </a:xfrm>
        </p:spPr>
        <p:txBody>
          <a:bodyPr/>
          <a:lstStyle/>
          <a:p>
            <a:r>
              <a:rPr lang="en-US" altLang="en-US" sz="3600" b="1" smtClean="0"/>
              <a:t>Statistical Significance – P-value</a:t>
            </a:r>
          </a:p>
        </p:txBody>
      </p:sp>
      <p:sp>
        <p:nvSpPr>
          <p:cNvPr id="3" name="Content Placeholder 2"/>
          <p:cNvSpPr>
            <a:spLocks noGrp="1"/>
          </p:cNvSpPr>
          <p:nvPr>
            <p:ph idx="1"/>
          </p:nvPr>
        </p:nvSpPr>
        <p:spPr>
          <a:xfrm>
            <a:off x="304800" y="1066800"/>
            <a:ext cx="8534400" cy="2743200"/>
          </a:xfrm>
        </p:spPr>
        <p:txBody>
          <a:bodyPr/>
          <a:lstStyle/>
          <a:p>
            <a:pPr marL="0" indent="0">
              <a:buFontTx/>
              <a:buNone/>
              <a:defRPr/>
            </a:pPr>
            <a:r>
              <a:rPr lang="en-US" sz="2800" b="1" dirty="0" smtClean="0"/>
              <a:t>When using a P-value, we compare it with a level of significance, </a:t>
            </a:r>
            <a:r>
              <a:rPr lang="el-GR" sz="2800" b="1" dirty="0" smtClean="0">
                <a:cs typeface="Arial"/>
              </a:rPr>
              <a:t>α</a:t>
            </a:r>
            <a:r>
              <a:rPr lang="en-US" sz="2800" b="1" dirty="0" smtClean="0"/>
              <a:t>, decided at the start of the test.</a:t>
            </a:r>
          </a:p>
          <a:p>
            <a:pPr marL="0" indent="0">
              <a:buFontTx/>
              <a:buNone/>
              <a:defRPr/>
            </a:pPr>
            <a:endParaRPr lang="en-US" sz="1400" b="1" dirty="0" smtClean="0"/>
          </a:p>
          <a:p>
            <a:pPr>
              <a:defRPr/>
            </a:pPr>
            <a:r>
              <a:rPr lang="en-US" sz="2800" b="1" dirty="0" smtClean="0"/>
              <a:t>Not significant when </a:t>
            </a:r>
            <a:r>
              <a:rPr lang="el-GR" sz="2800" b="1" dirty="0" smtClean="0">
                <a:cs typeface="Arial"/>
              </a:rPr>
              <a:t>α </a:t>
            </a:r>
            <a:r>
              <a:rPr lang="en-US" sz="2800" b="1" dirty="0" smtClean="0"/>
              <a:t>&lt; P</a:t>
            </a:r>
          </a:p>
          <a:p>
            <a:pPr>
              <a:defRPr/>
            </a:pPr>
            <a:r>
              <a:rPr lang="en-US" sz="2800" b="1" dirty="0" smtClean="0"/>
              <a:t>Significant when </a:t>
            </a:r>
            <a:r>
              <a:rPr lang="el-GR" sz="2800" b="1" dirty="0" smtClean="0">
                <a:cs typeface="Arial"/>
              </a:rPr>
              <a:t>α </a:t>
            </a:r>
            <a:r>
              <a:rPr lang="en-US" sz="2800" b="1" dirty="0" smtClean="0">
                <a:cs typeface="Arial"/>
              </a:rPr>
              <a:t>≥ P</a:t>
            </a:r>
            <a:endParaRPr lang="en-US" sz="2400" b="1" dirty="0"/>
          </a:p>
        </p:txBody>
      </p:sp>
      <p:pic>
        <p:nvPicPr>
          <p:cNvPr id="34820" name="Picture 8" descr="Yates_3e_Ch11_p6841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140200"/>
            <a:ext cx="8229600" cy="241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1" name="TextBox 4"/>
          <p:cNvSpPr txBox="1">
            <a:spLocks noChangeArrowheads="1"/>
          </p:cNvSpPr>
          <p:nvPr/>
        </p:nvSpPr>
        <p:spPr bwMode="auto">
          <a:xfrm>
            <a:off x="533400" y="3576638"/>
            <a:ext cx="25781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FFFF00"/>
                </a:solidFill>
              </a:rPr>
              <a:t>Fail to Reject H</a:t>
            </a:r>
            <a:r>
              <a:rPr lang="en-US" altLang="en-US" sz="2400" b="1" baseline="-25000">
                <a:solidFill>
                  <a:srgbClr val="FFFF00"/>
                </a:solidFill>
              </a:rPr>
              <a:t>0</a:t>
            </a:r>
          </a:p>
        </p:txBody>
      </p:sp>
      <p:sp>
        <p:nvSpPr>
          <p:cNvPr id="34822" name="TextBox 5"/>
          <p:cNvSpPr txBox="1">
            <a:spLocks noChangeArrowheads="1"/>
          </p:cNvSpPr>
          <p:nvPr/>
        </p:nvSpPr>
        <p:spPr bwMode="auto">
          <a:xfrm>
            <a:off x="3886200" y="3576638"/>
            <a:ext cx="1531938"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400" b="1">
                <a:solidFill>
                  <a:srgbClr val="66FFFF"/>
                </a:solidFill>
              </a:rPr>
              <a:t>Reject H</a:t>
            </a:r>
            <a:r>
              <a:rPr lang="en-US" altLang="en-US" sz="2400" b="1" baseline="-25000">
                <a:solidFill>
                  <a:srgbClr val="66FFFF"/>
                </a:solidFill>
              </a:rPr>
              <a:t>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a:xfrm>
            <a:off x="457200" y="69850"/>
            <a:ext cx="8229600" cy="868363"/>
          </a:xfrm>
        </p:spPr>
        <p:txBody>
          <a:bodyPr/>
          <a:lstStyle/>
          <a:p>
            <a:r>
              <a:rPr lang="en-US" altLang="en-US" sz="3600" b="1" smtClean="0"/>
              <a:t>Example 5:  P-Values</a:t>
            </a:r>
          </a:p>
        </p:txBody>
      </p:sp>
      <p:sp>
        <p:nvSpPr>
          <p:cNvPr id="3" name="Content Placeholder 2"/>
          <p:cNvSpPr>
            <a:spLocks noGrp="1"/>
          </p:cNvSpPr>
          <p:nvPr>
            <p:ph idx="1"/>
          </p:nvPr>
        </p:nvSpPr>
        <p:spPr>
          <a:xfrm>
            <a:off x="457200" y="990600"/>
            <a:ext cx="8229600" cy="5867400"/>
          </a:xfrm>
        </p:spPr>
        <p:txBody>
          <a:bodyPr/>
          <a:lstStyle/>
          <a:p>
            <a:pPr marL="0" indent="0">
              <a:buFontTx/>
              <a:buNone/>
              <a:defRPr/>
            </a:pPr>
            <a:r>
              <a:rPr lang="en-US" sz="2400" b="1" dirty="0" smtClean="0"/>
              <a:t>For each </a:t>
            </a:r>
            <a:r>
              <a:rPr lang="el-GR" sz="2400" b="1" dirty="0" smtClean="0"/>
              <a:t>α</a:t>
            </a:r>
            <a:r>
              <a:rPr lang="en-US" sz="2400" b="1" dirty="0" smtClean="0"/>
              <a:t> and observed significance level (p-value) pair, indicate whether the null hypothesis would be rejected.</a:t>
            </a:r>
          </a:p>
          <a:p>
            <a:pPr>
              <a:buFontTx/>
              <a:buNone/>
              <a:defRPr/>
            </a:pPr>
            <a:r>
              <a:rPr lang="en-US" sz="2400" b="1" dirty="0" smtClean="0"/>
              <a:t> </a:t>
            </a:r>
          </a:p>
          <a:p>
            <a:pPr marL="457200" indent="-457200">
              <a:buFontTx/>
              <a:buAutoNum type="alphaLcParenR"/>
              <a:defRPr/>
            </a:pPr>
            <a:r>
              <a:rPr lang="el-GR" sz="2400" b="1" dirty="0" smtClean="0"/>
              <a:t>α</a:t>
            </a:r>
            <a:r>
              <a:rPr lang="en-US" sz="2400" b="1" dirty="0" smtClean="0"/>
              <a:t>  = . 05,   p  = .10		</a:t>
            </a:r>
          </a:p>
          <a:p>
            <a:pPr marL="457200" indent="-457200">
              <a:buFontTx/>
              <a:buAutoNum type="alphaLcParenR"/>
              <a:defRPr/>
            </a:pPr>
            <a:endParaRPr lang="en-US" sz="2400" b="1" dirty="0" smtClean="0"/>
          </a:p>
          <a:p>
            <a:pPr marL="457200" indent="-457200">
              <a:buFontTx/>
              <a:buAutoNum type="alphaLcParenR"/>
              <a:defRPr/>
            </a:pPr>
            <a:r>
              <a:rPr lang="el-GR" sz="2400" b="1" dirty="0" smtClean="0"/>
              <a:t>α</a:t>
            </a:r>
            <a:r>
              <a:rPr lang="en-US" sz="2400" b="1" dirty="0" smtClean="0"/>
              <a:t>  =  .10,  p  =  .05</a:t>
            </a:r>
          </a:p>
          <a:p>
            <a:pPr>
              <a:buFontTx/>
              <a:buNone/>
              <a:defRPr/>
            </a:pPr>
            <a:r>
              <a:rPr lang="en-US" sz="2400" b="1" dirty="0" smtClean="0"/>
              <a:t> </a:t>
            </a:r>
          </a:p>
          <a:p>
            <a:pPr marL="457200" indent="-457200">
              <a:buFontTx/>
              <a:buAutoNum type="alphaLcParenR" startAt="3"/>
              <a:defRPr/>
            </a:pPr>
            <a:r>
              <a:rPr lang="el-GR" sz="2400" b="1" dirty="0" smtClean="0"/>
              <a:t>α</a:t>
            </a:r>
            <a:r>
              <a:rPr lang="en-US" sz="2400" b="1" dirty="0" smtClean="0"/>
              <a:t>  =  .01 ,  p  =  .001		</a:t>
            </a:r>
          </a:p>
          <a:p>
            <a:pPr marL="457200" indent="-457200">
              <a:buFontTx/>
              <a:buAutoNum type="alphaLcParenR" startAt="3"/>
              <a:defRPr/>
            </a:pPr>
            <a:endParaRPr lang="en-US" sz="2400" b="1" dirty="0" smtClean="0"/>
          </a:p>
          <a:p>
            <a:pPr marL="457200" indent="-457200">
              <a:buFontTx/>
              <a:buAutoNum type="alphaLcParenR" startAt="3"/>
              <a:defRPr/>
            </a:pPr>
            <a:r>
              <a:rPr lang="el-GR" sz="2400" b="1" dirty="0" smtClean="0"/>
              <a:t>α</a:t>
            </a:r>
            <a:r>
              <a:rPr lang="en-US" sz="2400" b="1" dirty="0" smtClean="0"/>
              <a:t>  =  .025 ,  p  =  .05</a:t>
            </a:r>
          </a:p>
          <a:p>
            <a:pPr>
              <a:buFontTx/>
              <a:buNone/>
              <a:defRPr/>
            </a:pPr>
            <a:r>
              <a:rPr lang="en-US" sz="2400" b="1" dirty="0" smtClean="0"/>
              <a:t> </a:t>
            </a:r>
          </a:p>
          <a:p>
            <a:pPr>
              <a:buFontTx/>
              <a:buNone/>
              <a:defRPr/>
            </a:pPr>
            <a:r>
              <a:rPr lang="en-US" sz="2400" b="1" dirty="0" smtClean="0"/>
              <a:t>e)  </a:t>
            </a:r>
            <a:r>
              <a:rPr lang="el-GR" sz="2400" b="1" dirty="0" smtClean="0"/>
              <a:t>α</a:t>
            </a:r>
            <a:r>
              <a:rPr lang="en-US" sz="2400" b="1" dirty="0" smtClean="0"/>
              <a:t>  =  .10,  p  =  .45</a:t>
            </a:r>
          </a:p>
        </p:txBody>
      </p:sp>
      <p:sp>
        <p:nvSpPr>
          <p:cNvPr id="4" name="TextBox 3"/>
          <p:cNvSpPr txBox="1">
            <a:spLocks noChangeArrowheads="1"/>
          </p:cNvSpPr>
          <p:nvPr/>
        </p:nvSpPr>
        <p:spPr bwMode="auto">
          <a:xfrm>
            <a:off x="5257800" y="2667000"/>
            <a:ext cx="3027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000" b="1">
                <a:solidFill>
                  <a:srgbClr val="FFFF00"/>
                </a:solidFill>
              </a:rPr>
              <a:t>α</a:t>
            </a:r>
            <a:r>
              <a:rPr lang="en-US" altLang="en-US" sz="2000" b="1">
                <a:solidFill>
                  <a:srgbClr val="FFFF00"/>
                </a:solidFill>
              </a:rPr>
              <a:t> &lt; P  </a:t>
            </a:r>
            <a:r>
              <a:rPr lang="en-US" altLang="en-US" sz="2000" b="1">
                <a:solidFill>
                  <a:srgbClr val="FFFF00"/>
                </a:solidFill>
                <a:sym typeface="Symbol" pitchFamily="18" charset="2"/>
              </a:rPr>
              <a:t> fail to reject H</a:t>
            </a:r>
            <a:r>
              <a:rPr lang="en-US" altLang="en-US" sz="2000" b="1" baseline="-25000">
                <a:solidFill>
                  <a:srgbClr val="FFFF00"/>
                </a:solidFill>
                <a:sym typeface="Symbol" pitchFamily="18" charset="2"/>
              </a:rPr>
              <a:t>o</a:t>
            </a:r>
            <a:endParaRPr lang="en-US" altLang="en-US" sz="2000" b="1" baseline="-25000">
              <a:solidFill>
                <a:srgbClr val="FFFF00"/>
              </a:solidFill>
            </a:endParaRPr>
          </a:p>
        </p:txBody>
      </p:sp>
      <p:sp>
        <p:nvSpPr>
          <p:cNvPr id="5" name="TextBox 4"/>
          <p:cNvSpPr txBox="1">
            <a:spLocks noChangeArrowheads="1"/>
          </p:cNvSpPr>
          <p:nvPr/>
        </p:nvSpPr>
        <p:spPr bwMode="auto">
          <a:xfrm>
            <a:off x="5257800" y="5257800"/>
            <a:ext cx="3027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000" b="1">
                <a:solidFill>
                  <a:srgbClr val="FFFF00"/>
                </a:solidFill>
              </a:rPr>
              <a:t>α</a:t>
            </a:r>
            <a:r>
              <a:rPr lang="en-US" altLang="en-US" sz="2000" b="1">
                <a:solidFill>
                  <a:srgbClr val="FFFF00"/>
                </a:solidFill>
              </a:rPr>
              <a:t> &lt; P  </a:t>
            </a:r>
            <a:r>
              <a:rPr lang="en-US" altLang="en-US" sz="2000" b="1">
                <a:solidFill>
                  <a:srgbClr val="FFFF00"/>
                </a:solidFill>
                <a:sym typeface="Symbol" pitchFamily="18" charset="2"/>
              </a:rPr>
              <a:t> fail to reject H</a:t>
            </a:r>
            <a:r>
              <a:rPr lang="en-US" altLang="en-US" sz="2000" b="1" baseline="-25000">
                <a:solidFill>
                  <a:srgbClr val="FFFF00"/>
                </a:solidFill>
                <a:sym typeface="Symbol" pitchFamily="18" charset="2"/>
              </a:rPr>
              <a:t>o</a:t>
            </a:r>
            <a:endParaRPr lang="en-US" altLang="en-US" sz="2000" b="1" baseline="-25000">
              <a:solidFill>
                <a:srgbClr val="FFFF00"/>
              </a:solidFill>
            </a:endParaRPr>
          </a:p>
        </p:txBody>
      </p:sp>
      <p:sp>
        <p:nvSpPr>
          <p:cNvPr id="6" name="TextBox 5"/>
          <p:cNvSpPr txBox="1">
            <a:spLocks noChangeArrowheads="1"/>
          </p:cNvSpPr>
          <p:nvPr/>
        </p:nvSpPr>
        <p:spPr bwMode="auto">
          <a:xfrm>
            <a:off x="5257800" y="6172200"/>
            <a:ext cx="3027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l-GR" altLang="en-US" sz="2000" b="1">
                <a:solidFill>
                  <a:srgbClr val="FFFF00"/>
                </a:solidFill>
              </a:rPr>
              <a:t>α</a:t>
            </a:r>
            <a:r>
              <a:rPr lang="en-US" altLang="en-US" sz="2000" b="1">
                <a:solidFill>
                  <a:srgbClr val="FFFF00"/>
                </a:solidFill>
              </a:rPr>
              <a:t> &lt; P  </a:t>
            </a:r>
            <a:r>
              <a:rPr lang="en-US" altLang="en-US" sz="2000" b="1">
                <a:solidFill>
                  <a:srgbClr val="FFFF00"/>
                </a:solidFill>
                <a:sym typeface="Symbol" pitchFamily="18" charset="2"/>
              </a:rPr>
              <a:t> fail to reject H</a:t>
            </a:r>
            <a:r>
              <a:rPr lang="en-US" altLang="en-US" sz="2000" b="1" baseline="-25000">
                <a:solidFill>
                  <a:srgbClr val="FFFF00"/>
                </a:solidFill>
                <a:sym typeface="Symbol" pitchFamily="18" charset="2"/>
              </a:rPr>
              <a:t>o</a:t>
            </a:r>
            <a:endParaRPr lang="en-US" altLang="en-US" sz="2000" b="1" baseline="-25000">
              <a:solidFill>
                <a:srgbClr val="FFFF00"/>
              </a:solidFill>
            </a:endParaRPr>
          </a:p>
        </p:txBody>
      </p:sp>
      <p:sp>
        <p:nvSpPr>
          <p:cNvPr id="7" name="TextBox 6"/>
          <p:cNvSpPr txBox="1">
            <a:spLocks noChangeArrowheads="1"/>
          </p:cNvSpPr>
          <p:nvPr/>
        </p:nvSpPr>
        <p:spPr bwMode="auto">
          <a:xfrm>
            <a:off x="5257800" y="3505200"/>
            <a:ext cx="2205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P &lt; </a:t>
            </a:r>
            <a:r>
              <a:rPr lang="el-GR" altLang="en-US" sz="2000" b="1">
                <a:solidFill>
                  <a:srgbClr val="FFFF00"/>
                </a:solidFill>
              </a:rPr>
              <a:t>α</a:t>
            </a:r>
            <a:r>
              <a:rPr lang="en-US" altLang="en-US" sz="2000" b="1">
                <a:solidFill>
                  <a:srgbClr val="FFFF00"/>
                </a:solidFill>
              </a:rPr>
              <a:t> </a:t>
            </a:r>
            <a:r>
              <a:rPr lang="en-US" altLang="en-US" sz="2000" b="1">
                <a:solidFill>
                  <a:srgbClr val="FFFF00"/>
                </a:solidFill>
                <a:sym typeface="Symbol" pitchFamily="18" charset="2"/>
              </a:rPr>
              <a:t> reject H</a:t>
            </a:r>
            <a:r>
              <a:rPr lang="en-US" altLang="en-US" sz="2000" b="1" baseline="-25000">
                <a:solidFill>
                  <a:srgbClr val="FFFF00"/>
                </a:solidFill>
                <a:sym typeface="Symbol" pitchFamily="18" charset="2"/>
              </a:rPr>
              <a:t>o</a:t>
            </a:r>
            <a:endParaRPr lang="en-US" altLang="en-US" sz="2000" b="1" baseline="-25000">
              <a:solidFill>
                <a:srgbClr val="FFFF00"/>
              </a:solidFill>
            </a:endParaRPr>
          </a:p>
        </p:txBody>
      </p:sp>
      <p:sp>
        <p:nvSpPr>
          <p:cNvPr id="8" name="TextBox 7"/>
          <p:cNvSpPr txBox="1">
            <a:spLocks noChangeArrowheads="1"/>
          </p:cNvSpPr>
          <p:nvPr/>
        </p:nvSpPr>
        <p:spPr bwMode="auto">
          <a:xfrm>
            <a:off x="5257800" y="4419600"/>
            <a:ext cx="22050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000" b="1">
                <a:solidFill>
                  <a:srgbClr val="FFFF00"/>
                </a:solidFill>
              </a:rPr>
              <a:t>P &lt; </a:t>
            </a:r>
            <a:r>
              <a:rPr lang="el-GR" altLang="en-US" sz="2000" b="1">
                <a:solidFill>
                  <a:srgbClr val="FFFF00"/>
                </a:solidFill>
              </a:rPr>
              <a:t>α</a:t>
            </a:r>
            <a:r>
              <a:rPr lang="en-US" altLang="en-US" sz="2000" b="1">
                <a:solidFill>
                  <a:srgbClr val="FFFF00"/>
                </a:solidFill>
              </a:rPr>
              <a:t> </a:t>
            </a:r>
            <a:r>
              <a:rPr lang="en-US" altLang="en-US" sz="2000" b="1">
                <a:solidFill>
                  <a:srgbClr val="FFFF00"/>
                </a:solidFill>
                <a:sym typeface="Symbol" pitchFamily="18" charset="2"/>
              </a:rPr>
              <a:t> reject H</a:t>
            </a:r>
            <a:r>
              <a:rPr lang="en-US" altLang="en-US" sz="2000" b="1" baseline="-25000">
                <a:solidFill>
                  <a:srgbClr val="FFFF00"/>
                </a:solidFill>
                <a:sym typeface="Symbol" pitchFamily="18" charset="2"/>
              </a:rPr>
              <a:t>o</a:t>
            </a:r>
            <a:endParaRPr lang="en-US" altLang="en-US" sz="2000" b="1" baseline="-250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7">
                                            <p:txEl>
                                              <p:pRg st="0" end="0"/>
                                            </p:txEl>
                                          </p:spTgt>
                                        </p:tgtEl>
                                        <p:attrNameLst>
                                          <p:attrName>style.visibility</p:attrName>
                                        </p:attrNameLst>
                                      </p:cBhvr>
                                      <p:to>
                                        <p:strVal val="visible"/>
                                      </p:to>
                                    </p:set>
                                    <p:anim calcmode="lin" valueType="num">
                                      <p:cBhvr additive="base">
                                        <p:cTn id="13"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xEl>
                                              <p:pRg st="0" end="0"/>
                                            </p:txEl>
                                          </p:spTgt>
                                        </p:tgtEl>
                                        <p:attrNameLst>
                                          <p:attrName>style.visibility</p:attrName>
                                        </p:attrNameLst>
                                      </p:cBhvr>
                                      <p:to>
                                        <p:strVal val="visible"/>
                                      </p:to>
                                    </p:set>
                                    <p:anim calcmode="lin" valueType="num">
                                      <p:cBhvr additive="base">
                                        <p:cTn id="25"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anim calcmode="lin" valueType="num">
                                      <p:cBhvr additive="base">
                                        <p:cTn id="31"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allAtOnce"/>
      <p:bldP spid="5" grpId="0" build="allAtOnce"/>
      <p:bldP spid="6" grpId="0" build="allAtOnce"/>
      <p:bldP spid="7" grpId="0" build="allAtOnce"/>
      <p:bldP spid="8" grpId="0" build="allAtOnce"/>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304800" y="152400"/>
            <a:ext cx="8534400" cy="715963"/>
          </a:xfrm>
        </p:spPr>
        <p:txBody>
          <a:bodyPr/>
          <a:lstStyle/>
          <a:p>
            <a:r>
              <a:rPr lang="en-US" altLang="en-US" sz="3600" b="1" smtClean="0"/>
              <a:t>Statistical Significance Interpretation</a:t>
            </a:r>
          </a:p>
        </p:txBody>
      </p:sp>
      <p:sp>
        <p:nvSpPr>
          <p:cNvPr id="36867" name="Content Placeholder 2"/>
          <p:cNvSpPr>
            <a:spLocks noGrp="1"/>
          </p:cNvSpPr>
          <p:nvPr>
            <p:ph idx="1"/>
          </p:nvPr>
        </p:nvSpPr>
        <p:spPr>
          <a:xfrm>
            <a:off x="457200" y="1066800"/>
            <a:ext cx="8382000" cy="5334000"/>
          </a:xfrm>
        </p:spPr>
        <p:txBody>
          <a:bodyPr/>
          <a:lstStyle/>
          <a:p>
            <a:pPr>
              <a:buFontTx/>
              <a:buNone/>
            </a:pPr>
            <a:r>
              <a:rPr lang="en-US" altLang="en-US" sz="2800" b="1" smtClean="0"/>
              <a:t>Remember the three C’s:  </a:t>
            </a:r>
            <a:br>
              <a:rPr lang="en-US" altLang="en-US" sz="2800" b="1" smtClean="0"/>
            </a:br>
            <a:r>
              <a:rPr lang="en-US" altLang="en-US" sz="2800" b="1" smtClean="0"/>
              <a:t>Conclusion, connection, context</a:t>
            </a:r>
          </a:p>
          <a:p>
            <a:endParaRPr lang="en-US" altLang="en-US" sz="1400" b="1" smtClean="0"/>
          </a:p>
          <a:p>
            <a:r>
              <a:rPr lang="en-US" altLang="en-US" sz="2800" b="1" smtClean="0">
                <a:solidFill>
                  <a:srgbClr val="FFFF00"/>
                </a:solidFill>
              </a:rPr>
              <a:t>Conclusion:</a:t>
            </a:r>
            <a:r>
              <a:rPr lang="en-US" altLang="en-US" sz="2800" b="1" smtClean="0"/>
              <a:t>  Either we have evidence to reject H</a:t>
            </a:r>
            <a:r>
              <a:rPr lang="en-US" altLang="en-US" sz="2800" b="1" baseline="-25000" smtClean="0"/>
              <a:t>0</a:t>
            </a:r>
            <a:r>
              <a:rPr lang="en-US" altLang="en-US" sz="2800" b="1" smtClean="0"/>
              <a:t> in favor of H</a:t>
            </a:r>
            <a:r>
              <a:rPr lang="en-US" altLang="en-US" sz="2800" b="1" baseline="-25000" smtClean="0"/>
              <a:t>a</a:t>
            </a:r>
            <a:r>
              <a:rPr lang="en-US" altLang="en-US" sz="2800" b="1" smtClean="0"/>
              <a:t> or we fail to reject</a:t>
            </a:r>
          </a:p>
          <a:p>
            <a:endParaRPr lang="en-US" altLang="en-US" sz="1400" b="1" smtClean="0"/>
          </a:p>
          <a:p>
            <a:r>
              <a:rPr lang="en-US" altLang="en-US" sz="2800" b="1" smtClean="0">
                <a:solidFill>
                  <a:srgbClr val="FFFF00"/>
                </a:solidFill>
              </a:rPr>
              <a:t>Connection:  </a:t>
            </a:r>
            <a:r>
              <a:rPr lang="en-US" altLang="en-US" sz="2800" b="1" smtClean="0"/>
              <a:t>connect your calculated values to your conclusion</a:t>
            </a:r>
          </a:p>
          <a:p>
            <a:endParaRPr lang="en-US" altLang="en-US" sz="1400" b="1" smtClean="0"/>
          </a:p>
          <a:p>
            <a:r>
              <a:rPr lang="en-US" altLang="en-US" sz="2800" b="1" smtClean="0">
                <a:solidFill>
                  <a:srgbClr val="FFFF00"/>
                </a:solidFill>
              </a:rPr>
              <a:t>Context:  </a:t>
            </a:r>
            <a:r>
              <a:rPr lang="en-US" altLang="en-US" sz="2800" b="1" smtClean="0"/>
              <a:t>Always put it in terms of the problem (don’t use generalized statements)</a:t>
            </a:r>
          </a:p>
          <a:p>
            <a:endParaRPr lang="en-US" altLang="en-US" sz="2400" b="1"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304800" y="152400"/>
            <a:ext cx="8534400" cy="715963"/>
          </a:xfrm>
        </p:spPr>
        <p:txBody>
          <a:bodyPr/>
          <a:lstStyle/>
          <a:p>
            <a:r>
              <a:rPr lang="en-US" altLang="en-US" sz="3600" b="1" smtClean="0"/>
              <a:t>Statistical Significance Warnings</a:t>
            </a:r>
          </a:p>
        </p:txBody>
      </p:sp>
      <p:sp>
        <p:nvSpPr>
          <p:cNvPr id="37891" name="Content Placeholder 2"/>
          <p:cNvSpPr>
            <a:spLocks noGrp="1"/>
          </p:cNvSpPr>
          <p:nvPr>
            <p:ph idx="1"/>
          </p:nvPr>
        </p:nvSpPr>
        <p:spPr>
          <a:xfrm>
            <a:off x="457200" y="1066800"/>
            <a:ext cx="8382000" cy="5334000"/>
          </a:xfrm>
        </p:spPr>
        <p:txBody>
          <a:bodyPr/>
          <a:lstStyle/>
          <a:p>
            <a:r>
              <a:rPr lang="en-US" altLang="en-US" sz="2800" b="1" smtClean="0"/>
              <a:t>If you are going to draw a conclusion base on statistical significance, then the significance level </a:t>
            </a:r>
            <a:r>
              <a:rPr lang="el-GR" altLang="en-US" sz="2800" b="1" smtClean="0">
                <a:solidFill>
                  <a:srgbClr val="FFFF00"/>
                </a:solidFill>
                <a:cs typeface="Arial" charset="0"/>
              </a:rPr>
              <a:t>α</a:t>
            </a:r>
            <a:r>
              <a:rPr lang="en-US" altLang="en-US" sz="2800" b="1" smtClean="0">
                <a:cs typeface="Arial" charset="0"/>
              </a:rPr>
              <a:t> should be stated before the data are produced</a:t>
            </a:r>
          </a:p>
          <a:p>
            <a:pPr lvl="1"/>
            <a:r>
              <a:rPr lang="en-US" altLang="en-US" sz="2400" b="1" smtClean="0">
                <a:cs typeface="Arial" charset="0"/>
              </a:rPr>
              <a:t>Deceptive users of statistics might set an </a:t>
            </a:r>
            <a:r>
              <a:rPr lang="el-GR" altLang="en-US" sz="2400" b="1" smtClean="0">
                <a:cs typeface="Arial" charset="0"/>
              </a:rPr>
              <a:t>α</a:t>
            </a:r>
            <a:r>
              <a:rPr lang="en-US" altLang="en-US" sz="2400" b="1" smtClean="0">
                <a:cs typeface="Arial" charset="0"/>
              </a:rPr>
              <a:t> level after the data have been analyzed to manipulate the conclusion</a:t>
            </a:r>
          </a:p>
          <a:p>
            <a:pPr lvl="1"/>
            <a:r>
              <a:rPr lang="en-US" altLang="en-US" sz="2400" b="1" smtClean="0">
                <a:cs typeface="Arial" charset="0"/>
              </a:rPr>
              <a:t>P-values give a better sense of how strong the evidence against H</a:t>
            </a:r>
            <a:r>
              <a:rPr lang="en-US" altLang="en-US" sz="2400" b="1" baseline="-25000" smtClean="0">
                <a:cs typeface="Arial" charset="0"/>
              </a:rPr>
              <a:t>0</a:t>
            </a:r>
            <a:r>
              <a:rPr lang="en-US" altLang="en-US" sz="2400" b="1" smtClean="0">
                <a:cs typeface="Arial" charset="0"/>
              </a:rPr>
              <a:t> is</a:t>
            </a:r>
          </a:p>
          <a:p>
            <a:r>
              <a:rPr lang="en-US" altLang="en-US" sz="2800" b="1" smtClean="0">
                <a:cs typeface="Arial" charset="0"/>
              </a:rPr>
              <a:t>This is just as inappropriate as choosing an alternative hypothesis to be one-sided in a particular direction </a:t>
            </a:r>
            <a:r>
              <a:rPr lang="en-US" altLang="en-US" sz="2800" b="1" i="1" smtClean="0">
                <a:cs typeface="Arial" charset="0"/>
              </a:rPr>
              <a:t>after</a:t>
            </a:r>
            <a:r>
              <a:rPr lang="en-US" altLang="en-US" sz="2800" b="1" smtClean="0">
                <a:cs typeface="Arial" charset="0"/>
              </a:rPr>
              <a:t> looking at the data</a:t>
            </a:r>
            <a:endParaRPr lang="en-US" altLang="en-US" sz="2800" b="1"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253" name="Group 157"/>
          <p:cNvGraphicFramePr>
            <a:graphicFrameLocks noGrp="1"/>
          </p:cNvGraphicFramePr>
          <p:nvPr/>
        </p:nvGraphicFramePr>
        <p:xfrm>
          <a:off x="457200" y="1325563"/>
          <a:ext cx="7818438" cy="2560637"/>
        </p:xfrm>
        <a:graphic>
          <a:graphicData uri="http://schemas.openxmlformats.org/drawingml/2006/table">
            <a:tbl>
              <a:tblPr/>
              <a:tblGrid>
                <a:gridCol w="1763268"/>
                <a:gridCol w="2544442"/>
                <a:gridCol w="1716505"/>
                <a:gridCol w="1794223"/>
              </a:tblGrid>
              <a:tr h="4572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txBody>
                  <a:tcPr marL="91445" marR="91445" marT="45726" marB="45726" anchor="ctr" anchorCtr="1" horzOverflow="overflow">
                    <a:lnL cap="flat">
                      <a:noFill/>
                    </a:lnL>
                    <a:lnR>
                      <a:noFill/>
                    </a:lnR>
                    <a:lnT cap="fla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dirty="0" smtClean="0">
                        <a:ln>
                          <a:noFill/>
                        </a:ln>
                        <a:solidFill>
                          <a:schemeClr val="tx1"/>
                        </a:solidFill>
                        <a:effectLst/>
                        <a:latin typeface="Times New Roman" pitchFamily="18" charset="0"/>
                      </a:endParaRPr>
                    </a:p>
                  </a:txBody>
                  <a:tcPr marL="91445" marR="91445" marT="45726" marB="45726" anchor="ctr" anchorCtr="1" horzOverflow="overflow">
                    <a:lnL>
                      <a:noFill/>
                    </a:lnL>
                    <a:lnR w="38100" cap="flat" cmpd="sng" algn="ctr">
                      <a:solidFill>
                        <a:schemeClr val="tx1"/>
                      </a:solidFill>
                      <a:prstDash val="solid"/>
                      <a:round/>
                      <a:headEnd type="none" w="med" len="med"/>
                      <a:tailEnd type="none" w="med" len="med"/>
                    </a:lnR>
                    <a:lnT cap="flat">
                      <a:noFill/>
                    </a:lnT>
                    <a:lnB>
                      <a:noFill/>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Reality</a:t>
                      </a:r>
                    </a:p>
                  </a:txBody>
                  <a:tcPr marL="91445" marR="91445" marT="45726" marB="45726" anchor="ctr" anchorCtr="1" horzOverflow="overflow">
                    <a:lnL w="381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r>
              <a:tr h="45725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a:txBody>
                  <a:tcPr marL="91445" marR="91445" marT="45726" marB="45726" anchor="ctr" anchorCtr="1" horzOverflow="overflow">
                    <a:lnL cap="flat">
                      <a:noFill/>
                    </a:lnL>
                    <a:lnR>
                      <a:noFill/>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a:txBody>
                  <a:tcPr marL="91445" marR="91445" marT="45726" marB="45726" anchor="ctr" anchorCtr="1" horzOverflow="overflow">
                    <a:lnL>
                      <a:noFill/>
                    </a:lnL>
                    <a:lnR w="38100" cap="flat" cmpd="sng" algn="ctr">
                      <a:solidFill>
                        <a:schemeClr val="tx1"/>
                      </a:solidFill>
                      <a:prstDash val="solid"/>
                      <a:round/>
                      <a:headEnd type="none" w="med" len="med"/>
                      <a:tailEnd type="none" w="med" len="med"/>
                    </a:lnR>
                    <a:lnT>
                      <a:noFill/>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H</a:t>
                      </a:r>
                      <a:r>
                        <a:rPr kumimoji="0" lang="en-US" sz="2400" b="1" i="0" u="none" strike="noStrike" cap="none" normalizeH="0" baseline="-25000" smtClean="0">
                          <a:ln>
                            <a:noFill/>
                          </a:ln>
                          <a:solidFill>
                            <a:schemeClr val="tx1"/>
                          </a:solidFill>
                          <a:effectLst/>
                          <a:latin typeface="Times New Roman" pitchFamily="18" charset="0"/>
                        </a:rPr>
                        <a:t>0</a:t>
                      </a:r>
                      <a:r>
                        <a:rPr kumimoji="0" lang="en-US" sz="2400" b="1" i="0" u="none" strike="noStrike" cap="none" normalizeH="0" baseline="0" smtClean="0">
                          <a:ln>
                            <a:noFill/>
                          </a:ln>
                          <a:solidFill>
                            <a:schemeClr val="tx1"/>
                          </a:solidFill>
                          <a:effectLst/>
                          <a:latin typeface="Times New Roman" pitchFamily="18" charset="0"/>
                        </a:rPr>
                        <a:t> is True</a:t>
                      </a:r>
                    </a:p>
                  </a:txBody>
                  <a:tcPr marL="91445" marR="91445" marT="45726" marB="45726" anchor="ctr" anchorCtr="1"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H</a:t>
                      </a:r>
                      <a:r>
                        <a:rPr kumimoji="0" lang="en-US" sz="2400" b="1" i="0" u="none" strike="noStrike" cap="none" normalizeH="0" baseline="-25000" smtClean="0">
                          <a:ln>
                            <a:noFill/>
                          </a:ln>
                          <a:solidFill>
                            <a:schemeClr val="tx1"/>
                          </a:solidFill>
                          <a:effectLst/>
                          <a:latin typeface="Times New Roman" pitchFamily="18" charset="0"/>
                        </a:rPr>
                        <a:t>1</a:t>
                      </a:r>
                      <a:r>
                        <a:rPr kumimoji="0" lang="en-US" sz="2400" b="1" i="0" u="none" strike="noStrike" cap="none" normalizeH="0" baseline="0" smtClean="0">
                          <a:ln>
                            <a:noFill/>
                          </a:ln>
                          <a:solidFill>
                            <a:schemeClr val="tx1"/>
                          </a:solidFill>
                          <a:effectLst/>
                          <a:latin typeface="Times New Roman" pitchFamily="18" charset="0"/>
                        </a:rPr>
                        <a:t> is True</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3062">
                <a:tc rowSpan="2">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Conclusion</a:t>
                      </a:r>
                    </a:p>
                  </a:txBody>
                  <a:tcPr marL="91445" marR="91445" marT="45726" marB="45726"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Do Not Reject H</a:t>
                      </a:r>
                      <a:r>
                        <a:rPr kumimoji="0" lang="en-US" sz="2400" b="1" i="0" u="none" strike="noStrike" cap="none" normalizeH="0" baseline="-25000" smtClean="0">
                          <a:ln>
                            <a:noFill/>
                          </a:ln>
                          <a:solidFill>
                            <a:schemeClr val="tx1"/>
                          </a:solidFill>
                          <a:effectLst/>
                          <a:latin typeface="Times New Roman" pitchFamily="18" charset="0"/>
                        </a:rPr>
                        <a:t>0</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accent1"/>
                          </a:solidFill>
                          <a:effectLst/>
                          <a:latin typeface="Times New Roman" pitchFamily="18" charset="0"/>
                        </a:rPr>
                        <a:t>Correct</a:t>
                      </a:r>
                      <a:br>
                        <a:rPr kumimoji="0" lang="en-US" sz="2400" b="1" i="0" u="none" strike="noStrike" cap="none" normalizeH="0" baseline="0" dirty="0" smtClean="0">
                          <a:ln>
                            <a:noFill/>
                          </a:ln>
                          <a:solidFill>
                            <a:schemeClr val="accent1"/>
                          </a:solidFill>
                          <a:effectLst/>
                          <a:latin typeface="Times New Roman" pitchFamily="18" charset="0"/>
                        </a:rPr>
                      </a:br>
                      <a:r>
                        <a:rPr kumimoji="0" lang="en-US" sz="2400" b="1" i="0" u="none" strike="noStrike" cap="none" normalizeH="0" baseline="0" dirty="0" smtClean="0">
                          <a:ln>
                            <a:noFill/>
                          </a:ln>
                          <a:solidFill>
                            <a:schemeClr val="accent1"/>
                          </a:solidFill>
                          <a:effectLst/>
                          <a:latin typeface="Times New Roman" pitchFamily="18" charset="0"/>
                        </a:rPr>
                        <a:t>Conclusion</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rPr>
                        <a:t>Type II Error</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EAEAEA"/>
                    </a:solidFill>
                  </a:tcPr>
                </a:tc>
              </a:tr>
              <a:tr h="823062">
                <a:tc vMerge="1">
                  <a:txBody>
                    <a:bodyPr/>
                    <a:lstStyle/>
                    <a:p>
                      <a:endParaRPr lang="en-US"/>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Reject H</a:t>
                      </a:r>
                      <a:r>
                        <a:rPr kumimoji="0" lang="en-US" sz="2400" b="1" i="0" u="none" strike="noStrike" cap="none" normalizeH="0" baseline="-25000" smtClean="0">
                          <a:ln>
                            <a:noFill/>
                          </a:ln>
                          <a:solidFill>
                            <a:schemeClr val="tx1"/>
                          </a:solidFill>
                          <a:effectLst/>
                          <a:latin typeface="Times New Roman" pitchFamily="18" charset="0"/>
                        </a:rPr>
                        <a:t>0</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rgbClr val="FF0000"/>
                          </a:solidFill>
                          <a:effectLst/>
                          <a:latin typeface="Times New Roman" pitchFamily="18" charset="0"/>
                        </a:rPr>
                        <a:t>Type I </a:t>
                      </a:r>
                      <a:br>
                        <a:rPr kumimoji="0" lang="en-US" sz="2400" b="1" i="0" u="none" strike="noStrike" cap="none" normalizeH="0" baseline="0" dirty="0" smtClean="0">
                          <a:ln>
                            <a:noFill/>
                          </a:ln>
                          <a:solidFill>
                            <a:srgbClr val="FF0000"/>
                          </a:solidFill>
                          <a:effectLst/>
                          <a:latin typeface="Times New Roman" pitchFamily="18" charset="0"/>
                        </a:rPr>
                      </a:br>
                      <a:r>
                        <a:rPr kumimoji="0" lang="en-US" sz="2400" b="1" i="0" u="none" strike="noStrike" cap="none" normalizeH="0" baseline="0" dirty="0" smtClean="0">
                          <a:ln>
                            <a:noFill/>
                          </a:ln>
                          <a:solidFill>
                            <a:srgbClr val="FF0000"/>
                          </a:solidFill>
                          <a:effectLst/>
                          <a:latin typeface="Times New Roman" pitchFamily="18" charset="0"/>
                        </a:rPr>
                        <a:t>Error</a:t>
                      </a:r>
                    </a:p>
                  </a:txBody>
                  <a:tcPr marL="91445" marR="91445" marT="45726" marB="4572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EAEAEA"/>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dirty="0" smtClean="0">
                          <a:ln>
                            <a:noFill/>
                          </a:ln>
                          <a:solidFill>
                            <a:schemeClr val="accent1"/>
                          </a:solidFill>
                          <a:effectLst/>
                          <a:latin typeface="Times New Roman" pitchFamily="18" charset="0"/>
                        </a:rPr>
                        <a:t>Correct</a:t>
                      </a:r>
                      <a:br>
                        <a:rPr kumimoji="0" lang="en-US" sz="2400" b="1" i="0" u="none" strike="noStrike" cap="none" normalizeH="0" baseline="0" dirty="0" smtClean="0">
                          <a:ln>
                            <a:noFill/>
                          </a:ln>
                          <a:solidFill>
                            <a:schemeClr val="accent1"/>
                          </a:solidFill>
                          <a:effectLst/>
                          <a:latin typeface="Times New Roman" pitchFamily="18" charset="0"/>
                        </a:rPr>
                      </a:br>
                      <a:r>
                        <a:rPr kumimoji="0" lang="en-US" sz="2400" b="1" i="0" u="none" strike="noStrike" cap="none" normalizeH="0" baseline="0" dirty="0" smtClean="0">
                          <a:ln>
                            <a:noFill/>
                          </a:ln>
                          <a:solidFill>
                            <a:schemeClr val="accent1"/>
                          </a:solidFill>
                          <a:effectLst/>
                          <a:latin typeface="Times New Roman" pitchFamily="18" charset="0"/>
                        </a:rPr>
                        <a:t>Conclusion</a:t>
                      </a:r>
                    </a:p>
                  </a:txBody>
                  <a:tcPr marL="91445" marR="91445" marT="45726" marB="45726"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bl>
          </a:graphicData>
        </a:graphic>
      </p:graphicFrame>
      <p:sp>
        <p:nvSpPr>
          <p:cNvPr id="38941" name="Text Box 158"/>
          <p:cNvSpPr txBox="1">
            <a:spLocks noChangeArrowheads="1"/>
          </p:cNvSpPr>
          <p:nvPr/>
        </p:nvSpPr>
        <p:spPr bwMode="auto">
          <a:xfrm>
            <a:off x="449263" y="4164013"/>
            <a:ext cx="8248650" cy="2462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2200" b="1"/>
              <a:t>H</a:t>
            </a:r>
            <a:r>
              <a:rPr lang="en-US" altLang="en-US" sz="2200" b="1" baseline="-25000"/>
              <a:t>0</a:t>
            </a:r>
            <a:r>
              <a:rPr lang="en-US" altLang="en-US" sz="2200" b="1"/>
              <a:t>: the defendant is innocent</a:t>
            </a:r>
          </a:p>
          <a:p>
            <a:pPr>
              <a:spcBef>
                <a:spcPct val="0"/>
              </a:spcBef>
              <a:buFontTx/>
              <a:buNone/>
            </a:pPr>
            <a:r>
              <a:rPr lang="en-US" altLang="en-US" sz="2200" b="1"/>
              <a:t>H</a:t>
            </a:r>
            <a:r>
              <a:rPr lang="en-US" altLang="en-US" sz="2200" b="1" baseline="-25000"/>
              <a:t>1</a:t>
            </a:r>
            <a:r>
              <a:rPr lang="en-US" altLang="en-US" sz="2200" b="1"/>
              <a:t>: the defendant is guilty</a:t>
            </a:r>
          </a:p>
          <a:p>
            <a:pPr>
              <a:spcBef>
                <a:spcPct val="0"/>
              </a:spcBef>
              <a:buFontTx/>
              <a:buNone/>
            </a:pPr>
            <a:endParaRPr lang="en-US" altLang="en-US" sz="2200" b="1"/>
          </a:p>
          <a:p>
            <a:pPr>
              <a:spcBef>
                <a:spcPct val="0"/>
              </a:spcBef>
              <a:buFontTx/>
              <a:buNone/>
            </a:pPr>
            <a:r>
              <a:rPr lang="en-US" altLang="en-US" sz="2200" b="1">
                <a:solidFill>
                  <a:srgbClr val="FFC000"/>
                </a:solidFill>
              </a:rPr>
              <a:t>Type I Error (</a:t>
            </a:r>
            <a:r>
              <a:rPr lang="el-GR" altLang="en-US" sz="2200" b="1">
                <a:solidFill>
                  <a:srgbClr val="FFC000"/>
                </a:solidFill>
                <a:cs typeface="Times New Roman" pitchFamily="18" charset="0"/>
              </a:rPr>
              <a:t>α</a:t>
            </a:r>
            <a:r>
              <a:rPr lang="en-US" altLang="en-US" sz="2200" b="1">
                <a:solidFill>
                  <a:srgbClr val="FFC000"/>
                </a:solidFill>
              </a:rPr>
              <a:t>):  convict an innocent person</a:t>
            </a:r>
          </a:p>
          <a:p>
            <a:pPr>
              <a:spcBef>
                <a:spcPct val="0"/>
              </a:spcBef>
              <a:buFontTx/>
              <a:buNone/>
            </a:pPr>
            <a:r>
              <a:rPr lang="en-US" altLang="en-US" sz="2200" b="1">
                <a:solidFill>
                  <a:srgbClr val="FFC000"/>
                </a:solidFill>
              </a:rPr>
              <a:t>Type II Error (</a:t>
            </a:r>
            <a:r>
              <a:rPr lang="el-GR" altLang="en-US" sz="2200" b="1">
                <a:solidFill>
                  <a:srgbClr val="FFC000"/>
                </a:solidFill>
                <a:cs typeface="Times New Roman" pitchFamily="18" charset="0"/>
              </a:rPr>
              <a:t>β</a:t>
            </a:r>
            <a:r>
              <a:rPr lang="en-US" altLang="en-US" sz="2200" b="1">
                <a:solidFill>
                  <a:srgbClr val="FFC000"/>
                </a:solidFill>
              </a:rPr>
              <a:t>):  let a guilty person go free</a:t>
            </a:r>
          </a:p>
          <a:p>
            <a:pPr>
              <a:spcBef>
                <a:spcPct val="0"/>
              </a:spcBef>
              <a:buFontTx/>
              <a:buNone/>
            </a:pPr>
            <a:endParaRPr lang="en-US" altLang="en-US" sz="2200" b="1"/>
          </a:p>
          <a:p>
            <a:pPr>
              <a:spcBef>
                <a:spcPct val="0"/>
              </a:spcBef>
              <a:buFontTx/>
              <a:buNone/>
            </a:pPr>
            <a:r>
              <a:rPr lang="en-US" altLang="en-US" sz="2200" b="1"/>
              <a:t>Note: a defendant is never declared innocent; just not guilty</a:t>
            </a:r>
          </a:p>
        </p:txBody>
      </p:sp>
      <p:sp>
        <p:nvSpPr>
          <p:cNvPr id="38942" name="Text Box 159"/>
          <p:cNvSpPr txBox="1">
            <a:spLocks noChangeArrowheads="1"/>
          </p:cNvSpPr>
          <p:nvPr/>
        </p:nvSpPr>
        <p:spPr bwMode="auto">
          <a:xfrm>
            <a:off x="6359525" y="4140200"/>
            <a:ext cx="2587625"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600" b="1">
                <a:solidFill>
                  <a:srgbClr val="FFFF00"/>
                </a:solidFill>
                <a:cs typeface="Times New Roman" pitchFamily="18" charset="0"/>
              </a:rPr>
              <a:t>decrease </a:t>
            </a:r>
            <a:r>
              <a:rPr lang="el-GR" altLang="en-US" sz="1600" b="1">
                <a:solidFill>
                  <a:srgbClr val="FFFF00"/>
                </a:solidFill>
                <a:cs typeface="Times New Roman" pitchFamily="18" charset="0"/>
              </a:rPr>
              <a:t>α</a:t>
            </a:r>
            <a:r>
              <a:rPr lang="en-US" altLang="en-US" sz="1600" b="1">
                <a:solidFill>
                  <a:srgbClr val="FFFF00"/>
                </a:solidFill>
                <a:cs typeface="Times New Roman" pitchFamily="18" charset="0"/>
              </a:rPr>
              <a:t> </a:t>
            </a:r>
            <a:r>
              <a:rPr lang="en-US" altLang="en-US" sz="1600" b="1">
                <a:solidFill>
                  <a:srgbClr val="FFFF00"/>
                </a:solidFill>
                <a:cs typeface="Times New Roman" pitchFamily="18" charset="0"/>
                <a:sym typeface="Wingdings" pitchFamily="2" charset="2"/>
              </a:rPr>
              <a:t> increase </a:t>
            </a:r>
            <a:r>
              <a:rPr lang="el-GR" altLang="en-US" sz="1600" b="1">
                <a:solidFill>
                  <a:srgbClr val="FFFF00"/>
                </a:solidFill>
                <a:cs typeface="Times New Roman" pitchFamily="18" charset="0"/>
              </a:rPr>
              <a:t>β</a:t>
            </a:r>
            <a:endParaRPr lang="en-US" altLang="en-US" sz="1600" b="1">
              <a:solidFill>
                <a:srgbClr val="FFFF00"/>
              </a:solidFill>
              <a:cs typeface="Times New Roman" pitchFamily="18" charset="0"/>
            </a:endParaRPr>
          </a:p>
          <a:p>
            <a:pPr>
              <a:spcBef>
                <a:spcPct val="0"/>
              </a:spcBef>
              <a:buFontTx/>
              <a:buNone/>
            </a:pPr>
            <a:r>
              <a:rPr lang="en-US" altLang="en-US" sz="1600" b="1">
                <a:solidFill>
                  <a:srgbClr val="FFFF00"/>
                </a:solidFill>
                <a:sym typeface="Wingdings" pitchFamily="2" charset="2"/>
              </a:rPr>
              <a:t>increase</a:t>
            </a:r>
            <a:r>
              <a:rPr lang="en-US" altLang="en-US" sz="1600" b="1">
                <a:solidFill>
                  <a:srgbClr val="FFFF00"/>
                </a:solidFill>
              </a:rPr>
              <a:t> </a:t>
            </a:r>
            <a:r>
              <a:rPr lang="el-GR" altLang="en-US" sz="1600" b="1">
                <a:solidFill>
                  <a:srgbClr val="FFFF00"/>
                </a:solidFill>
              </a:rPr>
              <a:t>α</a:t>
            </a:r>
            <a:r>
              <a:rPr lang="en-US" altLang="en-US" sz="1600" b="1">
                <a:solidFill>
                  <a:srgbClr val="FFFF00"/>
                </a:solidFill>
              </a:rPr>
              <a:t> </a:t>
            </a:r>
            <a:r>
              <a:rPr lang="en-US" altLang="en-US" sz="1600" b="1">
                <a:solidFill>
                  <a:srgbClr val="FFFF00"/>
                </a:solidFill>
                <a:sym typeface="Wingdings" pitchFamily="2" charset="2"/>
              </a:rPr>
              <a:t> </a:t>
            </a:r>
            <a:r>
              <a:rPr lang="en-US" altLang="en-US" sz="1600" b="1">
                <a:solidFill>
                  <a:srgbClr val="FFFF00"/>
                </a:solidFill>
              </a:rPr>
              <a:t>decrease</a:t>
            </a:r>
            <a:r>
              <a:rPr lang="en-US" altLang="en-US" sz="1600" b="1">
                <a:solidFill>
                  <a:srgbClr val="FFFF00"/>
                </a:solidFill>
                <a:sym typeface="Wingdings" pitchFamily="2" charset="2"/>
              </a:rPr>
              <a:t> </a:t>
            </a:r>
            <a:r>
              <a:rPr lang="el-GR" altLang="en-US" sz="1600" b="1">
                <a:solidFill>
                  <a:srgbClr val="FFFF00"/>
                </a:solidFill>
              </a:rPr>
              <a:t>β</a:t>
            </a:r>
          </a:p>
        </p:txBody>
      </p:sp>
      <p:sp>
        <p:nvSpPr>
          <p:cNvPr id="38943" name="Title 5"/>
          <p:cNvSpPr>
            <a:spLocks noGrp="1"/>
          </p:cNvSpPr>
          <p:nvPr>
            <p:ph type="title"/>
          </p:nvPr>
        </p:nvSpPr>
        <p:spPr>
          <a:xfrm>
            <a:off x="0" y="87313"/>
            <a:ext cx="9144000" cy="838200"/>
          </a:xfrm>
        </p:spPr>
        <p:txBody>
          <a:bodyPr/>
          <a:lstStyle/>
          <a:p>
            <a:r>
              <a:rPr lang="en-US" altLang="en-US" sz="3600" b="1" smtClean="0"/>
              <a:t>Hypothesis Testing:  Four Outcomes</a:t>
            </a:r>
            <a:endParaRPr lang="en-US" altLang="en-US" sz="360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title"/>
          </p:nvPr>
        </p:nvSpPr>
        <p:spPr>
          <a:xfrm>
            <a:off x="457200" y="90488"/>
            <a:ext cx="8229600" cy="838200"/>
          </a:xfrm>
        </p:spPr>
        <p:txBody>
          <a:bodyPr/>
          <a:lstStyle/>
          <a:p>
            <a:r>
              <a:rPr lang="en-US" altLang="en-US" sz="3600" b="1" smtClean="0"/>
              <a:t>Hypothesis Testing:  Four Outcomes </a:t>
            </a:r>
            <a:endParaRPr lang="el-GR" altLang="en-US" sz="3600" b="1" smtClean="0"/>
          </a:p>
        </p:txBody>
      </p:sp>
      <p:sp>
        <p:nvSpPr>
          <p:cNvPr id="39939" name="Content Placeholder 10"/>
          <p:cNvSpPr>
            <a:spLocks noGrp="1"/>
          </p:cNvSpPr>
          <p:nvPr>
            <p:ph idx="1"/>
          </p:nvPr>
        </p:nvSpPr>
        <p:spPr/>
        <p:txBody>
          <a:bodyPr/>
          <a:lstStyle/>
          <a:p>
            <a:r>
              <a:rPr lang="en-US" altLang="en-US" sz="2400" b="1" smtClean="0"/>
              <a:t>We reject the null hypothesis when the alternative hypothesis is true (</a:t>
            </a:r>
            <a:r>
              <a:rPr lang="en-US" altLang="en-US" sz="2400" b="1" smtClean="0">
                <a:solidFill>
                  <a:srgbClr val="FFFF00"/>
                </a:solidFill>
              </a:rPr>
              <a:t>Correct Decision</a:t>
            </a:r>
            <a:r>
              <a:rPr lang="en-US" altLang="en-US" sz="2400" b="1" smtClean="0"/>
              <a:t>)</a:t>
            </a:r>
          </a:p>
          <a:p>
            <a:endParaRPr lang="en-US" altLang="en-US" sz="2000" b="1" smtClean="0"/>
          </a:p>
          <a:p>
            <a:r>
              <a:rPr lang="en-US" altLang="en-US" sz="2400" b="1" smtClean="0"/>
              <a:t>We do not reject the null hypothesis when the null hypothesis is true (</a:t>
            </a:r>
            <a:r>
              <a:rPr lang="en-US" altLang="en-US" sz="2400" b="1" smtClean="0">
                <a:solidFill>
                  <a:srgbClr val="FFFF00"/>
                </a:solidFill>
              </a:rPr>
              <a:t>Correct Decision</a:t>
            </a:r>
            <a:r>
              <a:rPr lang="en-US" altLang="en-US" sz="2400" b="1" smtClean="0"/>
              <a:t>)</a:t>
            </a:r>
          </a:p>
          <a:p>
            <a:endParaRPr lang="en-US" altLang="en-US" sz="2000" b="1" smtClean="0"/>
          </a:p>
          <a:p>
            <a:r>
              <a:rPr lang="en-US" altLang="en-US" sz="2400" b="1" smtClean="0"/>
              <a:t>We reject the null hypothesis when the null hypothesis is true (</a:t>
            </a:r>
            <a:r>
              <a:rPr lang="en-US" altLang="en-US" sz="2400" b="1" smtClean="0">
                <a:solidFill>
                  <a:srgbClr val="FFFF00"/>
                </a:solidFill>
              </a:rPr>
              <a:t>Incorrect Decision – Type I error</a:t>
            </a:r>
            <a:r>
              <a:rPr lang="en-US" altLang="en-US" sz="2400" b="1" smtClean="0"/>
              <a:t>)</a:t>
            </a:r>
          </a:p>
          <a:p>
            <a:endParaRPr lang="en-US" altLang="en-US" sz="2000" b="1" smtClean="0"/>
          </a:p>
          <a:p>
            <a:r>
              <a:rPr lang="en-US" altLang="en-US" sz="2400" b="1" smtClean="0"/>
              <a:t>We do not reject the null hypothesis when the alternative hypothesis is true </a:t>
            </a:r>
            <a:br>
              <a:rPr lang="en-US" altLang="en-US" sz="2400" b="1" smtClean="0"/>
            </a:br>
            <a:r>
              <a:rPr lang="en-US" altLang="en-US" sz="2400" b="1" smtClean="0"/>
              <a:t>(</a:t>
            </a:r>
            <a:r>
              <a:rPr lang="en-US" altLang="en-US" sz="2400" b="1" smtClean="0">
                <a:solidFill>
                  <a:srgbClr val="FFFF00"/>
                </a:solidFill>
              </a:rPr>
              <a:t>Incorrect Decision – Type II error</a:t>
            </a:r>
            <a:r>
              <a:rPr lang="en-US" altLang="en-US" sz="2400" b="1" smtClean="0"/>
              <a:t>)</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304800" y="57150"/>
            <a:ext cx="8458200" cy="914400"/>
          </a:xfrm>
        </p:spPr>
        <p:txBody>
          <a:bodyPr/>
          <a:lstStyle/>
          <a:p>
            <a:r>
              <a:rPr lang="en-US" altLang="en-US" sz="3600" b="1" smtClean="0"/>
              <a:t>Example 1</a:t>
            </a:r>
            <a:endParaRPr lang="en-US" altLang="en-US" sz="2400" b="1" smtClean="0"/>
          </a:p>
        </p:txBody>
      </p:sp>
      <p:sp>
        <p:nvSpPr>
          <p:cNvPr id="9219" name="Content Placeholder 2"/>
          <p:cNvSpPr>
            <a:spLocks noGrp="1"/>
          </p:cNvSpPr>
          <p:nvPr>
            <p:ph idx="1"/>
          </p:nvPr>
        </p:nvSpPr>
        <p:spPr>
          <a:xfrm>
            <a:off x="457200" y="1143000"/>
            <a:ext cx="8229600" cy="5410200"/>
          </a:xfrm>
        </p:spPr>
        <p:txBody>
          <a:bodyPr/>
          <a:lstStyle/>
          <a:p>
            <a:pPr marL="0" indent="0">
              <a:buFontTx/>
              <a:buNone/>
              <a:defRPr/>
            </a:pPr>
            <a:r>
              <a:rPr lang="en-US" sz="2400" b="1" dirty="0" smtClean="0"/>
              <a:t>You have created a new manufacturing method for producing widgets, which you claim will reduce the time necessary for assembling the parts. Currently it takes </a:t>
            </a:r>
            <a:r>
              <a:rPr lang="en-US" sz="2400" b="1" dirty="0" smtClean="0">
                <a:solidFill>
                  <a:srgbClr val="FFFF00"/>
                </a:solidFill>
              </a:rPr>
              <a:t>75 seconds </a:t>
            </a:r>
            <a:r>
              <a:rPr lang="en-US" sz="2400" b="1" dirty="0" smtClean="0"/>
              <a:t>to produce a widget. The retooling of the plant for this change is very expensive and will involve a lot of downtime. </a:t>
            </a:r>
          </a:p>
          <a:p>
            <a:pPr marL="0" indent="0">
              <a:buFontTx/>
              <a:buNone/>
              <a:defRPr/>
            </a:pPr>
            <a:endParaRPr lang="en-US" sz="2400" b="1" dirty="0" smtClean="0"/>
          </a:p>
          <a:p>
            <a:pPr>
              <a:buFontTx/>
              <a:buNone/>
              <a:defRPr/>
            </a:pPr>
            <a:r>
              <a:rPr lang="en-US" sz="2400" b="1" dirty="0" smtClean="0"/>
              <a:t>H</a:t>
            </a:r>
            <a:r>
              <a:rPr lang="en-US" sz="2400" b="1" baseline="-25000" dirty="0" smtClean="0"/>
              <a:t>o</a:t>
            </a:r>
            <a:r>
              <a:rPr lang="en-US" sz="2400" b="1" dirty="0" smtClean="0"/>
              <a:t> :</a:t>
            </a:r>
          </a:p>
          <a:p>
            <a:pPr>
              <a:buFontTx/>
              <a:buNone/>
              <a:defRPr/>
            </a:pPr>
            <a:r>
              <a:rPr lang="en-US" sz="2400" b="1" dirty="0" smtClean="0"/>
              <a:t>H</a:t>
            </a:r>
            <a:r>
              <a:rPr lang="en-US" sz="2400" b="1" baseline="-25000" dirty="0" smtClean="0"/>
              <a:t>a</a:t>
            </a:r>
            <a:r>
              <a:rPr lang="en-US" sz="2400" b="1" dirty="0" smtClean="0"/>
              <a:t>:</a:t>
            </a:r>
          </a:p>
          <a:p>
            <a:pPr>
              <a:buFontTx/>
              <a:buNone/>
              <a:defRPr/>
            </a:pPr>
            <a:r>
              <a:rPr lang="en-US" sz="2400" dirty="0" smtClean="0"/>
              <a:t> </a:t>
            </a:r>
          </a:p>
          <a:p>
            <a:pPr marL="0" indent="0">
              <a:buFontTx/>
              <a:buNone/>
              <a:defRPr/>
            </a:pPr>
            <a:r>
              <a:rPr lang="en-US" sz="2400" b="1" dirty="0" smtClean="0"/>
              <a:t>TYPE I</a:t>
            </a:r>
            <a:r>
              <a:rPr lang="en-US" sz="2400" dirty="0" smtClean="0"/>
              <a:t>:</a:t>
            </a:r>
          </a:p>
          <a:p>
            <a:pPr>
              <a:buFontTx/>
              <a:buNone/>
              <a:defRPr/>
            </a:pPr>
            <a:r>
              <a:rPr lang="en-US" sz="2400" dirty="0" smtClean="0"/>
              <a:t> </a:t>
            </a:r>
          </a:p>
          <a:p>
            <a:pPr>
              <a:buFontTx/>
              <a:buNone/>
              <a:defRPr/>
            </a:pPr>
            <a:r>
              <a:rPr lang="en-US" sz="2400" b="1" dirty="0" smtClean="0"/>
              <a:t>TYPE II</a:t>
            </a:r>
            <a:r>
              <a:rPr lang="en-US" sz="2400" dirty="0" smtClean="0"/>
              <a:t>:</a:t>
            </a:r>
          </a:p>
          <a:p>
            <a:pPr marL="0" indent="0">
              <a:buFontTx/>
              <a:buNone/>
              <a:defRPr/>
            </a:pPr>
            <a:endParaRPr lang="en-US" sz="2400" b="1"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93663"/>
            <a:ext cx="8229600" cy="838200"/>
          </a:xfrm>
        </p:spPr>
        <p:txBody>
          <a:bodyPr/>
          <a:lstStyle/>
          <a:p>
            <a:pPr eaLnBrk="1" hangingPunct="1"/>
            <a:r>
              <a:rPr lang="en-US" altLang="en-US" sz="3600" b="1" smtClean="0"/>
              <a:t>Vocabulary (cont)</a:t>
            </a:r>
          </a:p>
        </p:txBody>
      </p:sp>
      <p:sp>
        <p:nvSpPr>
          <p:cNvPr id="5123" name="Rectangle 3"/>
          <p:cNvSpPr>
            <a:spLocks noGrp="1" noChangeArrowheads="1"/>
          </p:cNvSpPr>
          <p:nvPr>
            <p:ph type="body" idx="1"/>
          </p:nvPr>
        </p:nvSpPr>
        <p:spPr>
          <a:xfrm>
            <a:off x="457200" y="914400"/>
            <a:ext cx="8229600" cy="5410200"/>
          </a:xfrm>
        </p:spPr>
        <p:txBody>
          <a:bodyPr/>
          <a:lstStyle/>
          <a:p>
            <a:r>
              <a:rPr lang="en-US" altLang="en-US" sz="2200" b="1" i="1" smtClean="0">
                <a:solidFill>
                  <a:srgbClr val="FFFF00"/>
                </a:solidFill>
              </a:rPr>
              <a:t>Type I error </a:t>
            </a:r>
            <a:r>
              <a:rPr lang="en-US" altLang="en-US" sz="2200" b="1" i="1" smtClean="0"/>
              <a:t>– occurs if a test rejects H</a:t>
            </a:r>
            <a:r>
              <a:rPr lang="en-US" altLang="en-US" sz="2200" b="1" i="1" baseline="-25000" smtClean="0"/>
              <a:t>0</a:t>
            </a:r>
            <a:r>
              <a:rPr lang="en-US" altLang="en-US" sz="2200" b="1" i="1" smtClean="0"/>
              <a:t> when H</a:t>
            </a:r>
            <a:r>
              <a:rPr lang="en-US" altLang="en-US" sz="2200" b="1" i="1" baseline="-25000" smtClean="0"/>
              <a:t>0</a:t>
            </a:r>
            <a:r>
              <a:rPr lang="en-US" altLang="en-US" sz="2200" b="1" i="1" smtClean="0"/>
              <a:t> is true.  That is, the test finds convincing evidence that H</a:t>
            </a:r>
            <a:r>
              <a:rPr lang="en-US" altLang="en-US" sz="2200" b="1" i="1" baseline="-25000" smtClean="0"/>
              <a:t>a</a:t>
            </a:r>
            <a:r>
              <a:rPr lang="en-US" altLang="en-US" sz="2200" b="1" i="1" smtClean="0"/>
              <a:t> is true, when it really isn’t;  P(Type I) = </a:t>
            </a:r>
            <a:r>
              <a:rPr lang="el-GR" altLang="en-US" sz="2200" b="1" i="1" smtClean="0"/>
              <a:t>α</a:t>
            </a:r>
            <a:endParaRPr lang="en-US" altLang="en-US" sz="2200" b="1" smtClean="0"/>
          </a:p>
          <a:p>
            <a:r>
              <a:rPr lang="en-US" altLang="en-US" sz="2200" b="1" i="1" smtClean="0">
                <a:solidFill>
                  <a:srgbClr val="FFFF00"/>
                </a:solidFill>
              </a:rPr>
              <a:t>Type II error </a:t>
            </a:r>
            <a:r>
              <a:rPr lang="en-US" altLang="en-US" sz="2200" b="1" i="1" smtClean="0"/>
              <a:t>– occurs if a test fails to rejects H</a:t>
            </a:r>
            <a:r>
              <a:rPr lang="en-US" altLang="en-US" sz="2200" b="1" i="1" baseline="-25000" smtClean="0"/>
              <a:t>0</a:t>
            </a:r>
            <a:r>
              <a:rPr lang="en-US" altLang="en-US" sz="2200" b="1" i="1" smtClean="0"/>
              <a:t> when H</a:t>
            </a:r>
            <a:r>
              <a:rPr lang="en-US" altLang="en-US" sz="2200" b="1" i="1" baseline="-25000" smtClean="0"/>
              <a:t>a</a:t>
            </a:r>
            <a:r>
              <a:rPr lang="en-US" altLang="en-US" sz="2200" b="1" i="1" smtClean="0"/>
              <a:t> is true.  That is, the test does not find convincing evidence that H</a:t>
            </a:r>
            <a:r>
              <a:rPr lang="en-US" altLang="en-US" sz="2200" b="1" i="1" baseline="-25000" smtClean="0"/>
              <a:t>a</a:t>
            </a:r>
            <a:r>
              <a:rPr lang="en-US" altLang="en-US" sz="2200" b="1" i="1" smtClean="0"/>
              <a:t> is true, when it really is; P(Type II) = </a:t>
            </a:r>
            <a:r>
              <a:rPr lang="el-GR" altLang="en-US" sz="2200" b="1" i="1" smtClean="0"/>
              <a:t>β</a:t>
            </a:r>
            <a:endParaRPr lang="en-US" altLang="en-US" sz="2200" b="1" smtClean="0"/>
          </a:p>
          <a:p>
            <a:r>
              <a:rPr lang="en-US" altLang="en-US" sz="2200" b="1" i="1" smtClean="0"/>
              <a:t> </a:t>
            </a:r>
            <a:endParaRPr lang="en-US" altLang="en-US" sz="2200" b="1" smtClean="0"/>
          </a:p>
          <a:p>
            <a:r>
              <a:rPr lang="en-US" altLang="en-US" sz="2200" b="1" i="1" smtClean="0">
                <a:solidFill>
                  <a:srgbClr val="FFFF00"/>
                </a:solidFill>
              </a:rPr>
              <a:t>Level of Significance </a:t>
            </a:r>
            <a:r>
              <a:rPr lang="en-US" altLang="en-US" sz="2200" b="1" i="1" smtClean="0"/>
              <a:t>– probability of making a Type I error, α </a:t>
            </a:r>
            <a:endParaRPr lang="en-US" altLang="en-US" sz="2200" b="1" smtClean="0"/>
          </a:p>
          <a:p>
            <a:r>
              <a:rPr lang="en-US" altLang="en-US" sz="2200" b="1" i="1" smtClean="0">
                <a:solidFill>
                  <a:srgbClr val="FFFF00"/>
                </a:solidFill>
              </a:rPr>
              <a:t>Power of the test </a:t>
            </a:r>
            <a:r>
              <a:rPr lang="en-US" altLang="en-US" sz="2200" b="1" i="1" smtClean="0"/>
              <a:t>– value of 1 – β</a:t>
            </a:r>
            <a:endParaRPr lang="en-US" altLang="en-US" sz="2200" b="1" smtClean="0"/>
          </a:p>
          <a:p>
            <a:r>
              <a:rPr lang="en-US" altLang="en-US" sz="2200" b="1" i="1" smtClean="0">
                <a:solidFill>
                  <a:srgbClr val="FFFF00"/>
                </a:solidFill>
              </a:rPr>
              <a:t>Power curve </a:t>
            </a:r>
            <a:r>
              <a:rPr lang="en-US" altLang="en-US" sz="2200" b="1" i="1" smtClean="0"/>
              <a:t>– a graph that shows the power of the test against values of the population mean that make the null hypothesis false. </a:t>
            </a:r>
            <a:endParaRPr lang="en-US" altLang="en-US" sz="2200" b="1" smtClean="0"/>
          </a:p>
          <a:p>
            <a:pPr>
              <a:buFontTx/>
              <a:buNone/>
            </a:pPr>
            <a:endParaRPr lang="en-US" altLang="en-US" sz="2200" b="1"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304800" y="87313"/>
            <a:ext cx="8458200" cy="838200"/>
          </a:xfrm>
        </p:spPr>
        <p:txBody>
          <a:bodyPr/>
          <a:lstStyle/>
          <a:p>
            <a:r>
              <a:rPr lang="en-US" altLang="en-US" sz="3600" b="1" smtClean="0"/>
              <a:t>Example 1 cont</a:t>
            </a:r>
            <a:endParaRPr lang="en-US" altLang="en-US" sz="2400" b="1" smtClean="0"/>
          </a:p>
        </p:txBody>
      </p:sp>
      <p:sp>
        <p:nvSpPr>
          <p:cNvPr id="9219" name="Content Placeholder 2"/>
          <p:cNvSpPr>
            <a:spLocks noGrp="1"/>
          </p:cNvSpPr>
          <p:nvPr>
            <p:ph idx="1"/>
          </p:nvPr>
        </p:nvSpPr>
        <p:spPr>
          <a:xfrm>
            <a:off x="304800" y="1143000"/>
            <a:ext cx="8610600" cy="5181600"/>
          </a:xfrm>
        </p:spPr>
        <p:txBody>
          <a:bodyPr/>
          <a:lstStyle/>
          <a:p>
            <a:pPr>
              <a:buFontTx/>
              <a:buNone/>
              <a:defRPr/>
            </a:pPr>
            <a:r>
              <a:rPr lang="en-US" sz="2400" b="1" dirty="0" smtClean="0"/>
              <a:t>H</a:t>
            </a:r>
            <a:r>
              <a:rPr lang="en-US" sz="2400" b="1" baseline="-25000" dirty="0" smtClean="0"/>
              <a:t>o</a:t>
            </a:r>
            <a:r>
              <a:rPr lang="en-US" sz="2400" b="1" dirty="0" smtClean="0"/>
              <a:t> : </a:t>
            </a:r>
            <a:r>
              <a:rPr lang="en-US" sz="2400" b="1" dirty="0" smtClean="0">
                <a:solidFill>
                  <a:srgbClr val="FFFF00"/>
                </a:solidFill>
              </a:rPr>
              <a:t>µ = 75   (no difference with the new method) </a:t>
            </a:r>
          </a:p>
          <a:p>
            <a:pPr>
              <a:buFontTx/>
              <a:buNone/>
              <a:defRPr/>
            </a:pPr>
            <a:r>
              <a:rPr lang="en-US" sz="2400" b="1" dirty="0" smtClean="0"/>
              <a:t>H</a:t>
            </a:r>
            <a:r>
              <a:rPr lang="en-US" sz="2400" b="1" baseline="-25000" dirty="0" smtClean="0"/>
              <a:t>a</a:t>
            </a:r>
            <a:r>
              <a:rPr lang="en-US" sz="2400" b="1" dirty="0" smtClean="0"/>
              <a:t>:  </a:t>
            </a:r>
            <a:r>
              <a:rPr lang="en-US" sz="2400" b="1" dirty="0" smtClean="0">
                <a:solidFill>
                  <a:srgbClr val="FFFF00"/>
                </a:solidFill>
              </a:rPr>
              <a:t>µ &lt; 75     (time will be reduced) </a:t>
            </a:r>
          </a:p>
          <a:p>
            <a:pPr>
              <a:buFontTx/>
              <a:buNone/>
              <a:defRPr/>
            </a:pPr>
            <a:r>
              <a:rPr lang="en-US" sz="2400" b="1" dirty="0" smtClean="0"/>
              <a:t> </a:t>
            </a:r>
          </a:p>
          <a:p>
            <a:pPr marL="0" indent="0">
              <a:buFontTx/>
              <a:buNone/>
              <a:defRPr/>
            </a:pPr>
            <a:r>
              <a:rPr lang="en-US" sz="2400" b="1" dirty="0" smtClean="0"/>
              <a:t>TYPE I:  </a:t>
            </a:r>
            <a:r>
              <a:rPr lang="en-US" sz="2400" b="1" dirty="0" smtClean="0">
                <a:solidFill>
                  <a:srgbClr val="FFFF00"/>
                </a:solidFill>
              </a:rPr>
              <a:t>Determine that the new process reduces time when it actually does not. You end up spending lots of money retooling when there will be no savings.  The plant is shut unnecessarily and production is lost.</a:t>
            </a:r>
          </a:p>
          <a:p>
            <a:pPr>
              <a:buFontTx/>
              <a:buNone/>
              <a:defRPr/>
            </a:pPr>
            <a:r>
              <a:rPr lang="en-US" sz="2400" b="1" dirty="0" smtClean="0"/>
              <a:t> </a:t>
            </a:r>
          </a:p>
          <a:p>
            <a:pPr marL="0" indent="0">
              <a:buFontTx/>
              <a:buNone/>
              <a:defRPr/>
            </a:pPr>
            <a:r>
              <a:rPr lang="en-US" sz="2400" b="1" dirty="0" smtClean="0"/>
              <a:t>TYPE II:  </a:t>
            </a:r>
            <a:r>
              <a:rPr lang="en-US" sz="2400" b="1" dirty="0" smtClean="0">
                <a:solidFill>
                  <a:srgbClr val="FFFF00"/>
                </a:solidFill>
              </a:rPr>
              <a:t>Determine that the new process does not reduce when it actually does lead to a reduction.  You end up not improving the situation, you don't save money, and you don't reduce manufacturing time.</a:t>
            </a:r>
          </a:p>
          <a:p>
            <a:pPr marL="0" indent="0">
              <a:buFontTx/>
              <a:buNone/>
              <a:defRPr/>
            </a:pPr>
            <a:endParaRPr lang="en-US" sz="2400" b="1"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4"/>
          <p:cNvSpPr>
            <a:spLocks noGrp="1" noChangeArrowheads="1"/>
          </p:cNvSpPr>
          <p:nvPr>
            <p:ph type="title"/>
          </p:nvPr>
        </p:nvSpPr>
        <p:spPr>
          <a:xfrm>
            <a:off x="457200" y="44450"/>
            <a:ext cx="8229600" cy="914400"/>
          </a:xfrm>
        </p:spPr>
        <p:txBody>
          <a:bodyPr/>
          <a:lstStyle/>
          <a:p>
            <a:r>
              <a:rPr lang="en-US" altLang="en-US" sz="3600" b="1" smtClean="0"/>
              <a:t>Example 2</a:t>
            </a:r>
            <a:endParaRPr lang="el-GR" altLang="en-US" sz="3600" b="1" smtClean="0"/>
          </a:p>
        </p:txBody>
      </p:sp>
      <p:sp>
        <p:nvSpPr>
          <p:cNvPr id="8195" name="Content Placeholder 10"/>
          <p:cNvSpPr>
            <a:spLocks noGrp="1"/>
          </p:cNvSpPr>
          <p:nvPr>
            <p:ph idx="1"/>
          </p:nvPr>
        </p:nvSpPr>
        <p:spPr>
          <a:xfrm>
            <a:off x="457200" y="1066800"/>
            <a:ext cx="8229600" cy="5059363"/>
          </a:xfrm>
        </p:spPr>
        <p:txBody>
          <a:bodyPr/>
          <a:lstStyle/>
          <a:p>
            <a:pPr>
              <a:buFontTx/>
              <a:buNone/>
              <a:defRPr/>
            </a:pPr>
            <a:r>
              <a:rPr lang="en-US" sz="2400" b="1" dirty="0" smtClean="0"/>
              <a:t>A potato chip producer wants to test the hypothesis</a:t>
            </a:r>
            <a:br>
              <a:rPr lang="en-US" sz="2400" b="1" dirty="0" smtClean="0"/>
            </a:br>
            <a:r>
              <a:rPr lang="en-US" sz="1200" b="1" dirty="0" smtClean="0"/>
              <a:t/>
            </a:r>
            <a:br>
              <a:rPr lang="en-US" sz="1200" b="1" dirty="0" smtClean="0"/>
            </a:br>
            <a:r>
              <a:rPr lang="en-US" sz="2400" b="1" dirty="0" smtClean="0"/>
              <a:t>H</a:t>
            </a:r>
            <a:r>
              <a:rPr lang="en-US" sz="2400" b="1" baseline="-25000" dirty="0" smtClean="0"/>
              <a:t>0</a:t>
            </a:r>
            <a:r>
              <a:rPr lang="en-US" sz="2400" b="1" dirty="0" smtClean="0"/>
              <a:t>:  p = 0.08 proportion of potatoes with blemishes</a:t>
            </a:r>
            <a:br>
              <a:rPr lang="en-US" sz="2400" b="1" dirty="0" smtClean="0"/>
            </a:br>
            <a:r>
              <a:rPr lang="en-US" sz="2400" b="1" dirty="0" smtClean="0"/>
              <a:t>H</a:t>
            </a:r>
            <a:r>
              <a:rPr lang="en-US" sz="2400" b="1" baseline="-25000" dirty="0" smtClean="0"/>
              <a:t>a</a:t>
            </a:r>
            <a:r>
              <a:rPr lang="en-US" sz="2400" b="1" dirty="0" smtClean="0"/>
              <a:t>:  p &lt; 0.08</a:t>
            </a:r>
          </a:p>
          <a:p>
            <a:pPr>
              <a:buFontTx/>
              <a:buNone/>
              <a:defRPr/>
            </a:pPr>
            <a:endParaRPr lang="en-US" sz="1200" b="1" dirty="0" smtClean="0"/>
          </a:p>
          <a:p>
            <a:pPr marL="0" indent="0">
              <a:buFontTx/>
              <a:buNone/>
              <a:defRPr/>
            </a:pPr>
            <a:r>
              <a:rPr lang="en-US" sz="2400" b="1" dirty="0" smtClean="0"/>
              <a:t>Let’s examine the two types of errors that the producer could make and the consequences of each</a:t>
            </a:r>
          </a:p>
          <a:p>
            <a:pPr marL="0" indent="0">
              <a:buFontTx/>
              <a:buNone/>
              <a:defRPr/>
            </a:pPr>
            <a:endParaRPr lang="en-US" sz="1200" b="1" dirty="0" smtClean="0"/>
          </a:p>
          <a:p>
            <a:pPr marL="0" indent="0">
              <a:buFontTx/>
              <a:buNone/>
              <a:defRPr/>
            </a:pPr>
            <a:r>
              <a:rPr lang="en-US" sz="2400" b="1" dirty="0" smtClean="0"/>
              <a:t>Type I Error:</a:t>
            </a:r>
          </a:p>
          <a:p>
            <a:pPr marL="0" indent="0">
              <a:buFontTx/>
              <a:buNone/>
              <a:defRPr/>
            </a:pPr>
            <a:endParaRPr lang="en-US" sz="2400" b="1" dirty="0" smtClean="0"/>
          </a:p>
          <a:p>
            <a:pPr marL="0" indent="0">
              <a:buFontTx/>
              <a:buNone/>
              <a:defRPr/>
            </a:pPr>
            <a:endParaRPr lang="en-US" sz="2400" b="1" dirty="0" smtClean="0"/>
          </a:p>
          <a:p>
            <a:pPr marL="0" indent="0">
              <a:buFontTx/>
              <a:buNone/>
              <a:defRPr/>
            </a:pPr>
            <a:r>
              <a:rPr lang="en-US" sz="2400" b="1" dirty="0" smtClean="0"/>
              <a:t>Type II Error:</a:t>
            </a:r>
          </a:p>
        </p:txBody>
      </p:sp>
      <p:sp>
        <p:nvSpPr>
          <p:cNvPr id="4" name="TextBox 3"/>
          <p:cNvSpPr txBox="1">
            <a:spLocks noChangeArrowheads="1"/>
          </p:cNvSpPr>
          <p:nvPr/>
        </p:nvSpPr>
        <p:spPr bwMode="auto">
          <a:xfrm>
            <a:off x="609600" y="4038600"/>
            <a:ext cx="8321675"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Description:  producer concludes that the p &lt; 8% when its actually greater </a:t>
            </a:r>
          </a:p>
        </p:txBody>
      </p:sp>
      <p:sp>
        <p:nvSpPr>
          <p:cNvPr id="5" name="TextBox 4"/>
          <p:cNvSpPr txBox="1">
            <a:spLocks noChangeArrowheads="1"/>
          </p:cNvSpPr>
          <p:nvPr/>
        </p:nvSpPr>
        <p:spPr bwMode="auto">
          <a:xfrm>
            <a:off x="533400" y="5410200"/>
            <a:ext cx="79883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800" b="1">
                <a:solidFill>
                  <a:srgbClr val="FFFF00"/>
                </a:solidFill>
              </a:rPr>
              <a:t>Description:  producer concludes that the p &gt; 8% when its actually less</a:t>
            </a:r>
          </a:p>
        </p:txBody>
      </p:sp>
      <p:sp>
        <p:nvSpPr>
          <p:cNvPr id="6" name="TextBox 5"/>
          <p:cNvSpPr txBox="1"/>
          <p:nvPr/>
        </p:nvSpPr>
        <p:spPr>
          <a:xfrm>
            <a:off x="615950" y="4413250"/>
            <a:ext cx="8299450" cy="646113"/>
          </a:xfrm>
          <a:prstGeom prst="rect">
            <a:avLst/>
          </a:prstGeom>
          <a:noFill/>
        </p:spPr>
        <p:txBody>
          <a:bodyPr>
            <a:spAutoFit/>
          </a:bodyPr>
          <a:lstStyle/>
          <a:p>
            <a:pPr>
              <a:defRPr/>
            </a:pPr>
            <a:r>
              <a:rPr lang="en-US" b="1" dirty="0">
                <a:solidFill>
                  <a:schemeClr val="bg2">
                    <a:lumMod val="40000"/>
                    <a:lumOff val="60000"/>
                  </a:schemeClr>
                </a:solidFill>
              </a:rPr>
              <a:t>Consequence:  producer accepts shipment with sub-standard potatoes; consumers may choose not to come back to the product after a bad bag</a:t>
            </a:r>
          </a:p>
        </p:txBody>
      </p:sp>
      <p:sp>
        <p:nvSpPr>
          <p:cNvPr id="7" name="TextBox 6"/>
          <p:cNvSpPr txBox="1"/>
          <p:nvPr/>
        </p:nvSpPr>
        <p:spPr>
          <a:xfrm>
            <a:off x="533400" y="5791200"/>
            <a:ext cx="8382000" cy="646113"/>
          </a:xfrm>
          <a:prstGeom prst="rect">
            <a:avLst/>
          </a:prstGeom>
          <a:noFill/>
        </p:spPr>
        <p:txBody>
          <a:bodyPr>
            <a:spAutoFit/>
          </a:bodyPr>
          <a:lstStyle/>
          <a:p>
            <a:pPr>
              <a:defRPr/>
            </a:pPr>
            <a:r>
              <a:rPr lang="en-US" b="1" dirty="0">
                <a:solidFill>
                  <a:schemeClr val="bg2">
                    <a:lumMod val="40000"/>
                    <a:lumOff val="60000"/>
                  </a:schemeClr>
                </a:solidFill>
              </a:rPr>
              <a:t>Consequence:  producer rejects shipment with acceptable potatoes; possible damage to supplier relationship and to production schedule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ox(in)">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dissolve">
                                      <p:cBhvr>
                                        <p:cTn id="2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47625"/>
            <a:ext cx="8229600" cy="914400"/>
          </a:xfrm>
        </p:spPr>
        <p:txBody>
          <a:bodyPr/>
          <a:lstStyle/>
          <a:p>
            <a:pPr eaLnBrk="1" hangingPunct="1"/>
            <a:r>
              <a:rPr lang="en-US" altLang="en-US" sz="3600" b="1" smtClean="0"/>
              <a:t>Summary and Homework</a:t>
            </a:r>
          </a:p>
        </p:txBody>
      </p:sp>
      <p:sp>
        <p:nvSpPr>
          <p:cNvPr id="44035" name="Rectangle 3"/>
          <p:cNvSpPr>
            <a:spLocks noGrp="1" noChangeArrowheads="1"/>
          </p:cNvSpPr>
          <p:nvPr>
            <p:ph type="body" idx="1"/>
          </p:nvPr>
        </p:nvSpPr>
        <p:spPr>
          <a:xfrm>
            <a:off x="304800" y="914400"/>
            <a:ext cx="8534400" cy="5562600"/>
          </a:xfrm>
        </p:spPr>
        <p:txBody>
          <a:bodyPr/>
          <a:lstStyle/>
          <a:p>
            <a:pPr eaLnBrk="1" hangingPunct="1"/>
            <a:r>
              <a:rPr lang="en-US" altLang="en-US" sz="2800" b="1" smtClean="0">
                <a:solidFill>
                  <a:srgbClr val="FFFF00"/>
                </a:solidFill>
              </a:rPr>
              <a:t>Summary</a:t>
            </a:r>
          </a:p>
          <a:p>
            <a:pPr lvl="1" eaLnBrk="1" hangingPunct="1"/>
            <a:r>
              <a:rPr lang="en-US" altLang="en-US" sz="2400" b="1" smtClean="0"/>
              <a:t>Significance test assesses evidence provided by data against H</a:t>
            </a:r>
            <a:r>
              <a:rPr lang="en-US" altLang="en-US" sz="2400" b="1" baseline="-25000" smtClean="0"/>
              <a:t>0</a:t>
            </a:r>
            <a:r>
              <a:rPr lang="en-US" altLang="en-US" sz="2400" b="1" smtClean="0"/>
              <a:t> in favor of H</a:t>
            </a:r>
            <a:r>
              <a:rPr lang="en-US" altLang="en-US" sz="2400" b="1" baseline="-25000" smtClean="0"/>
              <a:t>a</a:t>
            </a:r>
          </a:p>
          <a:p>
            <a:pPr lvl="1" eaLnBrk="1" hangingPunct="1"/>
            <a:r>
              <a:rPr lang="en-US" altLang="en-US" sz="2400" b="1" smtClean="0"/>
              <a:t>H</a:t>
            </a:r>
            <a:r>
              <a:rPr lang="en-US" altLang="en-US" sz="2400" b="1" baseline="-25000" smtClean="0"/>
              <a:t>a</a:t>
            </a:r>
            <a:r>
              <a:rPr lang="en-US" altLang="en-US" sz="2400" b="1" smtClean="0"/>
              <a:t> can be two-sided (different, ≠) or one-sided (specific direction, &lt; or &gt;)</a:t>
            </a:r>
          </a:p>
          <a:p>
            <a:pPr lvl="1" eaLnBrk="1" hangingPunct="1"/>
            <a:r>
              <a:rPr lang="en-US" altLang="en-US" sz="2400" b="1" smtClean="0"/>
              <a:t>Same three conditions as with confidence intervals</a:t>
            </a:r>
          </a:p>
          <a:p>
            <a:pPr lvl="1" eaLnBrk="1" hangingPunct="1"/>
            <a:r>
              <a:rPr lang="en-US" altLang="en-US" sz="2400" b="1" smtClean="0"/>
              <a:t>Test statistic is usually a standardized value</a:t>
            </a:r>
          </a:p>
          <a:p>
            <a:pPr lvl="1" eaLnBrk="1" hangingPunct="1"/>
            <a:r>
              <a:rPr lang="en-US" altLang="en-US" sz="2400" b="1" smtClean="0"/>
              <a:t>P-value, the probability of getting a more extreme value given that H</a:t>
            </a:r>
            <a:r>
              <a:rPr lang="en-US" altLang="en-US" sz="2400" b="1" baseline="-25000" smtClean="0"/>
              <a:t>0</a:t>
            </a:r>
            <a:r>
              <a:rPr lang="en-US" altLang="en-US" sz="2400" b="1" smtClean="0"/>
              <a:t> is true </a:t>
            </a:r>
            <a:r>
              <a:rPr lang="en-US" altLang="en-US" sz="2400" b="1" smtClean="0">
                <a:sym typeface="Wingdings" pitchFamily="2" charset="2"/>
              </a:rPr>
              <a:t></a:t>
            </a:r>
            <a:r>
              <a:rPr lang="en-US" altLang="en-US" sz="2400" b="1" smtClean="0"/>
              <a:t> is small we reject H</a:t>
            </a:r>
            <a:r>
              <a:rPr lang="en-US" altLang="en-US" sz="2400" b="1" baseline="-25000" smtClean="0"/>
              <a:t>0</a:t>
            </a:r>
            <a:endParaRPr lang="en-US" altLang="en-US" sz="2400" b="1" smtClean="0"/>
          </a:p>
          <a:p>
            <a:pPr lvl="1" eaLnBrk="1" hangingPunct="1"/>
            <a:endParaRPr lang="en-US" altLang="en-US" sz="1600" b="1" smtClean="0"/>
          </a:p>
          <a:p>
            <a:pPr eaLnBrk="1" hangingPunct="1"/>
            <a:r>
              <a:rPr lang="en-US" altLang="en-US" sz="2800" b="1" smtClean="0">
                <a:solidFill>
                  <a:srgbClr val="FFFF00"/>
                </a:solidFill>
              </a:rPr>
              <a:t>Homework</a:t>
            </a:r>
          </a:p>
          <a:p>
            <a:pPr lvl="1" eaLnBrk="1" hangingPunct="1"/>
            <a:r>
              <a:rPr lang="en-US" altLang="en-US" sz="2400" b="1" smtClean="0"/>
              <a:t>Day One:  problems 1, 3, 5, 7, 9, 11, 13</a:t>
            </a:r>
          </a:p>
          <a:p>
            <a:pPr lvl="1" eaLnBrk="1" hangingPunct="1"/>
            <a:r>
              <a:rPr lang="en-US" altLang="en-US" sz="2400" b="1" smtClean="0"/>
              <a:t>Day Two:  problems 17, 19-24, 27, 31, 33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6200"/>
            <a:ext cx="8229600" cy="868363"/>
          </a:xfrm>
        </p:spPr>
        <p:txBody>
          <a:bodyPr/>
          <a:lstStyle/>
          <a:p>
            <a:r>
              <a:rPr lang="en-US" altLang="en-US" sz="3600" b="1" smtClean="0"/>
              <a:t>Introduction</a:t>
            </a:r>
          </a:p>
        </p:txBody>
      </p:sp>
      <p:sp>
        <p:nvSpPr>
          <p:cNvPr id="6147" name="Content Placeholder 2"/>
          <p:cNvSpPr>
            <a:spLocks noGrp="1"/>
          </p:cNvSpPr>
          <p:nvPr>
            <p:ph idx="1"/>
          </p:nvPr>
        </p:nvSpPr>
        <p:spPr>
          <a:xfrm>
            <a:off x="457200" y="1143000"/>
            <a:ext cx="8229600" cy="5181600"/>
          </a:xfrm>
        </p:spPr>
        <p:txBody>
          <a:bodyPr/>
          <a:lstStyle/>
          <a:p>
            <a:r>
              <a:rPr lang="en-US" altLang="en-US" sz="2800" b="1" smtClean="0"/>
              <a:t>Confidence intervals are one of the two most common types of statistical inference. Use a confidence interval when your goal is to estimate a population parameter. </a:t>
            </a:r>
          </a:p>
          <a:p>
            <a:r>
              <a:rPr lang="en-US" altLang="en-US" sz="2800" b="1" smtClean="0"/>
              <a:t>The second common type of inference, called </a:t>
            </a:r>
            <a:r>
              <a:rPr lang="en-US" altLang="en-US" sz="2800" b="1" i="1" smtClean="0"/>
              <a:t>significance tests</a:t>
            </a:r>
            <a:r>
              <a:rPr lang="en-US" altLang="en-US" sz="2800" b="1" smtClean="0"/>
              <a:t>, has a different goal: to assess the evidence provided by data about some claim concerning a population.</a:t>
            </a:r>
          </a:p>
          <a:p>
            <a:r>
              <a:rPr lang="en-US" altLang="en-US" sz="2800" b="1" smtClean="0"/>
              <a:t>As we saw on some quiz and test questions confidence intervals can also do some significance testing like things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120650"/>
            <a:ext cx="8229600" cy="762000"/>
          </a:xfrm>
        </p:spPr>
        <p:txBody>
          <a:bodyPr/>
          <a:lstStyle/>
          <a:p>
            <a:pPr eaLnBrk="1" hangingPunct="1"/>
            <a:r>
              <a:rPr lang="en-US" altLang="en-US" sz="3600" b="1" smtClean="0"/>
              <a:t>Steps in Hypothesis Testing</a:t>
            </a:r>
          </a:p>
        </p:txBody>
      </p:sp>
      <p:sp>
        <p:nvSpPr>
          <p:cNvPr id="7171" name="Rectangle 3"/>
          <p:cNvSpPr>
            <a:spLocks noGrp="1" noChangeArrowheads="1"/>
          </p:cNvSpPr>
          <p:nvPr>
            <p:ph type="body" idx="1"/>
          </p:nvPr>
        </p:nvSpPr>
        <p:spPr>
          <a:xfrm>
            <a:off x="457200" y="1219200"/>
            <a:ext cx="8229600" cy="5257800"/>
          </a:xfrm>
        </p:spPr>
        <p:txBody>
          <a:bodyPr/>
          <a:lstStyle/>
          <a:p>
            <a:r>
              <a:rPr lang="en-US" altLang="en-US" sz="2800" b="1" smtClean="0"/>
              <a:t>A claim is made (</a:t>
            </a:r>
            <a:r>
              <a:rPr lang="en-US" altLang="en-US" sz="2800" b="1" smtClean="0">
                <a:solidFill>
                  <a:srgbClr val="FFFF00"/>
                </a:solidFill>
              </a:rPr>
              <a:t>an alternative hypothesis</a:t>
            </a:r>
            <a:r>
              <a:rPr lang="en-US" altLang="en-US" sz="2800" b="1" smtClean="0"/>
              <a:t>)</a:t>
            </a:r>
          </a:p>
          <a:p>
            <a:endParaRPr lang="en-US" altLang="en-US" sz="2000" b="1" smtClean="0"/>
          </a:p>
          <a:p>
            <a:r>
              <a:rPr lang="en-US" altLang="en-US" sz="2800" b="1" smtClean="0"/>
              <a:t>Evidence (sample data) is collected to test the claim</a:t>
            </a:r>
          </a:p>
          <a:p>
            <a:endParaRPr lang="en-US" altLang="en-US" sz="2000" b="1" smtClean="0"/>
          </a:p>
          <a:p>
            <a:r>
              <a:rPr lang="en-US" altLang="en-US" sz="2800" b="1" smtClean="0"/>
              <a:t>The data are analyzed to assess the plausibility (</a:t>
            </a:r>
            <a:r>
              <a:rPr lang="en-US" altLang="en-US" sz="2800" b="1" smtClean="0">
                <a:solidFill>
                  <a:srgbClr val="FFFF00"/>
                </a:solidFill>
              </a:rPr>
              <a:t>not proof</a:t>
            </a:r>
            <a:r>
              <a:rPr lang="en-US" altLang="en-US" sz="2800" b="1" smtClean="0"/>
              <a:t>!!) of the claim</a:t>
            </a:r>
          </a:p>
          <a:p>
            <a:endParaRPr lang="en-US" altLang="en-US" sz="2000" b="1" smtClean="0"/>
          </a:p>
          <a:p>
            <a:r>
              <a:rPr lang="en-US" altLang="en-US" sz="2800" b="1" smtClean="0"/>
              <a:t>Note:  Hypothesis testing is also called Significance testing or Inference testing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75" y="2914650"/>
            <a:ext cx="4238625"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p:cNvSpPr>
            <a:spLocks noGrp="1"/>
          </p:cNvSpPr>
          <p:nvPr>
            <p:ph type="title"/>
          </p:nvPr>
        </p:nvSpPr>
        <p:spPr>
          <a:xfrm>
            <a:off x="457200" y="76200"/>
            <a:ext cx="8229600" cy="868363"/>
          </a:xfrm>
        </p:spPr>
        <p:txBody>
          <a:bodyPr/>
          <a:lstStyle/>
          <a:p>
            <a:r>
              <a:rPr lang="en-US" altLang="en-US" sz="3600" b="1" smtClean="0">
                <a:solidFill>
                  <a:schemeClr val="tx1"/>
                </a:solidFill>
              </a:rPr>
              <a:t>The Reasoning of Significance Tests</a:t>
            </a:r>
            <a:endParaRPr lang="en-US" altLang="en-US" sz="3600" smtClean="0">
              <a:solidFill>
                <a:schemeClr val="tx1"/>
              </a:solidFill>
            </a:endParaRPr>
          </a:p>
        </p:txBody>
      </p:sp>
      <p:sp>
        <p:nvSpPr>
          <p:cNvPr id="3" name="Content Placeholder 2"/>
          <p:cNvSpPr>
            <a:spLocks noGrp="1"/>
          </p:cNvSpPr>
          <p:nvPr>
            <p:ph idx="1"/>
          </p:nvPr>
        </p:nvSpPr>
        <p:spPr>
          <a:xfrm>
            <a:off x="263525" y="915988"/>
            <a:ext cx="8880475" cy="1828800"/>
          </a:xfrm>
        </p:spPr>
        <p:txBody>
          <a:bodyPr/>
          <a:lstStyle/>
          <a:p>
            <a:pPr marL="0" indent="0">
              <a:spcAft>
                <a:spcPts val="1200"/>
              </a:spcAft>
              <a:buFontTx/>
              <a:buNone/>
              <a:defRPr/>
            </a:pPr>
            <a:r>
              <a:rPr lang="en-US" sz="2000" b="1" dirty="0" smtClean="0">
                <a:ea typeface="ＭＳ Ｐゴシック" charset="-128"/>
              </a:rPr>
              <a:t>Suppose a basketball player claimed to be an 80% free-throw shooter.  To test this claim, we have him attempt 50 free-throws.  He makes 32 of them.  His sample proportion of made shots is 32/50 = 0.64.</a:t>
            </a:r>
          </a:p>
          <a:p>
            <a:pPr>
              <a:buFontTx/>
              <a:buNone/>
              <a:defRPr/>
            </a:pPr>
            <a:r>
              <a:rPr lang="en-US" sz="2000" b="1" dirty="0" smtClean="0">
                <a:ea typeface="ＭＳ Ｐゴシック" charset="-128"/>
              </a:rPr>
              <a:t>What can we conclude about the claim based on this sample data?</a:t>
            </a:r>
          </a:p>
          <a:p>
            <a:pPr>
              <a:buFontTx/>
              <a:buNone/>
              <a:defRPr/>
            </a:pPr>
            <a:endParaRPr lang="en-US" sz="2000" b="1" dirty="0"/>
          </a:p>
        </p:txBody>
      </p:sp>
      <p:sp>
        <p:nvSpPr>
          <p:cNvPr id="6" name="Rectangle 5"/>
          <p:cNvSpPr/>
          <p:nvPr/>
        </p:nvSpPr>
        <p:spPr>
          <a:xfrm>
            <a:off x="1371600" y="2667000"/>
            <a:ext cx="6070600" cy="64611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a:spAutoFit/>
          </a:bodyPr>
          <a:lstStyle/>
          <a:p>
            <a:pPr>
              <a:defRPr/>
            </a:pPr>
            <a:r>
              <a:rPr lang="en-US" b="1" dirty="0">
                <a:solidFill>
                  <a:srgbClr val="000000"/>
                </a:solidFill>
              </a:rPr>
              <a:t>We can use software to simulate 400 sets of 50 shots assuming that the player is really an 80% shooter. </a:t>
            </a:r>
          </a:p>
        </p:txBody>
      </p:sp>
      <p:sp>
        <p:nvSpPr>
          <p:cNvPr id="7" name="Rectangle 6"/>
          <p:cNvSpPr/>
          <p:nvPr/>
        </p:nvSpPr>
        <p:spPr>
          <a:xfrm>
            <a:off x="228600" y="5410200"/>
            <a:ext cx="4572000" cy="12001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spAutoFit/>
          </a:bodyPr>
          <a:lstStyle/>
          <a:p>
            <a:pPr>
              <a:defRPr/>
            </a:pPr>
            <a:r>
              <a:rPr lang="en-US" b="1" dirty="0">
                <a:solidFill>
                  <a:srgbClr val="FFFF00"/>
                </a:solidFill>
                <a:ea typeface="ＭＳ Ｐゴシック" charset="-128"/>
              </a:rPr>
              <a:t>The observed statistic is so unlikely if the actual parameter value is </a:t>
            </a:r>
            <a:r>
              <a:rPr lang="en-US" b="1" i="1" dirty="0">
                <a:solidFill>
                  <a:srgbClr val="FFFF00"/>
                </a:solidFill>
                <a:ea typeface="ＭＳ Ｐゴシック" charset="-128"/>
              </a:rPr>
              <a:t>p </a:t>
            </a:r>
            <a:r>
              <a:rPr lang="en-US" b="1" dirty="0">
                <a:solidFill>
                  <a:srgbClr val="FFFF00"/>
                </a:solidFill>
                <a:ea typeface="ＭＳ Ｐゴシック" charset="-128"/>
              </a:rPr>
              <a:t>= 0.80 that it gives convincing evidence that the player’s claim is not true.</a:t>
            </a:r>
          </a:p>
        </p:txBody>
      </p:sp>
      <p:sp>
        <p:nvSpPr>
          <p:cNvPr id="8" name="TextBox 7"/>
          <p:cNvSpPr txBox="1"/>
          <p:nvPr/>
        </p:nvSpPr>
        <p:spPr>
          <a:xfrm>
            <a:off x="284163" y="3705225"/>
            <a:ext cx="4449762" cy="14763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defRPr/>
            </a:pPr>
            <a:r>
              <a:rPr lang="en-US" b="1" dirty="0">
                <a:solidFill>
                  <a:srgbClr val="FF0000"/>
                </a:solidFill>
                <a:ea typeface="ＭＳ Ｐゴシック" charset="-128"/>
              </a:rPr>
              <a:t>You can say how strong the evidence against the player’s claim is by giving the probability that he would make as few as 32 out of 50 free throws if he really makes 80% in the long run.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1000"/>
                                        <p:tgtEl>
                                          <p:spTgt spid="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5375" y="2914650"/>
            <a:ext cx="4238625" cy="394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p:cNvSpPr>
            <a:spLocks noGrp="1"/>
          </p:cNvSpPr>
          <p:nvPr>
            <p:ph type="title"/>
          </p:nvPr>
        </p:nvSpPr>
        <p:spPr>
          <a:xfrm>
            <a:off x="457200" y="76200"/>
            <a:ext cx="8229600" cy="868363"/>
          </a:xfrm>
        </p:spPr>
        <p:txBody>
          <a:bodyPr/>
          <a:lstStyle/>
          <a:p>
            <a:r>
              <a:rPr lang="en-US" altLang="en-US" sz="3600" b="1" smtClean="0"/>
              <a:t>Reasoning continued</a:t>
            </a:r>
          </a:p>
        </p:txBody>
      </p:sp>
      <p:sp>
        <p:nvSpPr>
          <p:cNvPr id="9220" name="Content Placeholder 2"/>
          <p:cNvSpPr>
            <a:spLocks noGrp="1"/>
          </p:cNvSpPr>
          <p:nvPr>
            <p:ph idx="1"/>
          </p:nvPr>
        </p:nvSpPr>
        <p:spPr>
          <a:xfrm>
            <a:off x="457200" y="1066800"/>
            <a:ext cx="8229600" cy="1752600"/>
          </a:xfrm>
        </p:spPr>
        <p:txBody>
          <a:bodyPr/>
          <a:lstStyle/>
          <a:p>
            <a:pPr>
              <a:buFont typeface="Wingdings" pitchFamily="2" charset="2"/>
              <a:buNone/>
            </a:pPr>
            <a:r>
              <a:rPr lang="en-US" altLang="en-US" sz="2000" b="1" smtClean="0"/>
              <a:t>Based on the evidence, we might conclude the player’s claim is incorrect.  </a:t>
            </a:r>
          </a:p>
          <a:p>
            <a:pPr>
              <a:buFont typeface="Wingdings" pitchFamily="2" charset="2"/>
              <a:buNone/>
            </a:pPr>
            <a:r>
              <a:rPr lang="en-US" altLang="en-US" sz="2000" b="1" smtClean="0"/>
              <a:t>In reality, there are two possible explanations for the fact that he made only 64% of his free throws.</a:t>
            </a:r>
            <a:endParaRPr lang="en-US" altLang="en-US" sz="2000" b="1" i="1" smtClean="0"/>
          </a:p>
          <a:p>
            <a:endParaRPr lang="en-US" altLang="en-US" sz="2000" b="1" smtClean="0"/>
          </a:p>
        </p:txBody>
      </p:sp>
      <p:sp>
        <p:nvSpPr>
          <p:cNvPr id="4" name="TextBox 5"/>
          <p:cNvSpPr txBox="1">
            <a:spLocks noChangeArrowheads="1"/>
          </p:cNvSpPr>
          <p:nvPr/>
        </p:nvSpPr>
        <p:spPr bwMode="auto">
          <a:xfrm>
            <a:off x="254000" y="2557463"/>
            <a:ext cx="6278563" cy="646112"/>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a:solidFill>
                  <a:srgbClr val="000000"/>
                </a:solidFill>
                <a:ea typeface="ＭＳ Ｐゴシック" charset="-128"/>
              </a:rPr>
              <a:t>1) The player’s claim is correct (</a:t>
            </a:r>
            <a:r>
              <a:rPr lang="en-US" b="1" i="1">
                <a:solidFill>
                  <a:srgbClr val="000000"/>
                </a:solidFill>
                <a:ea typeface="ＭＳ Ｐゴシック" charset="-128"/>
              </a:rPr>
              <a:t>p</a:t>
            </a:r>
            <a:r>
              <a:rPr lang="en-US" b="1">
                <a:solidFill>
                  <a:srgbClr val="000000"/>
                </a:solidFill>
                <a:ea typeface="ＭＳ Ｐゴシック" charset="-128"/>
              </a:rPr>
              <a:t> = 0.8), and by bad luck, a very unlikely outcome occurred.</a:t>
            </a:r>
          </a:p>
        </p:txBody>
      </p:sp>
      <p:sp>
        <p:nvSpPr>
          <p:cNvPr id="5" name="TextBox 4"/>
          <p:cNvSpPr txBox="1"/>
          <p:nvPr/>
        </p:nvSpPr>
        <p:spPr>
          <a:xfrm>
            <a:off x="254000" y="3333750"/>
            <a:ext cx="6278563" cy="646113"/>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defRPr/>
            </a:pPr>
            <a:r>
              <a:rPr lang="en-US" b="1" dirty="0">
                <a:solidFill>
                  <a:srgbClr val="000000"/>
                </a:solidFill>
              </a:rPr>
              <a:t>2) The population proportion is actually less than 0.8, so the sample result is not an unlikely outcome.</a:t>
            </a:r>
          </a:p>
        </p:txBody>
      </p:sp>
      <p:grpSp>
        <p:nvGrpSpPr>
          <p:cNvPr id="2" name="Group 15"/>
          <p:cNvGrpSpPr>
            <a:grpSpLocks/>
          </p:cNvGrpSpPr>
          <p:nvPr/>
        </p:nvGrpSpPr>
        <p:grpSpPr bwMode="auto">
          <a:xfrm>
            <a:off x="254000" y="4206875"/>
            <a:ext cx="3729038" cy="2286000"/>
            <a:chOff x="253999" y="3810000"/>
            <a:chExt cx="3728720" cy="2286000"/>
          </a:xfrm>
        </p:grpSpPr>
        <p:sp>
          <p:nvSpPr>
            <p:cNvPr id="7" name="Double Wave 6"/>
            <p:cNvSpPr/>
            <p:nvPr/>
          </p:nvSpPr>
          <p:spPr>
            <a:xfrm>
              <a:off x="253999" y="4206875"/>
              <a:ext cx="3728720" cy="1889125"/>
            </a:xfrm>
            <a:prstGeom prst="doubleWave">
              <a:avLst>
                <a:gd name="adj1" fmla="val 6250"/>
                <a:gd name="adj2" fmla="val -1090"/>
              </a:avLst>
            </a:prstGeom>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2000" b="1" i="1" dirty="0">
                  <a:solidFill>
                    <a:schemeClr val="tx1"/>
                  </a:solidFill>
                </a:rPr>
                <a:t>An outcome that would rarely happen if a claim were true is good evidence that the claim is not true.</a:t>
              </a:r>
            </a:p>
          </p:txBody>
        </p:sp>
        <p:sp>
          <p:nvSpPr>
            <p:cNvPr id="8" name="24-Point Star 7"/>
            <p:cNvSpPr/>
            <p:nvPr/>
          </p:nvSpPr>
          <p:spPr>
            <a:xfrm>
              <a:off x="620681" y="3810000"/>
              <a:ext cx="2966784" cy="681038"/>
            </a:xfrm>
            <a:prstGeom prst="star24">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r>
                <a:rPr lang="en-US" sz="2000" b="1" dirty="0">
                  <a:solidFill>
                    <a:srgbClr val="FF0000"/>
                  </a:solidFill>
                </a:rPr>
                <a:t>Basic Idea</a:t>
              </a: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from="(-#ppt_w/2)" to="(#ppt_x)" calcmode="lin" valueType="num">
                                      <p:cBhvr>
                                        <p:cTn id="7" dur="600" fill="hold">
                                          <p:stCondLst>
                                            <p:cond delay="0"/>
                                          </p:stCondLst>
                                        </p:cTn>
                                        <p:tgtEl>
                                          <p:spTgt spid="4"/>
                                        </p:tgtEl>
                                        <p:attrNameLst>
                                          <p:attrName>ppt_x</p:attrName>
                                        </p:attrNameLst>
                                      </p:cBhvr>
                                    </p:anim>
                                    <p:anim from="0" to="-1.0" calcmode="lin" valueType="num">
                                      <p:cBhvr>
                                        <p:cTn id="8" dur="200" decel="50000" autoRev="1" fill="hold">
                                          <p:stCondLst>
                                            <p:cond delay="600"/>
                                          </p:stCondLst>
                                        </p:cTn>
                                        <p:tgtEl>
                                          <p:spTgt spid="4"/>
                                        </p:tgtEl>
                                        <p:attrNameLst>
                                          <p:attrName>xshear</p:attrName>
                                        </p:attrNameLst>
                                      </p:cBhvr>
                                    </p:anim>
                                    <p:animScale>
                                      <p:cBhvr>
                                        <p:cTn id="9" dur="200" decel="100000" autoRev="1" fill="hold">
                                          <p:stCondLst>
                                            <p:cond delay="600"/>
                                          </p:stCondLst>
                                        </p:cTn>
                                        <p:tgtEl>
                                          <p:spTgt spid="4"/>
                                        </p:tgtEl>
                                      </p:cBhvr>
                                      <p:from x="100000" y="100000"/>
                                      <p:to x="80000" y="100000"/>
                                    </p:animScale>
                                    <p:anim by="(#ppt_h/3+#ppt_w*0.1)" calcmode="lin" valueType="num">
                                      <p:cBhvr additive="sum">
                                        <p:cTn id="10" dur="200" decel="100000" autoRev="1" fill="hold">
                                          <p:stCondLst>
                                            <p:cond delay="600"/>
                                          </p:stCondLst>
                                        </p:cTn>
                                        <p:tgtEl>
                                          <p:spTgt spid="4"/>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 from="(-#ppt_w/2)" to="(#ppt_x)" calcmode="lin" valueType="num">
                                      <p:cBhvr>
                                        <p:cTn id="15" dur="600" fill="hold">
                                          <p:stCondLst>
                                            <p:cond delay="0"/>
                                          </p:stCondLst>
                                        </p:cTn>
                                        <p:tgtEl>
                                          <p:spTgt spid="5"/>
                                        </p:tgtEl>
                                        <p:attrNameLst>
                                          <p:attrName>ppt_x</p:attrName>
                                        </p:attrNameLst>
                                      </p:cBhvr>
                                    </p:anim>
                                    <p:anim from="0" to="-1.0" calcmode="lin" valueType="num">
                                      <p:cBhvr>
                                        <p:cTn id="16" dur="200" decel="50000" autoRev="1" fill="hold">
                                          <p:stCondLst>
                                            <p:cond delay="600"/>
                                          </p:stCondLst>
                                        </p:cTn>
                                        <p:tgtEl>
                                          <p:spTgt spid="5"/>
                                        </p:tgtEl>
                                        <p:attrNameLst>
                                          <p:attrName>xshear</p:attrName>
                                        </p:attrNameLst>
                                      </p:cBhvr>
                                    </p:anim>
                                    <p:animScale>
                                      <p:cBhvr>
                                        <p:cTn id="17" dur="200" decel="100000" autoRev="1" fill="hold">
                                          <p:stCondLst>
                                            <p:cond delay="600"/>
                                          </p:stCondLst>
                                        </p:cTn>
                                        <p:tgtEl>
                                          <p:spTgt spid="5"/>
                                        </p:tgtEl>
                                      </p:cBhvr>
                                      <p:from x="100000" y="100000"/>
                                      <p:to x="80000" y="100000"/>
                                    </p:animScale>
                                    <p:anim by="(#ppt_h/3+#ppt_w*0.1)" calcmode="lin" valueType="num">
                                      <p:cBhvr additive="sum">
                                        <p:cTn id="18" dur="200" decel="100000" autoRev="1" fill="hold">
                                          <p:stCondLst>
                                            <p:cond delay="600"/>
                                          </p:stCondLst>
                                        </p:cTn>
                                        <p:tgtEl>
                                          <p:spTgt spid="5"/>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5" presetClass="entr" presetSubtype="0" fill="hold"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
                                          </p:val>
                                        </p:tav>
                                        <p:tav tm="100000">
                                          <p:val>
                                            <p:strVal val="#ppt_w"/>
                                          </p:val>
                                        </p:tav>
                                      </p:tavLst>
                                    </p:anim>
                                    <p:anim calcmode="lin" valueType="num">
                                      <p:cBhvr>
                                        <p:cTn id="24" dur="1000" fill="hold"/>
                                        <p:tgtEl>
                                          <p:spTgt spid="2"/>
                                        </p:tgtEl>
                                        <p:attrNameLst>
                                          <p:attrName>ppt_h</p:attrName>
                                        </p:attrNameLst>
                                      </p:cBhvr>
                                      <p:tavLst>
                                        <p:tav tm="0">
                                          <p:val>
                                            <p:fltVal val="0"/>
                                          </p:val>
                                        </p:tav>
                                        <p:tav tm="100000">
                                          <p:val>
                                            <p:strVal val="#ppt_h"/>
                                          </p:val>
                                        </p:tav>
                                      </p:tavLst>
                                    </p:anim>
                                    <p:anim calcmode="lin" valueType="num">
                                      <p:cBhvr>
                                        <p:cTn id="25" dur="1000" fill="hold"/>
                                        <p:tgtEl>
                                          <p:spTgt spid="2"/>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374650" y="163513"/>
            <a:ext cx="8382000" cy="685800"/>
          </a:xfrm>
        </p:spPr>
        <p:txBody>
          <a:bodyPr/>
          <a:lstStyle/>
          <a:p>
            <a:pPr eaLnBrk="1" hangingPunct="1"/>
            <a:r>
              <a:rPr lang="en-US" altLang="en-US" sz="3600" b="1" smtClean="0"/>
              <a:t>Hypotheses:  Null H</a:t>
            </a:r>
            <a:r>
              <a:rPr lang="en-US" altLang="en-US" sz="3600" b="1" baseline="-25000" smtClean="0"/>
              <a:t>0</a:t>
            </a:r>
            <a:r>
              <a:rPr lang="en-US" altLang="en-US" sz="3600" b="1" smtClean="0"/>
              <a:t> &amp; Alternative H</a:t>
            </a:r>
            <a:r>
              <a:rPr lang="en-US" altLang="en-US" sz="3600" b="1" baseline="-25000" smtClean="0"/>
              <a:t>a</a:t>
            </a:r>
          </a:p>
        </p:txBody>
      </p:sp>
      <p:sp>
        <p:nvSpPr>
          <p:cNvPr id="10243" name="Rectangle 3"/>
          <p:cNvSpPr>
            <a:spLocks noGrp="1" noChangeArrowheads="1"/>
          </p:cNvSpPr>
          <p:nvPr>
            <p:ph type="body" idx="1"/>
          </p:nvPr>
        </p:nvSpPr>
        <p:spPr>
          <a:xfrm>
            <a:off x="228600" y="4038600"/>
            <a:ext cx="8686800" cy="2667000"/>
          </a:xfrm>
        </p:spPr>
        <p:txBody>
          <a:bodyPr/>
          <a:lstStyle/>
          <a:p>
            <a:pPr eaLnBrk="1" hangingPunct="1"/>
            <a:r>
              <a:rPr lang="en-US" altLang="en-US" sz="2400" b="1" smtClean="0"/>
              <a:t>Think of the null hypothesis as the status quo</a:t>
            </a:r>
          </a:p>
          <a:p>
            <a:pPr eaLnBrk="1" hangingPunct="1"/>
            <a:r>
              <a:rPr lang="en-US" altLang="en-US" sz="2400" b="1" smtClean="0"/>
              <a:t>Think of the alternative hypothesis as something has changed or is different than expected  -- a new claim</a:t>
            </a:r>
          </a:p>
          <a:p>
            <a:pPr eaLnBrk="1" hangingPunct="1"/>
            <a:endParaRPr lang="en-US" altLang="en-US" sz="1600" b="1" smtClean="0"/>
          </a:p>
          <a:p>
            <a:pPr eaLnBrk="1" hangingPunct="1"/>
            <a:r>
              <a:rPr lang="en-US" altLang="en-US" sz="2400" b="1" smtClean="0">
                <a:solidFill>
                  <a:srgbClr val="FFFF00"/>
                </a:solidFill>
              </a:rPr>
              <a:t>We </a:t>
            </a:r>
            <a:r>
              <a:rPr lang="en-US" altLang="en-US" sz="2400" b="1" u="sng" smtClean="0">
                <a:solidFill>
                  <a:srgbClr val="FFFF00"/>
                </a:solidFill>
              </a:rPr>
              <a:t>can not prove</a:t>
            </a:r>
            <a:r>
              <a:rPr lang="en-US" altLang="en-US" sz="2400" b="1" smtClean="0">
                <a:solidFill>
                  <a:srgbClr val="FFFF00"/>
                </a:solidFill>
              </a:rPr>
              <a:t> the null hypothesis</a:t>
            </a:r>
            <a:r>
              <a:rPr lang="en-US" altLang="en-US" sz="2400" b="1" smtClean="0"/>
              <a:t>!  We only can find enough evidence to reject the null hypothesis or not.</a:t>
            </a:r>
          </a:p>
        </p:txBody>
      </p:sp>
      <p:pic>
        <p:nvPicPr>
          <p:cNvPr id="10244" name="Picture 10" descr="Yates_3e_Ch11_p684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990600"/>
            <a:ext cx="8229600" cy="288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2000</TotalTime>
  <Words>3188</Words>
  <Application>Microsoft Office PowerPoint</Application>
  <PresentationFormat>On-screen Show (4:3)</PresentationFormat>
  <Paragraphs>485</Paragraphs>
  <Slides>42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42</vt:i4>
      </vt:variant>
    </vt:vector>
  </HeadingPairs>
  <TitlesOfParts>
    <vt:vector size="50" baseType="lpstr">
      <vt:lpstr>Arial</vt:lpstr>
      <vt:lpstr>Calibri</vt:lpstr>
      <vt:lpstr>Wingdings</vt:lpstr>
      <vt:lpstr>ＭＳ Ｐゴシック</vt:lpstr>
      <vt:lpstr>Symbol</vt:lpstr>
      <vt:lpstr>Palatino</vt:lpstr>
      <vt:lpstr>Times New Roman</vt:lpstr>
      <vt:lpstr>Default Design</vt:lpstr>
      <vt:lpstr>Lesson 9 - 1</vt:lpstr>
      <vt:lpstr>Objectives</vt:lpstr>
      <vt:lpstr>Vocabulary</vt:lpstr>
      <vt:lpstr>Vocabulary (cont)</vt:lpstr>
      <vt:lpstr>Introduction</vt:lpstr>
      <vt:lpstr>Steps in Hypothesis Testing</vt:lpstr>
      <vt:lpstr>The Reasoning of Significance Tests</vt:lpstr>
      <vt:lpstr>Reasoning continued</vt:lpstr>
      <vt:lpstr>Hypotheses:  Null H0 &amp; Alternative Ha</vt:lpstr>
      <vt:lpstr>Hypotheses Cont</vt:lpstr>
      <vt:lpstr>Stating Hypotheses</vt:lpstr>
      <vt:lpstr>PowerPoint Presentation</vt:lpstr>
      <vt:lpstr>English Phrases Revisited</vt:lpstr>
      <vt:lpstr>Example 1</vt:lpstr>
      <vt:lpstr>Example 2</vt:lpstr>
      <vt:lpstr>Example 3</vt:lpstr>
      <vt:lpstr>P-values</vt:lpstr>
      <vt:lpstr>Example:  Studying Job Satisfaction</vt:lpstr>
      <vt:lpstr>Conditions for Significance Tests</vt:lpstr>
      <vt:lpstr>Test Statistics</vt:lpstr>
      <vt:lpstr>Example 4</vt:lpstr>
      <vt:lpstr>Example 4 cont</vt:lpstr>
      <vt:lpstr>PowerPoint Presentation</vt:lpstr>
      <vt:lpstr>Hypothesis Testing Approaches</vt:lpstr>
      <vt:lpstr>Confidence Interval Approach</vt:lpstr>
      <vt:lpstr>Classical Approach</vt:lpstr>
      <vt:lpstr>Example 4 cont</vt:lpstr>
      <vt:lpstr>P-value</vt:lpstr>
      <vt:lpstr>P-Value Approach</vt:lpstr>
      <vt:lpstr>Two-sided Test P-value</vt:lpstr>
      <vt:lpstr>Statistical Significance</vt:lpstr>
      <vt:lpstr>Statistical Significance Dfn</vt:lpstr>
      <vt:lpstr>Statistical Significance – P-value</vt:lpstr>
      <vt:lpstr>Example 5:  P-Values</vt:lpstr>
      <vt:lpstr>Statistical Significance Interpretation</vt:lpstr>
      <vt:lpstr>Statistical Significance Warnings</vt:lpstr>
      <vt:lpstr>Hypothesis Testing:  Four Outcomes</vt:lpstr>
      <vt:lpstr>Hypothesis Testing:  Four Outcomes </vt:lpstr>
      <vt:lpstr>Example 1</vt:lpstr>
      <vt:lpstr>Example 1 cont</vt:lpstr>
      <vt:lpstr>Example 2</vt:lpstr>
      <vt:lpstr>Summary and Homework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Headlee</dc:creator>
  <cp:lastModifiedBy>Chris</cp:lastModifiedBy>
  <cp:revision>101</cp:revision>
  <cp:lastPrinted>1601-01-01T00:00:00Z</cp:lastPrinted>
  <dcterms:created xsi:type="dcterms:W3CDTF">1601-01-01T00:00:00Z</dcterms:created>
  <dcterms:modified xsi:type="dcterms:W3CDTF">2018-10-28T15:51:02Z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