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9" r:id="rId2"/>
    <p:sldId id="256" r:id="rId3"/>
    <p:sldId id="257" r:id="rId4"/>
    <p:sldId id="259" r:id="rId5"/>
    <p:sldId id="274" r:id="rId6"/>
    <p:sldId id="278" r:id="rId7"/>
    <p:sldId id="260" r:id="rId8"/>
    <p:sldId id="275" r:id="rId9"/>
    <p:sldId id="262" r:id="rId10"/>
    <p:sldId id="269" r:id="rId11"/>
    <p:sldId id="270" r:id="rId12"/>
    <p:sldId id="271" r:id="rId13"/>
    <p:sldId id="267" r:id="rId14"/>
    <p:sldId id="263" r:id="rId15"/>
    <p:sldId id="264" r:id="rId16"/>
    <p:sldId id="273" r:id="rId17"/>
    <p:sldId id="276" r:id="rId18"/>
    <p:sldId id="277" r:id="rId19"/>
    <p:sldId id="280" r:id="rId20"/>
    <p:sldId id="265" r:id="rId21"/>
    <p:sldId id="266" r:id="rId22"/>
    <p:sldId id="272" r:id="rId23"/>
    <p:sldId id="268"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5DC5351-000D-4A1A-8D76-E415B6E6B87C}" type="datetimeFigureOut">
              <a:rPr lang="en-US"/>
              <a:pPr>
                <a:defRPr/>
              </a:pPr>
              <a:t>10/28/2018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FE62A1-C01D-4300-8CBA-A76A944C9BB1}" type="slidenum">
              <a:rPr lang="en-US"/>
              <a:pPr>
                <a:defRPr/>
              </a:pPr>
              <a:t>‹#›</a:t>
            </a:fld>
            <a:endParaRPr lang="en-US"/>
          </a:p>
        </p:txBody>
      </p:sp>
    </p:spTree>
    <p:extLst>
      <p:ext uri="{BB962C8B-B14F-4D97-AF65-F5344CB8AC3E}">
        <p14:creationId xmlns:p14="http://schemas.microsoft.com/office/powerpoint/2010/main" val="39200995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C8B8925-53D9-42A9-A93F-0EDBD1DE0044}" type="slidenum">
              <a:rPr lang="en-US" altLang="en-US" smtClean="0"/>
              <a:pPr/>
              <a:t>2</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9A3E4D7-FCDD-44CC-B945-1BDA2294000E}" type="slidenum">
              <a:rPr lang="en-US" altLang="en-US" smtClean="0"/>
              <a:pPr/>
              <a:t>20</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BE03D1-709B-46C6-8F5C-228AA8EC6906}" type="slidenum">
              <a:rPr lang="en-US" altLang="en-US" smtClean="0"/>
              <a:pPr/>
              <a:t>21</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62011A-5F92-43B0-B3A7-5693CFB23E4E}" type="slidenum">
              <a:rPr lang="en-US" altLang="en-US" smtClean="0"/>
              <a:pPr/>
              <a:t>23</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69760F-E3B7-4004-8310-2606F816190B}"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C99FC65-4EA1-4AB7-8331-C03D89CEF5F1}"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68C894F-C207-4918-84F2-7521BF54C3AD}" type="slidenum">
              <a:rPr lang="en-US" altLang="en-US" smtClean="0"/>
              <a:pPr/>
              <a:t>7</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96D2C7-8E1A-4CE5-B419-206AC11295AA}" type="slidenum">
              <a:rPr lang="en-US" altLang="en-US" smtClean="0"/>
              <a:pPr/>
              <a:t>10</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3CF1A75-086E-4685-895C-9E8D888DC8B4}" type="slidenum">
              <a:rPr lang="en-US" altLang="en-US" smtClean="0"/>
              <a:pPr/>
              <a:t>11</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763EE5B-F54E-45E4-9067-9CBFA62799DB}" type="slidenum">
              <a:rPr lang="en-US" altLang="en-US" smtClean="0"/>
              <a:pPr/>
              <a:t>12</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C9836C-1770-4ABD-A305-8C5A85ABA1D1}" type="slidenum">
              <a:rPr lang="en-US" altLang="en-US" smtClean="0"/>
              <a:pPr/>
              <a:t>14</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D46EC5B-8EFD-430B-8FFB-F7DCD17A002F}" type="slidenum">
              <a:rPr lang="en-US" altLang="en-US" smtClean="0"/>
              <a:pPr/>
              <a:t>15</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A58DE1-0FEE-44CC-B0F0-753192354CE1}" type="slidenum">
              <a:rPr lang="en-US"/>
              <a:pPr>
                <a:defRPr/>
              </a:pPr>
              <a:t>‹#›</a:t>
            </a:fld>
            <a:endParaRPr lang="en-US"/>
          </a:p>
        </p:txBody>
      </p:sp>
    </p:spTree>
    <p:extLst>
      <p:ext uri="{BB962C8B-B14F-4D97-AF65-F5344CB8AC3E}">
        <p14:creationId xmlns:p14="http://schemas.microsoft.com/office/powerpoint/2010/main" val="414262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5292BD-DF73-4F64-BEF8-3A90488FA69D}" type="slidenum">
              <a:rPr lang="en-US"/>
              <a:pPr>
                <a:defRPr/>
              </a:pPr>
              <a:t>‹#›</a:t>
            </a:fld>
            <a:endParaRPr lang="en-US"/>
          </a:p>
        </p:txBody>
      </p:sp>
    </p:spTree>
    <p:extLst>
      <p:ext uri="{BB962C8B-B14F-4D97-AF65-F5344CB8AC3E}">
        <p14:creationId xmlns:p14="http://schemas.microsoft.com/office/powerpoint/2010/main" val="293287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5B17C-99FE-46A8-89AF-36B749842465}" type="slidenum">
              <a:rPr lang="en-US"/>
              <a:pPr>
                <a:defRPr/>
              </a:pPr>
              <a:t>‹#›</a:t>
            </a:fld>
            <a:endParaRPr lang="en-US"/>
          </a:p>
        </p:txBody>
      </p:sp>
    </p:spTree>
    <p:extLst>
      <p:ext uri="{BB962C8B-B14F-4D97-AF65-F5344CB8AC3E}">
        <p14:creationId xmlns:p14="http://schemas.microsoft.com/office/powerpoint/2010/main" val="207918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C94AB2-6146-445A-A1DB-4F7AEFA93BDA}" type="slidenum">
              <a:rPr lang="en-US"/>
              <a:pPr>
                <a:defRPr/>
              </a:pPr>
              <a:t>‹#›</a:t>
            </a:fld>
            <a:endParaRPr lang="en-US"/>
          </a:p>
        </p:txBody>
      </p:sp>
    </p:spTree>
    <p:extLst>
      <p:ext uri="{BB962C8B-B14F-4D97-AF65-F5344CB8AC3E}">
        <p14:creationId xmlns:p14="http://schemas.microsoft.com/office/powerpoint/2010/main" val="1284967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6FA028-9B30-4659-A7D1-D23D2680E9DD}" type="slidenum">
              <a:rPr lang="en-US"/>
              <a:pPr>
                <a:defRPr/>
              </a:pPr>
              <a:t>‹#›</a:t>
            </a:fld>
            <a:endParaRPr lang="en-US"/>
          </a:p>
        </p:txBody>
      </p:sp>
    </p:spTree>
    <p:extLst>
      <p:ext uri="{BB962C8B-B14F-4D97-AF65-F5344CB8AC3E}">
        <p14:creationId xmlns:p14="http://schemas.microsoft.com/office/powerpoint/2010/main" val="2097168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FF411F-4C65-46BC-AD2E-370E14D2C149}" type="slidenum">
              <a:rPr lang="en-US"/>
              <a:pPr>
                <a:defRPr/>
              </a:pPr>
              <a:t>‹#›</a:t>
            </a:fld>
            <a:endParaRPr lang="en-US"/>
          </a:p>
        </p:txBody>
      </p:sp>
    </p:spTree>
    <p:extLst>
      <p:ext uri="{BB962C8B-B14F-4D97-AF65-F5344CB8AC3E}">
        <p14:creationId xmlns:p14="http://schemas.microsoft.com/office/powerpoint/2010/main" val="298463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FB52929-DA9B-4EC4-A9D5-8554E049FB83}" type="slidenum">
              <a:rPr lang="en-US"/>
              <a:pPr>
                <a:defRPr/>
              </a:pPr>
              <a:t>‹#›</a:t>
            </a:fld>
            <a:endParaRPr lang="en-US"/>
          </a:p>
        </p:txBody>
      </p:sp>
    </p:spTree>
    <p:extLst>
      <p:ext uri="{BB962C8B-B14F-4D97-AF65-F5344CB8AC3E}">
        <p14:creationId xmlns:p14="http://schemas.microsoft.com/office/powerpoint/2010/main" val="157981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25FC042-A6B3-48BE-AD12-A85D1036EEDD}" type="slidenum">
              <a:rPr lang="en-US"/>
              <a:pPr>
                <a:defRPr/>
              </a:pPr>
              <a:t>‹#›</a:t>
            </a:fld>
            <a:endParaRPr lang="en-US"/>
          </a:p>
        </p:txBody>
      </p:sp>
    </p:spTree>
    <p:extLst>
      <p:ext uri="{BB962C8B-B14F-4D97-AF65-F5344CB8AC3E}">
        <p14:creationId xmlns:p14="http://schemas.microsoft.com/office/powerpoint/2010/main" val="3795581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81CAD20-51DC-449F-8281-CC4E7618D2DB}" type="slidenum">
              <a:rPr lang="en-US"/>
              <a:pPr>
                <a:defRPr/>
              </a:pPr>
              <a:t>‹#›</a:t>
            </a:fld>
            <a:endParaRPr lang="en-US"/>
          </a:p>
        </p:txBody>
      </p:sp>
    </p:spTree>
    <p:extLst>
      <p:ext uri="{BB962C8B-B14F-4D97-AF65-F5344CB8AC3E}">
        <p14:creationId xmlns:p14="http://schemas.microsoft.com/office/powerpoint/2010/main" val="137574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AB4D48-1BFD-454C-8C27-09F6D772624E}" type="slidenum">
              <a:rPr lang="en-US"/>
              <a:pPr>
                <a:defRPr/>
              </a:pPr>
              <a:t>‹#›</a:t>
            </a:fld>
            <a:endParaRPr lang="en-US"/>
          </a:p>
        </p:txBody>
      </p:sp>
    </p:spTree>
    <p:extLst>
      <p:ext uri="{BB962C8B-B14F-4D97-AF65-F5344CB8AC3E}">
        <p14:creationId xmlns:p14="http://schemas.microsoft.com/office/powerpoint/2010/main" val="322275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7740E1-89C7-4E97-8894-D00E3971C9D8}" type="slidenum">
              <a:rPr lang="en-US"/>
              <a:pPr>
                <a:defRPr/>
              </a:pPr>
              <a:t>‹#›</a:t>
            </a:fld>
            <a:endParaRPr lang="en-US"/>
          </a:p>
        </p:txBody>
      </p:sp>
    </p:spTree>
    <p:extLst>
      <p:ext uri="{BB962C8B-B14F-4D97-AF65-F5344CB8AC3E}">
        <p14:creationId xmlns:p14="http://schemas.microsoft.com/office/powerpoint/2010/main" val="1640376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AFA651-BF4D-4CC9-B026-518721637D6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solidFill>
                <a:srgbClr val="FFFFFF"/>
              </a:solidFill>
            </a:endParaRPr>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FF"/>
              </a:solidFill>
            </a:endParaRPr>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68166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solidFill>
                  <a:srgbClr val="FFFFFF"/>
                </a:solidFill>
                <a:effectLst>
                  <a:outerShdw blurRad="38100" dist="38100" dir="2700000" algn="tl">
                    <a:srgbClr val="336699"/>
                  </a:outerShdw>
                </a:effectLst>
              </a:rPr>
              <a:t>5-Minute Check on Chapter 9-1b</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solidFill>
                  <a:srgbClr val="FFFFFF"/>
                </a:solidFill>
                <a:effectLst>
                  <a:outerShdw blurRad="38100" dist="38100" dir="2700000" algn="tl">
                    <a:srgbClr val="336699"/>
                  </a:outerShdw>
                </a:effectLst>
              </a:rPr>
              <a:t>Click the mouse button or press the Space Bar to display the answers.</a:t>
            </a:r>
          </a:p>
        </p:txBody>
      </p:sp>
      <p:sp>
        <p:nvSpPr>
          <p:cNvPr id="205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AutoNum type="arabicPeriod"/>
            </a:pPr>
            <a:r>
              <a:rPr lang="en-US" altLang="en-US" sz="2000" b="1"/>
              <a:t>What three approaches do we have to inference testing and give their logic?</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Which ones can be done on our calculator?</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Can results be statistically significant, but not worth much?</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are the two errors that can be done in inference testing and explain when they occur?</a:t>
            </a:r>
          </a:p>
          <a:p>
            <a:pPr>
              <a:spcBef>
                <a:spcPct val="0"/>
              </a:spcBef>
              <a:buFontTx/>
              <a:buNone/>
            </a:pPr>
            <a:endParaRPr lang="en-US" altLang="en-US" sz="2000" b="1">
              <a:solidFill>
                <a:srgbClr val="FFFFFF"/>
              </a:solidFill>
            </a:endParaRPr>
          </a:p>
          <a:p>
            <a:pPr>
              <a:spcBef>
                <a:spcPct val="0"/>
              </a:spcBef>
              <a:buFontTx/>
              <a:buNone/>
            </a:pPr>
            <a:endParaRPr lang="en-US" altLang="en-US" sz="2000" b="1">
              <a:solidFill>
                <a:srgbClr val="FFFFFF"/>
              </a:solidFill>
              <a:cs typeface="Arial" charset="0"/>
              <a:sym typeface="Symbol" pitchFamily="18" charset="2"/>
            </a:endParaRPr>
          </a:p>
          <a:p>
            <a:pPr>
              <a:spcBef>
                <a:spcPct val="0"/>
              </a:spcBef>
              <a:buFontTx/>
              <a:buAutoNum type="arabicPeriod"/>
            </a:pPr>
            <a:endParaRPr lang="el-GR" altLang="en-US" sz="2000" b="1">
              <a:solidFill>
                <a:srgbClr val="FFFFFF"/>
              </a:solidFill>
              <a:cs typeface="Arial" charset="0"/>
              <a:sym typeface="Symbol" pitchFamily="18" charset="2"/>
            </a:endParaRPr>
          </a:p>
        </p:txBody>
      </p:sp>
      <p:sp>
        <p:nvSpPr>
          <p:cNvPr id="8" name="TextBox 7"/>
          <p:cNvSpPr txBox="1">
            <a:spLocks noChangeArrowheads="1"/>
          </p:cNvSpPr>
          <p:nvPr/>
        </p:nvSpPr>
        <p:spPr bwMode="auto">
          <a:xfrm>
            <a:off x="314325" y="1295400"/>
            <a:ext cx="86375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Classical:  too many standard deviations from the mean</a:t>
            </a:r>
          </a:p>
          <a:p>
            <a:pPr>
              <a:spcBef>
                <a:spcPct val="0"/>
              </a:spcBef>
              <a:buFontTx/>
              <a:buNone/>
            </a:pPr>
            <a:r>
              <a:rPr lang="en-US" altLang="en-US" sz="2000" b="1">
                <a:solidFill>
                  <a:srgbClr val="FFFF00"/>
                </a:solidFill>
              </a:rPr>
              <a:t>P-value:  probability of getting this or more extreme is unusual</a:t>
            </a:r>
          </a:p>
          <a:p>
            <a:pPr>
              <a:spcBef>
                <a:spcPct val="0"/>
              </a:spcBef>
              <a:buFontTx/>
              <a:buNone/>
            </a:pPr>
            <a:r>
              <a:rPr lang="en-US" altLang="en-US" sz="2000" b="1">
                <a:solidFill>
                  <a:srgbClr val="FFFF00"/>
                </a:solidFill>
              </a:rPr>
              <a:t>C-Interval:  null hypothesis value outside CI formed on point estimate</a:t>
            </a:r>
          </a:p>
        </p:txBody>
      </p:sp>
      <p:sp>
        <p:nvSpPr>
          <p:cNvPr id="14" name="TextBox 13"/>
          <p:cNvSpPr txBox="1">
            <a:spLocks noChangeArrowheads="1"/>
          </p:cNvSpPr>
          <p:nvPr/>
        </p:nvSpPr>
        <p:spPr bwMode="auto">
          <a:xfrm>
            <a:off x="2562225" y="2876550"/>
            <a:ext cx="4030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P-value and confidence interval</a:t>
            </a:r>
          </a:p>
        </p:txBody>
      </p:sp>
      <p:sp>
        <p:nvSpPr>
          <p:cNvPr id="15" name="TextBox 14"/>
          <p:cNvSpPr txBox="1">
            <a:spLocks noChangeArrowheads="1"/>
          </p:cNvSpPr>
          <p:nvPr/>
        </p:nvSpPr>
        <p:spPr bwMode="auto">
          <a:xfrm>
            <a:off x="430213" y="3803650"/>
            <a:ext cx="82645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Extremely large sample sizes can lead to results that are statistical significant, but have no practical significance</a:t>
            </a:r>
          </a:p>
        </p:txBody>
      </p:sp>
      <p:sp>
        <p:nvSpPr>
          <p:cNvPr id="16" name="TextBox 15"/>
          <p:cNvSpPr txBox="1">
            <a:spLocks noChangeArrowheads="1"/>
          </p:cNvSpPr>
          <p:nvPr/>
        </p:nvSpPr>
        <p:spPr bwMode="auto">
          <a:xfrm>
            <a:off x="555625" y="5257800"/>
            <a:ext cx="82645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Type I:  Reject H0, when H0 is really true</a:t>
            </a:r>
          </a:p>
          <a:p>
            <a:pPr>
              <a:spcBef>
                <a:spcPct val="0"/>
              </a:spcBef>
              <a:buFontTx/>
              <a:buNone/>
            </a:pPr>
            <a:r>
              <a:rPr lang="en-US" altLang="en-US" sz="2000" b="1">
                <a:solidFill>
                  <a:srgbClr val="FFFF00"/>
                </a:solidFill>
              </a:rPr>
              <a:t>Type II:  Fail to reject H0, when H0 is really not true (Ha is true!)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edge">
                                      <p:cBhvr>
                                        <p:cTn id="12" dur="20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edge">
                                      <p:cBhvr>
                                        <p:cTn id="17" dur="20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edge">
                                      <p:cBhvr>
                                        <p:cTn id="2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27025" y="90488"/>
            <a:ext cx="8458200" cy="838200"/>
          </a:xfrm>
        </p:spPr>
        <p:txBody>
          <a:bodyPr/>
          <a:lstStyle/>
          <a:p>
            <a:r>
              <a:rPr lang="en-US" altLang="en-US" sz="3600" b="1" smtClean="0"/>
              <a:t>Example 1</a:t>
            </a:r>
            <a:endParaRPr lang="en-US" altLang="en-US" sz="2400" b="1" smtClean="0"/>
          </a:p>
        </p:txBody>
      </p:sp>
      <p:sp>
        <p:nvSpPr>
          <p:cNvPr id="11267" name="Content Placeholder 2"/>
          <p:cNvSpPr>
            <a:spLocks noGrp="1"/>
          </p:cNvSpPr>
          <p:nvPr>
            <p:ph idx="1"/>
          </p:nvPr>
        </p:nvSpPr>
        <p:spPr>
          <a:xfrm>
            <a:off x="234950" y="990600"/>
            <a:ext cx="8686800" cy="3352800"/>
          </a:xfrm>
        </p:spPr>
        <p:txBody>
          <a:bodyPr/>
          <a:lstStyle/>
          <a:p>
            <a:pPr marL="0" indent="0">
              <a:buFontTx/>
              <a:buNone/>
            </a:pPr>
            <a:r>
              <a:rPr lang="en-US" altLang="en-US" sz="2400" b="1" smtClean="0"/>
              <a:t>According to OSHA, job stress poses a major threat to the health of workers.  A national survey of restaurant employees found that 75% said that work stress had a negative impact on their personal lives.  A random sample of 100 employees form a large restaurant chain finds 68 answered “Yes” to the work stress question.  Does this offer evidence that this company’s employees are different from the national average?</a:t>
            </a:r>
          </a:p>
          <a:p>
            <a:pPr marL="0" indent="0">
              <a:buFontTx/>
              <a:buNone/>
            </a:pPr>
            <a:endParaRPr lang="en-US" altLang="en-US" sz="2400" b="1" smtClean="0"/>
          </a:p>
        </p:txBody>
      </p:sp>
      <p:sp>
        <p:nvSpPr>
          <p:cNvPr id="4" name="TextBox 3"/>
          <p:cNvSpPr txBox="1">
            <a:spLocks noChangeArrowheads="1"/>
          </p:cNvSpPr>
          <p:nvPr/>
        </p:nvSpPr>
        <p:spPr bwMode="auto">
          <a:xfrm>
            <a:off x="685800" y="4800600"/>
            <a:ext cx="703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p</a:t>
            </a:r>
            <a:r>
              <a:rPr lang="en-US" altLang="en-US" sz="2400" b="1" baseline="-25000">
                <a:solidFill>
                  <a:srgbClr val="FFFF00"/>
                </a:solidFill>
              </a:rPr>
              <a:t>0</a:t>
            </a:r>
            <a:r>
              <a:rPr lang="en-US" altLang="en-US" sz="2400" b="1">
                <a:solidFill>
                  <a:srgbClr val="FFFF00"/>
                </a:solidFill>
              </a:rPr>
              <a:t> = .75  These employees are not different</a:t>
            </a:r>
          </a:p>
        </p:txBody>
      </p:sp>
      <p:sp>
        <p:nvSpPr>
          <p:cNvPr id="5" name="TextBox 4"/>
          <p:cNvSpPr txBox="1">
            <a:spLocks noChangeArrowheads="1"/>
          </p:cNvSpPr>
          <p:nvPr/>
        </p:nvSpPr>
        <p:spPr bwMode="auto">
          <a:xfrm>
            <a:off x="762000" y="5486400"/>
            <a:ext cx="635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p</a:t>
            </a:r>
            <a:r>
              <a:rPr lang="en-US" altLang="en-US" sz="2400" b="1" baseline="-25000">
                <a:solidFill>
                  <a:srgbClr val="FFFF00"/>
                </a:solidFill>
              </a:rPr>
              <a:t>0 </a:t>
            </a:r>
            <a:r>
              <a:rPr lang="en-US" altLang="en-US" sz="2400" b="1">
                <a:solidFill>
                  <a:srgbClr val="FFFF00"/>
                </a:solidFill>
              </a:rPr>
              <a:t>≠ .75  These employees are different</a:t>
            </a:r>
          </a:p>
        </p:txBody>
      </p:sp>
      <p:sp>
        <p:nvSpPr>
          <p:cNvPr id="6" name="TextBox 5"/>
          <p:cNvSpPr txBox="1">
            <a:spLocks noChangeArrowheads="1"/>
          </p:cNvSpPr>
          <p:nvPr/>
        </p:nvSpPr>
        <p:spPr bwMode="auto">
          <a:xfrm>
            <a:off x="679450" y="6172200"/>
            <a:ext cx="7772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Two-sided One sample proportion z-test (from H</a:t>
            </a:r>
            <a:r>
              <a:rPr lang="en-US" altLang="en-US" sz="2400" b="1" baseline="-25000">
                <a:solidFill>
                  <a:srgbClr val="FFFF00"/>
                </a:solidFill>
              </a:rPr>
              <a:t>a</a:t>
            </a:r>
            <a:r>
              <a:rPr lang="en-US" altLang="en-US" sz="2400" b="1">
                <a:solidFill>
                  <a:srgbClr val="FFFF00"/>
                </a:solidFill>
              </a:rPr>
              <a:t>)</a:t>
            </a:r>
            <a:endParaRPr lang="en-US" altLang="en-US" sz="2400" b="1" baseline="-25000">
              <a:solidFill>
                <a:srgbClr val="FFFF00"/>
              </a:solidFill>
            </a:endParaRPr>
          </a:p>
        </p:txBody>
      </p:sp>
      <p:sp>
        <p:nvSpPr>
          <p:cNvPr id="9" name="TextBox 8"/>
          <p:cNvSpPr txBox="1">
            <a:spLocks noChangeArrowheads="1"/>
          </p:cNvSpPr>
          <p:nvPr/>
        </p:nvSpPr>
        <p:spPr bwMode="auto">
          <a:xfrm>
            <a:off x="533400" y="3962400"/>
            <a:ext cx="838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p</a:t>
            </a:r>
            <a:r>
              <a:rPr lang="en-US" altLang="en-US" sz="2400" b="1" baseline="-25000">
                <a:solidFill>
                  <a:srgbClr val="FFFF00"/>
                </a:solidFill>
              </a:rPr>
              <a:t>0</a:t>
            </a:r>
            <a:r>
              <a:rPr lang="en-US" altLang="en-US" sz="2400" b="1">
                <a:solidFill>
                  <a:srgbClr val="FFFF00"/>
                </a:solidFill>
              </a:rPr>
              <a:t> = proportion of restaurant workers with negative impacts on personal lives from work stress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44450"/>
            <a:ext cx="8229600" cy="944563"/>
          </a:xfrm>
        </p:spPr>
        <p:txBody>
          <a:bodyPr/>
          <a:lstStyle/>
          <a:p>
            <a:r>
              <a:rPr lang="en-US" altLang="en-US" sz="3600" b="1" smtClean="0"/>
              <a:t>Example 1 cont</a:t>
            </a:r>
            <a:endParaRPr lang="en-US" altLang="en-US" sz="2400" b="1" smtClean="0"/>
          </a:p>
        </p:txBody>
      </p:sp>
      <p:grpSp>
        <p:nvGrpSpPr>
          <p:cNvPr id="12291" name="Group 16"/>
          <p:cNvGrpSpPr>
            <a:grpSpLocks/>
          </p:cNvGrpSpPr>
          <p:nvPr/>
        </p:nvGrpSpPr>
        <p:grpSpPr bwMode="auto">
          <a:xfrm>
            <a:off x="0" y="4503738"/>
            <a:ext cx="9055100" cy="1439862"/>
            <a:chOff x="152400" y="2590800"/>
            <a:chExt cx="9055299" cy="1439863"/>
          </a:xfrm>
        </p:grpSpPr>
        <p:grpSp>
          <p:nvGrpSpPr>
            <p:cNvPr id="12297" name="Group 20"/>
            <p:cNvGrpSpPr>
              <a:grpSpLocks/>
            </p:cNvGrpSpPr>
            <p:nvPr/>
          </p:nvGrpSpPr>
          <p:grpSpPr bwMode="auto">
            <a:xfrm>
              <a:off x="3846096" y="2667000"/>
              <a:ext cx="84150" cy="49212"/>
              <a:chOff x="4213959" y="1292225"/>
              <a:chExt cx="84138" cy="49212"/>
            </a:xfrm>
          </p:grpSpPr>
          <p:sp>
            <p:nvSpPr>
              <p:cNvPr id="12302" name="Line 34"/>
              <p:cNvSpPr>
                <a:spLocks noChangeShapeType="1"/>
              </p:cNvSpPr>
              <p:nvPr/>
            </p:nvSpPr>
            <p:spPr bwMode="auto">
              <a:xfrm flipV="1">
                <a:off x="4213959" y="1292225"/>
                <a:ext cx="39688" cy="4921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3" name="Line 102"/>
              <p:cNvSpPr>
                <a:spLocks noChangeShapeType="1"/>
              </p:cNvSpPr>
              <p:nvPr/>
            </p:nvSpPr>
            <p:spPr bwMode="auto">
              <a:xfrm>
                <a:off x="4245709" y="1293812"/>
                <a:ext cx="52388"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8" name="Text Box 33"/>
            <p:cNvSpPr txBox="1">
              <a:spLocks noChangeArrowheads="1"/>
            </p:cNvSpPr>
            <p:nvPr/>
          </p:nvSpPr>
          <p:spPr bwMode="auto">
            <a:xfrm>
              <a:off x="152400" y="2590800"/>
              <a:ext cx="905529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latin typeface="Times New Roman" pitchFamily="18" charset="0"/>
                  <a:cs typeface="Times New Roman" pitchFamily="18" charset="0"/>
                </a:rPr>
                <a:t>                                               </a:t>
              </a:r>
              <a:r>
                <a:rPr lang="en-US" altLang="en-US" sz="2400" b="1">
                  <a:latin typeface="Times New Roman" pitchFamily="18" charset="0"/>
                </a:rPr>
                <a:t>p</a:t>
              </a:r>
              <a:r>
                <a:rPr lang="en-US" altLang="en-US" sz="2400" b="1"/>
                <a:t> – </a:t>
              </a:r>
              <a:r>
                <a:rPr lang="en-US" altLang="en-US" sz="2400" b="1">
                  <a:latin typeface="Times New Roman" pitchFamily="18" charset="0"/>
                  <a:cs typeface="Times New Roman" pitchFamily="18" charset="0"/>
                </a:rPr>
                <a:t>p</a:t>
              </a:r>
              <a:r>
                <a:rPr lang="en-US" altLang="en-US" sz="2400" b="1" baseline="-25000">
                  <a:latin typeface="Times New Roman" pitchFamily="18" charset="0"/>
                  <a:cs typeface="Times New Roman" pitchFamily="18" charset="0"/>
                </a:rPr>
                <a:t>0</a:t>
              </a:r>
              <a:r>
                <a:rPr lang="en-US" altLang="en-US" sz="2400" b="1">
                  <a:solidFill>
                    <a:srgbClr val="FFFF00"/>
                  </a:solidFill>
                  <a:latin typeface="Times New Roman" pitchFamily="18" charset="0"/>
                  <a:cs typeface="Times New Roman" pitchFamily="18" charset="0"/>
                </a:rPr>
                <a:t>                  0.68 – 0.75       </a:t>
              </a:r>
              <a:endParaRPr lang="el-GR" altLang="en-US" sz="2400" b="1">
                <a:solidFill>
                  <a:srgbClr val="FFFF00"/>
                </a:solidFill>
                <a:latin typeface="Times New Roman" pitchFamily="18" charset="0"/>
                <a:cs typeface="Times New Roman" pitchFamily="18" charset="0"/>
              </a:endParaRPr>
            </a:p>
            <a:p>
              <a:pPr>
                <a:spcBef>
                  <a:spcPct val="0"/>
                </a:spcBef>
                <a:buFontTx/>
                <a:buNone/>
              </a:pPr>
              <a:r>
                <a:rPr lang="en-US" altLang="en-US" sz="2400" b="1">
                  <a:solidFill>
                    <a:srgbClr val="FFFF00"/>
                  </a:solidFill>
                </a:rPr>
                <a:t>Test Statistic:   </a:t>
              </a:r>
              <a:r>
                <a:rPr lang="en-US" altLang="en-US" sz="2400" b="1"/>
                <a:t>z</a:t>
              </a:r>
              <a:r>
                <a:rPr lang="en-US" altLang="en-US" sz="2400" b="1" baseline="-25000">
                  <a:latin typeface="Times New Roman" pitchFamily="18" charset="0"/>
                  <a:cs typeface="Times New Roman" pitchFamily="18" charset="0"/>
                </a:rPr>
                <a:t>0</a:t>
              </a:r>
              <a:r>
                <a:rPr lang="en-US" altLang="en-US" sz="2400" b="1"/>
                <a:t> =</a:t>
              </a:r>
              <a:r>
                <a:rPr lang="en-US" altLang="en-US" sz="2400" b="1">
                  <a:solidFill>
                    <a:srgbClr val="FFFF00"/>
                  </a:solidFill>
                </a:rPr>
                <a:t>  </a:t>
              </a:r>
              <a:r>
                <a:rPr lang="en-US" altLang="en-US" sz="2400" b="1"/>
                <a:t>-------------------- = </a:t>
              </a:r>
              <a:r>
                <a:rPr lang="en-US" altLang="en-US" sz="2400" b="1">
                  <a:solidFill>
                    <a:srgbClr val="FFFF00"/>
                  </a:solidFill>
                </a:rPr>
                <a:t>--------------------  =  -1.62</a:t>
              </a:r>
            </a:p>
            <a:p>
              <a:pPr>
                <a:spcBef>
                  <a:spcPct val="0"/>
                </a:spcBef>
                <a:buFontTx/>
                <a:buNone/>
              </a:pPr>
              <a:r>
                <a:rPr lang="en-US" altLang="en-US" sz="2400" b="1">
                  <a:solidFill>
                    <a:srgbClr val="FFFF00"/>
                  </a:solidFill>
                  <a:latin typeface="Times New Roman" pitchFamily="18" charset="0"/>
                  <a:cs typeface="Times New Roman" pitchFamily="18" charset="0"/>
                </a:rPr>
                <a:t>                                                                      </a:t>
              </a:r>
              <a:r>
                <a:rPr lang="en-US" altLang="en-US" sz="2400" b="1">
                  <a:solidFill>
                    <a:srgbClr val="FFFF00"/>
                  </a:solidFill>
                  <a:latin typeface="Times New Roman" pitchFamily="18" charset="0"/>
                  <a:cs typeface="Times New Roman" pitchFamily="18" charset="0"/>
                  <a:sym typeface="Symbol" pitchFamily="18" charset="2"/>
                </a:rPr>
                <a:t></a:t>
              </a:r>
              <a:r>
                <a:rPr lang="en-US" altLang="en-US" sz="2400" b="1">
                  <a:solidFill>
                    <a:srgbClr val="FFFF00"/>
                  </a:solidFill>
                  <a:latin typeface="Times New Roman" pitchFamily="18" charset="0"/>
                  <a:cs typeface="Times New Roman" pitchFamily="18" charset="0"/>
                </a:rPr>
                <a:t>0.75(0.25)/100</a:t>
              </a:r>
            </a:p>
          </p:txBody>
        </p:sp>
        <p:sp>
          <p:nvSpPr>
            <p:cNvPr id="12299" name="Text Box 103"/>
            <p:cNvSpPr txBox="1">
              <a:spLocks noChangeArrowheads="1"/>
            </p:cNvSpPr>
            <p:nvPr/>
          </p:nvSpPr>
          <p:spPr bwMode="auto">
            <a:xfrm>
              <a:off x="3429000" y="3200400"/>
              <a:ext cx="147657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latin typeface="Times New Roman" pitchFamily="18" charset="0"/>
                </a:rPr>
                <a:t>p</a:t>
              </a:r>
              <a:r>
                <a:rPr lang="en-US" altLang="en-US" sz="2400" b="1" baseline="-25000">
                  <a:latin typeface="Times New Roman" pitchFamily="18" charset="0"/>
                </a:rPr>
                <a:t>0</a:t>
              </a:r>
              <a:r>
                <a:rPr lang="en-US" altLang="en-US" sz="2400" b="1">
                  <a:latin typeface="Times New Roman" pitchFamily="18" charset="0"/>
                </a:rPr>
                <a:t> (1 – p</a:t>
              </a:r>
              <a:r>
                <a:rPr lang="en-US" altLang="en-US" sz="2400" b="1" baseline="-25000">
                  <a:latin typeface="Times New Roman" pitchFamily="18" charset="0"/>
                </a:rPr>
                <a:t>0</a:t>
              </a:r>
              <a:r>
                <a:rPr lang="en-US" altLang="en-US" sz="2400" b="1">
                  <a:latin typeface="Times New Roman" pitchFamily="18" charset="0"/>
                </a:rPr>
                <a:t>)</a:t>
              </a:r>
            </a:p>
            <a:p>
              <a:pPr>
                <a:spcBef>
                  <a:spcPct val="0"/>
                </a:spcBef>
                <a:buFontTx/>
                <a:buNone/>
              </a:pPr>
              <a:r>
                <a:rPr lang="en-US" altLang="en-US" sz="2400" b="1">
                  <a:latin typeface="Times New Roman" pitchFamily="18" charset="0"/>
                </a:rPr>
                <a:t>        n</a:t>
              </a:r>
            </a:p>
          </p:txBody>
        </p:sp>
        <p:sp>
          <p:nvSpPr>
            <p:cNvPr id="12300" name="Line 104"/>
            <p:cNvSpPr>
              <a:spLocks noChangeShapeType="1"/>
            </p:cNvSpPr>
            <p:nvPr/>
          </p:nvSpPr>
          <p:spPr bwMode="auto">
            <a:xfrm>
              <a:off x="3513148" y="3669946"/>
              <a:ext cx="12803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Freeform 105"/>
            <p:cNvSpPr>
              <a:spLocks/>
            </p:cNvSpPr>
            <p:nvPr/>
          </p:nvSpPr>
          <p:spPr bwMode="auto">
            <a:xfrm>
              <a:off x="3178140" y="3286103"/>
              <a:ext cx="1600419" cy="541338"/>
            </a:xfrm>
            <a:custGeom>
              <a:avLst/>
              <a:gdLst>
                <a:gd name="T0" fmla="*/ 0 w 884"/>
                <a:gd name="T1" fmla="*/ 2147483647 h 341"/>
                <a:gd name="T2" fmla="*/ 2147483647 w 884"/>
                <a:gd name="T3" fmla="*/ 2147483647 h 341"/>
                <a:gd name="T4" fmla="*/ 2147483647 w 884"/>
                <a:gd name="T5" fmla="*/ 0 h 341"/>
                <a:gd name="T6" fmla="*/ 2147483647 w 884"/>
                <a:gd name="T7" fmla="*/ 0 h 341"/>
                <a:gd name="T8" fmla="*/ 0 60000 65536"/>
                <a:gd name="T9" fmla="*/ 0 60000 65536"/>
                <a:gd name="T10" fmla="*/ 0 60000 65536"/>
                <a:gd name="T11" fmla="*/ 0 60000 65536"/>
                <a:gd name="T12" fmla="*/ 0 w 884"/>
                <a:gd name="T13" fmla="*/ 0 h 341"/>
                <a:gd name="T14" fmla="*/ 884 w 884"/>
                <a:gd name="T15" fmla="*/ 341 h 341"/>
              </a:gdLst>
              <a:ahLst/>
              <a:cxnLst>
                <a:cxn ang="T8">
                  <a:pos x="T0" y="T1"/>
                </a:cxn>
                <a:cxn ang="T9">
                  <a:pos x="T2" y="T3"/>
                </a:cxn>
                <a:cxn ang="T10">
                  <a:pos x="T4" y="T5"/>
                </a:cxn>
                <a:cxn ang="T11">
                  <a:pos x="T6" y="T7"/>
                </a:cxn>
              </a:cxnLst>
              <a:rect l="T12" t="T13" r="T14" b="T15"/>
              <a:pathLst>
                <a:path w="884" h="341">
                  <a:moveTo>
                    <a:pt x="0" y="229"/>
                  </a:moveTo>
                  <a:lnTo>
                    <a:pt x="111" y="341"/>
                  </a:lnTo>
                  <a:lnTo>
                    <a:pt x="157" y="0"/>
                  </a:lnTo>
                  <a:lnTo>
                    <a:pt x="884"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8" name="TextBox 17"/>
          <p:cNvSpPr txBox="1"/>
          <p:nvPr/>
        </p:nvSpPr>
        <p:spPr>
          <a:xfrm>
            <a:off x="0" y="4122738"/>
            <a:ext cx="2116138" cy="461962"/>
          </a:xfrm>
          <a:prstGeom prst="rect">
            <a:avLst/>
          </a:prstGeom>
          <a:noFill/>
        </p:spPr>
        <p:txBody>
          <a:bodyPr wrap="none">
            <a:spAutoFit/>
          </a:bodyPr>
          <a:lstStyle/>
          <a:p>
            <a:pPr>
              <a:defRPr/>
            </a:pPr>
            <a:r>
              <a:rPr lang="en-US" sz="2400" b="1" dirty="0">
                <a:solidFill>
                  <a:schemeClr val="bg2">
                    <a:lumMod val="20000"/>
                    <a:lumOff val="80000"/>
                  </a:schemeClr>
                </a:solidFill>
              </a:rPr>
              <a:t>Calculations:</a:t>
            </a:r>
          </a:p>
        </p:txBody>
      </p:sp>
      <p:sp>
        <p:nvSpPr>
          <p:cNvPr id="20" name="TextBox 19"/>
          <p:cNvSpPr txBox="1"/>
          <p:nvPr/>
        </p:nvSpPr>
        <p:spPr>
          <a:xfrm>
            <a:off x="0" y="990600"/>
            <a:ext cx="8991600" cy="830263"/>
          </a:xfrm>
          <a:prstGeom prst="rect">
            <a:avLst/>
          </a:prstGeom>
          <a:noFill/>
        </p:spPr>
        <p:txBody>
          <a:bodyPr>
            <a:spAutoFit/>
          </a:bodyPr>
          <a:lstStyle/>
          <a:p>
            <a:pPr>
              <a:defRPr/>
            </a:pPr>
            <a:r>
              <a:rPr lang="en-US" sz="2400" b="1" dirty="0">
                <a:solidFill>
                  <a:schemeClr val="bg2">
                    <a:lumMod val="20000"/>
                    <a:lumOff val="80000"/>
                  </a:schemeClr>
                </a:solidFill>
              </a:rPr>
              <a:t>Conditions:</a:t>
            </a:r>
          </a:p>
          <a:p>
            <a:pPr>
              <a:defRPr/>
            </a:pPr>
            <a:r>
              <a:rPr lang="en-US" sz="2400" b="1" dirty="0">
                <a:solidFill>
                  <a:schemeClr val="bg2">
                    <a:lumMod val="20000"/>
                    <a:lumOff val="80000"/>
                  </a:schemeClr>
                </a:solidFill>
              </a:rPr>
              <a:t> 1) SRS                2) Independence              3) Normality</a:t>
            </a:r>
          </a:p>
        </p:txBody>
      </p:sp>
      <p:sp>
        <p:nvSpPr>
          <p:cNvPr id="21" name="TextBox 20"/>
          <p:cNvSpPr txBox="1">
            <a:spLocks noChangeArrowheads="1"/>
          </p:cNvSpPr>
          <p:nvPr/>
        </p:nvSpPr>
        <p:spPr bwMode="auto">
          <a:xfrm>
            <a:off x="2095500" y="2003425"/>
            <a:ext cx="3276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n &lt; 0.10P  assumed</a:t>
            </a:r>
            <a:br>
              <a:rPr lang="en-US" altLang="en-US" sz="2400" b="1">
                <a:solidFill>
                  <a:srgbClr val="FFFF00"/>
                </a:solidFill>
              </a:rPr>
            </a:br>
            <a:r>
              <a:rPr lang="en-US" altLang="en-US" sz="2400" b="1">
                <a:solidFill>
                  <a:srgbClr val="FFFF00"/>
                </a:solidFill>
              </a:rPr>
              <a:t>    (P &gt; 1000 in US!!)</a:t>
            </a:r>
          </a:p>
        </p:txBody>
      </p:sp>
      <p:sp>
        <p:nvSpPr>
          <p:cNvPr id="22" name="TextBox 21"/>
          <p:cNvSpPr txBox="1">
            <a:spLocks noChangeArrowheads="1"/>
          </p:cNvSpPr>
          <p:nvPr/>
        </p:nvSpPr>
        <p:spPr bwMode="auto">
          <a:xfrm>
            <a:off x="5791200" y="1995488"/>
            <a:ext cx="32766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np ≥ 10</a:t>
            </a:r>
          </a:p>
          <a:p>
            <a:pPr>
              <a:spcBef>
                <a:spcPct val="0"/>
              </a:spcBef>
              <a:buFontTx/>
              <a:buNone/>
            </a:pPr>
            <a:r>
              <a:rPr lang="en-US" altLang="en-US" sz="2400" b="1">
                <a:solidFill>
                  <a:srgbClr val="FFFF00"/>
                </a:solidFill>
              </a:rPr>
              <a:t>   100(.75)=75 ≥ 10</a:t>
            </a:r>
            <a:br>
              <a:rPr lang="en-US" altLang="en-US" sz="2400" b="1">
                <a:solidFill>
                  <a:srgbClr val="FFFF00"/>
                </a:solidFill>
              </a:rPr>
            </a:br>
            <a:r>
              <a:rPr lang="en-US" altLang="en-US" sz="2400" b="1">
                <a:solidFill>
                  <a:srgbClr val="FFFF00"/>
                </a:solidFill>
              </a:rPr>
              <a:t>n(1-p) ≥ 10</a:t>
            </a:r>
          </a:p>
          <a:p>
            <a:pPr>
              <a:spcBef>
                <a:spcPct val="0"/>
              </a:spcBef>
              <a:buFontTx/>
              <a:buNone/>
            </a:pPr>
            <a:r>
              <a:rPr lang="en-US" altLang="en-US" sz="2400" b="1">
                <a:solidFill>
                  <a:srgbClr val="FFFF00"/>
                </a:solidFill>
              </a:rPr>
              <a:t>   100(.25)=25 ≥ 10</a:t>
            </a:r>
          </a:p>
        </p:txBody>
      </p:sp>
      <p:sp>
        <p:nvSpPr>
          <p:cNvPr id="23" name="TextBox 22"/>
          <p:cNvSpPr txBox="1">
            <a:spLocks noChangeArrowheads="1"/>
          </p:cNvSpPr>
          <p:nvPr/>
        </p:nvSpPr>
        <p:spPr bwMode="auto">
          <a:xfrm>
            <a:off x="152400" y="2057400"/>
            <a:ext cx="1752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Stated in</a:t>
            </a:r>
          </a:p>
          <a:p>
            <a:pPr>
              <a:spcBef>
                <a:spcPct val="0"/>
              </a:spcBef>
              <a:buFontTx/>
              <a:buNone/>
            </a:pPr>
            <a:r>
              <a:rPr lang="en-US" altLang="en-US" sz="2400" b="1">
                <a:solidFill>
                  <a:srgbClr val="FFFF00"/>
                </a:solidFill>
              </a:rPr>
              <a:t>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12713"/>
            <a:ext cx="8229600" cy="877887"/>
          </a:xfrm>
        </p:spPr>
        <p:txBody>
          <a:bodyPr/>
          <a:lstStyle/>
          <a:p>
            <a:r>
              <a:rPr lang="en-US" altLang="en-US" sz="3600" b="1" smtClean="0"/>
              <a:t>Example 1 cont</a:t>
            </a:r>
            <a:endParaRPr lang="en-US" altLang="en-US" sz="2400" b="1" smtClean="0"/>
          </a:p>
        </p:txBody>
      </p:sp>
      <p:sp>
        <p:nvSpPr>
          <p:cNvPr id="13315" name="Rectangle 19"/>
          <p:cNvSpPr>
            <a:spLocks noChangeArrowheads="1"/>
          </p:cNvSpPr>
          <p:nvPr/>
        </p:nvSpPr>
        <p:spPr bwMode="auto">
          <a:xfrm>
            <a:off x="228600" y="4114800"/>
            <a:ext cx="4419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Since there is over a 10% chance of obtaining a result as unusual or more than 68%, we have insufficient evidence to reject H</a:t>
            </a:r>
            <a:r>
              <a:rPr lang="en-US" altLang="en-US" sz="2400" b="1" baseline="-25000">
                <a:solidFill>
                  <a:srgbClr val="FFFF00"/>
                </a:solidFill>
              </a:rPr>
              <a:t>0</a:t>
            </a:r>
            <a:r>
              <a:rPr lang="en-US" altLang="en-US" sz="2400" b="1">
                <a:solidFill>
                  <a:srgbClr val="FFFF00"/>
                </a:solidFill>
              </a:rPr>
              <a:t>. </a:t>
            </a:r>
            <a:endParaRPr lang="en-US" altLang="en-US" sz="2400">
              <a:solidFill>
                <a:srgbClr val="FFFF00"/>
              </a:solidFill>
            </a:endParaRPr>
          </a:p>
        </p:txBody>
      </p:sp>
      <p:grpSp>
        <p:nvGrpSpPr>
          <p:cNvPr id="13316" name="Group 16"/>
          <p:cNvGrpSpPr>
            <a:grpSpLocks/>
          </p:cNvGrpSpPr>
          <p:nvPr/>
        </p:nvGrpSpPr>
        <p:grpSpPr bwMode="auto">
          <a:xfrm>
            <a:off x="152400" y="1303338"/>
            <a:ext cx="8915400" cy="1439862"/>
            <a:chOff x="304804" y="2590800"/>
            <a:chExt cx="8915596" cy="1439863"/>
          </a:xfrm>
        </p:grpSpPr>
        <p:grpSp>
          <p:nvGrpSpPr>
            <p:cNvPr id="13321" name="Group 20"/>
            <p:cNvGrpSpPr>
              <a:grpSpLocks/>
            </p:cNvGrpSpPr>
            <p:nvPr/>
          </p:nvGrpSpPr>
          <p:grpSpPr bwMode="auto">
            <a:xfrm>
              <a:off x="3846096" y="2667000"/>
              <a:ext cx="84150" cy="49212"/>
              <a:chOff x="4213959" y="1292225"/>
              <a:chExt cx="84138" cy="49212"/>
            </a:xfrm>
          </p:grpSpPr>
          <p:sp>
            <p:nvSpPr>
              <p:cNvPr id="13326" name="Line 34"/>
              <p:cNvSpPr>
                <a:spLocks noChangeShapeType="1"/>
              </p:cNvSpPr>
              <p:nvPr/>
            </p:nvSpPr>
            <p:spPr bwMode="auto">
              <a:xfrm flipV="1">
                <a:off x="4213959" y="1292225"/>
                <a:ext cx="39688" cy="4921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7" name="Line 102"/>
              <p:cNvSpPr>
                <a:spLocks noChangeShapeType="1"/>
              </p:cNvSpPr>
              <p:nvPr/>
            </p:nvSpPr>
            <p:spPr bwMode="auto">
              <a:xfrm>
                <a:off x="4245709" y="1293812"/>
                <a:ext cx="52388"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22" name="Text Box 33"/>
            <p:cNvSpPr txBox="1">
              <a:spLocks noChangeArrowheads="1"/>
            </p:cNvSpPr>
            <p:nvPr/>
          </p:nvSpPr>
          <p:spPr bwMode="auto">
            <a:xfrm>
              <a:off x="304804" y="2590800"/>
              <a:ext cx="891559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latin typeface="Times New Roman" pitchFamily="18" charset="0"/>
                  <a:cs typeface="Times New Roman" pitchFamily="18" charset="0"/>
                </a:rPr>
                <a:t>                                               </a:t>
              </a:r>
              <a:r>
                <a:rPr lang="en-US" altLang="en-US" sz="2400" b="1">
                  <a:latin typeface="Times New Roman" pitchFamily="18" charset="0"/>
                </a:rPr>
                <a:t>p</a:t>
              </a:r>
              <a:r>
                <a:rPr lang="en-US" altLang="en-US" sz="2400" b="1"/>
                <a:t> – </a:t>
              </a:r>
              <a:r>
                <a:rPr lang="en-US" altLang="en-US" sz="2400" b="1">
                  <a:latin typeface="Times New Roman" pitchFamily="18" charset="0"/>
                  <a:cs typeface="Times New Roman" pitchFamily="18" charset="0"/>
                </a:rPr>
                <a:t>p</a:t>
              </a:r>
              <a:r>
                <a:rPr lang="en-US" altLang="en-US" sz="2400" b="1" baseline="-25000">
                  <a:latin typeface="Times New Roman" pitchFamily="18" charset="0"/>
                  <a:cs typeface="Times New Roman" pitchFamily="18" charset="0"/>
                </a:rPr>
                <a:t>0</a:t>
              </a:r>
              <a:r>
                <a:rPr lang="en-US" altLang="en-US" sz="2400" b="1">
                  <a:solidFill>
                    <a:srgbClr val="FFFF00"/>
                  </a:solidFill>
                  <a:latin typeface="Times New Roman" pitchFamily="18" charset="0"/>
                  <a:cs typeface="Times New Roman" pitchFamily="18" charset="0"/>
                </a:rPr>
                <a:t>                  0.68 – 0.75       </a:t>
              </a:r>
              <a:endParaRPr lang="el-GR" altLang="en-US" sz="2400" b="1">
                <a:solidFill>
                  <a:srgbClr val="FFFF00"/>
                </a:solidFill>
                <a:latin typeface="Times New Roman" pitchFamily="18" charset="0"/>
                <a:cs typeface="Times New Roman" pitchFamily="18" charset="0"/>
              </a:endParaRPr>
            </a:p>
            <a:p>
              <a:pPr>
                <a:spcBef>
                  <a:spcPct val="0"/>
                </a:spcBef>
                <a:buFontTx/>
                <a:buNone/>
              </a:pPr>
              <a:r>
                <a:rPr lang="en-US" altLang="en-US" sz="2400" b="1">
                  <a:solidFill>
                    <a:srgbClr val="FFFF00"/>
                  </a:solidFill>
                </a:rPr>
                <a:t>Test Statistic:   </a:t>
              </a:r>
              <a:r>
                <a:rPr lang="en-US" altLang="en-US" sz="2400" b="1"/>
                <a:t>z</a:t>
              </a:r>
              <a:r>
                <a:rPr lang="en-US" altLang="en-US" sz="2400" b="1" baseline="-25000">
                  <a:latin typeface="Times New Roman" pitchFamily="18" charset="0"/>
                  <a:cs typeface="Times New Roman" pitchFamily="18" charset="0"/>
                </a:rPr>
                <a:t>0</a:t>
              </a:r>
              <a:r>
                <a:rPr lang="en-US" altLang="en-US" sz="2400" b="1"/>
                <a:t> =</a:t>
              </a:r>
              <a:r>
                <a:rPr lang="en-US" altLang="en-US" sz="2400" b="1">
                  <a:solidFill>
                    <a:srgbClr val="FFFF00"/>
                  </a:solidFill>
                </a:rPr>
                <a:t>  </a:t>
              </a:r>
              <a:r>
                <a:rPr lang="en-US" altLang="en-US" sz="2400" b="1"/>
                <a:t>-------------------- = </a:t>
              </a:r>
              <a:r>
                <a:rPr lang="en-US" altLang="en-US" sz="2400" b="1">
                  <a:solidFill>
                    <a:srgbClr val="FFFF00"/>
                  </a:solidFill>
                </a:rPr>
                <a:t>--------------------  =  -1.62</a:t>
              </a:r>
            </a:p>
            <a:p>
              <a:pPr>
                <a:spcBef>
                  <a:spcPct val="0"/>
                </a:spcBef>
                <a:buFontTx/>
                <a:buNone/>
              </a:pPr>
              <a:r>
                <a:rPr lang="en-US" altLang="en-US" sz="2400" b="1">
                  <a:solidFill>
                    <a:srgbClr val="FFFF00"/>
                  </a:solidFill>
                  <a:latin typeface="Times New Roman" pitchFamily="18" charset="0"/>
                  <a:cs typeface="Times New Roman" pitchFamily="18" charset="0"/>
                </a:rPr>
                <a:t>                                                                      </a:t>
              </a:r>
              <a:r>
                <a:rPr lang="en-US" altLang="en-US" sz="2400" b="1">
                  <a:solidFill>
                    <a:srgbClr val="FFFF00"/>
                  </a:solidFill>
                  <a:latin typeface="Times New Roman" pitchFamily="18" charset="0"/>
                  <a:cs typeface="Times New Roman" pitchFamily="18" charset="0"/>
                  <a:sym typeface="Symbol" pitchFamily="18" charset="2"/>
                </a:rPr>
                <a:t></a:t>
              </a:r>
              <a:r>
                <a:rPr lang="en-US" altLang="en-US" sz="2400" b="1">
                  <a:solidFill>
                    <a:srgbClr val="FFFF00"/>
                  </a:solidFill>
                  <a:latin typeface="Times New Roman" pitchFamily="18" charset="0"/>
                  <a:cs typeface="Times New Roman" pitchFamily="18" charset="0"/>
                </a:rPr>
                <a:t>0.75(0.25)/100</a:t>
              </a:r>
            </a:p>
          </p:txBody>
        </p:sp>
        <p:sp>
          <p:nvSpPr>
            <p:cNvPr id="13323" name="Text Box 103"/>
            <p:cNvSpPr txBox="1">
              <a:spLocks noChangeArrowheads="1"/>
            </p:cNvSpPr>
            <p:nvPr/>
          </p:nvSpPr>
          <p:spPr bwMode="auto">
            <a:xfrm>
              <a:off x="3429000" y="3200400"/>
              <a:ext cx="147657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latin typeface="Times New Roman" pitchFamily="18" charset="0"/>
                </a:rPr>
                <a:t>p</a:t>
              </a:r>
              <a:r>
                <a:rPr lang="en-US" altLang="en-US" sz="2400" b="1" baseline="-25000">
                  <a:latin typeface="Times New Roman" pitchFamily="18" charset="0"/>
                </a:rPr>
                <a:t>0</a:t>
              </a:r>
              <a:r>
                <a:rPr lang="en-US" altLang="en-US" sz="2400" b="1">
                  <a:latin typeface="Times New Roman" pitchFamily="18" charset="0"/>
                </a:rPr>
                <a:t> (1 – p</a:t>
              </a:r>
              <a:r>
                <a:rPr lang="en-US" altLang="en-US" sz="2400" b="1" baseline="-25000">
                  <a:latin typeface="Times New Roman" pitchFamily="18" charset="0"/>
                </a:rPr>
                <a:t>0</a:t>
              </a:r>
              <a:r>
                <a:rPr lang="en-US" altLang="en-US" sz="2400" b="1">
                  <a:latin typeface="Times New Roman" pitchFamily="18" charset="0"/>
                </a:rPr>
                <a:t>)</a:t>
              </a:r>
            </a:p>
            <a:p>
              <a:pPr>
                <a:spcBef>
                  <a:spcPct val="0"/>
                </a:spcBef>
                <a:buFontTx/>
                <a:buNone/>
              </a:pPr>
              <a:r>
                <a:rPr lang="en-US" altLang="en-US" sz="2400" b="1">
                  <a:latin typeface="Times New Roman" pitchFamily="18" charset="0"/>
                </a:rPr>
                <a:t>        n</a:t>
              </a:r>
            </a:p>
          </p:txBody>
        </p:sp>
        <p:sp>
          <p:nvSpPr>
            <p:cNvPr id="13324" name="Line 104"/>
            <p:cNvSpPr>
              <a:spLocks noChangeShapeType="1"/>
            </p:cNvSpPr>
            <p:nvPr/>
          </p:nvSpPr>
          <p:spPr bwMode="auto">
            <a:xfrm>
              <a:off x="3513148" y="3669946"/>
              <a:ext cx="12803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Freeform 105"/>
            <p:cNvSpPr>
              <a:spLocks/>
            </p:cNvSpPr>
            <p:nvPr/>
          </p:nvSpPr>
          <p:spPr bwMode="auto">
            <a:xfrm>
              <a:off x="3178140" y="3286103"/>
              <a:ext cx="1600419" cy="541338"/>
            </a:xfrm>
            <a:custGeom>
              <a:avLst/>
              <a:gdLst>
                <a:gd name="T0" fmla="*/ 0 w 884"/>
                <a:gd name="T1" fmla="*/ 2147483647 h 341"/>
                <a:gd name="T2" fmla="*/ 2147483647 w 884"/>
                <a:gd name="T3" fmla="*/ 2147483647 h 341"/>
                <a:gd name="T4" fmla="*/ 2147483647 w 884"/>
                <a:gd name="T5" fmla="*/ 0 h 341"/>
                <a:gd name="T6" fmla="*/ 2147483647 w 884"/>
                <a:gd name="T7" fmla="*/ 0 h 341"/>
                <a:gd name="T8" fmla="*/ 0 60000 65536"/>
                <a:gd name="T9" fmla="*/ 0 60000 65536"/>
                <a:gd name="T10" fmla="*/ 0 60000 65536"/>
                <a:gd name="T11" fmla="*/ 0 60000 65536"/>
                <a:gd name="T12" fmla="*/ 0 w 884"/>
                <a:gd name="T13" fmla="*/ 0 h 341"/>
                <a:gd name="T14" fmla="*/ 884 w 884"/>
                <a:gd name="T15" fmla="*/ 341 h 341"/>
              </a:gdLst>
              <a:ahLst/>
              <a:cxnLst>
                <a:cxn ang="T8">
                  <a:pos x="T0" y="T1"/>
                </a:cxn>
                <a:cxn ang="T9">
                  <a:pos x="T2" y="T3"/>
                </a:cxn>
                <a:cxn ang="T10">
                  <a:pos x="T4" y="T5"/>
                </a:cxn>
                <a:cxn ang="T11">
                  <a:pos x="T6" y="T7"/>
                </a:cxn>
              </a:cxnLst>
              <a:rect l="T12" t="T13" r="T14" b="T15"/>
              <a:pathLst>
                <a:path w="884" h="341">
                  <a:moveTo>
                    <a:pt x="0" y="229"/>
                  </a:moveTo>
                  <a:lnTo>
                    <a:pt x="111" y="341"/>
                  </a:lnTo>
                  <a:lnTo>
                    <a:pt x="157" y="0"/>
                  </a:lnTo>
                  <a:lnTo>
                    <a:pt x="884"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8" name="TextBox 17"/>
          <p:cNvSpPr txBox="1"/>
          <p:nvPr/>
        </p:nvSpPr>
        <p:spPr>
          <a:xfrm>
            <a:off x="0" y="922338"/>
            <a:ext cx="2116138" cy="461962"/>
          </a:xfrm>
          <a:prstGeom prst="rect">
            <a:avLst/>
          </a:prstGeom>
          <a:noFill/>
        </p:spPr>
        <p:txBody>
          <a:bodyPr wrap="none">
            <a:spAutoFit/>
          </a:bodyPr>
          <a:lstStyle/>
          <a:p>
            <a:pPr>
              <a:defRPr/>
            </a:pPr>
            <a:r>
              <a:rPr lang="en-US" sz="2400" b="1" dirty="0">
                <a:solidFill>
                  <a:schemeClr val="bg2">
                    <a:lumMod val="20000"/>
                    <a:lumOff val="80000"/>
                  </a:schemeClr>
                </a:solidFill>
              </a:rPr>
              <a:t>Calculations:</a:t>
            </a:r>
          </a:p>
        </p:txBody>
      </p:sp>
      <p:sp>
        <p:nvSpPr>
          <p:cNvPr id="19" name="TextBox 18"/>
          <p:cNvSpPr txBox="1"/>
          <p:nvPr/>
        </p:nvSpPr>
        <p:spPr>
          <a:xfrm>
            <a:off x="0" y="3429000"/>
            <a:ext cx="2270125" cy="461963"/>
          </a:xfrm>
          <a:prstGeom prst="rect">
            <a:avLst/>
          </a:prstGeom>
          <a:noFill/>
        </p:spPr>
        <p:txBody>
          <a:bodyPr wrap="none">
            <a:spAutoFit/>
          </a:bodyPr>
          <a:lstStyle/>
          <a:p>
            <a:pPr>
              <a:defRPr/>
            </a:pPr>
            <a:r>
              <a:rPr lang="en-US" sz="2400" b="1" dirty="0">
                <a:solidFill>
                  <a:schemeClr val="bg2">
                    <a:lumMod val="20000"/>
                    <a:lumOff val="80000"/>
                  </a:schemeClr>
                </a:solidFill>
              </a:rPr>
              <a:t>Interpretation:</a:t>
            </a:r>
          </a:p>
        </p:txBody>
      </p:sp>
      <p:pic>
        <p:nvPicPr>
          <p:cNvPr id="13319" name="Picture 7" descr="Yates_3e_Ch12_p74029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590800"/>
            <a:ext cx="4114800"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0" name="Rectangle 19"/>
          <p:cNvSpPr>
            <a:spLocks noChangeArrowheads="1"/>
          </p:cNvSpPr>
          <p:nvPr/>
        </p:nvSpPr>
        <p:spPr bwMode="auto">
          <a:xfrm>
            <a:off x="228600" y="5588000"/>
            <a:ext cx="876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                                      These restaurant employees are no different than the national average as far as work stress is concerned.</a:t>
            </a:r>
            <a:endParaRPr lang="en-US" altLang="en-US" sz="240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79375"/>
            <a:ext cx="8229600" cy="868363"/>
          </a:xfrm>
        </p:spPr>
        <p:txBody>
          <a:bodyPr/>
          <a:lstStyle/>
          <a:p>
            <a:r>
              <a:rPr lang="en-US" altLang="en-US" sz="3600" b="1" smtClean="0"/>
              <a:t>Using Your Calculator</a:t>
            </a:r>
          </a:p>
        </p:txBody>
      </p:sp>
      <p:sp>
        <p:nvSpPr>
          <p:cNvPr id="14339" name="Content Placeholder 2"/>
          <p:cNvSpPr>
            <a:spLocks noGrp="1"/>
          </p:cNvSpPr>
          <p:nvPr>
            <p:ph idx="1"/>
          </p:nvPr>
        </p:nvSpPr>
        <p:spPr>
          <a:xfrm>
            <a:off x="457200" y="1143000"/>
            <a:ext cx="8229600" cy="3429000"/>
          </a:xfrm>
        </p:spPr>
        <p:txBody>
          <a:bodyPr/>
          <a:lstStyle/>
          <a:p>
            <a:r>
              <a:rPr lang="en-US" altLang="en-US" sz="2800" b="1" smtClean="0"/>
              <a:t>Press STAT</a:t>
            </a:r>
          </a:p>
          <a:p>
            <a:pPr lvl="1"/>
            <a:r>
              <a:rPr lang="en-US" altLang="en-US" sz="2400" b="1" smtClean="0"/>
              <a:t>Tab over to TESTS</a:t>
            </a:r>
          </a:p>
          <a:p>
            <a:pPr lvl="1"/>
            <a:r>
              <a:rPr lang="en-US" altLang="en-US" sz="2400" b="1" smtClean="0"/>
              <a:t>Select 1-PropZTest and ENTER</a:t>
            </a:r>
          </a:p>
          <a:p>
            <a:pPr lvl="2"/>
            <a:r>
              <a:rPr lang="en-US" altLang="en-US" sz="2000" b="1" smtClean="0"/>
              <a:t>Entry </a:t>
            </a:r>
            <a:r>
              <a:rPr lang="en-US" altLang="en-US" sz="2000" b="1" smtClean="0">
                <a:solidFill>
                  <a:srgbClr val="FFFF00"/>
                </a:solidFill>
              </a:rPr>
              <a:t>p</a:t>
            </a:r>
            <a:r>
              <a:rPr lang="en-US" altLang="en-US" sz="2000" b="1" baseline="-25000" smtClean="0">
                <a:solidFill>
                  <a:srgbClr val="FFFF00"/>
                </a:solidFill>
              </a:rPr>
              <a:t>0</a:t>
            </a:r>
            <a:r>
              <a:rPr lang="en-US" altLang="en-US" sz="2000" b="1" smtClean="0"/>
              <a:t>, </a:t>
            </a:r>
            <a:r>
              <a:rPr lang="en-US" altLang="en-US" sz="2000" b="1" smtClean="0">
                <a:solidFill>
                  <a:srgbClr val="FFFF00"/>
                </a:solidFill>
              </a:rPr>
              <a:t>x</a:t>
            </a:r>
            <a:r>
              <a:rPr lang="en-US" altLang="en-US" sz="2000" b="1" smtClean="0"/>
              <a:t>, and </a:t>
            </a:r>
            <a:r>
              <a:rPr lang="en-US" altLang="en-US" sz="2000" b="1" smtClean="0">
                <a:solidFill>
                  <a:srgbClr val="FFFF00"/>
                </a:solidFill>
              </a:rPr>
              <a:t>n</a:t>
            </a:r>
            <a:r>
              <a:rPr lang="en-US" altLang="en-US" sz="2000" b="1" smtClean="0"/>
              <a:t> from given data</a:t>
            </a:r>
          </a:p>
          <a:p>
            <a:pPr lvl="2"/>
            <a:r>
              <a:rPr lang="en-US" altLang="en-US" sz="2000" b="1" smtClean="0"/>
              <a:t>Highlight test type (</a:t>
            </a:r>
            <a:r>
              <a:rPr lang="en-US" altLang="en-US" sz="2000" b="1" smtClean="0">
                <a:solidFill>
                  <a:srgbClr val="FFFF00"/>
                </a:solidFill>
              </a:rPr>
              <a:t>two-sided</a:t>
            </a:r>
            <a:r>
              <a:rPr lang="en-US" altLang="en-US" sz="2000" b="1" smtClean="0"/>
              <a:t>, </a:t>
            </a:r>
            <a:r>
              <a:rPr lang="en-US" altLang="en-US" sz="2000" b="1" smtClean="0">
                <a:solidFill>
                  <a:srgbClr val="FFFF00"/>
                </a:solidFill>
              </a:rPr>
              <a:t>left</a:t>
            </a:r>
            <a:r>
              <a:rPr lang="en-US" altLang="en-US" sz="2000" b="1" smtClean="0"/>
              <a:t>, or </a:t>
            </a:r>
            <a:r>
              <a:rPr lang="en-US" altLang="en-US" sz="2000" b="1" smtClean="0">
                <a:solidFill>
                  <a:srgbClr val="FFFF00"/>
                </a:solidFill>
              </a:rPr>
              <a:t>right</a:t>
            </a:r>
            <a:r>
              <a:rPr lang="en-US" altLang="en-US" sz="2000" b="1" smtClean="0"/>
              <a:t>)</a:t>
            </a:r>
          </a:p>
          <a:p>
            <a:pPr lvl="2"/>
            <a:r>
              <a:rPr lang="en-US" altLang="en-US" sz="2000" b="1" smtClean="0"/>
              <a:t>Highlight Calculate and ENTER</a:t>
            </a:r>
          </a:p>
          <a:p>
            <a:r>
              <a:rPr lang="en-US" altLang="en-US" sz="2800" b="1" smtClean="0"/>
              <a:t>Read z-critical and p-value off screen</a:t>
            </a:r>
          </a:p>
        </p:txBody>
      </p:sp>
      <p:sp>
        <p:nvSpPr>
          <p:cNvPr id="14340" name="TextBox 3"/>
          <p:cNvSpPr txBox="1">
            <a:spLocks noChangeArrowheads="1"/>
          </p:cNvSpPr>
          <p:nvPr/>
        </p:nvSpPr>
        <p:spPr bwMode="auto">
          <a:xfrm>
            <a:off x="860425" y="4476750"/>
            <a:ext cx="7391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From first problem:</a:t>
            </a:r>
            <a:br>
              <a:rPr lang="en-US" altLang="en-US" sz="2400" b="1">
                <a:solidFill>
                  <a:srgbClr val="FFFF00"/>
                </a:solidFill>
              </a:rPr>
            </a:br>
            <a:r>
              <a:rPr lang="en-US" altLang="en-US" sz="2400" b="1">
                <a:solidFill>
                  <a:srgbClr val="FFFF00"/>
                </a:solidFill>
              </a:rPr>
              <a:t>z</a:t>
            </a:r>
            <a:r>
              <a:rPr lang="en-US" altLang="en-US" sz="2400" b="1" baseline="-25000">
                <a:solidFill>
                  <a:srgbClr val="FFFF00"/>
                </a:solidFill>
              </a:rPr>
              <a:t>0</a:t>
            </a:r>
            <a:r>
              <a:rPr lang="en-US" altLang="en-US" sz="2400" b="1">
                <a:solidFill>
                  <a:srgbClr val="FFFF00"/>
                </a:solidFill>
              </a:rPr>
              <a:t> = 0.686  and p-value = 0.2462</a:t>
            </a:r>
          </a:p>
          <a:p>
            <a:pPr>
              <a:spcBef>
                <a:spcPct val="0"/>
              </a:spcBef>
              <a:buFontTx/>
              <a:buNone/>
            </a:pPr>
            <a:endParaRPr lang="en-US" altLang="en-US" sz="2400" b="1">
              <a:solidFill>
                <a:srgbClr val="FFFF00"/>
              </a:solidFill>
            </a:endParaRPr>
          </a:p>
          <a:p>
            <a:pPr>
              <a:spcBef>
                <a:spcPct val="0"/>
              </a:spcBef>
              <a:buFontTx/>
              <a:buNone/>
            </a:pPr>
            <a:r>
              <a:rPr lang="en-US" altLang="en-US" sz="2400" b="1">
                <a:solidFill>
                  <a:srgbClr val="FFFF00"/>
                </a:solidFill>
              </a:rPr>
              <a:t>Since p &gt; </a:t>
            </a:r>
            <a:r>
              <a:rPr lang="el-GR" altLang="en-US" sz="2400" b="1">
                <a:solidFill>
                  <a:srgbClr val="FFFF00"/>
                </a:solidFill>
              </a:rPr>
              <a:t>α</a:t>
            </a:r>
            <a:r>
              <a:rPr lang="en-US" altLang="en-US" sz="2400" b="1">
                <a:solidFill>
                  <a:srgbClr val="FFFF00"/>
                </a:solidFill>
              </a:rPr>
              <a:t>, then we fail to reject H</a:t>
            </a:r>
            <a:r>
              <a:rPr lang="en-US" altLang="en-US" sz="2400" b="1" baseline="-25000">
                <a:solidFill>
                  <a:srgbClr val="FFFF00"/>
                </a:solidFill>
              </a:rPr>
              <a:t>0</a:t>
            </a:r>
            <a:r>
              <a:rPr lang="en-US" altLang="en-US" sz="2400" b="1">
                <a:solidFill>
                  <a:srgbClr val="FFFF00"/>
                </a:solidFill>
              </a:rPr>
              <a:t> – insufficient evidence to support manufacturer’s claim.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27025" y="90488"/>
            <a:ext cx="8458200" cy="838200"/>
          </a:xfrm>
        </p:spPr>
        <p:txBody>
          <a:bodyPr/>
          <a:lstStyle/>
          <a:p>
            <a:r>
              <a:rPr lang="en-US" altLang="en-US" sz="3600" b="1" smtClean="0"/>
              <a:t>Example 2</a:t>
            </a:r>
            <a:endParaRPr lang="en-US" altLang="en-US" sz="2400" b="1" smtClean="0"/>
          </a:p>
        </p:txBody>
      </p:sp>
      <p:sp>
        <p:nvSpPr>
          <p:cNvPr id="15363" name="Content Placeholder 2"/>
          <p:cNvSpPr>
            <a:spLocks noGrp="1"/>
          </p:cNvSpPr>
          <p:nvPr>
            <p:ph idx="1"/>
          </p:nvPr>
        </p:nvSpPr>
        <p:spPr>
          <a:xfrm>
            <a:off x="457200" y="914400"/>
            <a:ext cx="8229600" cy="3352800"/>
          </a:xfrm>
        </p:spPr>
        <p:txBody>
          <a:bodyPr/>
          <a:lstStyle/>
          <a:p>
            <a:pPr marL="0" indent="0">
              <a:buFontTx/>
              <a:buNone/>
            </a:pPr>
            <a:r>
              <a:rPr lang="en-US" altLang="en-US" sz="2400" b="1" smtClean="0"/>
              <a:t>Nexium is a drug that can be used to reduce the acid produced by the body and heal damage to the esophagus due to acid reflux.  Suppose the manufacturer of Nexium claims that more than 94% of patients taking Nexium are healed within 8 weeks.  In clinical trials, 213 of 224 patients suffering from acid reflux disease were healed after 8 weeks.  Test the manufacturers claim at the </a:t>
            </a:r>
            <a:r>
              <a:rPr lang="el-GR" altLang="en-US" sz="2400" b="1" smtClean="0"/>
              <a:t>α</a:t>
            </a:r>
            <a:r>
              <a:rPr lang="en-US" altLang="en-US" sz="2400" b="1" smtClean="0"/>
              <a:t>=0.01 level of significance.</a:t>
            </a:r>
          </a:p>
          <a:p>
            <a:pPr marL="0" indent="0">
              <a:buFontTx/>
              <a:buNone/>
            </a:pPr>
            <a:endParaRPr lang="en-US" altLang="en-US" sz="2400" b="1" smtClean="0"/>
          </a:p>
        </p:txBody>
      </p:sp>
      <p:sp>
        <p:nvSpPr>
          <p:cNvPr id="4" name="TextBox 3"/>
          <p:cNvSpPr txBox="1">
            <a:spLocks noChangeArrowheads="1"/>
          </p:cNvSpPr>
          <p:nvPr/>
        </p:nvSpPr>
        <p:spPr bwMode="auto">
          <a:xfrm>
            <a:off x="838200" y="4262438"/>
            <a:ext cx="2905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 healed = .94</a:t>
            </a:r>
          </a:p>
        </p:txBody>
      </p:sp>
      <p:sp>
        <p:nvSpPr>
          <p:cNvPr id="5" name="TextBox 4"/>
          <p:cNvSpPr txBox="1">
            <a:spLocks noChangeArrowheads="1"/>
          </p:cNvSpPr>
          <p:nvPr/>
        </p:nvSpPr>
        <p:spPr bwMode="auto">
          <a:xfrm>
            <a:off x="838200" y="4872038"/>
            <a:ext cx="2905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 healed &gt; .94</a:t>
            </a:r>
          </a:p>
        </p:txBody>
      </p:sp>
      <p:sp>
        <p:nvSpPr>
          <p:cNvPr id="6" name="TextBox 5"/>
          <p:cNvSpPr txBox="1">
            <a:spLocks noChangeArrowheads="1"/>
          </p:cNvSpPr>
          <p:nvPr/>
        </p:nvSpPr>
        <p:spPr bwMode="auto">
          <a:xfrm>
            <a:off x="838200" y="5562600"/>
            <a:ext cx="2590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One-sided test</a:t>
            </a:r>
          </a:p>
        </p:txBody>
      </p:sp>
      <p:sp>
        <p:nvSpPr>
          <p:cNvPr id="7" name="TextBox 6"/>
          <p:cNvSpPr txBox="1">
            <a:spLocks noChangeArrowheads="1"/>
          </p:cNvSpPr>
          <p:nvPr/>
        </p:nvSpPr>
        <p:spPr bwMode="auto">
          <a:xfrm>
            <a:off x="5257800" y="4648200"/>
            <a:ext cx="3276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n &lt; 0.10N  assumed</a:t>
            </a:r>
            <a:br>
              <a:rPr lang="en-US" altLang="en-US" sz="2000" b="1">
                <a:solidFill>
                  <a:srgbClr val="FFFF00"/>
                </a:solidFill>
              </a:rPr>
            </a:br>
            <a:r>
              <a:rPr lang="en-US" altLang="en-US" sz="2000" b="1">
                <a:solidFill>
                  <a:srgbClr val="FFFF00"/>
                </a:solidFill>
              </a:rPr>
              <a:t>    (N &gt; 2240 in US!!)</a:t>
            </a:r>
          </a:p>
        </p:txBody>
      </p:sp>
      <p:sp>
        <p:nvSpPr>
          <p:cNvPr id="8" name="TextBox 7"/>
          <p:cNvSpPr txBox="1">
            <a:spLocks noChangeArrowheads="1"/>
          </p:cNvSpPr>
          <p:nvPr/>
        </p:nvSpPr>
        <p:spPr bwMode="auto">
          <a:xfrm>
            <a:off x="5257800" y="5562600"/>
            <a:ext cx="3810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np &gt; 10         224(.94) = 210.6 </a:t>
            </a:r>
            <a:br>
              <a:rPr lang="en-US" altLang="en-US" sz="2000" b="1">
                <a:solidFill>
                  <a:srgbClr val="FFFF00"/>
                </a:solidFill>
              </a:rPr>
            </a:br>
            <a:r>
              <a:rPr lang="en-US" altLang="en-US" sz="2000" b="1">
                <a:solidFill>
                  <a:srgbClr val="FFFF00"/>
                </a:solidFill>
              </a:rPr>
              <a:t>n(1-p) &gt; 10   224(.06) = 13.4 </a:t>
            </a:r>
          </a:p>
          <a:p>
            <a:pPr>
              <a:spcBef>
                <a:spcPct val="0"/>
              </a:spcBef>
              <a:buFontTx/>
              <a:buNone/>
            </a:pPr>
            <a:r>
              <a:rPr lang="en-US" altLang="en-US" sz="2000" b="1">
                <a:solidFill>
                  <a:srgbClr val="FFFF00"/>
                </a:solidFill>
              </a:rPr>
              <a:t>checked</a:t>
            </a:r>
          </a:p>
        </p:txBody>
      </p:sp>
      <p:sp>
        <p:nvSpPr>
          <p:cNvPr id="9" name="TextBox 8"/>
          <p:cNvSpPr txBox="1">
            <a:spLocks noChangeArrowheads="1"/>
          </p:cNvSpPr>
          <p:nvPr/>
        </p:nvSpPr>
        <p:spPr bwMode="auto">
          <a:xfrm>
            <a:off x="5257800" y="4062413"/>
            <a:ext cx="3276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Assume SRS done in trial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44450"/>
            <a:ext cx="8229600" cy="944563"/>
          </a:xfrm>
        </p:spPr>
        <p:txBody>
          <a:bodyPr/>
          <a:lstStyle/>
          <a:p>
            <a:r>
              <a:rPr lang="en-US" altLang="en-US" sz="3600" b="1" smtClean="0"/>
              <a:t>Example 2</a:t>
            </a:r>
            <a:endParaRPr lang="en-US" altLang="en-US" sz="2400" b="1" smtClean="0"/>
          </a:p>
        </p:txBody>
      </p:sp>
      <p:grpSp>
        <p:nvGrpSpPr>
          <p:cNvPr id="16387" name="Group 21"/>
          <p:cNvGrpSpPr>
            <a:grpSpLocks/>
          </p:cNvGrpSpPr>
          <p:nvPr/>
        </p:nvGrpSpPr>
        <p:grpSpPr bwMode="auto">
          <a:xfrm>
            <a:off x="1890713" y="1143000"/>
            <a:ext cx="5348287" cy="1439863"/>
            <a:chOff x="1205646" y="1219200"/>
            <a:chExt cx="5347554" cy="1439864"/>
          </a:xfrm>
        </p:grpSpPr>
        <p:sp>
          <p:nvSpPr>
            <p:cNvPr id="16391" name="Text Box 33"/>
            <p:cNvSpPr txBox="1">
              <a:spLocks noChangeArrowheads="1"/>
            </p:cNvSpPr>
            <p:nvPr/>
          </p:nvSpPr>
          <p:spPr bwMode="auto">
            <a:xfrm>
              <a:off x="1205646" y="1219200"/>
              <a:ext cx="534755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                                              </a:t>
              </a:r>
              <a:r>
                <a:rPr lang="en-US" altLang="en-US" sz="2400" b="1">
                  <a:latin typeface="Times New Roman" pitchFamily="18" charset="0"/>
                </a:rPr>
                <a:t>p</a:t>
              </a:r>
              <a:r>
                <a:rPr lang="en-US" altLang="en-US" sz="2400" b="1"/>
                <a:t> – </a:t>
              </a:r>
              <a:r>
                <a:rPr lang="en-US" altLang="en-US" sz="2400" b="1">
                  <a:latin typeface="Times New Roman" pitchFamily="18" charset="0"/>
                  <a:cs typeface="Times New Roman" pitchFamily="18" charset="0"/>
                </a:rPr>
                <a:t>p</a:t>
              </a:r>
              <a:r>
                <a:rPr lang="en-US" altLang="en-US" sz="2400" b="1" baseline="-25000">
                  <a:latin typeface="Times New Roman" pitchFamily="18" charset="0"/>
                  <a:cs typeface="Times New Roman" pitchFamily="18" charset="0"/>
                </a:rPr>
                <a:t>0</a:t>
              </a:r>
              <a:endParaRPr lang="el-GR" altLang="en-US" sz="2400" b="1">
                <a:solidFill>
                  <a:srgbClr val="FFFF00"/>
                </a:solidFill>
                <a:latin typeface="Times New Roman" pitchFamily="18" charset="0"/>
                <a:cs typeface="Times New Roman" pitchFamily="18" charset="0"/>
              </a:endParaRPr>
            </a:p>
            <a:p>
              <a:pPr>
                <a:spcBef>
                  <a:spcPct val="0"/>
                </a:spcBef>
                <a:buFontTx/>
                <a:buNone/>
              </a:pPr>
              <a:r>
                <a:rPr lang="en-US" altLang="en-US" sz="2400" b="1"/>
                <a:t>Test Statistic:      z</a:t>
              </a:r>
              <a:r>
                <a:rPr lang="en-US" altLang="en-US" sz="2400" b="1" baseline="-25000">
                  <a:latin typeface="Times New Roman" pitchFamily="18" charset="0"/>
                  <a:cs typeface="Times New Roman" pitchFamily="18" charset="0"/>
                </a:rPr>
                <a:t>0</a:t>
              </a:r>
              <a:r>
                <a:rPr lang="en-US" altLang="en-US" sz="2400" b="1"/>
                <a:t> = --------------------</a:t>
              </a:r>
              <a:endParaRPr lang="en-US" altLang="en-US" sz="2400" b="1">
                <a:solidFill>
                  <a:srgbClr val="FFFF00"/>
                </a:solidFill>
                <a:latin typeface="Times New Roman" pitchFamily="18" charset="0"/>
                <a:cs typeface="Times New Roman" pitchFamily="18" charset="0"/>
              </a:endParaRPr>
            </a:p>
          </p:txBody>
        </p:sp>
        <p:grpSp>
          <p:nvGrpSpPr>
            <p:cNvPr id="16392" name="Group 20"/>
            <p:cNvGrpSpPr>
              <a:grpSpLocks/>
            </p:cNvGrpSpPr>
            <p:nvPr/>
          </p:nvGrpSpPr>
          <p:grpSpPr bwMode="auto">
            <a:xfrm>
              <a:off x="5181600" y="1292225"/>
              <a:ext cx="84138" cy="49212"/>
              <a:chOff x="4213959" y="1292225"/>
              <a:chExt cx="84138" cy="49212"/>
            </a:xfrm>
          </p:grpSpPr>
          <p:sp>
            <p:nvSpPr>
              <p:cNvPr id="16396" name="Line 34"/>
              <p:cNvSpPr>
                <a:spLocks noChangeShapeType="1"/>
              </p:cNvSpPr>
              <p:nvPr/>
            </p:nvSpPr>
            <p:spPr bwMode="auto">
              <a:xfrm flipV="1">
                <a:off x="4213959" y="1292225"/>
                <a:ext cx="39688" cy="4921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102"/>
              <p:cNvSpPr>
                <a:spLocks noChangeShapeType="1"/>
              </p:cNvSpPr>
              <p:nvPr/>
            </p:nvSpPr>
            <p:spPr bwMode="auto">
              <a:xfrm>
                <a:off x="4245709" y="1293812"/>
                <a:ext cx="52388"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393" name="Text Box 103"/>
            <p:cNvSpPr txBox="1">
              <a:spLocks noChangeArrowheads="1"/>
            </p:cNvSpPr>
            <p:nvPr/>
          </p:nvSpPr>
          <p:spPr bwMode="auto">
            <a:xfrm>
              <a:off x="4822825" y="1828800"/>
              <a:ext cx="1476376" cy="830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latin typeface="Times New Roman" pitchFamily="18" charset="0"/>
                </a:rPr>
                <a:t>p</a:t>
              </a:r>
              <a:r>
                <a:rPr lang="en-US" altLang="en-US" sz="2400" b="1" baseline="-25000">
                  <a:latin typeface="Times New Roman" pitchFamily="18" charset="0"/>
                </a:rPr>
                <a:t>0</a:t>
              </a:r>
              <a:r>
                <a:rPr lang="en-US" altLang="en-US" sz="2400" b="1">
                  <a:latin typeface="Times New Roman" pitchFamily="18" charset="0"/>
                </a:rPr>
                <a:t> (1 – p</a:t>
              </a:r>
              <a:r>
                <a:rPr lang="en-US" altLang="en-US" sz="2400" b="1" baseline="-25000">
                  <a:latin typeface="Times New Roman" pitchFamily="18" charset="0"/>
                </a:rPr>
                <a:t>0</a:t>
              </a:r>
              <a:r>
                <a:rPr lang="en-US" altLang="en-US" sz="2400" b="1">
                  <a:latin typeface="Times New Roman" pitchFamily="18" charset="0"/>
                </a:rPr>
                <a:t>)</a:t>
              </a:r>
            </a:p>
            <a:p>
              <a:pPr>
                <a:spcBef>
                  <a:spcPct val="0"/>
                </a:spcBef>
                <a:buFontTx/>
                <a:buNone/>
              </a:pPr>
              <a:r>
                <a:rPr lang="en-US" altLang="en-US" sz="2400" b="1">
                  <a:latin typeface="Times New Roman" pitchFamily="18" charset="0"/>
                </a:rPr>
                <a:t>        n</a:t>
              </a:r>
            </a:p>
          </p:txBody>
        </p:sp>
        <p:sp>
          <p:nvSpPr>
            <p:cNvPr id="16394" name="Line 104"/>
            <p:cNvSpPr>
              <a:spLocks noChangeShapeType="1"/>
            </p:cNvSpPr>
            <p:nvPr/>
          </p:nvSpPr>
          <p:spPr bwMode="auto">
            <a:xfrm>
              <a:off x="4906962" y="2298347"/>
              <a:ext cx="128016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Freeform 105"/>
            <p:cNvSpPr>
              <a:spLocks/>
            </p:cNvSpPr>
            <p:nvPr/>
          </p:nvSpPr>
          <p:spPr bwMode="auto">
            <a:xfrm>
              <a:off x="4572000" y="1914503"/>
              <a:ext cx="1600200" cy="541338"/>
            </a:xfrm>
            <a:custGeom>
              <a:avLst/>
              <a:gdLst>
                <a:gd name="T0" fmla="*/ 0 w 884"/>
                <a:gd name="T1" fmla="*/ 2147483647 h 341"/>
                <a:gd name="T2" fmla="*/ 2147483647 w 884"/>
                <a:gd name="T3" fmla="*/ 2147483647 h 341"/>
                <a:gd name="T4" fmla="*/ 2147483647 w 884"/>
                <a:gd name="T5" fmla="*/ 0 h 341"/>
                <a:gd name="T6" fmla="*/ 2147483647 w 884"/>
                <a:gd name="T7" fmla="*/ 0 h 341"/>
                <a:gd name="T8" fmla="*/ 0 60000 65536"/>
                <a:gd name="T9" fmla="*/ 0 60000 65536"/>
                <a:gd name="T10" fmla="*/ 0 60000 65536"/>
                <a:gd name="T11" fmla="*/ 0 60000 65536"/>
                <a:gd name="T12" fmla="*/ 0 w 884"/>
                <a:gd name="T13" fmla="*/ 0 h 341"/>
                <a:gd name="T14" fmla="*/ 884 w 884"/>
                <a:gd name="T15" fmla="*/ 341 h 341"/>
              </a:gdLst>
              <a:ahLst/>
              <a:cxnLst>
                <a:cxn ang="T8">
                  <a:pos x="T0" y="T1"/>
                </a:cxn>
                <a:cxn ang="T9">
                  <a:pos x="T2" y="T3"/>
                </a:cxn>
                <a:cxn ang="T10">
                  <a:pos x="T4" y="T5"/>
                </a:cxn>
                <a:cxn ang="T11">
                  <a:pos x="T6" y="T7"/>
                </a:cxn>
              </a:cxnLst>
              <a:rect l="T12" t="T13" r="T14" b="T15"/>
              <a:pathLst>
                <a:path w="884" h="341">
                  <a:moveTo>
                    <a:pt x="0" y="229"/>
                  </a:moveTo>
                  <a:lnTo>
                    <a:pt x="111" y="341"/>
                  </a:lnTo>
                  <a:lnTo>
                    <a:pt x="157" y="0"/>
                  </a:lnTo>
                  <a:lnTo>
                    <a:pt x="884"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6388" name="Text Box 33"/>
          <p:cNvSpPr txBox="1">
            <a:spLocks noChangeArrowheads="1"/>
          </p:cNvSpPr>
          <p:nvPr/>
        </p:nvSpPr>
        <p:spPr bwMode="auto">
          <a:xfrm>
            <a:off x="804863" y="2895600"/>
            <a:ext cx="75771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latin typeface="Times New Roman" pitchFamily="18" charset="0"/>
                <a:cs typeface="Times New Roman" pitchFamily="18" charset="0"/>
              </a:rPr>
              <a:t>                                             0.950893 – 0.94       </a:t>
            </a:r>
            <a:endParaRPr lang="el-GR" altLang="en-US" sz="2400" b="1">
              <a:solidFill>
                <a:srgbClr val="FFFF00"/>
              </a:solidFill>
              <a:latin typeface="Times New Roman" pitchFamily="18" charset="0"/>
              <a:cs typeface="Times New Roman" pitchFamily="18" charset="0"/>
            </a:endParaRPr>
          </a:p>
          <a:p>
            <a:pPr>
              <a:spcBef>
                <a:spcPct val="0"/>
              </a:spcBef>
              <a:buFontTx/>
              <a:buNone/>
            </a:pPr>
            <a:r>
              <a:rPr lang="en-US" altLang="en-US" sz="2400" b="1">
                <a:solidFill>
                  <a:srgbClr val="FFFF00"/>
                </a:solidFill>
              </a:rPr>
              <a:t>Test Statistic:      z</a:t>
            </a:r>
            <a:r>
              <a:rPr lang="en-US" altLang="en-US" sz="2400" b="1" baseline="-25000">
                <a:solidFill>
                  <a:srgbClr val="FFFF00"/>
                </a:solidFill>
                <a:latin typeface="Times New Roman" pitchFamily="18" charset="0"/>
                <a:cs typeface="Times New Roman" pitchFamily="18" charset="0"/>
              </a:rPr>
              <a:t>0</a:t>
            </a:r>
            <a:r>
              <a:rPr lang="en-US" altLang="en-US" sz="2400" b="1">
                <a:solidFill>
                  <a:srgbClr val="FFFF00"/>
                </a:solidFill>
              </a:rPr>
              <a:t> =   -------------------------  =   0.6865</a:t>
            </a:r>
          </a:p>
          <a:p>
            <a:pPr>
              <a:spcBef>
                <a:spcPct val="0"/>
              </a:spcBef>
              <a:buFontTx/>
              <a:buNone/>
            </a:pPr>
            <a:r>
              <a:rPr lang="en-US" altLang="en-US" sz="2400" b="1">
                <a:solidFill>
                  <a:srgbClr val="FFFF00"/>
                </a:solidFill>
                <a:latin typeface="Times New Roman" pitchFamily="18" charset="0"/>
                <a:cs typeface="Times New Roman" pitchFamily="18" charset="0"/>
              </a:rPr>
              <a:t>                                              </a:t>
            </a:r>
            <a:r>
              <a:rPr lang="en-US" altLang="en-US" sz="2400" b="1">
                <a:solidFill>
                  <a:srgbClr val="FFFF00"/>
                </a:solidFill>
                <a:latin typeface="Times New Roman" pitchFamily="18" charset="0"/>
                <a:cs typeface="Times New Roman" pitchFamily="18" charset="0"/>
                <a:sym typeface="Symbol" pitchFamily="18" charset="2"/>
              </a:rPr>
              <a:t></a:t>
            </a:r>
            <a:r>
              <a:rPr lang="en-US" altLang="en-US" sz="2400" b="1">
                <a:solidFill>
                  <a:srgbClr val="FFFF00"/>
                </a:solidFill>
                <a:latin typeface="Times New Roman" pitchFamily="18" charset="0"/>
                <a:cs typeface="Times New Roman" pitchFamily="18" charset="0"/>
              </a:rPr>
              <a:t>0.94(0.06)/224</a:t>
            </a:r>
          </a:p>
        </p:txBody>
      </p:sp>
      <p:sp>
        <p:nvSpPr>
          <p:cNvPr id="16389" name="Rectangle 18"/>
          <p:cNvSpPr>
            <a:spLocks noChangeArrowheads="1"/>
          </p:cNvSpPr>
          <p:nvPr/>
        </p:nvSpPr>
        <p:spPr bwMode="auto">
          <a:xfrm>
            <a:off x="1447800" y="4262438"/>
            <a:ext cx="53689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000" b="1">
                <a:solidFill>
                  <a:srgbClr val="FFFF00"/>
                </a:solidFill>
              </a:rPr>
              <a:t>α</a:t>
            </a:r>
            <a:r>
              <a:rPr lang="en-US" altLang="en-US" sz="2000" b="1">
                <a:solidFill>
                  <a:srgbClr val="FFFF00"/>
                </a:solidFill>
              </a:rPr>
              <a:t> = 0.01   so one-sided test yields Z</a:t>
            </a:r>
            <a:r>
              <a:rPr lang="el-GR" altLang="en-US" sz="2000" b="1" baseline="-25000">
                <a:solidFill>
                  <a:srgbClr val="FFFF00"/>
                </a:solidFill>
              </a:rPr>
              <a:t>α</a:t>
            </a:r>
            <a:r>
              <a:rPr lang="en-US" altLang="en-US" sz="2000" b="1">
                <a:solidFill>
                  <a:srgbClr val="FFFF00"/>
                </a:solidFill>
              </a:rPr>
              <a:t> = 2.33</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C000"/>
                </a:solidFill>
              </a:rPr>
              <a:t>Calculator:  p-value = 0.246    p-value &gt; </a:t>
            </a:r>
            <a:r>
              <a:rPr lang="el-GR" altLang="en-US" sz="2000" b="1">
                <a:solidFill>
                  <a:srgbClr val="FFC000"/>
                </a:solidFill>
              </a:rPr>
              <a:t>α</a:t>
            </a:r>
            <a:endParaRPr lang="en-US" altLang="en-US" sz="2000">
              <a:solidFill>
                <a:srgbClr val="FFC000"/>
              </a:solidFill>
            </a:endParaRPr>
          </a:p>
        </p:txBody>
      </p:sp>
      <p:sp>
        <p:nvSpPr>
          <p:cNvPr id="16390" name="Rectangle 19"/>
          <p:cNvSpPr>
            <a:spLocks noChangeArrowheads="1"/>
          </p:cNvSpPr>
          <p:nvPr/>
        </p:nvSpPr>
        <p:spPr bwMode="auto">
          <a:xfrm>
            <a:off x="304800" y="5638800"/>
            <a:ext cx="8534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Since </a:t>
            </a:r>
            <a:r>
              <a:rPr lang="en-US" altLang="en-US" sz="2400" b="1">
                <a:solidFill>
                  <a:srgbClr val="FFC000"/>
                </a:solidFill>
              </a:rPr>
              <a:t>p-value &gt; </a:t>
            </a:r>
            <a:r>
              <a:rPr lang="el-GR" altLang="en-US" sz="2400" b="1">
                <a:solidFill>
                  <a:srgbClr val="FFC000"/>
                </a:solidFill>
              </a:rPr>
              <a:t>α</a:t>
            </a:r>
            <a:r>
              <a:rPr lang="en-US" altLang="en-US" sz="2400" b="1">
                <a:solidFill>
                  <a:srgbClr val="FFFF00"/>
                </a:solidFill>
              </a:rPr>
              <a:t>, we fail to reject H</a:t>
            </a:r>
            <a:r>
              <a:rPr lang="en-US" altLang="en-US" sz="2400" b="1" baseline="-25000">
                <a:solidFill>
                  <a:srgbClr val="FFFF00"/>
                </a:solidFill>
              </a:rPr>
              <a:t>0</a:t>
            </a:r>
            <a:r>
              <a:rPr lang="en-US" altLang="en-US" sz="2400" b="1">
                <a:solidFill>
                  <a:srgbClr val="FFFF00"/>
                </a:solidFill>
              </a:rPr>
              <a:t> – therefore there is insufficient evidence to support manufacturer’s claim</a:t>
            </a:r>
            <a:endParaRPr lang="en-US" altLang="en-US" sz="240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47" name="Group 99"/>
          <p:cNvGraphicFramePr>
            <a:graphicFrameLocks noGrp="1"/>
          </p:cNvGraphicFramePr>
          <p:nvPr/>
        </p:nvGraphicFramePr>
        <p:xfrm>
          <a:off x="1524000" y="4800600"/>
          <a:ext cx="6096000" cy="1076325"/>
        </p:xfrm>
        <a:graphic>
          <a:graphicData uri="http://schemas.openxmlformats.org/drawingml/2006/table">
            <a:tbl>
              <a:tblPr/>
              <a:tblGrid>
                <a:gridCol w="6096000"/>
              </a:tblGrid>
              <a:tr h="10763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Reject null hypothesis, if</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p</a:t>
                      </a:r>
                      <a:r>
                        <a:rPr kumimoji="0" lang="en-US" sz="2400" b="1" i="0" u="none" strike="noStrike" cap="none" normalizeH="0" baseline="-25000" dirty="0" smtClean="0">
                          <a:ln>
                            <a:noFill/>
                          </a:ln>
                          <a:solidFill>
                            <a:schemeClr val="tx1"/>
                          </a:solidFill>
                          <a:effectLst/>
                          <a:latin typeface="Times New Roman" pitchFamily="18" charset="0"/>
                          <a:cs typeface="Times New Roman" pitchFamily="18" charset="0"/>
                        </a:rPr>
                        <a:t>0</a:t>
                      </a:r>
                      <a:r>
                        <a:rPr kumimoji="0" lang="en-US" sz="2400" b="1" i="0" u="none" strike="noStrike" cap="none" normalizeH="0" baseline="0" dirty="0" smtClean="0">
                          <a:ln>
                            <a:noFill/>
                          </a:ln>
                          <a:solidFill>
                            <a:schemeClr val="tx1"/>
                          </a:solidFill>
                          <a:effectLst/>
                          <a:latin typeface="Arial" pitchFamily="34" charset="0"/>
                          <a:cs typeface="Arial" pitchFamily="34" charset="0"/>
                        </a:rPr>
                        <a:t> is not in the confidence interval</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16" name="Title 9"/>
          <p:cNvSpPr>
            <a:spLocks noGrp="1"/>
          </p:cNvSpPr>
          <p:nvPr>
            <p:ph type="title"/>
          </p:nvPr>
        </p:nvSpPr>
        <p:spPr>
          <a:xfrm>
            <a:off x="457200" y="144463"/>
            <a:ext cx="8229600" cy="715962"/>
          </a:xfrm>
        </p:spPr>
        <p:txBody>
          <a:bodyPr/>
          <a:lstStyle/>
          <a:p>
            <a:r>
              <a:rPr lang="en-US" altLang="en-US" sz="3600" b="1" smtClean="0"/>
              <a:t>Confidence Interval Approach</a:t>
            </a:r>
            <a:endParaRPr lang="en-US" altLang="en-US" sz="3600" smtClean="0"/>
          </a:p>
        </p:txBody>
      </p:sp>
      <p:cxnSp>
        <p:nvCxnSpPr>
          <p:cNvPr id="17417" name="Straight Arrow Connector 12"/>
          <p:cNvCxnSpPr>
            <a:cxnSpLocks noChangeShapeType="1"/>
          </p:cNvCxnSpPr>
          <p:nvPr/>
        </p:nvCxnSpPr>
        <p:spPr bwMode="auto">
          <a:xfrm>
            <a:off x="1066800" y="3962400"/>
            <a:ext cx="7239000" cy="1588"/>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7418" name="Rounded Rectangle 13"/>
          <p:cNvSpPr>
            <a:spLocks noChangeArrowheads="1"/>
          </p:cNvSpPr>
          <p:nvPr/>
        </p:nvSpPr>
        <p:spPr bwMode="auto">
          <a:xfrm>
            <a:off x="2438400" y="3733800"/>
            <a:ext cx="4267200" cy="457200"/>
          </a:xfrm>
          <a:prstGeom prst="roundRect">
            <a:avLst>
              <a:gd name="adj" fmla="val 16667"/>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7419" name="TextBox 14"/>
          <p:cNvSpPr txBox="1">
            <a:spLocks noChangeArrowheads="1"/>
          </p:cNvSpPr>
          <p:nvPr/>
        </p:nvSpPr>
        <p:spPr bwMode="auto">
          <a:xfrm>
            <a:off x="1981200" y="3048000"/>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Lower </a:t>
            </a:r>
            <a:br>
              <a:rPr lang="en-US" altLang="en-US" sz="1800" b="1"/>
            </a:br>
            <a:r>
              <a:rPr lang="en-US" altLang="en-US" sz="1800" b="1"/>
              <a:t>Bound</a:t>
            </a:r>
          </a:p>
        </p:txBody>
      </p:sp>
      <p:sp>
        <p:nvSpPr>
          <p:cNvPr id="17420" name="TextBox 15"/>
          <p:cNvSpPr txBox="1">
            <a:spLocks noChangeArrowheads="1"/>
          </p:cNvSpPr>
          <p:nvPr/>
        </p:nvSpPr>
        <p:spPr bwMode="auto">
          <a:xfrm>
            <a:off x="6248400" y="3048000"/>
            <a:ext cx="9159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Upper </a:t>
            </a:r>
            <a:br>
              <a:rPr lang="en-US" altLang="en-US" sz="1800" b="1"/>
            </a:br>
            <a:r>
              <a:rPr lang="en-US" altLang="en-US" sz="1800" b="1"/>
              <a:t>Bound</a:t>
            </a:r>
          </a:p>
        </p:txBody>
      </p:sp>
      <p:sp>
        <p:nvSpPr>
          <p:cNvPr id="17421" name="Up Arrow 17"/>
          <p:cNvSpPr>
            <a:spLocks noChangeArrowheads="1"/>
          </p:cNvSpPr>
          <p:nvPr/>
        </p:nvSpPr>
        <p:spPr bwMode="auto">
          <a:xfrm>
            <a:off x="6858000" y="4038600"/>
            <a:ext cx="838200" cy="490538"/>
          </a:xfrm>
          <a:prstGeom prst="upArrow">
            <a:avLst>
              <a:gd name="adj1" fmla="val 50000"/>
              <a:gd name="adj2" fmla="val 50000"/>
            </a:avLst>
          </a:prstGeom>
          <a:solidFill>
            <a:srgbClr val="FFFF00"/>
          </a:solidFill>
          <a:ln w="9525" algn="ctr">
            <a:solidFill>
              <a:srgbClr val="FF0000"/>
            </a:solidFill>
            <a:round/>
            <a:headEnd/>
            <a:tailEnd/>
          </a:ln>
        </p:spPr>
        <p:txBody>
          <a:bodyPr anchor="ctr" anchorCtr="1">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i="1">
                <a:solidFill>
                  <a:srgbClr val="FF0000"/>
                </a:solidFill>
              </a:rPr>
              <a:t>p</a:t>
            </a:r>
            <a:r>
              <a:rPr lang="en-US" altLang="en-US" sz="1800" b="1" baseline="-25000">
                <a:solidFill>
                  <a:srgbClr val="FF0000"/>
                </a:solidFill>
              </a:rPr>
              <a:t>0</a:t>
            </a:r>
          </a:p>
        </p:txBody>
      </p:sp>
      <p:sp>
        <p:nvSpPr>
          <p:cNvPr id="17422" name="TextBox 14"/>
          <p:cNvSpPr txBox="1">
            <a:spLocks noChangeArrowheads="1"/>
          </p:cNvSpPr>
          <p:nvPr/>
        </p:nvSpPr>
        <p:spPr bwMode="auto">
          <a:xfrm>
            <a:off x="463550" y="6172200"/>
            <a:ext cx="8212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P-value associated with lower bound must be doubled!</a:t>
            </a:r>
          </a:p>
        </p:txBody>
      </p:sp>
      <p:grpSp>
        <p:nvGrpSpPr>
          <p:cNvPr id="17423" name="Group 23"/>
          <p:cNvGrpSpPr>
            <a:grpSpLocks/>
          </p:cNvGrpSpPr>
          <p:nvPr/>
        </p:nvGrpSpPr>
        <p:grpSpPr bwMode="auto">
          <a:xfrm>
            <a:off x="1322388" y="1371600"/>
            <a:ext cx="6513512" cy="1200150"/>
            <a:chOff x="1321686" y="1371600"/>
            <a:chExt cx="6514924" cy="1200329"/>
          </a:xfrm>
        </p:grpSpPr>
        <p:sp>
          <p:nvSpPr>
            <p:cNvPr id="17424" name="Text Box 33"/>
            <p:cNvSpPr txBox="1">
              <a:spLocks noChangeArrowheads="1"/>
            </p:cNvSpPr>
            <p:nvPr/>
          </p:nvSpPr>
          <p:spPr bwMode="auto">
            <a:xfrm>
              <a:off x="1321686" y="1371600"/>
              <a:ext cx="651492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400" b="1">
                  <a:solidFill>
                    <a:srgbClr val="FFFF00"/>
                  </a:solidFill>
                </a:rPr>
                <a:t>Confidence Interval:</a:t>
              </a:r>
              <a:r>
                <a:rPr lang="en-US" altLang="en-US" sz="2400" b="1"/>
                <a:t/>
              </a:r>
              <a:br>
                <a:rPr lang="en-US" altLang="en-US" sz="2400" b="1"/>
              </a:br>
              <a:r>
                <a:rPr lang="en-US" altLang="en-US" sz="2400" b="1"/>
                <a:t>      </a:t>
              </a:r>
            </a:p>
            <a:p>
              <a:pPr algn="ctr">
                <a:spcBef>
                  <a:spcPct val="0"/>
                </a:spcBef>
                <a:buFontTx/>
                <a:buNone/>
              </a:pPr>
              <a:r>
                <a:rPr lang="en-US" altLang="en-US" sz="2400" b="1"/>
                <a:t> p – z</a:t>
              </a:r>
              <a:r>
                <a:rPr lang="el-GR" altLang="en-US" sz="2400" b="1" baseline="-25000">
                  <a:cs typeface="Arial" charset="0"/>
                </a:rPr>
                <a:t>α</a:t>
              </a:r>
              <a:r>
                <a:rPr lang="en-US" altLang="en-US" sz="2400" b="1" baseline="-25000">
                  <a:cs typeface="Arial" charset="0"/>
                </a:rPr>
                <a:t>/2</a:t>
              </a:r>
              <a:r>
                <a:rPr lang="en-US" altLang="en-US" sz="2400" b="1">
                  <a:cs typeface="Arial" charset="0"/>
                </a:rPr>
                <a:t> ·√(p(1-p)/n           </a:t>
              </a:r>
              <a:r>
                <a:rPr lang="en-US" altLang="en-US" sz="2400" b="1"/>
                <a:t>p + z</a:t>
              </a:r>
              <a:r>
                <a:rPr lang="el-GR" altLang="en-US" sz="2400" b="1" baseline="-25000">
                  <a:cs typeface="Arial" charset="0"/>
                </a:rPr>
                <a:t>α</a:t>
              </a:r>
              <a:r>
                <a:rPr lang="en-US" altLang="en-US" sz="2400" b="1" baseline="-25000">
                  <a:cs typeface="Arial" charset="0"/>
                </a:rPr>
                <a:t>/2</a:t>
              </a:r>
              <a:r>
                <a:rPr lang="en-US" altLang="en-US" sz="2400" b="1">
                  <a:cs typeface="Arial" charset="0"/>
                </a:rPr>
                <a:t> ·</a:t>
              </a:r>
              <a:r>
                <a:rPr lang="en-US" altLang="en-US" sz="2400" b="1"/>
                <a:t> √(p(1-p)/n </a:t>
              </a:r>
              <a:endParaRPr lang="en-US" altLang="en-US" sz="2400" b="1">
                <a:latin typeface="Times New Roman" pitchFamily="18" charset="0"/>
                <a:cs typeface="Times New Roman" pitchFamily="18" charset="0"/>
              </a:endParaRPr>
            </a:p>
          </p:txBody>
        </p:sp>
        <p:sp>
          <p:nvSpPr>
            <p:cNvPr id="16" name="TextBox 15"/>
            <p:cNvSpPr txBox="1"/>
            <p:nvPr/>
          </p:nvSpPr>
          <p:spPr>
            <a:xfrm>
              <a:off x="1385200" y="2074968"/>
              <a:ext cx="460475" cy="227046"/>
            </a:xfrm>
            <a:prstGeom prst="rect">
              <a:avLst/>
            </a:prstGeom>
            <a:noFill/>
          </p:spPr>
          <p:txBody>
            <a:bodyPr vert="vert" wrap="none">
              <a:spAutoFit/>
            </a:bodyPr>
            <a:lstStyle/>
            <a:p>
              <a:pPr>
                <a:defRPr/>
              </a:pPr>
              <a:r>
                <a:rPr lang="en-US" dirty="0"/>
                <a:t>&lt;</a:t>
              </a:r>
            </a:p>
          </p:txBody>
        </p:sp>
        <p:sp>
          <p:nvSpPr>
            <p:cNvPr id="17" name="TextBox 16"/>
            <p:cNvSpPr txBox="1"/>
            <p:nvPr/>
          </p:nvSpPr>
          <p:spPr>
            <a:xfrm>
              <a:off x="4859403" y="2074968"/>
              <a:ext cx="462062" cy="227046"/>
            </a:xfrm>
            <a:prstGeom prst="rect">
              <a:avLst/>
            </a:prstGeom>
            <a:noFill/>
          </p:spPr>
          <p:txBody>
            <a:bodyPr vert="vert" wrap="none">
              <a:spAutoFit/>
            </a:bodyPr>
            <a:lstStyle/>
            <a:p>
              <a:pPr>
                <a:defRPr/>
              </a:pPr>
              <a:r>
                <a:rPr lang="en-US" dirty="0"/>
                <a:t>&lt;</a:t>
              </a:r>
            </a:p>
          </p:txBody>
        </p:sp>
        <p:sp>
          <p:nvSpPr>
            <p:cNvPr id="18" name="TextBox 17"/>
            <p:cNvSpPr txBox="1"/>
            <p:nvPr/>
          </p:nvSpPr>
          <p:spPr>
            <a:xfrm>
              <a:off x="2819023" y="2057502"/>
              <a:ext cx="462063" cy="227047"/>
            </a:xfrm>
            <a:prstGeom prst="rect">
              <a:avLst/>
            </a:prstGeom>
            <a:noFill/>
          </p:spPr>
          <p:txBody>
            <a:bodyPr vert="vert" wrap="none">
              <a:spAutoFit/>
            </a:bodyPr>
            <a:lstStyle/>
            <a:p>
              <a:pPr>
                <a:defRPr/>
              </a:pPr>
              <a:r>
                <a:rPr lang="en-US" dirty="0"/>
                <a:t>&lt;</a:t>
              </a:r>
            </a:p>
          </p:txBody>
        </p:sp>
        <p:sp>
          <p:nvSpPr>
            <p:cNvPr id="19" name="TextBox 18"/>
            <p:cNvSpPr txBox="1"/>
            <p:nvPr/>
          </p:nvSpPr>
          <p:spPr>
            <a:xfrm>
              <a:off x="3384295" y="2057502"/>
              <a:ext cx="460475" cy="227047"/>
            </a:xfrm>
            <a:prstGeom prst="rect">
              <a:avLst/>
            </a:prstGeom>
            <a:noFill/>
          </p:spPr>
          <p:txBody>
            <a:bodyPr vert="vert" wrap="none">
              <a:spAutoFit/>
            </a:bodyPr>
            <a:lstStyle/>
            <a:p>
              <a:pPr>
                <a:defRPr/>
              </a:pPr>
              <a:r>
                <a:rPr lang="en-US" dirty="0"/>
                <a:t>&lt;</a:t>
              </a:r>
            </a:p>
          </p:txBody>
        </p:sp>
        <p:sp>
          <p:nvSpPr>
            <p:cNvPr id="20" name="TextBox 19"/>
            <p:cNvSpPr txBox="1"/>
            <p:nvPr/>
          </p:nvSpPr>
          <p:spPr>
            <a:xfrm>
              <a:off x="6372618" y="2068617"/>
              <a:ext cx="462063" cy="227046"/>
            </a:xfrm>
            <a:prstGeom prst="rect">
              <a:avLst/>
            </a:prstGeom>
            <a:noFill/>
          </p:spPr>
          <p:txBody>
            <a:bodyPr vert="vert" wrap="none">
              <a:spAutoFit/>
            </a:bodyPr>
            <a:lstStyle/>
            <a:p>
              <a:pPr>
                <a:defRPr/>
              </a:pPr>
              <a:r>
                <a:rPr lang="en-US" dirty="0"/>
                <a:t>&lt;</a:t>
              </a:r>
            </a:p>
          </p:txBody>
        </p:sp>
        <p:sp>
          <p:nvSpPr>
            <p:cNvPr id="21" name="TextBox 20"/>
            <p:cNvSpPr txBox="1"/>
            <p:nvPr/>
          </p:nvSpPr>
          <p:spPr>
            <a:xfrm>
              <a:off x="6934715" y="2068617"/>
              <a:ext cx="460475" cy="227046"/>
            </a:xfrm>
            <a:prstGeom prst="rect">
              <a:avLst/>
            </a:prstGeom>
            <a:noFill/>
          </p:spPr>
          <p:txBody>
            <a:bodyPr vert="vert" wrap="none">
              <a:spAutoFit/>
            </a:bodyPr>
            <a:lstStyle/>
            <a:p>
              <a:pPr>
                <a:defRPr/>
              </a:pPr>
              <a:r>
                <a:rPr lang="en-US" dirty="0"/>
                <a:t>&lt;</a:t>
              </a:r>
            </a:p>
          </p:txBody>
        </p:sp>
        <p:sp>
          <p:nvSpPr>
            <p:cNvPr id="22" name="Freeform 21"/>
            <p:cNvSpPr/>
            <p:nvPr/>
          </p:nvSpPr>
          <p:spPr>
            <a:xfrm>
              <a:off x="2836489" y="2054327"/>
              <a:ext cx="1276627" cy="165125"/>
            </a:xfrm>
            <a:custGeom>
              <a:avLst/>
              <a:gdLst>
                <a:gd name="connsiteX0" fmla="*/ 0 w 1277815"/>
                <a:gd name="connsiteY0" fmla="*/ 164123 h 164123"/>
                <a:gd name="connsiteX1" fmla="*/ 23446 w 1277815"/>
                <a:gd name="connsiteY1" fmla="*/ 0 h 164123"/>
                <a:gd name="connsiteX2" fmla="*/ 1277815 w 1277815"/>
                <a:gd name="connsiteY2" fmla="*/ 0 h 164123"/>
              </a:gdLst>
              <a:ahLst/>
              <a:cxnLst>
                <a:cxn ang="0">
                  <a:pos x="connsiteX0" y="connsiteY0"/>
                </a:cxn>
                <a:cxn ang="0">
                  <a:pos x="connsiteX1" y="connsiteY1"/>
                </a:cxn>
                <a:cxn ang="0">
                  <a:pos x="connsiteX2" y="connsiteY2"/>
                </a:cxn>
              </a:cxnLst>
              <a:rect l="l" t="t" r="r" b="b"/>
              <a:pathLst>
                <a:path w="1277815" h="164123">
                  <a:moveTo>
                    <a:pt x="0" y="164123"/>
                  </a:moveTo>
                  <a:lnTo>
                    <a:pt x="23446" y="0"/>
                  </a:lnTo>
                  <a:lnTo>
                    <a:pt x="1277815" y="0"/>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3" name="Freeform 22"/>
            <p:cNvSpPr/>
            <p:nvPr/>
          </p:nvSpPr>
          <p:spPr>
            <a:xfrm>
              <a:off x="6393260" y="2057502"/>
              <a:ext cx="1278214" cy="163537"/>
            </a:xfrm>
            <a:custGeom>
              <a:avLst/>
              <a:gdLst>
                <a:gd name="connsiteX0" fmla="*/ 0 w 1277815"/>
                <a:gd name="connsiteY0" fmla="*/ 164123 h 164123"/>
                <a:gd name="connsiteX1" fmla="*/ 23446 w 1277815"/>
                <a:gd name="connsiteY1" fmla="*/ 0 h 164123"/>
                <a:gd name="connsiteX2" fmla="*/ 1277815 w 1277815"/>
                <a:gd name="connsiteY2" fmla="*/ 0 h 164123"/>
              </a:gdLst>
              <a:ahLst/>
              <a:cxnLst>
                <a:cxn ang="0">
                  <a:pos x="connsiteX0" y="connsiteY0"/>
                </a:cxn>
                <a:cxn ang="0">
                  <a:pos x="connsiteX1" y="connsiteY1"/>
                </a:cxn>
                <a:cxn ang="0">
                  <a:pos x="connsiteX2" y="connsiteY2"/>
                </a:cxn>
              </a:cxnLst>
              <a:rect l="l" t="t" r="r" b="b"/>
              <a:pathLst>
                <a:path w="1277815" h="164123">
                  <a:moveTo>
                    <a:pt x="0" y="164123"/>
                  </a:moveTo>
                  <a:lnTo>
                    <a:pt x="23446" y="0"/>
                  </a:lnTo>
                  <a:lnTo>
                    <a:pt x="1277815" y="0"/>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229600" cy="1143000"/>
          </a:xfrm>
        </p:spPr>
        <p:txBody>
          <a:bodyPr/>
          <a:lstStyle/>
          <a:p>
            <a:r>
              <a:rPr lang="en-US" altLang="en-US" sz="3600" b="1" smtClean="0">
                <a:solidFill>
                  <a:schemeClr val="tx1"/>
                </a:solidFill>
              </a:rPr>
              <a:t>Why Confidence Intervals Give More Information</a:t>
            </a:r>
            <a:endParaRPr lang="en-US" altLang="en-US" sz="3600" smtClean="0">
              <a:solidFill>
                <a:schemeClr val="tx1"/>
              </a:solidFill>
            </a:endParaRPr>
          </a:p>
        </p:txBody>
      </p:sp>
      <p:sp>
        <p:nvSpPr>
          <p:cNvPr id="18435" name="Rectangle 8"/>
          <p:cNvSpPr>
            <a:spLocks noChangeArrowheads="1"/>
          </p:cNvSpPr>
          <p:nvPr/>
        </p:nvSpPr>
        <p:spPr bwMode="auto">
          <a:xfrm>
            <a:off x="228600" y="1438275"/>
            <a:ext cx="853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The result of a significance test is basically a decision to reject </a:t>
            </a:r>
            <a:r>
              <a:rPr lang="en-US" altLang="en-US" sz="1800" b="1" i="1"/>
              <a:t>H</a:t>
            </a:r>
            <a:r>
              <a:rPr lang="en-US" altLang="en-US" sz="1800" b="1" i="1" baseline="-25000"/>
              <a:t>0</a:t>
            </a:r>
            <a:r>
              <a:rPr lang="en-US" altLang="en-US" sz="1800" b="1" i="1"/>
              <a:t> </a:t>
            </a:r>
            <a:r>
              <a:rPr lang="en-US" altLang="en-US" sz="1800" b="1"/>
              <a:t>or fail to reject </a:t>
            </a:r>
            <a:r>
              <a:rPr lang="en-US" altLang="en-US" sz="1800" b="1" i="1"/>
              <a:t>H</a:t>
            </a:r>
            <a:r>
              <a:rPr lang="en-US" altLang="en-US" sz="1800" b="1" i="1" baseline="-25000"/>
              <a:t>0</a:t>
            </a:r>
            <a:r>
              <a:rPr lang="en-US" altLang="en-US" sz="1800" b="1"/>
              <a:t>. When we reject </a:t>
            </a:r>
            <a:r>
              <a:rPr lang="en-US" altLang="en-US" sz="1800" b="1" i="1"/>
              <a:t>H</a:t>
            </a:r>
            <a:r>
              <a:rPr lang="en-US" altLang="en-US" sz="1800" b="1" i="1" baseline="-25000"/>
              <a:t>0</a:t>
            </a:r>
            <a:r>
              <a:rPr lang="en-US" altLang="en-US" sz="1800" b="1"/>
              <a:t>, we’re left wondering what the actual proportion </a:t>
            </a:r>
            <a:r>
              <a:rPr lang="en-US" altLang="en-US" sz="1800" b="1" i="1"/>
              <a:t>p </a:t>
            </a:r>
            <a:r>
              <a:rPr lang="en-US" altLang="en-US" sz="1800" b="1"/>
              <a:t>might be. A confidence interval might shed some light on this issue. </a:t>
            </a:r>
          </a:p>
        </p:txBody>
      </p:sp>
      <p:sp>
        <p:nvSpPr>
          <p:cNvPr id="4" name="Rectangle 3"/>
          <p:cNvSpPr>
            <a:spLocks noChangeArrowheads="1"/>
          </p:cNvSpPr>
          <p:nvPr/>
        </p:nvSpPr>
        <p:spPr bwMode="auto">
          <a:xfrm>
            <a:off x="533400" y="2392363"/>
            <a:ext cx="81534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600"/>
              </a:spcAft>
              <a:buFontTx/>
              <a:buNone/>
            </a:pPr>
            <a:r>
              <a:rPr lang="en-US" altLang="en-US" sz="1800" b="1">
                <a:solidFill>
                  <a:srgbClr val="FFFF00"/>
                </a:solidFill>
              </a:rPr>
              <a:t>Taeyeon found that 90 of an SRS of 150 students said that they had never smoked a cigarette. Before we construct a confidence interval for the population proportion </a:t>
            </a:r>
            <a:r>
              <a:rPr lang="en-US" altLang="en-US" sz="1800" b="1" i="1">
                <a:solidFill>
                  <a:srgbClr val="FFFF00"/>
                </a:solidFill>
              </a:rPr>
              <a:t>p</a:t>
            </a:r>
            <a:r>
              <a:rPr lang="en-US" altLang="en-US" sz="1800" b="1">
                <a:solidFill>
                  <a:srgbClr val="FFFF00"/>
                </a:solidFill>
              </a:rPr>
              <a:t>, we should check that both the number of successes and failures are at least 10.</a:t>
            </a:r>
          </a:p>
          <a:p>
            <a:pPr lvl="1">
              <a:spcBef>
                <a:spcPct val="0"/>
              </a:spcBef>
              <a:buClr>
                <a:srgbClr val="E81F30"/>
              </a:buClr>
              <a:buFont typeface="Wingdings" pitchFamily="2" charset="2"/>
              <a:buChar char="ü"/>
            </a:pPr>
            <a:r>
              <a:rPr lang="en-US" altLang="en-US" sz="1800" b="1">
                <a:solidFill>
                  <a:srgbClr val="FFFF00"/>
                </a:solidFill>
              </a:rPr>
              <a:t>The number of successes and the number of failures in the sample are 90 and 60, respectively, so we can proceed with calculations.</a:t>
            </a:r>
          </a:p>
          <a:p>
            <a:pPr>
              <a:spcBef>
                <a:spcPct val="0"/>
              </a:spcBef>
              <a:buFontTx/>
              <a:buNone/>
            </a:pPr>
            <a:endParaRPr lang="en-US" altLang="en-US" sz="1800" b="1">
              <a:solidFill>
                <a:srgbClr val="FFFF00"/>
              </a:solidFill>
            </a:endParaRPr>
          </a:p>
        </p:txBody>
      </p:sp>
      <p:grpSp>
        <p:nvGrpSpPr>
          <p:cNvPr id="2" name="Group 18"/>
          <p:cNvGrpSpPr>
            <a:grpSpLocks/>
          </p:cNvGrpSpPr>
          <p:nvPr/>
        </p:nvGrpSpPr>
        <p:grpSpPr bwMode="auto">
          <a:xfrm>
            <a:off x="582613" y="4397375"/>
            <a:ext cx="7935912" cy="2308225"/>
            <a:chOff x="475110" y="4096912"/>
            <a:chExt cx="7360233" cy="2308324"/>
          </a:xfrm>
        </p:grpSpPr>
        <p:sp>
          <p:nvSpPr>
            <p:cNvPr id="6" name="Rectangle 17"/>
            <p:cNvSpPr>
              <a:spLocks noChangeArrowheads="1"/>
            </p:cNvSpPr>
            <p:nvPr/>
          </p:nvSpPr>
          <p:spPr bwMode="auto">
            <a:xfrm>
              <a:off x="475110" y="4096912"/>
              <a:ext cx="7360233" cy="230832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b="1">
                  <a:solidFill>
                    <a:srgbClr val="000000"/>
                  </a:solidFill>
                  <a:ea typeface="ＭＳ Ｐゴシック" charset="-128"/>
                </a:rPr>
                <a:t>Our 95% confidence interval is:</a:t>
              </a: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r>
                <a:rPr lang="en-US" b="1">
                  <a:solidFill>
                    <a:srgbClr val="000000"/>
                  </a:solidFill>
                  <a:ea typeface="ＭＳ Ｐゴシック" charset="-128"/>
                </a:rPr>
                <a:t>We are 95% confident that the interval from 0.522 to 0.678 captures the true proportion of students at Taeyeon’s high school who would say that they have never smoked a cigarette.</a:t>
              </a:r>
            </a:p>
          </p:txBody>
        </p:sp>
        <p:graphicFrame>
          <p:nvGraphicFramePr>
            <p:cNvPr id="18439" name="Object 2"/>
            <p:cNvGraphicFramePr>
              <a:graphicFrameLocks noChangeAspect="1"/>
            </p:cNvGraphicFramePr>
            <p:nvPr/>
          </p:nvGraphicFramePr>
          <p:xfrm>
            <a:off x="570213" y="4643550"/>
            <a:ext cx="7124300" cy="634750"/>
          </p:xfrm>
          <a:graphic>
            <a:graphicData uri="http://schemas.openxmlformats.org/presentationml/2006/ole">
              <mc:AlternateContent xmlns:mc="http://schemas.openxmlformats.org/markup-compatibility/2006">
                <mc:Choice xmlns:v="urn:schemas-microsoft-com:vml" Requires="v">
                  <p:oleObj spid="_x0000_s18440" name="Equation" r:id="rId3" imgW="4559300" imgH="406400" progId="Equation.3">
                    <p:embed/>
                  </p:oleObj>
                </mc:Choice>
                <mc:Fallback>
                  <p:oleObj name="Equation" r:id="rId3" imgW="4559300" imgH="4064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213" y="4643550"/>
                          <a:ext cx="7124300" cy="634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4"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from="(-#ppt_w/2)" to="(#ppt_x)" calcmode="lin" valueType="num">
                                      <p:cBhvr>
                                        <p:cTn id="12" dur="600" fill="hold">
                                          <p:stCondLst>
                                            <p:cond delay="0"/>
                                          </p:stCondLst>
                                        </p:cTn>
                                        <p:tgtEl>
                                          <p:spTgt spid="2"/>
                                        </p:tgtEl>
                                        <p:attrNameLst>
                                          <p:attrName>ppt_x</p:attrName>
                                        </p:attrNameLst>
                                      </p:cBhvr>
                                    </p:anim>
                                    <p:anim from="0" to="-1.0" calcmode="lin" valueType="num">
                                      <p:cBhvr>
                                        <p:cTn id="13" dur="200" decel="50000" autoRev="1" fill="hold">
                                          <p:stCondLst>
                                            <p:cond delay="600"/>
                                          </p:stCondLst>
                                        </p:cTn>
                                        <p:tgtEl>
                                          <p:spTgt spid="2"/>
                                        </p:tgtEl>
                                        <p:attrNameLst>
                                          <p:attrName>xshear</p:attrName>
                                        </p:attrNameLst>
                                      </p:cBhvr>
                                    </p:anim>
                                    <p:animScale>
                                      <p:cBhvr>
                                        <p:cTn id="14" dur="200" decel="100000" autoRev="1" fill="hold">
                                          <p:stCondLst>
                                            <p:cond delay="600"/>
                                          </p:stCondLst>
                                        </p:cTn>
                                        <p:tgtEl>
                                          <p:spTgt spid="2"/>
                                        </p:tgtEl>
                                      </p:cBhvr>
                                      <p:from x="100000" y="100000"/>
                                      <p:to x="80000" y="100000"/>
                                    </p:animScale>
                                    <p:anim by="(#ppt_h/3+#ppt_w*0.1)" calcmode="lin" valueType="num">
                                      <p:cBhvr additive="sum">
                                        <p:cTn id="15"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4229100"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itle 1"/>
          <p:cNvSpPr>
            <a:spLocks noGrp="1"/>
          </p:cNvSpPr>
          <p:nvPr>
            <p:ph type="title"/>
          </p:nvPr>
        </p:nvSpPr>
        <p:spPr>
          <a:xfrm>
            <a:off x="103188" y="76200"/>
            <a:ext cx="8915400" cy="868363"/>
          </a:xfrm>
        </p:spPr>
        <p:txBody>
          <a:bodyPr/>
          <a:lstStyle/>
          <a:p>
            <a:r>
              <a:rPr lang="en-US" altLang="en-US" sz="3600" b="1" smtClean="0">
                <a:solidFill>
                  <a:schemeClr val="tx1"/>
                </a:solidFill>
              </a:rPr>
              <a:t>Confidence Intervals / Two-Sided Tests</a:t>
            </a:r>
            <a:endParaRPr lang="en-US" altLang="en-US" sz="3600" smtClean="0">
              <a:solidFill>
                <a:schemeClr val="tx1"/>
              </a:solidFill>
            </a:endParaRPr>
          </a:p>
        </p:txBody>
      </p:sp>
      <p:sp>
        <p:nvSpPr>
          <p:cNvPr id="3" name="Content Placeholder 2"/>
          <p:cNvSpPr>
            <a:spLocks noGrp="1"/>
          </p:cNvSpPr>
          <p:nvPr>
            <p:ph idx="1"/>
          </p:nvPr>
        </p:nvSpPr>
        <p:spPr>
          <a:xfrm>
            <a:off x="98425" y="928688"/>
            <a:ext cx="8915400" cy="2362200"/>
          </a:xfrm>
        </p:spPr>
        <p:txBody>
          <a:bodyPr/>
          <a:lstStyle/>
          <a:p>
            <a:pPr marL="0" indent="0">
              <a:buFontTx/>
              <a:buNone/>
              <a:defRPr/>
            </a:pPr>
            <a:r>
              <a:rPr lang="en-US" sz="2000" b="1" dirty="0" smtClean="0"/>
              <a:t>There is a link between confidence intervals and two-sided tests. The 95% confidence interval gives an approximate range of </a:t>
            </a:r>
            <a:r>
              <a:rPr lang="en-US" sz="2000" b="1" i="1" dirty="0" smtClean="0"/>
              <a:t>p</a:t>
            </a:r>
            <a:r>
              <a:rPr lang="en-US" sz="2000" b="1" i="1" baseline="-25000" dirty="0" smtClean="0"/>
              <a:t>0</a:t>
            </a:r>
            <a:r>
              <a:rPr lang="en-US" sz="2000" b="1" dirty="0" smtClean="0"/>
              <a:t>’s that would not be rejected by a two-sided test at the </a:t>
            </a:r>
            <a:r>
              <a:rPr lang="en-US" sz="2000" b="1" i="1" dirty="0" smtClean="0"/>
              <a:t>α</a:t>
            </a:r>
            <a:r>
              <a:rPr lang="en-US" sz="2000" b="1" dirty="0" smtClean="0"/>
              <a:t> = 0.05 significance level. The link isn’t perfect because the standard error used for the confidence interval is based on the sample proportion, while the denominator of the test statistic is based on the value </a:t>
            </a:r>
            <a:r>
              <a:rPr lang="en-US" sz="2000" b="1" i="1" dirty="0" smtClean="0"/>
              <a:t>p</a:t>
            </a:r>
            <a:r>
              <a:rPr lang="en-US" sz="2000" b="1" i="1" baseline="-25000" dirty="0" smtClean="0"/>
              <a:t>0</a:t>
            </a:r>
            <a:r>
              <a:rPr lang="en-US" sz="2000" b="1" i="1" dirty="0" smtClean="0"/>
              <a:t> </a:t>
            </a:r>
            <a:r>
              <a:rPr lang="en-US" sz="2000" b="1" dirty="0" smtClean="0"/>
              <a:t>from the null hypothesis.</a:t>
            </a:r>
          </a:p>
          <a:p>
            <a:pPr>
              <a:defRPr/>
            </a:pPr>
            <a:endParaRPr lang="en-US" sz="2000" b="1" dirty="0"/>
          </a:p>
        </p:txBody>
      </p:sp>
      <p:sp>
        <p:nvSpPr>
          <p:cNvPr id="5" name="Rectangle 4"/>
          <p:cNvSpPr/>
          <p:nvPr/>
        </p:nvSpPr>
        <p:spPr>
          <a:xfrm>
            <a:off x="4398963" y="2819400"/>
            <a:ext cx="4592637" cy="1477963"/>
          </a:xfrm>
          <a:prstGeom prst="rect">
            <a:avLst/>
          </a:prstGeom>
          <a:solidFill>
            <a:schemeClr val="accent3">
              <a:lumMod val="40000"/>
              <a:lumOff val="60000"/>
            </a:schemeClr>
          </a:solidFill>
        </p:spPr>
        <p:style>
          <a:lnRef idx="3">
            <a:schemeClr val="lt1"/>
          </a:lnRef>
          <a:fillRef idx="1">
            <a:schemeClr val="accent5"/>
          </a:fillRef>
          <a:effectRef idx="1">
            <a:schemeClr val="accent5"/>
          </a:effectRef>
          <a:fontRef idx="minor">
            <a:schemeClr val="lt1"/>
          </a:fontRef>
        </p:style>
        <p:txBody>
          <a:bodyPr>
            <a:spAutoFit/>
          </a:bodyPr>
          <a:lstStyle/>
          <a:p>
            <a:pPr>
              <a:buClr>
                <a:srgbClr val="E81F30"/>
              </a:buClr>
              <a:buFont typeface="Wingdings" charset="2"/>
              <a:buChar char="ü"/>
              <a:defRPr/>
            </a:pPr>
            <a:r>
              <a:rPr lang="en-US" b="1" dirty="0">
                <a:solidFill>
                  <a:srgbClr val="000000"/>
                </a:solidFill>
                <a:ea typeface="ＭＳ Ｐゴシック" charset="-128"/>
              </a:rPr>
              <a:t> A two-sided test at significance level </a:t>
            </a:r>
            <a:r>
              <a:rPr lang="en-US" b="1" i="1" dirty="0">
                <a:solidFill>
                  <a:srgbClr val="000000"/>
                </a:solidFill>
                <a:ea typeface="ＭＳ Ｐゴシック" charset="-128"/>
              </a:rPr>
              <a:t>α</a:t>
            </a:r>
            <a:r>
              <a:rPr lang="en-US" b="1" dirty="0">
                <a:solidFill>
                  <a:srgbClr val="000000"/>
                </a:solidFill>
                <a:ea typeface="ＭＳ Ｐゴシック" charset="-128"/>
              </a:rPr>
              <a:t> (say, </a:t>
            </a:r>
            <a:r>
              <a:rPr lang="en-US" b="1" i="1" dirty="0">
                <a:solidFill>
                  <a:srgbClr val="000000"/>
                </a:solidFill>
                <a:ea typeface="ＭＳ Ｐゴシック" charset="-128"/>
              </a:rPr>
              <a:t>α</a:t>
            </a:r>
            <a:r>
              <a:rPr lang="en-US" b="1" dirty="0">
                <a:solidFill>
                  <a:srgbClr val="000000"/>
                </a:solidFill>
                <a:ea typeface="ＭＳ Ｐゴシック" charset="-128"/>
              </a:rPr>
              <a:t> = 0.05) and a 100(1 –</a:t>
            </a:r>
            <a:r>
              <a:rPr lang="en-US" b="1" i="1" dirty="0">
                <a:solidFill>
                  <a:srgbClr val="000000"/>
                </a:solidFill>
                <a:ea typeface="ＭＳ Ｐゴシック" charset="-128"/>
              </a:rPr>
              <a:t>α</a:t>
            </a:r>
            <a:r>
              <a:rPr lang="en-US" b="1" dirty="0">
                <a:solidFill>
                  <a:srgbClr val="000000"/>
                </a:solidFill>
                <a:ea typeface="ＭＳ Ｐゴシック" charset="-128"/>
              </a:rPr>
              <a:t>)% confidence interval (a 95% confidence interval if  </a:t>
            </a:r>
            <a:r>
              <a:rPr lang="en-US" b="1" i="1" dirty="0">
                <a:solidFill>
                  <a:srgbClr val="000000"/>
                </a:solidFill>
                <a:ea typeface="ＭＳ Ｐゴシック" charset="-128"/>
              </a:rPr>
              <a:t>α</a:t>
            </a:r>
            <a:r>
              <a:rPr lang="en-US" b="1" dirty="0">
                <a:solidFill>
                  <a:srgbClr val="000000"/>
                </a:solidFill>
                <a:ea typeface="ＭＳ Ｐゴシック" charset="-128"/>
              </a:rPr>
              <a:t> = 0.05) give similar info about the population parameter. </a:t>
            </a:r>
          </a:p>
        </p:txBody>
      </p:sp>
      <p:grpSp>
        <p:nvGrpSpPr>
          <p:cNvPr id="2" name="Group 12"/>
          <p:cNvGrpSpPr>
            <a:grpSpLocks/>
          </p:cNvGrpSpPr>
          <p:nvPr/>
        </p:nvGrpSpPr>
        <p:grpSpPr bwMode="auto">
          <a:xfrm>
            <a:off x="1609725" y="4157663"/>
            <a:ext cx="7381875" cy="2697162"/>
            <a:chOff x="1559949" y="4000222"/>
            <a:chExt cx="6780778" cy="2697178"/>
          </a:xfrm>
        </p:grpSpPr>
        <p:sp>
          <p:nvSpPr>
            <p:cNvPr id="7" name="Rectangle 6"/>
            <p:cNvSpPr/>
            <p:nvPr/>
          </p:nvSpPr>
          <p:spPr>
            <a:xfrm>
              <a:off x="4141019" y="4000222"/>
              <a:ext cx="4199708" cy="2032012"/>
            </a:xfrm>
            <a:prstGeom prst="rect">
              <a:avLst/>
            </a:prstGeom>
            <a:solidFill>
              <a:schemeClr val="accent6">
                <a:lumMod val="40000"/>
                <a:lumOff val="60000"/>
              </a:schemeClr>
            </a:solidFill>
          </p:spPr>
          <p:txBody>
            <a:bodyPr>
              <a:spAutoFit/>
            </a:bodyPr>
            <a:lstStyle/>
            <a:p>
              <a:pPr>
                <a:buClr>
                  <a:srgbClr val="E81F30"/>
                </a:buClr>
                <a:buFont typeface="Wingdings" charset="2"/>
                <a:buChar char="ü"/>
                <a:defRPr/>
              </a:pPr>
              <a:r>
                <a:rPr lang="en-US" dirty="0">
                  <a:solidFill>
                    <a:schemeClr val="bg2"/>
                  </a:solidFill>
                </a:rPr>
                <a:t> If the sample proportion falls in the “fail to reject </a:t>
              </a:r>
              <a:r>
                <a:rPr lang="en-US" i="1" dirty="0">
                  <a:solidFill>
                    <a:schemeClr val="bg2"/>
                  </a:solidFill>
                </a:rPr>
                <a:t>H</a:t>
              </a:r>
              <a:r>
                <a:rPr lang="en-US" i="1" baseline="-25000" dirty="0">
                  <a:solidFill>
                    <a:schemeClr val="bg2"/>
                  </a:solidFill>
                </a:rPr>
                <a:t>0</a:t>
              </a:r>
              <a:r>
                <a:rPr lang="en-US" dirty="0">
                  <a:solidFill>
                    <a:schemeClr val="bg2"/>
                  </a:solidFill>
                </a:rPr>
                <a:t>” region, like the green value in the figure, the resulting 95% confidence interval would include </a:t>
              </a:r>
              <a:r>
                <a:rPr lang="en-US" i="1" dirty="0">
                  <a:solidFill>
                    <a:schemeClr val="bg2"/>
                  </a:solidFill>
                </a:rPr>
                <a:t>p</a:t>
              </a:r>
              <a:r>
                <a:rPr lang="en-US" i="1" baseline="-25000" dirty="0">
                  <a:solidFill>
                    <a:schemeClr val="bg2"/>
                  </a:solidFill>
                </a:rPr>
                <a:t>0</a:t>
              </a:r>
              <a:r>
                <a:rPr lang="en-US" dirty="0">
                  <a:solidFill>
                    <a:schemeClr val="bg2"/>
                  </a:solidFill>
                </a:rPr>
                <a:t>. In that case, both the significance test and the confidence interval would be unable to rule out </a:t>
              </a:r>
              <a:r>
                <a:rPr lang="en-US" i="1" dirty="0">
                  <a:solidFill>
                    <a:schemeClr val="bg2"/>
                  </a:solidFill>
                </a:rPr>
                <a:t>p</a:t>
              </a:r>
              <a:r>
                <a:rPr lang="en-US" i="1" baseline="-25000" dirty="0">
                  <a:solidFill>
                    <a:schemeClr val="bg2"/>
                  </a:solidFill>
                </a:rPr>
                <a:t>0</a:t>
              </a:r>
              <a:r>
                <a:rPr lang="en-US" i="1" dirty="0">
                  <a:solidFill>
                    <a:schemeClr val="bg2"/>
                  </a:solidFill>
                </a:rPr>
                <a:t> </a:t>
              </a:r>
              <a:r>
                <a:rPr lang="en-US" dirty="0">
                  <a:solidFill>
                    <a:schemeClr val="bg2"/>
                  </a:solidFill>
                </a:rPr>
                <a:t>as a plausible parameter value.</a:t>
              </a:r>
            </a:p>
          </p:txBody>
        </p:sp>
        <p:sp>
          <p:nvSpPr>
            <p:cNvPr id="8" name="Curved Left Arrow 7"/>
            <p:cNvSpPr/>
            <p:nvPr/>
          </p:nvSpPr>
          <p:spPr>
            <a:xfrm rot="5585965">
              <a:off x="2754389" y="5040995"/>
              <a:ext cx="461965" cy="2850844"/>
            </a:xfrm>
            <a:prstGeom prst="curvedLef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grpSp>
      <p:grpSp>
        <p:nvGrpSpPr>
          <p:cNvPr id="4" name="Group 14"/>
          <p:cNvGrpSpPr>
            <a:grpSpLocks/>
          </p:cNvGrpSpPr>
          <p:nvPr/>
        </p:nvGrpSpPr>
        <p:grpSpPr bwMode="auto">
          <a:xfrm>
            <a:off x="3252788" y="4227513"/>
            <a:ext cx="5662612" cy="2589212"/>
            <a:chOff x="3210913" y="1483862"/>
            <a:chExt cx="5090894" cy="2590658"/>
          </a:xfrm>
        </p:grpSpPr>
        <p:sp>
          <p:nvSpPr>
            <p:cNvPr id="10" name="Rectangle 9"/>
            <p:cNvSpPr/>
            <p:nvPr/>
          </p:nvSpPr>
          <p:spPr>
            <a:xfrm>
              <a:off x="4259919" y="1483862"/>
              <a:ext cx="4041888" cy="2309514"/>
            </a:xfrm>
            <a:prstGeom prst="rect">
              <a:avLst/>
            </a:prstGeom>
            <a:solidFill>
              <a:schemeClr val="tx2">
                <a:lumMod val="20000"/>
                <a:lumOff val="80000"/>
              </a:schemeClr>
            </a:solidFill>
          </p:spPr>
          <p:txBody>
            <a:bodyPr>
              <a:spAutoFit/>
            </a:bodyPr>
            <a:lstStyle/>
            <a:p>
              <a:pPr>
                <a:buClr>
                  <a:srgbClr val="E81F30"/>
                </a:buClr>
                <a:buFont typeface="Wingdings" charset="2"/>
                <a:buChar char="ü"/>
                <a:defRPr/>
              </a:pPr>
              <a:r>
                <a:rPr lang="en-US" b="1" dirty="0">
                  <a:solidFill>
                    <a:schemeClr val="bg2"/>
                  </a:solidFill>
                </a:rPr>
                <a:t> However, if the sample proportion falls in the “reject </a:t>
              </a:r>
              <a:r>
                <a:rPr lang="en-US" b="1" i="1" dirty="0">
                  <a:solidFill>
                    <a:schemeClr val="bg2"/>
                  </a:solidFill>
                </a:rPr>
                <a:t>H</a:t>
              </a:r>
              <a:r>
                <a:rPr lang="en-US" b="1" i="1" baseline="-25000" dirty="0">
                  <a:solidFill>
                    <a:schemeClr val="bg2"/>
                  </a:solidFill>
                </a:rPr>
                <a:t>0</a:t>
              </a:r>
              <a:r>
                <a:rPr lang="en-US" b="1" dirty="0">
                  <a:solidFill>
                    <a:schemeClr val="bg2"/>
                  </a:solidFill>
                </a:rPr>
                <a:t>” region, the resulting 95% confidence interval would not include </a:t>
              </a:r>
              <a:r>
                <a:rPr lang="en-US" b="1" i="1" dirty="0">
                  <a:solidFill>
                    <a:schemeClr val="bg2"/>
                  </a:solidFill>
                </a:rPr>
                <a:t>p</a:t>
              </a:r>
              <a:r>
                <a:rPr lang="en-US" b="1" i="1" baseline="-25000" dirty="0">
                  <a:solidFill>
                    <a:schemeClr val="bg2"/>
                  </a:solidFill>
                </a:rPr>
                <a:t>0</a:t>
              </a:r>
              <a:r>
                <a:rPr lang="en-US" b="1" dirty="0">
                  <a:solidFill>
                    <a:schemeClr val="bg2"/>
                  </a:solidFill>
                </a:rPr>
                <a:t>. In that case, both the significance test and the confidence interval would provide evidence that </a:t>
              </a:r>
              <a:r>
                <a:rPr lang="en-US" b="1" i="1" dirty="0">
                  <a:solidFill>
                    <a:schemeClr val="bg2"/>
                  </a:solidFill>
                </a:rPr>
                <a:t>p</a:t>
              </a:r>
              <a:r>
                <a:rPr lang="en-US" b="1" i="1" baseline="-25000" dirty="0">
                  <a:solidFill>
                    <a:schemeClr val="bg2"/>
                  </a:solidFill>
                </a:rPr>
                <a:t>0</a:t>
              </a:r>
              <a:r>
                <a:rPr lang="en-US" b="1" i="1" dirty="0">
                  <a:solidFill>
                    <a:schemeClr val="bg2"/>
                  </a:solidFill>
                </a:rPr>
                <a:t> </a:t>
              </a:r>
              <a:r>
                <a:rPr lang="en-US" b="1" dirty="0">
                  <a:solidFill>
                    <a:schemeClr val="bg2"/>
                  </a:solidFill>
                </a:rPr>
                <a:t>is not the parameter value.</a:t>
              </a:r>
            </a:p>
          </p:txBody>
        </p:sp>
        <p:sp>
          <p:nvSpPr>
            <p:cNvPr id="11" name="Curved Left Arrow 10"/>
            <p:cNvSpPr/>
            <p:nvPr/>
          </p:nvSpPr>
          <p:spPr>
            <a:xfrm rot="5585965">
              <a:off x="3655420" y="3248800"/>
              <a:ext cx="381213" cy="1270226"/>
            </a:xfrm>
            <a:prstGeom prst="curvedLef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accel="50000" decel="5000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accel="50000" decel="5000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par>
                                <p:cTn id="23" presetID="10" presetClass="exit" presetSubtype="0" fill="hold" nodeType="withEffect">
                                  <p:stCondLst>
                                    <p:cond delay="0"/>
                                  </p:stCondLst>
                                  <p:childTnLst>
                                    <p:animEffect transition="out" filter="fade">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52400"/>
            <a:ext cx="8229600" cy="868363"/>
          </a:xfrm>
        </p:spPr>
        <p:txBody>
          <a:bodyPr/>
          <a:lstStyle/>
          <a:p>
            <a:r>
              <a:rPr lang="en-US" altLang="en-US" sz="3600" b="1" smtClean="0"/>
              <a:t>What if Normal Apx Conditions Fail?</a:t>
            </a:r>
          </a:p>
        </p:txBody>
      </p:sp>
      <p:sp>
        <p:nvSpPr>
          <p:cNvPr id="20483" name="Content Placeholder 2"/>
          <p:cNvSpPr>
            <a:spLocks noGrp="1"/>
          </p:cNvSpPr>
          <p:nvPr>
            <p:ph idx="1"/>
          </p:nvPr>
        </p:nvSpPr>
        <p:spPr>
          <a:xfrm>
            <a:off x="457200" y="1295400"/>
            <a:ext cx="8229600" cy="4830763"/>
          </a:xfrm>
        </p:spPr>
        <p:txBody>
          <a:bodyPr/>
          <a:lstStyle/>
          <a:p>
            <a:r>
              <a:rPr lang="en-US" altLang="en-US" sz="2400" b="1" smtClean="0"/>
              <a:t>Not all Statistics books use np ≥ 10 and n(1-p) ≥ 10 as their criteria to check if a normal approximation to the Binomial distribution of the population proportion is appropriate.</a:t>
            </a:r>
          </a:p>
          <a:p>
            <a:endParaRPr lang="en-US" altLang="en-US" sz="2400" b="1" smtClean="0"/>
          </a:p>
          <a:p>
            <a:r>
              <a:rPr lang="en-US" altLang="en-US" sz="2400" b="1" smtClean="0"/>
              <a:t>Sullivan’s books, WCC book when this class started, uses a more conservative value of np(1 – p) ≥ 10 to check for normality</a:t>
            </a:r>
          </a:p>
          <a:p>
            <a:endParaRPr lang="en-US" altLang="en-US" sz="2400" b="1" smtClean="0"/>
          </a:p>
          <a:p>
            <a:r>
              <a:rPr lang="en-US" altLang="en-US" sz="2400" b="1" smtClean="0"/>
              <a:t>Following problem demonstrates how we can use the underlying binomial distribution to get a p-value if our normality assumption fails.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9 - 2</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Tests about a </a:t>
            </a:r>
            <a:br>
              <a:rPr lang="en-US" altLang="en-US" b="1" smtClean="0"/>
            </a:br>
            <a:r>
              <a:rPr lang="en-US" altLang="en-US" b="1" smtClean="0"/>
              <a:t>Population Proportion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27025" y="134938"/>
            <a:ext cx="8458200" cy="762000"/>
          </a:xfrm>
        </p:spPr>
        <p:txBody>
          <a:bodyPr/>
          <a:lstStyle/>
          <a:p>
            <a:r>
              <a:rPr lang="en-US" altLang="en-US" sz="3600" b="1" smtClean="0"/>
              <a:t>Example 3</a:t>
            </a:r>
            <a:endParaRPr lang="en-US" altLang="en-US" sz="2400" b="1" smtClean="0"/>
          </a:p>
        </p:txBody>
      </p:sp>
      <p:sp>
        <p:nvSpPr>
          <p:cNvPr id="21507" name="Content Placeholder 2"/>
          <p:cNvSpPr>
            <a:spLocks noGrp="1"/>
          </p:cNvSpPr>
          <p:nvPr>
            <p:ph idx="1"/>
          </p:nvPr>
        </p:nvSpPr>
        <p:spPr>
          <a:xfrm>
            <a:off x="304800" y="990600"/>
            <a:ext cx="8610600" cy="3505200"/>
          </a:xfrm>
        </p:spPr>
        <p:txBody>
          <a:bodyPr/>
          <a:lstStyle/>
          <a:p>
            <a:pPr marL="0" indent="0">
              <a:buFontTx/>
              <a:buNone/>
            </a:pPr>
            <a:r>
              <a:rPr lang="en-US" altLang="en-US" sz="2400" b="1" smtClean="0"/>
              <a:t>According to USDA, 48.9% of males between 20 and 39 years of age consume the minimum daily requirement of calcium.  After an aggressive “Got Milk” campaign, the USDA conducts a survey of 35 randomly selected males between 20 and 39 and find that 21 of them consume the min daily requirement of calcium.  At the </a:t>
            </a:r>
            <a:r>
              <a:rPr lang="el-GR" altLang="en-US" sz="2400" b="1" smtClean="0"/>
              <a:t>α</a:t>
            </a:r>
            <a:r>
              <a:rPr lang="en-US" altLang="en-US" sz="2400" b="1" smtClean="0"/>
              <a:t> = 0.1 level of significance, is there evidence to conclude that the percentage consuming the min daily requirement has increased?</a:t>
            </a:r>
          </a:p>
          <a:p>
            <a:pPr marL="0" indent="0">
              <a:buFontTx/>
              <a:buNone/>
            </a:pPr>
            <a:endParaRPr lang="en-US" altLang="en-US" sz="2400" b="1" smtClean="0"/>
          </a:p>
        </p:txBody>
      </p:sp>
      <p:sp>
        <p:nvSpPr>
          <p:cNvPr id="4" name="TextBox 3"/>
          <p:cNvSpPr txBox="1">
            <a:spLocks noChangeArrowheads="1"/>
          </p:cNvSpPr>
          <p:nvPr/>
        </p:nvSpPr>
        <p:spPr bwMode="auto">
          <a:xfrm>
            <a:off x="838200" y="4656138"/>
            <a:ext cx="3605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 min daily = 0.489</a:t>
            </a:r>
          </a:p>
        </p:txBody>
      </p:sp>
      <p:sp>
        <p:nvSpPr>
          <p:cNvPr id="5" name="TextBox 4"/>
          <p:cNvSpPr txBox="1">
            <a:spLocks noChangeArrowheads="1"/>
          </p:cNvSpPr>
          <p:nvPr/>
        </p:nvSpPr>
        <p:spPr bwMode="auto">
          <a:xfrm>
            <a:off x="838200" y="5265738"/>
            <a:ext cx="3605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 min daily &gt; 0.489</a:t>
            </a:r>
          </a:p>
        </p:txBody>
      </p:sp>
      <p:sp>
        <p:nvSpPr>
          <p:cNvPr id="6" name="TextBox 5"/>
          <p:cNvSpPr txBox="1">
            <a:spLocks noChangeArrowheads="1"/>
          </p:cNvSpPr>
          <p:nvPr/>
        </p:nvSpPr>
        <p:spPr bwMode="auto">
          <a:xfrm>
            <a:off x="838200" y="5956300"/>
            <a:ext cx="2590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One-sided test</a:t>
            </a:r>
          </a:p>
        </p:txBody>
      </p:sp>
      <p:sp>
        <p:nvSpPr>
          <p:cNvPr id="7" name="TextBox 6"/>
          <p:cNvSpPr txBox="1">
            <a:spLocks noChangeArrowheads="1"/>
          </p:cNvSpPr>
          <p:nvPr/>
        </p:nvSpPr>
        <p:spPr bwMode="auto">
          <a:xfrm>
            <a:off x="5105400" y="4737100"/>
            <a:ext cx="3276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n &lt; 0.05P  assumed</a:t>
            </a:r>
            <a:br>
              <a:rPr lang="en-US" altLang="en-US" sz="2400" b="1">
                <a:solidFill>
                  <a:srgbClr val="FFFF00"/>
                </a:solidFill>
              </a:rPr>
            </a:br>
            <a:r>
              <a:rPr lang="en-US" altLang="en-US" sz="2400" b="1">
                <a:solidFill>
                  <a:srgbClr val="FFFF00"/>
                </a:solidFill>
              </a:rPr>
              <a:t>    (P &gt; 700 in US!!)</a:t>
            </a:r>
          </a:p>
        </p:txBody>
      </p:sp>
      <p:sp>
        <p:nvSpPr>
          <p:cNvPr id="8" name="TextBox 7"/>
          <p:cNvSpPr txBox="1">
            <a:spLocks noChangeArrowheads="1"/>
          </p:cNvSpPr>
          <p:nvPr/>
        </p:nvSpPr>
        <p:spPr bwMode="auto">
          <a:xfrm>
            <a:off x="5105400" y="5646738"/>
            <a:ext cx="3276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np(1-p) &gt; 10   </a:t>
            </a:r>
            <a:r>
              <a:rPr lang="en-US" altLang="en-US" sz="2400" b="1">
                <a:solidFill>
                  <a:srgbClr val="FF0000"/>
                </a:solidFill>
              </a:rPr>
              <a:t>failed</a:t>
            </a:r>
            <a:r>
              <a:rPr lang="en-US" altLang="en-US" sz="2400" b="1">
                <a:solidFill>
                  <a:srgbClr val="FFFF00"/>
                </a:solidFill>
              </a:rPr>
              <a:t> 35(.489)(.511) = 8.75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12713"/>
            <a:ext cx="8229600" cy="792162"/>
          </a:xfrm>
        </p:spPr>
        <p:txBody>
          <a:bodyPr/>
          <a:lstStyle/>
          <a:p>
            <a:r>
              <a:rPr lang="en-US" altLang="en-US" sz="3600" b="1" smtClean="0"/>
              <a:t>Example 3</a:t>
            </a:r>
            <a:endParaRPr lang="en-US" altLang="en-US" sz="2400" b="1" smtClean="0"/>
          </a:p>
        </p:txBody>
      </p:sp>
      <p:sp>
        <p:nvSpPr>
          <p:cNvPr id="4" name="TextBox 3"/>
          <p:cNvSpPr txBox="1">
            <a:spLocks noChangeArrowheads="1"/>
          </p:cNvSpPr>
          <p:nvPr/>
        </p:nvSpPr>
        <p:spPr bwMode="auto">
          <a:xfrm>
            <a:off x="555625" y="1084263"/>
            <a:ext cx="8001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Since the sample size is too small to estimate the binomial with a z-distribution, we must fall back to the binomial distribution and calculate the probability of getting this increase purely by chance.</a:t>
            </a:r>
          </a:p>
        </p:txBody>
      </p:sp>
      <p:sp>
        <p:nvSpPr>
          <p:cNvPr id="5" name="TextBox 4"/>
          <p:cNvSpPr txBox="1">
            <a:spLocks noChangeArrowheads="1"/>
          </p:cNvSpPr>
          <p:nvPr/>
        </p:nvSpPr>
        <p:spPr bwMode="auto">
          <a:xfrm>
            <a:off x="1557338" y="2827338"/>
            <a:ext cx="6019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P-value = P(x ≥ 21) </a:t>
            </a:r>
          </a:p>
          <a:p>
            <a:pPr>
              <a:spcBef>
                <a:spcPct val="0"/>
              </a:spcBef>
              <a:buFontTx/>
              <a:buNone/>
            </a:pPr>
            <a:r>
              <a:rPr lang="en-US" altLang="en-US" sz="2400" b="1">
                <a:solidFill>
                  <a:srgbClr val="FFFF00"/>
                </a:solidFill>
              </a:rPr>
              <a:t>              = 1 – P(x &lt; 21) </a:t>
            </a:r>
          </a:p>
          <a:p>
            <a:pPr>
              <a:spcBef>
                <a:spcPct val="0"/>
              </a:spcBef>
              <a:buFontTx/>
              <a:buNone/>
            </a:pPr>
            <a:r>
              <a:rPr lang="en-US" altLang="en-US" sz="2400" b="1">
                <a:solidFill>
                  <a:srgbClr val="FFFF00"/>
                </a:solidFill>
              </a:rPr>
              <a:t>              = 1 – P(x ≤ 20)     </a:t>
            </a:r>
            <a:r>
              <a:rPr lang="en-US" altLang="en-US" sz="1800" b="1">
                <a:solidFill>
                  <a:srgbClr val="FFFF00"/>
                </a:solidFill>
              </a:rPr>
              <a:t>(since its discrete)</a:t>
            </a:r>
          </a:p>
        </p:txBody>
      </p:sp>
      <p:sp>
        <p:nvSpPr>
          <p:cNvPr id="6" name="TextBox 5"/>
          <p:cNvSpPr txBox="1">
            <a:spLocks noChangeArrowheads="1"/>
          </p:cNvSpPr>
          <p:nvPr/>
        </p:nvSpPr>
        <p:spPr bwMode="auto">
          <a:xfrm>
            <a:off x="631825" y="4400550"/>
            <a:ext cx="784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1 – P(x ≤ 20)  is 1 – binomcdf(35, 0.489, 20)    </a:t>
            </a:r>
            <a:r>
              <a:rPr lang="en-US" altLang="en-US" sz="1800" b="1">
                <a:solidFill>
                  <a:srgbClr val="FFFF00"/>
                </a:solidFill>
              </a:rPr>
              <a:t>(n, p, x)</a:t>
            </a:r>
          </a:p>
        </p:txBody>
      </p:sp>
      <p:sp>
        <p:nvSpPr>
          <p:cNvPr id="7" name="TextBox 6"/>
          <p:cNvSpPr txBox="1">
            <a:spLocks noChangeArrowheads="1"/>
          </p:cNvSpPr>
          <p:nvPr/>
        </p:nvSpPr>
        <p:spPr bwMode="auto">
          <a:xfrm>
            <a:off x="304800" y="5353050"/>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P-value = 0.1261 which is greater than </a:t>
            </a:r>
            <a:r>
              <a:rPr lang="el-GR" altLang="en-US" sz="2400" b="1"/>
              <a:t>α</a:t>
            </a:r>
            <a:r>
              <a:rPr lang="en-US" altLang="en-US" sz="2400" b="1"/>
              <a:t>, so we fail to reject the null hypothesis (H</a:t>
            </a:r>
            <a:r>
              <a:rPr lang="en-US" altLang="en-US" sz="2400" b="1" baseline="-25000"/>
              <a:t>0</a:t>
            </a:r>
            <a:r>
              <a:rPr lang="en-US" altLang="en-US" sz="2400" b="1"/>
              <a:t>) – insufficient evidence to conclude that the percentage has increased</a:t>
            </a:r>
            <a:endParaRPr lang="en-US" altLang="en-US" sz="1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74613"/>
            <a:ext cx="8229600" cy="868362"/>
          </a:xfrm>
        </p:spPr>
        <p:txBody>
          <a:bodyPr/>
          <a:lstStyle/>
          <a:p>
            <a:r>
              <a:rPr lang="en-US" altLang="en-US" sz="3600" b="1" smtClean="0"/>
              <a:t>Comments about Proportion Tests</a:t>
            </a:r>
          </a:p>
        </p:txBody>
      </p:sp>
      <p:sp>
        <p:nvSpPr>
          <p:cNvPr id="23555" name="Content Placeholder 2"/>
          <p:cNvSpPr>
            <a:spLocks noGrp="1"/>
          </p:cNvSpPr>
          <p:nvPr>
            <p:ph idx="1"/>
          </p:nvPr>
        </p:nvSpPr>
        <p:spPr>
          <a:xfrm>
            <a:off x="381000" y="1066800"/>
            <a:ext cx="8229600" cy="5410200"/>
          </a:xfrm>
        </p:spPr>
        <p:txBody>
          <a:bodyPr/>
          <a:lstStyle/>
          <a:p>
            <a:r>
              <a:rPr lang="en-US" altLang="en-US" sz="2400" b="1" smtClean="0"/>
              <a:t>Changing our definition of success or failure (swapping the percentages) only changes the sign of the z-test statistic.  The p-value remains the same.</a:t>
            </a:r>
          </a:p>
          <a:p>
            <a:endParaRPr lang="en-US" altLang="en-US" sz="1200" b="1" smtClean="0"/>
          </a:p>
          <a:p>
            <a:r>
              <a:rPr lang="en-US" altLang="en-US" sz="2400" b="1" smtClean="0"/>
              <a:t>If the sample is sufficiently large, we will have sufficient power to detect a very small difference</a:t>
            </a:r>
          </a:p>
          <a:p>
            <a:endParaRPr lang="en-US" altLang="en-US" sz="1200" b="1" smtClean="0"/>
          </a:p>
          <a:p>
            <a:r>
              <a:rPr lang="en-US" altLang="en-US" sz="2400" b="1" smtClean="0"/>
              <a:t>On the other hand, if a sample size is very small, we may be unable to detect differences that could be important</a:t>
            </a:r>
          </a:p>
          <a:p>
            <a:endParaRPr lang="en-US" altLang="en-US" sz="1200" b="1" smtClean="0"/>
          </a:p>
          <a:p>
            <a:r>
              <a:rPr lang="en-US" altLang="en-US" sz="2400" b="1" smtClean="0"/>
              <a:t>Standard error used with confidence intervals is estimated from the sample, </a:t>
            </a:r>
            <a:r>
              <a:rPr lang="en-US" altLang="en-US" sz="2400" b="1" smtClean="0">
                <a:solidFill>
                  <a:srgbClr val="FFFF00"/>
                </a:solidFill>
              </a:rPr>
              <a:t>whereas in this test it uses p</a:t>
            </a:r>
            <a:r>
              <a:rPr lang="en-US" altLang="en-US" sz="2400" b="1" baseline="-25000" smtClean="0">
                <a:solidFill>
                  <a:srgbClr val="FFFF00"/>
                </a:solidFill>
              </a:rPr>
              <a:t>0</a:t>
            </a:r>
            <a:r>
              <a:rPr lang="en-US" altLang="en-US" sz="2400" b="1" smtClean="0">
                <a:solidFill>
                  <a:srgbClr val="FFFF00"/>
                </a:solidFill>
              </a:rPr>
              <a:t>, the hypothesized value (assumed to be correct in H</a:t>
            </a:r>
            <a:r>
              <a:rPr lang="en-US" altLang="en-US" sz="2400" b="1" baseline="-25000" smtClean="0">
                <a:solidFill>
                  <a:srgbClr val="FFFF00"/>
                </a:solidFill>
              </a:rPr>
              <a:t>0</a:t>
            </a:r>
            <a:r>
              <a:rPr lang="en-US" altLang="en-US" sz="2400" b="1" smtClean="0">
                <a:solidFill>
                  <a:srgbClr val="FFFF00"/>
                </a:solidFill>
              </a:rPr>
              <a:t>)</a:t>
            </a:r>
            <a:endParaRPr lang="en-US" altLang="en-US" sz="2800" b="1" smtClean="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24579" name="Rectangle 3"/>
          <p:cNvSpPr>
            <a:spLocks noGrp="1" noChangeArrowheads="1"/>
          </p:cNvSpPr>
          <p:nvPr>
            <p:ph type="body" idx="1"/>
          </p:nvPr>
        </p:nvSpPr>
        <p:spPr>
          <a:xfrm>
            <a:off x="228600" y="990600"/>
            <a:ext cx="8686800" cy="5486400"/>
          </a:xfrm>
        </p:spPr>
        <p:txBody>
          <a:bodyPr/>
          <a:lstStyle/>
          <a:p>
            <a:pPr eaLnBrk="1" hangingPunct="1"/>
            <a:r>
              <a:rPr lang="en-US" altLang="en-US" sz="2800" b="1" smtClean="0">
                <a:solidFill>
                  <a:srgbClr val="FFFF00"/>
                </a:solidFill>
              </a:rPr>
              <a:t>Summary</a:t>
            </a:r>
          </a:p>
          <a:p>
            <a:pPr lvl="1"/>
            <a:r>
              <a:rPr lang="en-US" altLang="en-US" sz="2400" b="1" smtClean="0"/>
              <a:t>We can perform hypothesis tests of proportions in similar ways as hypothesis tests of means</a:t>
            </a:r>
          </a:p>
          <a:p>
            <a:pPr lvl="2"/>
            <a:r>
              <a:rPr lang="en-US" altLang="en-US" sz="2000" b="1" smtClean="0">
                <a:cs typeface="Arial" charset="0"/>
              </a:rPr>
              <a:t>Two-tailed, left-tailed, and right-tailed tests</a:t>
            </a:r>
            <a:endParaRPr lang="el-GR" altLang="en-US" sz="2000" b="1" smtClean="0">
              <a:cs typeface="Arial" charset="0"/>
            </a:endParaRPr>
          </a:p>
          <a:p>
            <a:pPr lvl="1"/>
            <a:r>
              <a:rPr lang="en-US" altLang="en-US" sz="2400" b="1" smtClean="0"/>
              <a:t>Normal distribution or binomial distribution should be used to compute the critical values for this test</a:t>
            </a:r>
          </a:p>
          <a:p>
            <a:pPr lvl="1"/>
            <a:r>
              <a:rPr lang="en-US" altLang="en-US" sz="2400" b="1" smtClean="0"/>
              <a:t>Confidence intervals provide additional information that significance tests do not – namely a range of plausible values for the true population parameter</a:t>
            </a:r>
          </a:p>
          <a:p>
            <a:pPr lvl="1"/>
            <a:endParaRPr lang="en-US" altLang="en-US" sz="1800" b="1" smtClean="0"/>
          </a:p>
          <a:p>
            <a:pPr eaLnBrk="1" hangingPunct="1"/>
            <a:r>
              <a:rPr lang="en-US" altLang="en-US" sz="2800" b="1" smtClean="0">
                <a:solidFill>
                  <a:srgbClr val="FFFF00"/>
                </a:solidFill>
              </a:rPr>
              <a:t>Homework</a:t>
            </a:r>
          </a:p>
          <a:p>
            <a:pPr lvl="1" eaLnBrk="1" hangingPunct="1"/>
            <a:r>
              <a:rPr lang="en-US" altLang="en-US" sz="2400" b="1" smtClean="0"/>
              <a:t>Day 1:  27-30, 41, 43, 45</a:t>
            </a:r>
          </a:p>
          <a:p>
            <a:pPr lvl="1" eaLnBrk="1" hangingPunct="1"/>
            <a:r>
              <a:rPr lang="en-US" altLang="en-US" sz="2400" b="1" smtClean="0"/>
              <a:t>Day 2:  47, 49, 51, 53, 55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457200" y="1143000"/>
            <a:ext cx="8229600" cy="5410200"/>
          </a:xfrm>
        </p:spPr>
        <p:txBody>
          <a:bodyPr/>
          <a:lstStyle/>
          <a:p>
            <a:endParaRPr lang="en-US" altLang="en-US" sz="1200" b="1" dirty="0" smtClean="0"/>
          </a:p>
          <a:p>
            <a:r>
              <a:rPr lang="en-US" sz="2400" b="1" dirty="0"/>
              <a:t>State and check the Random, 10% and Large Counts conditions for performing a significance test about a population </a:t>
            </a:r>
            <a:r>
              <a:rPr lang="en-US" sz="2400" b="1" dirty="0" smtClean="0"/>
              <a:t>proportion</a:t>
            </a:r>
          </a:p>
          <a:p>
            <a:endParaRPr lang="en-US" sz="2400" b="1" dirty="0"/>
          </a:p>
          <a:p>
            <a:r>
              <a:rPr lang="en-US" sz="2400" b="1" dirty="0"/>
              <a:t>Calculate the standardized test statistic and P-value for a test about a population </a:t>
            </a:r>
            <a:r>
              <a:rPr lang="en-US" sz="2400" b="1" dirty="0" smtClean="0"/>
              <a:t>proportion</a:t>
            </a:r>
          </a:p>
          <a:p>
            <a:endParaRPr lang="en-US" sz="2400" b="1" dirty="0"/>
          </a:p>
          <a:p>
            <a:r>
              <a:rPr lang="en-US" sz="2400" b="1" dirty="0"/>
              <a:t>Perform a significance test about a population proportion</a:t>
            </a:r>
          </a:p>
          <a:p>
            <a:pPr lvl="1" eaLnBrk="1" hangingPunct="1">
              <a:spcAft>
                <a:spcPts val="1200"/>
              </a:spcAft>
              <a:buClr>
                <a:srgbClr val="E81F30"/>
              </a:buClr>
              <a:buFont typeface="Wingdings" pitchFamily="2" charset="2"/>
              <a:buChar char="ü"/>
            </a:pPr>
            <a:endParaRPr lang="en-US" altLang="en-US" sz="20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1219200"/>
            <a:ext cx="8229600" cy="5105400"/>
          </a:xfrm>
        </p:spPr>
        <p:txBody>
          <a:bodyPr/>
          <a:lstStyle/>
          <a:p>
            <a:r>
              <a:rPr lang="en-US" sz="2400" b="1" i="1" dirty="0">
                <a:solidFill>
                  <a:srgbClr val="FFFF00"/>
                </a:solidFill>
              </a:rPr>
              <a:t>Standardized test statistic </a:t>
            </a:r>
            <a:r>
              <a:rPr lang="en-US" sz="2400" b="1" i="1" dirty="0"/>
              <a:t>– measures how far a sample statistic is from what we would expect if the null hypothesis H</a:t>
            </a:r>
            <a:r>
              <a:rPr lang="en-US" sz="2400" b="1" i="1" baseline="-25000" dirty="0"/>
              <a:t>0</a:t>
            </a:r>
            <a:r>
              <a:rPr lang="en-US" sz="2400" b="1" i="1" dirty="0"/>
              <a:t> were true, in standard deviation units.</a:t>
            </a:r>
            <a:endParaRPr lang="en-U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38113"/>
            <a:ext cx="8229600" cy="715962"/>
          </a:xfrm>
        </p:spPr>
        <p:txBody>
          <a:bodyPr/>
          <a:lstStyle/>
          <a:p>
            <a:r>
              <a:rPr lang="en-US" altLang="en-US" sz="3600" b="1" smtClean="0"/>
              <a:t>Introduction</a:t>
            </a:r>
          </a:p>
        </p:txBody>
      </p:sp>
      <p:sp>
        <p:nvSpPr>
          <p:cNvPr id="6147" name="Content Placeholder 2"/>
          <p:cNvSpPr>
            <a:spLocks noGrp="1"/>
          </p:cNvSpPr>
          <p:nvPr>
            <p:ph idx="1"/>
          </p:nvPr>
        </p:nvSpPr>
        <p:spPr>
          <a:xfrm>
            <a:off x="457200" y="1143000"/>
            <a:ext cx="8229600" cy="4983163"/>
          </a:xfrm>
        </p:spPr>
        <p:txBody>
          <a:bodyPr/>
          <a:lstStyle/>
          <a:p>
            <a:pPr>
              <a:buFont typeface="Wingdings" pitchFamily="2" charset="2"/>
              <a:buNone/>
            </a:pPr>
            <a:r>
              <a:rPr lang="en-US" altLang="en-US" sz="2400" b="1" smtClean="0"/>
              <a:t>Confidence intervals and significance tests are based on the sampling distributions of statistics. That is, both use probability to say what would happen if we applied the inference method many times.</a:t>
            </a:r>
          </a:p>
          <a:p>
            <a:pPr>
              <a:buFont typeface="Wingdings" pitchFamily="2" charset="2"/>
              <a:buNone/>
            </a:pPr>
            <a:r>
              <a:rPr lang="en-US" altLang="en-US" sz="2400" b="1" smtClean="0"/>
              <a:t>Section 9.1 presented the reasoning of significance tests, including the idea of a </a:t>
            </a:r>
            <a:r>
              <a:rPr lang="en-US" altLang="en-US" sz="2400" b="1" i="1" smtClean="0"/>
              <a:t>P</a:t>
            </a:r>
            <a:r>
              <a:rPr lang="en-US" altLang="en-US" sz="2400" b="1" smtClean="0"/>
              <a:t>-value. In this section, we focus on the details of testing a claim about a population proportion.</a:t>
            </a:r>
          </a:p>
          <a:p>
            <a:pPr>
              <a:buFont typeface="Wingdings" pitchFamily="2" charset="2"/>
              <a:buNone/>
            </a:pPr>
            <a:r>
              <a:rPr lang="en-US" altLang="en-US" sz="2400" b="1" smtClean="0"/>
              <a:t>We’ll learn how to perform one-sided and two-sided tests about a population proportion.  We’ll also see how confidence intervals and two-sided tests are related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15888"/>
            <a:ext cx="8229600" cy="792162"/>
          </a:xfrm>
        </p:spPr>
        <p:txBody>
          <a:bodyPr/>
          <a:lstStyle/>
          <a:p>
            <a:r>
              <a:rPr lang="en-US" altLang="en-US" sz="3600" b="1" smtClean="0"/>
              <a:t>Inference Toolbox</a:t>
            </a:r>
          </a:p>
        </p:txBody>
      </p:sp>
      <p:sp>
        <p:nvSpPr>
          <p:cNvPr id="7171" name="Content Placeholder 2"/>
          <p:cNvSpPr>
            <a:spLocks noGrp="1"/>
          </p:cNvSpPr>
          <p:nvPr>
            <p:ph idx="1"/>
          </p:nvPr>
        </p:nvSpPr>
        <p:spPr>
          <a:xfrm>
            <a:off x="304800" y="990600"/>
            <a:ext cx="8610600" cy="5562600"/>
          </a:xfrm>
        </p:spPr>
        <p:txBody>
          <a:bodyPr/>
          <a:lstStyle/>
          <a:p>
            <a:r>
              <a:rPr lang="en-US" altLang="en-US" sz="2800" b="1" smtClean="0"/>
              <a:t>Step 1:  </a:t>
            </a:r>
            <a:r>
              <a:rPr lang="en-US" altLang="en-US" sz="2800" b="1" smtClean="0">
                <a:solidFill>
                  <a:srgbClr val="FFFF00"/>
                </a:solidFill>
              </a:rPr>
              <a:t>Hypothesis</a:t>
            </a:r>
          </a:p>
          <a:p>
            <a:pPr lvl="1"/>
            <a:r>
              <a:rPr lang="en-US" altLang="en-US" sz="2400" b="1" smtClean="0"/>
              <a:t>Identify population of interest and parameter </a:t>
            </a:r>
          </a:p>
          <a:p>
            <a:pPr lvl="1"/>
            <a:r>
              <a:rPr lang="en-US" altLang="en-US" sz="2400" b="1" smtClean="0"/>
              <a:t>State H</a:t>
            </a:r>
            <a:r>
              <a:rPr lang="en-US" altLang="en-US" sz="2400" b="1" baseline="-25000" smtClean="0"/>
              <a:t>0</a:t>
            </a:r>
            <a:r>
              <a:rPr lang="en-US" altLang="en-US" sz="2400" b="1" smtClean="0"/>
              <a:t> and H</a:t>
            </a:r>
            <a:r>
              <a:rPr lang="en-US" altLang="en-US" sz="2400" b="1" baseline="-25000" smtClean="0"/>
              <a:t>a</a:t>
            </a:r>
          </a:p>
          <a:p>
            <a:r>
              <a:rPr lang="en-US" altLang="en-US" sz="2800" b="1" smtClean="0"/>
              <a:t>Step 2:  </a:t>
            </a:r>
            <a:r>
              <a:rPr lang="en-US" altLang="en-US" sz="2800" b="1" smtClean="0">
                <a:solidFill>
                  <a:srgbClr val="FFFF00"/>
                </a:solidFill>
              </a:rPr>
              <a:t>Conditions</a:t>
            </a:r>
          </a:p>
          <a:p>
            <a:pPr lvl="1"/>
            <a:r>
              <a:rPr lang="en-US" altLang="en-US" sz="2400" b="1" smtClean="0"/>
              <a:t>Check appropriate conditions</a:t>
            </a:r>
          </a:p>
          <a:p>
            <a:r>
              <a:rPr lang="en-US" altLang="en-US" sz="2800" b="1" smtClean="0"/>
              <a:t>Step 3:  </a:t>
            </a:r>
            <a:r>
              <a:rPr lang="en-US" altLang="en-US" sz="2800" b="1" smtClean="0">
                <a:solidFill>
                  <a:srgbClr val="FFFF00"/>
                </a:solidFill>
              </a:rPr>
              <a:t>Calculations</a:t>
            </a:r>
          </a:p>
          <a:p>
            <a:pPr lvl="1"/>
            <a:r>
              <a:rPr lang="en-US" altLang="en-US" sz="2400" b="1" smtClean="0"/>
              <a:t>State test or test statistic</a:t>
            </a:r>
          </a:p>
          <a:p>
            <a:pPr lvl="1"/>
            <a:r>
              <a:rPr lang="en-US" altLang="en-US" sz="2400" b="1" smtClean="0"/>
              <a:t>Use calculator to calculate test statistic and p-value</a:t>
            </a:r>
          </a:p>
          <a:p>
            <a:r>
              <a:rPr lang="en-US" altLang="en-US" sz="2800" b="1" smtClean="0"/>
              <a:t>Step 4:  </a:t>
            </a:r>
            <a:r>
              <a:rPr lang="en-US" altLang="en-US" sz="2800" b="1" smtClean="0">
                <a:solidFill>
                  <a:srgbClr val="FFFF00"/>
                </a:solidFill>
              </a:rPr>
              <a:t>Interpretation</a:t>
            </a:r>
          </a:p>
          <a:p>
            <a:pPr lvl="1"/>
            <a:r>
              <a:rPr lang="en-US" altLang="en-US" sz="2400" b="1" smtClean="0"/>
              <a:t>Interpret the p-value (fail-to-reject or reject)</a:t>
            </a:r>
          </a:p>
          <a:p>
            <a:pPr lvl="1"/>
            <a:r>
              <a:rPr lang="en-US" altLang="en-US" sz="2400" b="1" smtClean="0"/>
              <a:t>Don’t forget 3 C’s:  conclusion, connection and context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
            <a:ext cx="8229600" cy="1295400"/>
          </a:xfrm>
        </p:spPr>
        <p:txBody>
          <a:bodyPr/>
          <a:lstStyle/>
          <a:p>
            <a:pPr eaLnBrk="1" hangingPunct="1"/>
            <a:r>
              <a:rPr lang="en-US" altLang="en-US" sz="3600" b="1" smtClean="0"/>
              <a:t>Requirements to test, </a:t>
            </a:r>
            <a:br>
              <a:rPr lang="en-US" altLang="en-US" sz="3600" b="1" smtClean="0"/>
            </a:br>
            <a:r>
              <a:rPr lang="en-US" altLang="en-US" sz="3600" b="1" smtClean="0"/>
              <a:t>population proportion</a:t>
            </a:r>
          </a:p>
        </p:txBody>
      </p:sp>
      <p:sp>
        <p:nvSpPr>
          <p:cNvPr id="6147" name="Rectangle 3"/>
          <p:cNvSpPr>
            <a:spLocks noGrp="1" noChangeArrowheads="1"/>
          </p:cNvSpPr>
          <p:nvPr>
            <p:ph type="body" idx="1"/>
          </p:nvPr>
        </p:nvSpPr>
        <p:spPr>
          <a:xfrm>
            <a:off x="304800" y="1600200"/>
            <a:ext cx="8534400" cy="5029200"/>
          </a:xfrm>
        </p:spPr>
        <p:txBody>
          <a:bodyPr/>
          <a:lstStyle/>
          <a:p>
            <a:pPr>
              <a:defRPr/>
            </a:pPr>
            <a:r>
              <a:rPr lang="en-US" sz="2800" b="1" dirty="0" smtClean="0"/>
              <a:t>Simple random sample</a:t>
            </a:r>
          </a:p>
          <a:p>
            <a:pPr>
              <a:defRPr/>
            </a:pPr>
            <a:endParaRPr lang="en-US" sz="2800" b="1" dirty="0" smtClean="0"/>
          </a:p>
          <a:p>
            <a:pPr>
              <a:defRPr/>
            </a:pPr>
            <a:r>
              <a:rPr lang="en-US" sz="2800" b="1" dirty="0" smtClean="0"/>
              <a:t>Independence:  n ≤ 0.10N </a:t>
            </a:r>
            <a:br>
              <a:rPr lang="en-US" sz="2800" b="1" dirty="0" smtClean="0"/>
            </a:br>
            <a:r>
              <a:rPr lang="en-US" sz="2400" b="1" dirty="0" smtClean="0">
                <a:solidFill>
                  <a:srgbClr val="FFFF00"/>
                </a:solidFill>
              </a:rPr>
              <a:t>[to keep binomial </a:t>
            </a:r>
            <a:r>
              <a:rPr lang="en-US" sz="2400" b="1" dirty="0" err="1" smtClean="0">
                <a:solidFill>
                  <a:srgbClr val="FFFF00"/>
                </a:solidFill>
              </a:rPr>
              <a:t>vs</a:t>
            </a:r>
            <a:r>
              <a:rPr lang="en-US" sz="2400" b="1" dirty="0" smtClean="0">
                <a:solidFill>
                  <a:srgbClr val="FFFF00"/>
                </a:solidFill>
              </a:rPr>
              <a:t> </a:t>
            </a:r>
            <a:r>
              <a:rPr lang="en-US" sz="2400" b="1" dirty="0" err="1" smtClean="0">
                <a:solidFill>
                  <a:srgbClr val="FFFF00"/>
                </a:solidFill>
              </a:rPr>
              <a:t>hypergeometric</a:t>
            </a:r>
            <a:r>
              <a:rPr lang="en-US" sz="2400" b="1" dirty="0" smtClean="0">
                <a:solidFill>
                  <a:srgbClr val="FFFF00"/>
                </a:solidFill>
              </a:rPr>
              <a:t>]</a:t>
            </a:r>
          </a:p>
          <a:p>
            <a:pPr>
              <a:defRPr/>
            </a:pPr>
            <a:endParaRPr lang="en-US" sz="2800" b="1" dirty="0" smtClean="0"/>
          </a:p>
          <a:p>
            <a:pPr>
              <a:defRPr/>
            </a:pPr>
            <a:r>
              <a:rPr lang="en-US" sz="2800" b="1" dirty="0" smtClean="0"/>
              <a:t>Normality:  np</a:t>
            </a:r>
            <a:r>
              <a:rPr lang="en-US" sz="2800" b="1" baseline="-25000" dirty="0" smtClean="0"/>
              <a:t>0</a:t>
            </a:r>
            <a:r>
              <a:rPr lang="en-US" sz="2800" b="1" dirty="0" smtClean="0"/>
              <a:t> ≥ 10  and  n(1-p</a:t>
            </a:r>
            <a:r>
              <a:rPr lang="en-US" sz="2800" b="1" baseline="-25000" dirty="0" smtClean="0"/>
              <a:t>0</a:t>
            </a:r>
            <a:r>
              <a:rPr lang="en-US" sz="2800" b="1" dirty="0" smtClean="0"/>
              <a:t>) ≥ 10 </a:t>
            </a:r>
            <a:br>
              <a:rPr lang="en-US" sz="2800" b="1" dirty="0" smtClean="0"/>
            </a:br>
            <a:r>
              <a:rPr lang="en-US" sz="2400" b="1" dirty="0" smtClean="0">
                <a:solidFill>
                  <a:srgbClr val="FFFF00"/>
                </a:solidFill>
              </a:rPr>
              <a:t>[for normal approximation of binomial]</a:t>
            </a:r>
            <a:endParaRPr lang="en-US" sz="2800" b="1" dirty="0" smtClean="0"/>
          </a:p>
          <a:p>
            <a:pPr>
              <a:defRPr/>
            </a:pPr>
            <a:endParaRPr lang="en-US" sz="2400" b="1" dirty="0" smtClean="0">
              <a:solidFill>
                <a:srgbClr val="FFFF00"/>
              </a:solidFill>
            </a:endParaRPr>
          </a:p>
          <a:p>
            <a:pPr>
              <a:defRPr/>
            </a:pPr>
            <a:r>
              <a:rPr lang="en-US" sz="2400" b="1" dirty="0" smtClean="0">
                <a:solidFill>
                  <a:schemeClr val="tx2"/>
                </a:solidFill>
              </a:rPr>
              <a:t>Unlike with confidence intervals where we used p-hat in all calculations, in this test with </a:t>
            </a:r>
            <a:r>
              <a:rPr lang="en-US" sz="2400" b="1" dirty="0" smtClean="0">
                <a:solidFill>
                  <a:srgbClr val="FFC000"/>
                </a:solidFill>
              </a:rPr>
              <a:t>use p</a:t>
            </a:r>
            <a:r>
              <a:rPr lang="en-US" sz="2400" b="1" baseline="-25000" dirty="0" smtClean="0">
                <a:solidFill>
                  <a:srgbClr val="FFC000"/>
                </a:solidFill>
              </a:rPr>
              <a:t>0</a:t>
            </a:r>
            <a:r>
              <a:rPr lang="en-US" sz="2400" b="1" dirty="0" smtClean="0">
                <a:solidFill>
                  <a:schemeClr val="tx2"/>
                </a:solidFill>
              </a:rPr>
              <a:t>, the hypothesized value (</a:t>
            </a:r>
            <a:r>
              <a:rPr lang="en-US" sz="2400" b="1" dirty="0" smtClean="0">
                <a:solidFill>
                  <a:schemeClr val="accent2">
                    <a:lumMod val="40000"/>
                    <a:lumOff val="60000"/>
                  </a:schemeClr>
                </a:solidFill>
              </a:rPr>
              <a:t>assumed to be correct in H</a:t>
            </a:r>
            <a:r>
              <a:rPr lang="en-US" sz="2400" b="1" baseline="-25000" dirty="0" smtClean="0">
                <a:solidFill>
                  <a:schemeClr val="accent2">
                    <a:lumMod val="40000"/>
                    <a:lumOff val="60000"/>
                  </a:schemeClr>
                </a:solidFill>
              </a:rPr>
              <a:t>0</a:t>
            </a:r>
            <a:r>
              <a:rPr lang="en-US" sz="2400" b="1" dirty="0" smtClean="0">
                <a:solidFill>
                  <a:schemeClr val="tx2"/>
                </a:solidFill>
              </a:rPr>
              <a:t>)</a:t>
            </a:r>
            <a:endParaRPr lang="en-US" sz="2800" b="1" dirty="0" smtClean="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
            <a:ext cx="8229600" cy="868363"/>
          </a:xfrm>
        </p:spPr>
        <p:txBody>
          <a:bodyPr/>
          <a:lstStyle/>
          <a:p>
            <a:r>
              <a:rPr lang="en-US" altLang="en-US" sz="3600" b="1" smtClean="0">
                <a:solidFill>
                  <a:schemeClr val="tx1"/>
                </a:solidFill>
              </a:rPr>
              <a:t>One-Sample </a:t>
            </a:r>
            <a:r>
              <a:rPr lang="en-US" altLang="en-US" sz="3600" b="1" i="1" smtClean="0">
                <a:solidFill>
                  <a:schemeClr val="tx1"/>
                </a:solidFill>
              </a:rPr>
              <a:t>z</a:t>
            </a:r>
            <a:r>
              <a:rPr lang="en-US" altLang="en-US" sz="3600" b="1" smtClean="0">
                <a:solidFill>
                  <a:schemeClr val="tx1"/>
                </a:solidFill>
              </a:rPr>
              <a:t> Test for a Proportion</a:t>
            </a:r>
            <a:endParaRPr lang="en-US" altLang="en-US" sz="3600" smtClean="0">
              <a:solidFill>
                <a:schemeClr val="tx1"/>
              </a:solidFill>
            </a:endParaRPr>
          </a:p>
        </p:txBody>
      </p:sp>
      <p:sp>
        <p:nvSpPr>
          <p:cNvPr id="9219" name="Content Placeholder 2"/>
          <p:cNvSpPr>
            <a:spLocks noGrp="1"/>
          </p:cNvSpPr>
          <p:nvPr>
            <p:ph idx="1"/>
          </p:nvPr>
        </p:nvSpPr>
        <p:spPr>
          <a:xfrm>
            <a:off x="457200" y="914400"/>
            <a:ext cx="8229600" cy="1447800"/>
          </a:xfrm>
        </p:spPr>
        <p:txBody>
          <a:bodyPr/>
          <a:lstStyle/>
          <a:p>
            <a:r>
              <a:rPr lang="en-US" altLang="en-US" sz="2000" b="1" smtClean="0"/>
              <a:t>The </a:t>
            </a:r>
            <a:r>
              <a:rPr lang="en-US" altLang="en-US" sz="2000" b="1" i="1" smtClean="0"/>
              <a:t>z </a:t>
            </a:r>
            <a:r>
              <a:rPr lang="en-US" altLang="en-US" sz="2000" b="1" smtClean="0"/>
              <a:t>statistic has approximately the standard Normal distribution when </a:t>
            </a:r>
            <a:r>
              <a:rPr lang="en-US" altLang="en-US" sz="2000" b="1" i="1" smtClean="0"/>
              <a:t>H</a:t>
            </a:r>
            <a:r>
              <a:rPr lang="en-US" altLang="en-US" sz="2000" b="1" i="1" baseline="-25000" smtClean="0"/>
              <a:t>0</a:t>
            </a:r>
            <a:r>
              <a:rPr lang="en-US" altLang="en-US" sz="2000" b="1" i="1" smtClean="0"/>
              <a:t> </a:t>
            </a:r>
            <a:r>
              <a:rPr lang="en-US" altLang="en-US" sz="2000" b="1" smtClean="0"/>
              <a:t>is true. </a:t>
            </a:r>
            <a:r>
              <a:rPr lang="en-US" altLang="en-US" sz="2000" b="1" i="1" smtClean="0"/>
              <a:t>P</a:t>
            </a:r>
            <a:r>
              <a:rPr lang="en-US" altLang="en-US" sz="2000" b="1" smtClean="0"/>
              <a:t>-values therefore come from the standard Normal distribution. Here is a summary of the details for a one-sample </a:t>
            </a:r>
            <a:r>
              <a:rPr lang="en-US" altLang="en-US" sz="2000" b="1" i="1" smtClean="0"/>
              <a:t>z </a:t>
            </a:r>
            <a:r>
              <a:rPr lang="en-US" altLang="en-US" sz="2000" b="1" smtClean="0"/>
              <a:t>test for a proportion.</a:t>
            </a:r>
          </a:p>
          <a:p>
            <a:endParaRPr lang="en-US" altLang="en-US" sz="2000" b="1" smtClean="0"/>
          </a:p>
        </p:txBody>
      </p:sp>
      <p:sp>
        <p:nvSpPr>
          <p:cNvPr id="4" name="TextBox 3"/>
          <p:cNvSpPr txBox="1"/>
          <p:nvPr/>
        </p:nvSpPr>
        <p:spPr bwMode="auto">
          <a:xfrm>
            <a:off x="266700" y="2657475"/>
            <a:ext cx="8074025" cy="3786188"/>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a:solidFill>
                  <a:srgbClr val="000000"/>
                </a:solidFill>
                <a:ea typeface="ＭＳ Ｐゴシック" charset="-128"/>
              </a:rPr>
              <a:t>Choose an SRS of size </a:t>
            </a:r>
            <a:r>
              <a:rPr lang="en-US" i="1">
                <a:solidFill>
                  <a:srgbClr val="000000"/>
                </a:solidFill>
                <a:ea typeface="ＭＳ Ｐゴシック" charset="-128"/>
              </a:rPr>
              <a:t>n </a:t>
            </a:r>
            <a:r>
              <a:rPr lang="en-US">
                <a:solidFill>
                  <a:srgbClr val="000000"/>
                </a:solidFill>
                <a:ea typeface="ＭＳ Ｐゴシック" charset="-128"/>
              </a:rPr>
              <a:t>from a large population that contains an unknown proportion </a:t>
            </a:r>
            <a:r>
              <a:rPr lang="en-US" i="1">
                <a:solidFill>
                  <a:srgbClr val="000000"/>
                </a:solidFill>
                <a:ea typeface="ＭＳ Ｐゴシック" charset="-128"/>
              </a:rPr>
              <a:t>p </a:t>
            </a:r>
            <a:r>
              <a:rPr lang="en-US">
                <a:solidFill>
                  <a:srgbClr val="000000"/>
                </a:solidFill>
                <a:ea typeface="ＭＳ Ｐゴシック" charset="-128"/>
              </a:rPr>
              <a:t>of successes. To test the hypothesis </a:t>
            </a:r>
            <a:r>
              <a:rPr lang="en-US" i="1">
                <a:solidFill>
                  <a:srgbClr val="000000"/>
                </a:solidFill>
                <a:ea typeface="ＭＳ Ｐゴシック" charset="-128"/>
              </a:rPr>
              <a:t>H</a:t>
            </a:r>
            <a:r>
              <a:rPr lang="en-US" i="1" baseline="-25000">
                <a:solidFill>
                  <a:srgbClr val="000000"/>
                </a:solidFill>
                <a:ea typeface="ＭＳ Ｐゴシック" charset="-128"/>
              </a:rPr>
              <a:t>0</a:t>
            </a:r>
            <a:r>
              <a:rPr lang="en-US" i="1">
                <a:solidFill>
                  <a:srgbClr val="000000"/>
                </a:solidFill>
                <a:ea typeface="ＭＳ Ｐゴシック" charset="-128"/>
              </a:rPr>
              <a:t> </a:t>
            </a:r>
            <a:r>
              <a:rPr lang="en-US">
                <a:solidFill>
                  <a:srgbClr val="000000"/>
                </a:solidFill>
                <a:ea typeface="ＭＳ Ｐゴシック" charset="-128"/>
              </a:rPr>
              <a:t>: </a:t>
            </a:r>
            <a:r>
              <a:rPr lang="en-US" i="1">
                <a:solidFill>
                  <a:srgbClr val="000000"/>
                </a:solidFill>
                <a:ea typeface="ＭＳ Ｐゴシック" charset="-128"/>
              </a:rPr>
              <a:t>p </a:t>
            </a:r>
            <a:r>
              <a:rPr lang="en-US">
                <a:solidFill>
                  <a:srgbClr val="000000"/>
                </a:solidFill>
                <a:ea typeface="ＭＳ Ｐゴシック" charset="-128"/>
              </a:rPr>
              <a:t>= </a:t>
            </a:r>
            <a:r>
              <a:rPr lang="en-US" i="1">
                <a:solidFill>
                  <a:srgbClr val="000000"/>
                </a:solidFill>
                <a:ea typeface="ＭＳ Ｐゴシック" charset="-128"/>
              </a:rPr>
              <a:t>p</a:t>
            </a:r>
            <a:r>
              <a:rPr lang="en-US" i="1" baseline="-25000">
                <a:solidFill>
                  <a:srgbClr val="000000"/>
                </a:solidFill>
                <a:ea typeface="ＭＳ Ｐゴシック" charset="-128"/>
              </a:rPr>
              <a:t>0</a:t>
            </a:r>
            <a:r>
              <a:rPr lang="en-US">
                <a:solidFill>
                  <a:srgbClr val="000000"/>
                </a:solidFill>
                <a:ea typeface="ＭＳ Ｐゴシック" charset="-128"/>
              </a:rPr>
              <a:t>, compute the </a:t>
            </a:r>
            <a:r>
              <a:rPr lang="en-US" i="1">
                <a:solidFill>
                  <a:srgbClr val="000000"/>
                </a:solidFill>
                <a:ea typeface="ＭＳ Ｐゴシック" charset="-128"/>
              </a:rPr>
              <a:t>z </a:t>
            </a:r>
            <a:r>
              <a:rPr lang="en-US">
                <a:solidFill>
                  <a:srgbClr val="000000"/>
                </a:solidFill>
                <a:ea typeface="ＭＳ Ｐゴシック" charset="-128"/>
              </a:rPr>
              <a:t>statistic</a:t>
            </a:r>
          </a:p>
          <a:p>
            <a:pPr marL="342900" indent="-342900">
              <a:spcAft>
                <a:spcPts val="1200"/>
              </a:spcAft>
              <a:defRPr/>
            </a:pPr>
            <a:endParaRPr lang="en-US">
              <a:solidFill>
                <a:srgbClr val="000000"/>
              </a:solidFill>
              <a:ea typeface="ＭＳ Ｐゴシック" charset="-128"/>
            </a:endParaRPr>
          </a:p>
          <a:p>
            <a:pPr marL="342900" indent="-342900">
              <a:spcAft>
                <a:spcPts val="1200"/>
              </a:spcAft>
              <a:defRPr/>
            </a:pPr>
            <a:endParaRPr lang="en-US">
              <a:solidFill>
                <a:srgbClr val="000000"/>
              </a:solidFill>
              <a:ea typeface="ＭＳ Ｐゴシック" charset="-128"/>
            </a:endParaRPr>
          </a:p>
          <a:p>
            <a:pPr marL="342900" indent="-342900">
              <a:spcAft>
                <a:spcPts val="1200"/>
              </a:spcAft>
              <a:defRPr/>
            </a:pPr>
            <a:r>
              <a:rPr lang="en-US">
                <a:solidFill>
                  <a:srgbClr val="000000"/>
                </a:solidFill>
                <a:ea typeface="ＭＳ Ｐゴシック" charset="-128"/>
              </a:rPr>
              <a:t>Find the </a:t>
            </a:r>
            <a:r>
              <a:rPr lang="en-US" i="1">
                <a:solidFill>
                  <a:srgbClr val="000000"/>
                </a:solidFill>
                <a:ea typeface="ＭＳ Ｐゴシック" charset="-128"/>
              </a:rPr>
              <a:t>P</a:t>
            </a:r>
            <a:r>
              <a:rPr lang="en-US">
                <a:solidFill>
                  <a:srgbClr val="000000"/>
                </a:solidFill>
                <a:ea typeface="ＭＳ Ｐゴシック" charset="-128"/>
              </a:rPr>
              <a:t>-value by calculating the probability of getting a </a:t>
            </a:r>
            <a:r>
              <a:rPr lang="en-US" i="1">
                <a:solidFill>
                  <a:srgbClr val="000000"/>
                </a:solidFill>
                <a:ea typeface="ＭＳ Ｐゴシック" charset="-128"/>
              </a:rPr>
              <a:t>z</a:t>
            </a:r>
            <a:r>
              <a:rPr lang="en-US">
                <a:solidFill>
                  <a:srgbClr val="000000"/>
                </a:solidFill>
                <a:ea typeface="ＭＳ Ｐゴシック" charset="-128"/>
              </a:rPr>
              <a:t> statistic this large or larger in the direction specified by the alternative hypothesis </a:t>
            </a:r>
            <a:r>
              <a:rPr lang="en-US" i="1">
                <a:solidFill>
                  <a:srgbClr val="000000"/>
                </a:solidFill>
                <a:ea typeface="ＭＳ Ｐゴシック" charset="-128"/>
              </a:rPr>
              <a:t>H</a:t>
            </a:r>
            <a:r>
              <a:rPr lang="en-US" i="1" baseline="-25000">
                <a:solidFill>
                  <a:srgbClr val="000000"/>
                </a:solidFill>
                <a:ea typeface="ＭＳ Ｐゴシック" charset="-128"/>
              </a:rPr>
              <a:t>a</a:t>
            </a:r>
            <a:r>
              <a:rPr lang="en-US">
                <a:solidFill>
                  <a:srgbClr val="000000"/>
                </a:solidFill>
                <a:ea typeface="ＭＳ Ｐゴシック" charset="-128"/>
              </a:rPr>
              <a:t>:</a:t>
            </a:r>
          </a:p>
          <a:p>
            <a:pPr marL="342900" indent="-342900">
              <a:spcAft>
                <a:spcPts val="1200"/>
              </a:spcAft>
              <a:defRPr/>
            </a:pPr>
            <a:endParaRPr lang="en-US">
              <a:solidFill>
                <a:srgbClr val="000000"/>
              </a:solidFill>
              <a:ea typeface="ＭＳ Ｐゴシック" charset="-128"/>
            </a:endParaRPr>
          </a:p>
          <a:p>
            <a:pPr marL="342900" indent="-342900">
              <a:spcAft>
                <a:spcPts val="1200"/>
              </a:spcAft>
              <a:defRPr/>
            </a:pPr>
            <a:endParaRPr lang="en-US">
              <a:solidFill>
                <a:srgbClr val="000000"/>
              </a:solidFill>
              <a:ea typeface="ＭＳ Ｐゴシック" charset="-128"/>
            </a:endParaRPr>
          </a:p>
          <a:p>
            <a:pPr marL="342900" indent="-342900">
              <a:spcAft>
                <a:spcPts val="1200"/>
              </a:spcAft>
              <a:defRPr/>
            </a:pPr>
            <a:endParaRPr lang="en-US">
              <a:solidFill>
                <a:srgbClr val="000000"/>
              </a:solidFill>
              <a:ea typeface="ＭＳ Ｐゴシック" charset="-128"/>
            </a:endParaRPr>
          </a:p>
        </p:txBody>
      </p:sp>
      <p:sp>
        <p:nvSpPr>
          <p:cNvPr id="5" name="TextBox 4"/>
          <p:cNvSpPr txBox="1"/>
          <p:nvPr/>
        </p:nvSpPr>
        <p:spPr bwMode="auto">
          <a:xfrm>
            <a:off x="1545907" y="2319907"/>
            <a:ext cx="5421947" cy="338707"/>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FF0000"/>
                </a:solidFill>
                <a:ea typeface="ＭＳ Ｐゴシック" charset="-128"/>
                <a:cs typeface="ＭＳ Ｐゴシック" charset="-128"/>
              </a:rPr>
              <a:t>One-Sample </a:t>
            </a:r>
            <a:r>
              <a:rPr lang="en-US" sz="1600" b="1" i="1" dirty="0" err="1">
                <a:solidFill>
                  <a:srgbClr val="FF0000"/>
                </a:solidFill>
                <a:ea typeface="ＭＳ Ｐゴシック" charset="-128"/>
                <a:cs typeface="ＭＳ Ｐゴシック" charset="-128"/>
              </a:rPr>
              <a:t>z</a:t>
            </a:r>
            <a:r>
              <a:rPr lang="en-US" sz="1600" b="1" dirty="0">
                <a:solidFill>
                  <a:srgbClr val="FF0000"/>
                </a:solidFill>
                <a:ea typeface="ＭＳ Ｐゴシック" charset="-128"/>
                <a:cs typeface="ＭＳ Ｐゴシック" charset="-128"/>
              </a:rPr>
              <a:t> Test for a Proportion</a:t>
            </a:r>
          </a:p>
        </p:txBody>
      </p:sp>
      <p:graphicFrame>
        <p:nvGraphicFramePr>
          <p:cNvPr id="6" name="Object 2"/>
          <p:cNvGraphicFramePr>
            <a:graphicFrameLocks noChangeAspect="1"/>
          </p:cNvGraphicFramePr>
          <p:nvPr/>
        </p:nvGraphicFramePr>
        <p:xfrm>
          <a:off x="3471863" y="3390900"/>
          <a:ext cx="1701800" cy="981075"/>
        </p:xfrm>
        <a:graphic>
          <a:graphicData uri="http://schemas.openxmlformats.org/presentationml/2006/ole">
            <mc:AlternateContent xmlns:mc="http://schemas.openxmlformats.org/markup-compatibility/2006">
              <mc:Choice xmlns:v="urn:schemas-microsoft-com:vml" Requires="v">
                <p:oleObj spid="_x0000_s9227" name="Equation" r:id="rId3" imgW="1016000" imgH="584200" progId="Equation.3">
                  <p:embed/>
                </p:oleObj>
              </mc:Choice>
              <mc:Fallback>
                <p:oleObj name="Equation" r:id="rId3" imgW="1016000" imgH="584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1863" y="3390900"/>
                        <a:ext cx="1701800" cy="98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7" name="Picture 6" descr="Screen shot 2010-11-20 at 7.19.39 PM.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1338" y="5183188"/>
            <a:ext cx="7540625"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32-Point Star 7"/>
          <p:cNvSpPr/>
          <p:nvPr/>
        </p:nvSpPr>
        <p:spPr>
          <a:xfrm>
            <a:off x="620713" y="3390900"/>
            <a:ext cx="7469187" cy="2486025"/>
          </a:xfrm>
          <a:prstGeom prst="star32">
            <a:avLst>
              <a:gd name="adj" fmla="val 43076"/>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2000" b="1">
                <a:solidFill>
                  <a:srgbClr val="000000"/>
                </a:solidFill>
                <a:ea typeface="ＭＳ Ｐゴシック" charset="-128"/>
              </a:rPr>
              <a:t>Use this test only when </a:t>
            </a:r>
          </a:p>
          <a:p>
            <a:pPr algn="ctr">
              <a:defRPr/>
            </a:pPr>
            <a:r>
              <a:rPr lang="en-US" sz="2000" b="1">
                <a:solidFill>
                  <a:srgbClr val="000000"/>
                </a:solidFill>
                <a:ea typeface="ＭＳ Ｐゴシック" charset="-128"/>
              </a:rPr>
              <a:t>the expected numbers of successes and failures </a:t>
            </a:r>
            <a:r>
              <a:rPr lang="en-US" sz="2000" b="1" i="1">
                <a:solidFill>
                  <a:srgbClr val="000000"/>
                </a:solidFill>
                <a:ea typeface="ＭＳ Ｐゴシック" charset="-128"/>
              </a:rPr>
              <a:t>np</a:t>
            </a:r>
            <a:r>
              <a:rPr lang="en-US" sz="2000" b="1" i="1" baseline="-25000">
                <a:solidFill>
                  <a:srgbClr val="000000"/>
                </a:solidFill>
                <a:ea typeface="ＭＳ Ｐゴシック" charset="-128"/>
              </a:rPr>
              <a:t>0</a:t>
            </a:r>
            <a:r>
              <a:rPr lang="en-US" sz="2000" b="1">
                <a:solidFill>
                  <a:srgbClr val="000000"/>
                </a:solidFill>
                <a:ea typeface="ＭＳ Ｐゴシック" charset="-128"/>
              </a:rPr>
              <a:t> and </a:t>
            </a:r>
            <a:r>
              <a:rPr lang="en-US" sz="2000" b="1" i="1">
                <a:solidFill>
                  <a:srgbClr val="000000"/>
                </a:solidFill>
                <a:ea typeface="ＭＳ Ｐゴシック" charset="-128"/>
              </a:rPr>
              <a:t>n</a:t>
            </a:r>
            <a:r>
              <a:rPr lang="en-US" sz="2000" b="1">
                <a:solidFill>
                  <a:srgbClr val="000000"/>
                </a:solidFill>
                <a:ea typeface="ＭＳ Ｐゴシック" charset="-128"/>
              </a:rPr>
              <a:t>(1 - </a:t>
            </a:r>
            <a:r>
              <a:rPr lang="en-US" sz="2000" b="1" i="1">
                <a:solidFill>
                  <a:srgbClr val="000000"/>
                </a:solidFill>
                <a:ea typeface="ＭＳ Ｐゴシック" charset="-128"/>
              </a:rPr>
              <a:t>p</a:t>
            </a:r>
            <a:r>
              <a:rPr lang="en-US" sz="2000" b="1" i="1" baseline="-25000">
                <a:solidFill>
                  <a:srgbClr val="000000"/>
                </a:solidFill>
                <a:ea typeface="ＭＳ Ｐゴシック" charset="-128"/>
              </a:rPr>
              <a:t>0</a:t>
            </a:r>
            <a:r>
              <a:rPr lang="en-US" sz="2000" b="1">
                <a:solidFill>
                  <a:srgbClr val="000000"/>
                </a:solidFill>
                <a:ea typeface="ＭＳ Ｐゴシック" charset="-128"/>
              </a:rPr>
              <a:t>) are both at least 10 and the population is at least 10 times as large as the sample.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par>
                                <p:cTn id="13" presetID="15"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
                                        </p:tgtEl>
                                        <p:attrNameLst>
                                          <p:attrName>ppt_y</p:attrName>
                                        </p:attrNameLst>
                                      </p:cBhvr>
                                      <p:tavLst>
                                        <p:tav tm="0" fmla="#ppt_y+(sin(-2*pi*(1-$))*-#ppt_x+cos(-2*pi*(1-$))*(1-#ppt_y))*(1-$)">
                                          <p:val>
                                            <p:fltVal val="0"/>
                                          </p:val>
                                        </p:tav>
                                        <p:tav tm="100000">
                                          <p:val>
                                            <p:fltVal val="1"/>
                                          </p:val>
                                        </p:tav>
                                      </p:tavLst>
                                    </p:anim>
                                  </p:childTnLst>
                                </p:cTn>
                              </p:par>
                              <p:par>
                                <p:cTn id="19" presetID="37"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900" decel="100000" fill="hold"/>
                                        <p:tgtEl>
                                          <p:spTgt spid="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4"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from="(-#ppt_w/2)" to="(#ppt_x)" calcmode="lin" valueType="num">
                                      <p:cBhvr>
                                        <p:cTn id="29" dur="600" fill="hold">
                                          <p:stCondLst>
                                            <p:cond delay="0"/>
                                          </p:stCondLst>
                                        </p:cTn>
                                        <p:tgtEl>
                                          <p:spTgt spid="8"/>
                                        </p:tgtEl>
                                        <p:attrNameLst>
                                          <p:attrName>ppt_x</p:attrName>
                                        </p:attrNameLst>
                                      </p:cBhvr>
                                    </p:anim>
                                    <p:anim from="0" to="-1.0" calcmode="lin" valueType="num">
                                      <p:cBhvr>
                                        <p:cTn id="30" dur="200" decel="50000" autoRev="1" fill="hold">
                                          <p:stCondLst>
                                            <p:cond delay="600"/>
                                          </p:stCondLst>
                                        </p:cTn>
                                        <p:tgtEl>
                                          <p:spTgt spid="8"/>
                                        </p:tgtEl>
                                        <p:attrNameLst>
                                          <p:attrName>xshear</p:attrName>
                                        </p:attrNameLst>
                                      </p:cBhvr>
                                    </p:anim>
                                    <p:animScale>
                                      <p:cBhvr>
                                        <p:cTn id="31" dur="200" decel="100000" autoRev="1" fill="hold">
                                          <p:stCondLst>
                                            <p:cond delay="600"/>
                                          </p:stCondLst>
                                        </p:cTn>
                                        <p:tgtEl>
                                          <p:spTgt spid="8"/>
                                        </p:tgtEl>
                                      </p:cBhvr>
                                      <p:from x="100000" y="100000"/>
                                      <p:to x="80000" y="100000"/>
                                    </p:animScale>
                                    <p:anim by="(#ppt_h/3+#ppt_w*0.1)" calcmode="lin" valueType="num">
                                      <p:cBhvr additive="sum">
                                        <p:cTn id="32"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5"/>
          <p:cNvGrpSpPr>
            <a:grpSpLocks/>
          </p:cNvGrpSpPr>
          <p:nvPr/>
        </p:nvGrpSpPr>
        <p:grpSpPr bwMode="auto">
          <a:xfrm>
            <a:off x="6230938" y="925513"/>
            <a:ext cx="2595562" cy="1362075"/>
            <a:chOff x="3927" y="704"/>
            <a:chExt cx="1635" cy="858"/>
          </a:xfrm>
        </p:grpSpPr>
        <p:sp>
          <p:nvSpPr>
            <p:cNvPr id="10299" name="Freeform 6"/>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10300" name="Group 7"/>
            <p:cNvGrpSpPr>
              <a:grpSpLocks noChangeAspect="1"/>
            </p:cNvGrpSpPr>
            <p:nvPr/>
          </p:nvGrpSpPr>
          <p:grpSpPr bwMode="auto">
            <a:xfrm>
              <a:off x="3927" y="704"/>
              <a:ext cx="1635" cy="702"/>
              <a:chOff x="1748" y="1010"/>
              <a:chExt cx="2270" cy="1185"/>
            </a:xfrm>
          </p:grpSpPr>
          <p:sp>
            <p:nvSpPr>
              <p:cNvPr id="10303" name="Freeform 8"/>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4" name="Line 9"/>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301" name="Text Box 10"/>
            <p:cNvSpPr txBox="1">
              <a:spLocks noChangeArrowheads="1"/>
            </p:cNvSpPr>
            <p:nvPr/>
          </p:nvSpPr>
          <p:spPr bwMode="auto">
            <a:xfrm>
              <a:off x="5037" y="1370"/>
              <a:ext cx="2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endParaRPr lang="en-US" altLang="en-US" sz="1400" b="1" baseline="-25000">
                <a:cs typeface="Arial" charset="0"/>
              </a:endParaRPr>
            </a:p>
          </p:txBody>
        </p:sp>
        <p:sp>
          <p:nvSpPr>
            <p:cNvPr id="10302" name="Line 11"/>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243" name="Group 12"/>
          <p:cNvGrpSpPr>
            <a:grpSpLocks/>
          </p:cNvGrpSpPr>
          <p:nvPr/>
        </p:nvGrpSpPr>
        <p:grpSpPr bwMode="auto">
          <a:xfrm>
            <a:off x="3270250" y="925513"/>
            <a:ext cx="2595563" cy="1355725"/>
            <a:chOff x="2062" y="712"/>
            <a:chExt cx="1635" cy="854"/>
          </a:xfrm>
        </p:grpSpPr>
        <p:sp>
          <p:nvSpPr>
            <p:cNvPr id="10291" name="Freeform 13"/>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10292" name="Freeform 14"/>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0293" name="Text Box 15"/>
            <p:cNvSpPr txBox="1">
              <a:spLocks noChangeArrowheads="1"/>
            </p:cNvSpPr>
            <p:nvPr/>
          </p:nvSpPr>
          <p:spPr bwMode="auto">
            <a:xfrm>
              <a:off x="2402" y="1365"/>
              <a:ext cx="31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10294" name="Text Box 16"/>
            <p:cNvSpPr txBox="1">
              <a:spLocks noChangeArrowheads="1"/>
            </p:cNvSpPr>
            <p:nvPr/>
          </p:nvSpPr>
          <p:spPr bwMode="auto">
            <a:xfrm>
              <a:off x="3166" y="1374"/>
              <a:ext cx="2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10295" name="Freeform 17"/>
            <p:cNvSpPr>
              <a:spLocks noChangeAspect="1"/>
            </p:cNvSpPr>
            <p:nvPr/>
          </p:nvSpPr>
          <p:spPr bwMode="auto">
            <a:xfrm>
              <a:off x="2062" y="712"/>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96" name="Freeform 18"/>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97" name="Line 19"/>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8" name="Line 20"/>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244" name="Group 90"/>
          <p:cNvGrpSpPr>
            <a:grpSpLocks/>
          </p:cNvGrpSpPr>
          <p:nvPr/>
        </p:nvGrpSpPr>
        <p:grpSpPr bwMode="auto">
          <a:xfrm>
            <a:off x="244475" y="925513"/>
            <a:ext cx="2597150" cy="1374775"/>
            <a:chOff x="154" y="583"/>
            <a:chExt cx="1636" cy="866"/>
          </a:xfrm>
        </p:grpSpPr>
        <p:sp>
          <p:nvSpPr>
            <p:cNvPr id="10285" name="Freeform 22"/>
            <p:cNvSpPr>
              <a:spLocks/>
            </p:cNvSpPr>
            <p:nvPr/>
          </p:nvSpPr>
          <p:spPr bwMode="auto">
            <a:xfrm>
              <a:off x="160" y="1201"/>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0286" name="Text Box 23"/>
            <p:cNvSpPr txBox="1">
              <a:spLocks noChangeArrowheads="1"/>
            </p:cNvSpPr>
            <p:nvPr/>
          </p:nvSpPr>
          <p:spPr bwMode="auto">
            <a:xfrm>
              <a:off x="482" y="1257"/>
              <a:ext cx="2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p>
          </p:txBody>
        </p:sp>
        <p:sp>
          <p:nvSpPr>
            <p:cNvPr id="10287" name="Line 24"/>
            <p:cNvSpPr>
              <a:spLocks noChangeShapeType="1"/>
            </p:cNvSpPr>
            <p:nvPr/>
          </p:nvSpPr>
          <p:spPr bwMode="auto">
            <a:xfrm>
              <a:off x="571" y="1242"/>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88" name="Group 25"/>
            <p:cNvGrpSpPr>
              <a:grpSpLocks/>
            </p:cNvGrpSpPr>
            <p:nvPr/>
          </p:nvGrpSpPr>
          <p:grpSpPr bwMode="auto">
            <a:xfrm>
              <a:off x="154" y="583"/>
              <a:ext cx="1636" cy="704"/>
              <a:chOff x="156" y="906"/>
              <a:chExt cx="1636" cy="704"/>
            </a:xfrm>
          </p:grpSpPr>
          <p:sp>
            <p:nvSpPr>
              <p:cNvPr id="10289" name="Freeform 26"/>
              <p:cNvSpPr>
                <a:spLocks noChangeAspect="1"/>
              </p:cNvSpPr>
              <p:nvPr/>
            </p:nvSpPr>
            <p:spPr bwMode="auto">
              <a:xfrm>
                <a:off x="157" y="906"/>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90" name="Line 27"/>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0245" name="Text Box 28"/>
          <p:cNvSpPr txBox="1">
            <a:spLocks noChangeArrowheads="1"/>
          </p:cNvSpPr>
          <p:nvPr/>
        </p:nvSpPr>
        <p:spPr bwMode="auto">
          <a:xfrm>
            <a:off x="3760788" y="2384425"/>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latin typeface="Times New Roman" pitchFamily="18" charset="0"/>
              </a:rPr>
              <a:t>Critical Region</a:t>
            </a:r>
          </a:p>
        </p:txBody>
      </p:sp>
      <p:cxnSp>
        <p:nvCxnSpPr>
          <p:cNvPr id="10246" name="AutoShape 29"/>
          <p:cNvCxnSpPr>
            <a:cxnSpLocks noChangeShapeType="1"/>
            <a:stCxn id="10245" idx="1"/>
            <a:endCxn id="10285" idx="2"/>
          </p:cNvCxnSpPr>
          <p:nvPr/>
        </p:nvCxnSpPr>
        <p:spPr bwMode="auto">
          <a:xfrm rot="10800000">
            <a:off x="588963" y="2043113"/>
            <a:ext cx="3171825" cy="509587"/>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247" name="AutoShape 30"/>
          <p:cNvCxnSpPr>
            <a:cxnSpLocks noChangeShapeType="1"/>
            <a:stCxn id="10245" idx="1"/>
            <a:endCxn id="10292" idx="2"/>
          </p:cNvCxnSpPr>
          <p:nvPr/>
        </p:nvCxnSpPr>
        <p:spPr bwMode="auto">
          <a:xfrm rot="10800000">
            <a:off x="3643313" y="2041525"/>
            <a:ext cx="117475" cy="5111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248" name="AutoShape 31"/>
          <p:cNvCxnSpPr>
            <a:cxnSpLocks noChangeShapeType="1"/>
            <a:stCxn id="10245" idx="3"/>
            <a:endCxn id="10299" idx="2"/>
          </p:cNvCxnSpPr>
          <p:nvPr/>
        </p:nvCxnSpPr>
        <p:spPr bwMode="auto">
          <a:xfrm flipV="1">
            <a:off x="5273675" y="2022475"/>
            <a:ext cx="3181350" cy="5302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249" name="AutoShape 32"/>
          <p:cNvCxnSpPr>
            <a:cxnSpLocks noChangeShapeType="1"/>
            <a:stCxn id="10245" idx="3"/>
            <a:endCxn id="10291" idx="2"/>
          </p:cNvCxnSpPr>
          <p:nvPr/>
        </p:nvCxnSpPr>
        <p:spPr bwMode="auto">
          <a:xfrm flipV="1">
            <a:off x="5273675" y="2032000"/>
            <a:ext cx="209550" cy="520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2149" name="Group 101"/>
          <p:cNvGraphicFramePr>
            <a:graphicFrameLocks noGrp="1"/>
          </p:cNvGraphicFramePr>
          <p:nvPr/>
        </p:nvGraphicFramePr>
        <p:xfrm>
          <a:off x="1517650" y="4419600"/>
          <a:ext cx="6108700" cy="2316272"/>
        </p:xfrm>
        <a:graphic>
          <a:graphicData uri="http://schemas.openxmlformats.org/drawingml/2006/table">
            <a:tbl>
              <a:tblPr/>
              <a:tblGrid>
                <a:gridCol w="2044700"/>
                <a:gridCol w="2032000"/>
                <a:gridCol w="2032000"/>
              </a:tblGrid>
              <a:tr h="39617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Reject null hypothesis, if</a:t>
                      </a:r>
                    </a:p>
                  </a:txBody>
                  <a:tcPr marT="45694" marB="4569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9617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cs typeface="Arial" pitchFamily="34" charset="0"/>
                        </a:rPr>
                        <a:t>P-value &lt; </a:t>
                      </a:r>
                      <a:r>
                        <a:rPr kumimoji="0" lang="el-GR" sz="2000" b="1" i="0" u="none" strike="noStrike" cap="none" normalizeH="0" baseline="0" smtClean="0">
                          <a:ln>
                            <a:noFill/>
                          </a:ln>
                          <a:solidFill>
                            <a:schemeClr val="tx1"/>
                          </a:solidFill>
                          <a:effectLst/>
                          <a:latin typeface="Arial" pitchFamily="34" charset="0"/>
                          <a:cs typeface="Arial" pitchFamily="34" charset="0"/>
                        </a:rPr>
                        <a:t>α</a:t>
                      </a:r>
                    </a:p>
                  </a:txBody>
                  <a:tcPr marT="45694" marB="4569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9617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Left-Tailed</a:t>
                      </a: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Two-Tailed</a:t>
                      </a: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Right-Tailed</a:t>
                      </a: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64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&lt; - z</a:t>
                      </a:r>
                      <a:r>
                        <a:rPr kumimoji="0" lang="el-GR" sz="2000" b="1" i="0" u="none" strike="noStrike" cap="none" normalizeH="0" baseline="-25000" dirty="0" smtClean="0">
                          <a:ln>
                            <a:noFill/>
                          </a:ln>
                          <a:solidFill>
                            <a:schemeClr val="tx1"/>
                          </a:solidFill>
                          <a:effectLst/>
                          <a:latin typeface="Arial" pitchFamily="34" charset="0"/>
                          <a:cs typeface="Arial" pitchFamily="34" charset="0"/>
                        </a:rPr>
                        <a:t>α</a:t>
                      </a:r>
                    </a:p>
                  </a:txBody>
                  <a:tcPr marT="45694" marB="45694"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z</a:t>
                      </a:r>
                      <a:r>
                        <a:rPr kumimoji="0" lang="en-US" sz="2000" b="1" i="0" u="none" strike="noStrike" cap="none" normalizeH="0" baseline="-25000" smtClean="0">
                          <a:ln>
                            <a:noFill/>
                          </a:ln>
                          <a:solidFill>
                            <a:schemeClr val="tx1"/>
                          </a:solidFill>
                          <a:effectLst/>
                          <a:latin typeface="Arial" pitchFamily="34" charset="0"/>
                        </a:rPr>
                        <a:t>0</a:t>
                      </a:r>
                      <a:r>
                        <a:rPr kumimoji="0" lang="en-US" sz="2000" b="1" i="0" u="none" strike="noStrike" cap="none" normalizeH="0" baseline="0" smtClean="0">
                          <a:ln>
                            <a:noFill/>
                          </a:ln>
                          <a:solidFill>
                            <a:schemeClr val="tx1"/>
                          </a:solidFill>
                          <a:effectLst/>
                          <a:latin typeface="Arial" pitchFamily="34" charset="0"/>
                        </a:rPr>
                        <a:t> &lt; - z</a:t>
                      </a:r>
                      <a:r>
                        <a:rPr kumimoji="0" lang="el-GR" sz="2000" b="1" i="0" u="none" strike="noStrike" cap="none" normalizeH="0" baseline="-25000" smtClean="0">
                          <a:ln>
                            <a:noFill/>
                          </a:ln>
                          <a:solidFill>
                            <a:schemeClr val="tx1"/>
                          </a:solidFill>
                          <a:effectLst/>
                          <a:latin typeface="Arial" pitchFamily="34" charset="0"/>
                          <a:cs typeface="Arial" pitchFamily="34" charset="0"/>
                        </a:rPr>
                        <a:t>α</a:t>
                      </a:r>
                      <a:r>
                        <a:rPr kumimoji="0" lang="en-US" sz="2000" b="1" i="0" u="none" strike="noStrike" cap="none" normalizeH="0" baseline="-25000" smtClean="0">
                          <a:ln>
                            <a:noFill/>
                          </a:ln>
                          <a:solidFill>
                            <a:schemeClr val="tx1"/>
                          </a:solidFill>
                          <a:effectLst/>
                          <a:latin typeface="Arial" pitchFamily="34" charset="0"/>
                          <a:cs typeface="Arial" pitchFamily="34" charset="0"/>
                        </a:rPr>
                        <a:t>/2</a:t>
                      </a:r>
                      <a:endParaRPr kumimoji="0" lang="el-GR" sz="2000" b="1"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or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z</a:t>
                      </a:r>
                      <a:r>
                        <a:rPr kumimoji="0" lang="en-US" sz="2000" b="1" i="0" u="none" strike="noStrike" cap="none" normalizeH="0" baseline="-25000" smtClean="0">
                          <a:ln>
                            <a:noFill/>
                          </a:ln>
                          <a:solidFill>
                            <a:schemeClr val="tx1"/>
                          </a:solidFill>
                          <a:effectLst/>
                          <a:latin typeface="Arial" pitchFamily="34" charset="0"/>
                        </a:rPr>
                        <a:t>0</a:t>
                      </a:r>
                      <a:r>
                        <a:rPr kumimoji="0" lang="en-US" sz="2000" b="1" i="0" u="none" strike="noStrike" cap="none" normalizeH="0" baseline="0" smtClean="0">
                          <a:ln>
                            <a:noFill/>
                          </a:ln>
                          <a:solidFill>
                            <a:schemeClr val="tx1"/>
                          </a:solidFill>
                          <a:effectLst/>
                          <a:latin typeface="Arial" pitchFamily="34" charset="0"/>
                        </a:rPr>
                        <a:t> &gt;  z</a:t>
                      </a:r>
                      <a:r>
                        <a:rPr kumimoji="0" lang="el-GR" sz="2000" b="1" i="0" u="none" strike="noStrike" cap="none" normalizeH="0" baseline="-25000" smtClean="0">
                          <a:ln>
                            <a:noFill/>
                          </a:ln>
                          <a:solidFill>
                            <a:schemeClr val="tx1"/>
                          </a:solidFill>
                          <a:effectLst/>
                          <a:latin typeface="Arial" pitchFamily="34" charset="0"/>
                          <a:cs typeface="Arial" pitchFamily="34" charset="0"/>
                        </a:rPr>
                        <a:t>α</a:t>
                      </a:r>
                      <a:r>
                        <a:rPr kumimoji="0" lang="en-US" sz="2000" b="1" i="0" u="none" strike="noStrike" cap="none" normalizeH="0" baseline="-25000" smtClean="0">
                          <a:ln>
                            <a:noFill/>
                          </a:ln>
                          <a:solidFill>
                            <a:schemeClr val="tx1"/>
                          </a:solidFill>
                          <a:effectLst/>
                          <a:latin typeface="Arial" pitchFamily="34" charset="0"/>
                          <a:cs typeface="Arial" pitchFamily="34" charset="0"/>
                        </a:rPr>
                        <a:t>/2</a:t>
                      </a:r>
                    </a:p>
                  </a:txBody>
                  <a:tcPr marT="45694" marB="4569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&gt;  z</a:t>
                      </a:r>
                      <a:r>
                        <a:rPr kumimoji="0" lang="el-GR" sz="2000" b="1" i="0" u="none" strike="noStrike" cap="none" normalizeH="0" baseline="-25000" dirty="0" smtClean="0">
                          <a:ln>
                            <a:noFill/>
                          </a:ln>
                          <a:solidFill>
                            <a:schemeClr val="tx1"/>
                          </a:solidFill>
                          <a:effectLst/>
                          <a:latin typeface="Arial" pitchFamily="34" charset="0"/>
                          <a:cs typeface="Arial" pitchFamily="34" charset="0"/>
                        </a:rPr>
                        <a:t>α</a:t>
                      </a:r>
                      <a:endParaRPr kumimoji="0" lang="en-US" sz="2000" b="1" i="0" u="none" strike="noStrike" cap="none" normalizeH="0" baseline="0" dirty="0" smtClean="0">
                        <a:ln>
                          <a:noFill/>
                        </a:ln>
                        <a:solidFill>
                          <a:schemeClr val="tx1"/>
                        </a:solidFill>
                        <a:effectLst/>
                        <a:latin typeface="Arial" pitchFamily="34" charset="0"/>
                      </a:endParaRPr>
                    </a:p>
                  </a:txBody>
                  <a:tcPr marT="45694" marB="45694"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68" name="Text Box 85"/>
          <p:cNvSpPr txBox="1">
            <a:spLocks noChangeArrowheads="1"/>
          </p:cNvSpPr>
          <p:nvPr/>
        </p:nvSpPr>
        <p:spPr bwMode="auto">
          <a:xfrm>
            <a:off x="3775075" y="168275"/>
            <a:ext cx="1603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latin typeface="Times New Roman" pitchFamily="18" charset="0"/>
              </a:rPr>
              <a:t>P-Value is the</a:t>
            </a:r>
            <a:br>
              <a:rPr lang="en-US" altLang="en-US" sz="1600" b="1">
                <a:latin typeface="Times New Roman" pitchFamily="18" charset="0"/>
              </a:rPr>
            </a:br>
            <a:r>
              <a:rPr lang="en-US" altLang="en-US" sz="1600" b="1">
                <a:latin typeface="Times New Roman" pitchFamily="18" charset="0"/>
              </a:rPr>
              <a:t>area highlighted</a:t>
            </a:r>
          </a:p>
        </p:txBody>
      </p:sp>
      <p:cxnSp>
        <p:nvCxnSpPr>
          <p:cNvPr id="10269" name="AutoShape 86"/>
          <p:cNvCxnSpPr>
            <a:cxnSpLocks noChangeShapeType="1"/>
            <a:stCxn id="10268" idx="1"/>
            <a:endCxn id="10289" idx="1"/>
          </p:cNvCxnSpPr>
          <p:nvPr/>
        </p:nvCxnSpPr>
        <p:spPr bwMode="auto">
          <a:xfrm rot="10800000" flipV="1">
            <a:off x="865188" y="458788"/>
            <a:ext cx="2909887" cy="1452562"/>
          </a:xfrm>
          <a:prstGeom prst="bentConnector3">
            <a:avLst>
              <a:gd name="adj1" fmla="val 10016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270" name="AutoShape 87"/>
          <p:cNvCxnSpPr>
            <a:cxnSpLocks noChangeShapeType="1"/>
            <a:stCxn id="10268" idx="2"/>
            <a:endCxn id="10295" idx="1"/>
          </p:cNvCxnSpPr>
          <p:nvPr/>
        </p:nvCxnSpPr>
        <p:spPr bwMode="auto">
          <a:xfrm rot="5400000">
            <a:off x="3652044" y="986631"/>
            <a:ext cx="1162050" cy="687388"/>
          </a:xfrm>
          <a:prstGeom prst="bentConnector4">
            <a:avLst>
              <a:gd name="adj1" fmla="val 7514"/>
              <a:gd name="adj2" fmla="val 101847"/>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271" name="AutoShape 88"/>
          <p:cNvCxnSpPr>
            <a:cxnSpLocks noChangeShapeType="1"/>
            <a:stCxn id="10268" idx="3"/>
            <a:endCxn id="10303" idx="5"/>
          </p:cNvCxnSpPr>
          <p:nvPr/>
        </p:nvCxnSpPr>
        <p:spPr bwMode="auto">
          <a:xfrm>
            <a:off x="5378450" y="458788"/>
            <a:ext cx="2817813" cy="1452562"/>
          </a:xfrm>
          <a:prstGeom prst="bentConnector3">
            <a:avLst>
              <a:gd name="adj1" fmla="val 10056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272" name="AutoShape 89"/>
          <p:cNvCxnSpPr>
            <a:cxnSpLocks noChangeShapeType="1"/>
            <a:stCxn id="10268" idx="2"/>
            <a:endCxn id="10295" idx="5"/>
          </p:cNvCxnSpPr>
          <p:nvPr/>
        </p:nvCxnSpPr>
        <p:spPr bwMode="auto">
          <a:xfrm rot="16200000" flipH="1">
            <a:off x="4325144" y="1000919"/>
            <a:ext cx="1162050" cy="658812"/>
          </a:xfrm>
          <a:prstGeom prst="bentConnector4">
            <a:avLst>
              <a:gd name="adj1" fmla="val 7514"/>
              <a:gd name="adj2" fmla="val 9903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0273" name="Text Box 92"/>
          <p:cNvSpPr txBox="1">
            <a:spLocks noChangeArrowheads="1"/>
          </p:cNvSpPr>
          <p:nvPr/>
        </p:nvSpPr>
        <p:spPr bwMode="auto">
          <a:xfrm>
            <a:off x="5207000" y="1374775"/>
            <a:ext cx="4032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|z</a:t>
            </a:r>
            <a:r>
              <a:rPr lang="en-US" altLang="en-US" sz="1200" b="1" baseline="-25000"/>
              <a:t>0</a:t>
            </a:r>
            <a:r>
              <a:rPr lang="en-US" altLang="en-US" sz="1200" b="1"/>
              <a:t>|</a:t>
            </a:r>
            <a:endParaRPr lang="en-US" altLang="en-US" sz="1200" b="1" baseline="-25000"/>
          </a:p>
        </p:txBody>
      </p:sp>
      <p:sp>
        <p:nvSpPr>
          <p:cNvPr id="10274" name="Text Box 93"/>
          <p:cNvSpPr txBox="1">
            <a:spLocks noChangeArrowheads="1"/>
          </p:cNvSpPr>
          <p:nvPr/>
        </p:nvSpPr>
        <p:spPr bwMode="auto">
          <a:xfrm>
            <a:off x="3400425" y="1374775"/>
            <a:ext cx="4540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-|z</a:t>
            </a:r>
            <a:r>
              <a:rPr lang="en-US" altLang="en-US" sz="1200" b="1" baseline="-25000"/>
              <a:t>0</a:t>
            </a:r>
            <a:r>
              <a:rPr lang="en-US" altLang="en-US" sz="1200" b="1"/>
              <a:t>|</a:t>
            </a:r>
            <a:endParaRPr lang="en-US" altLang="en-US" sz="1200" b="1" baseline="-25000"/>
          </a:p>
        </p:txBody>
      </p:sp>
      <p:sp>
        <p:nvSpPr>
          <p:cNvPr id="10275" name="Text Box 94"/>
          <p:cNvSpPr txBox="1">
            <a:spLocks noChangeArrowheads="1"/>
          </p:cNvSpPr>
          <p:nvPr/>
        </p:nvSpPr>
        <p:spPr bwMode="auto">
          <a:xfrm>
            <a:off x="414338" y="1376363"/>
            <a:ext cx="3175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z</a:t>
            </a:r>
            <a:r>
              <a:rPr lang="en-US" altLang="en-US" sz="1200" b="1" baseline="-25000"/>
              <a:t>0</a:t>
            </a:r>
          </a:p>
        </p:txBody>
      </p:sp>
      <p:sp>
        <p:nvSpPr>
          <p:cNvPr id="10276" name="Text Box 95"/>
          <p:cNvSpPr txBox="1">
            <a:spLocks noChangeArrowheads="1"/>
          </p:cNvSpPr>
          <p:nvPr/>
        </p:nvSpPr>
        <p:spPr bwMode="auto">
          <a:xfrm>
            <a:off x="8245475" y="1376363"/>
            <a:ext cx="3175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z</a:t>
            </a:r>
            <a:r>
              <a:rPr lang="en-US" altLang="en-US" sz="1200" b="1" baseline="-25000"/>
              <a:t>0</a:t>
            </a:r>
          </a:p>
        </p:txBody>
      </p:sp>
      <p:grpSp>
        <p:nvGrpSpPr>
          <p:cNvPr id="10277" name="Group 107"/>
          <p:cNvGrpSpPr>
            <a:grpSpLocks/>
          </p:cNvGrpSpPr>
          <p:nvPr/>
        </p:nvGrpSpPr>
        <p:grpSpPr bwMode="auto">
          <a:xfrm>
            <a:off x="2508250" y="2970213"/>
            <a:ext cx="4102100" cy="1195387"/>
            <a:chOff x="1776" y="1871"/>
            <a:chExt cx="2584" cy="753"/>
          </a:xfrm>
        </p:grpSpPr>
        <p:sp>
          <p:nvSpPr>
            <p:cNvPr id="10278" name="Text Box 33"/>
            <p:cNvSpPr txBox="1">
              <a:spLocks noChangeArrowheads="1"/>
            </p:cNvSpPr>
            <p:nvPr/>
          </p:nvSpPr>
          <p:spPr bwMode="auto">
            <a:xfrm>
              <a:off x="1776" y="1871"/>
              <a:ext cx="258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a:t>
              </a:r>
              <a:r>
                <a:rPr lang="en-US" altLang="en-US" sz="1800" b="1">
                  <a:latin typeface="Times New Roman" pitchFamily="18" charset="0"/>
                </a:rPr>
                <a:t>p</a:t>
              </a:r>
              <a:r>
                <a:rPr lang="en-US" altLang="en-US" sz="1800" b="1"/>
                <a:t> – </a:t>
              </a:r>
              <a:r>
                <a:rPr lang="en-US" altLang="en-US" sz="1800" b="1">
                  <a:latin typeface="Times New Roman" pitchFamily="18" charset="0"/>
                  <a:cs typeface="Times New Roman" pitchFamily="18" charset="0"/>
                </a:rPr>
                <a:t>p</a:t>
              </a:r>
              <a:r>
                <a:rPr lang="en-US" altLang="en-US" sz="1800" b="1" baseline="-25000">
                  <a:latin typeface="Times New Roman" pitchFamily="18" charset="0"/>
                  <a:cs typeface="Times New Roman" pitchFamily="18" charset="0"/>
                </a:rPr>
                <a:t>0</a:t>
              </a:r>
              <a:endParaRPr lang="el-GR" altLang="en-US" sz="1800" b="1" baseline="-25000">
                <a:latin typeface="Times New Roman" pitchFamily="18" charset="0"/>
                <a:cs typeface="Times New Roman" pitchFamily="18" charset="0"/>
              </a:endParaRPr>
            </a:p>
            <a:p>
              <a:pPr>
                <a:spcBef>
                  <a:spcPct val="0"/>
                </a:spcBef>
                <a:buFontTx/>
                <a:buNone/>
              </a:pPr>
              <a:r>
                <a:rPr lang="en-US" altLang="en-US" sz="1800" b="1"/>
                <a:t>Test Statistic:      z</a:t>
              </a:r>
              <a:r>
                <a:rPr lang="en-US" altLang="en-US" sz="1800" b="1" baseline="-25000">
                  <a:latin typeface="Times New Roman" pitchFamily="18" charset="0"/>
                  <a:cs typeface="Times New Roman" pitchFamily="18" charset="0"/>
                </a:rPr>
                <a:t>0</a:t>
              </a:r>
              <a:r>
                <a:rPr lang="en-US" altLang="en-US" sz="1800" b="1"/>
                <a:t> = -------------------- </a:t>
              </a:r>
              <a:endParaRPr lang="en-US" altLang="en-US" sz="1800" b="1">
                <a:latin typeface="Times New Roman" pitchFamily="18" charset="0"/>
                <a:cs typeface="Times New Roman" pitchFamily="18" charset="0"/>
              </a:endParaRPr>
            </a:p>
          </p:txBody>
        </p:sp>
        <p:sp>
          <p:nvSpPr>
            <p:cNvPr id="10279" name="Line 34"/>
            <p:cNvSpPr>
              <a:spLocks noChangeShapeType="1"/>
            </p:cNvSpPr>
            <p:nvPr/>
          </p:nvSpPr>
          <p:spPr bwMode="auto">
            <a:xfrm flipV="1">
              <a:off x="3671" y="1917"/>
              <a:ext cx="25" cy="3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80" name="Line 102"/>
            <p:cNvSpPr>
              <a:spLocks noChangeShapeType="1"/>
            </p:cNvSpPr>
            <p:nvPr/>
          </p:nvSpPr>
          <p:spPr bwMode="auto">
            <a:xfrm>
              <a:off x="3691" y="1918"/>
              <a:ext cx="33"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81" name="Group 106"/>
            <p:cNvGrpSpPr>
              <a:grpSpLocks/>
            </p:cNvGrpSpPr>
            <p:nvPr/>
          </p:nvGrpSpPr>
          <p:grpSpPr bwMode="auto">
            <a:xfrm>
              <a:off x="3302" y="2220"/>
              <a:ext cx="884" cy="404"/>
              <a:chOff x="4307" y="2247"/>
              <a:chExt cx="884" cy="404"/>
            </a:xfrm>
          </p:grpSpPr>
          <p:sp>
            <p:nvSpPr>
              <p:cNvPr id="10282" name="Text Box 103"/>
              <p:cNvSpPr txBox="1">
                <a:spLocks noChangeArrowheads="1"/>
              </p:cNvSpPr>
              <p:nvPr/>
            </p:nvSpPr>
            <p:spPr bwMode="auto">
              <a:xfrm>
                <a:off x="4465" y="2247"/>
                <a:ext cx="72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latin typeface="Times New Roman" pitchFamily="18" charset="0"/>
                  </a:rPr>
                  <a:t>p</a:t>
                </a:r>
                <a:r>
                  <a:rPr lang="en-US" altLang="en-US" sz="1800" b="1" baseline="-25000">
                    <a:latin typeface="Times New Roman" pitchFamily="18" charset="0"/>
                  </a:rPr>
                  <a:t>0</a:t>
                </a:r>
                <a:r>
                  <a:rPr lang="en-US" altLang="en-US" sz="1800" b="1">
                    <a:latin typeface="Times New Roman" pitchFamily="18" charset="0"/>
                  </a:rPr>
                  <a:t> (1 – p</a:t>
                </a:r>
                <a:r>
                  <a:rPr lang="en-US" altLang="en-US" sz="1800" b="1" baseline="-25000">
                    <a:latin typeface="Times New Roman" pitchFamily="18" charset="0"/>
                  </a:rPr>
                  <a:t>0</a:t>
                </a:r>
                <a:r>
                  <a:rPr lang="en-US" altLang="en-US" sz="1800" b="1">
                    <a:latin typeface="Times New Roman" pitchFamily="18" charset="0"/>
                  </a:rPr>
                  <a:t>)</a:t>
                </a:r>
              </a:p>
              <a:p>
                <a:pPr>
                  <a:spcBef>
                    <a:spcPct val="0"/>
                  </a:spcBef>
                  <a:buFontTx/>
                  <a:buNone/>
                </a:pPr>
                <a:r>
                  <a:rPr lang="en-US" altLang="en-US" sz="1800" b="1">
                    <a:latin typeface="Times New Roman" pitchFamily="18" charset="0"/>
                  </a:rPr>
                  <a:t>        n</a:t>
                </a:r>
              </a:p>
            </p:txBody>
          </p:sp>
          <p:sp>
            <p:nvSpPr>
              <p:cNvPr id="10283" name="Line 104"/>
              <p:cNvSpPr>
                <a:spLocks noChangeShapeType="1"/>
              </p:cNvSpPr>
              <p:nvPr/>
            </p:nvSpPr>
            <p:spPr bwMode="auto">
              <a:xfrm>
                <a:off x="4518" y="2474"/>
                <a:ext cx="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84" name="Freeform 105"/>
              <p:cNvSpPr>
                <a:spLocks/>
              </p:cNvSpPr>
              <p:nvPr/>
            </p:nvSpPr>
            <p:spPr bwMode="auto">
              <a:xfrm>
                <a:off x="4307" y="2258"/>
                <a:ext cx="884" cy="341"/>
              </a:xfrm>
              <a:custGeom>
                <a:avLst/>
                <a:gdLst>
                  <a:gd name="T0" fmla="*/ 0 w 884"/>
                  <a:gd name="T1" fmla="*/ 229 h 341"/>
                  <a:gd name="T2" fmla="*/ 111 w 884"/>
                  <a:gd name="T3" fmla="*/ 341 h 341"/>
                  <a:gd name="T4" fmla="*/ 157 w 884"/>
                  <a:gd name="T5" fmla="*/ 0 h 341"/>
                  <a:gd name="T6" fmla="*/ 884 w 884"/>
                  <a:gd name="T7" fmla="*/ 0 h 341"/>
                  <a:gd name="T8" fmla="*/ 0 60000 65536"/>
                  <a:gd name="T9" fmla="*/ 0 60000 65536"/>
                  <a:gd name="T10" fmla="*/ 0 60000 65536"/>
                  <a:gd name="T11" fmla="*/ 0 60000 65536"/>
                  <a:gd name="T12" fmla="*/ 0 w 884"/>
                  <a:gd name="T13" fmla="*/ 0 h 341"/>
                  <a:gd name="T14" fmla="*/ 884 w 884"/>
                  <a:gd name="T15" fmla="*/ 341 h 341"/>
                </a:gdLst>
                <a:ahLst/>
                <a:cxnLst>
                  <a:cxn ang="T8">
                    <a:pos x="T0" y="T1"/>
                  </a:cxn>
                  <a:cxn ang="T9">
                    <a:pos x="T2" y="T3"/>
                  </a:cxn>
                  <a:cxn ang="T10">
                    <a:pos x="T4" y="T5"/>
                  </a:cxn>
                  <a:cxn ang="T11">
                    <a:pos x="T6" y="T7"/>
                  </a:cxn>
                </a:cxnLst>
                <a:rect l="T12" t="T13" r="T14" b="T15"/>
                <a:pathLst>
                  <a:path w="884" h="341">
                    <a:moveTo>
                      <a:pt x="0" y="229"/>
                    </a:moveTo>
                    <a:lnTo>
                      <a:pt x="111" y="341"/>
                    </a:lnTo>
                    <a:lnTo>
                      <a:pt x="157" y="0"/>
                    </a:lnTo>
                    <a:lnTo>
                      <a:pt x="884"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902</TotalTime>
  <Words>2098</Words>
  <Application>Microsoft Office PowerPoint</Application>
  <PresentationFormat>On-screen Show (4:3)</PresentationFormat>
  <Paragraphs>235</Paragraphs>
  <Slides>23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Symbol</vt:lpstr>
      <vt:lpstr>Wingdings</vt:lpstr>
      <vt:lpstr>ＭＳ Ｐゴシック</vt:lpstr>
      <vt:lpstr>Times New Roman</vt:lpstr>
      <vt:lpstr>Default Design</vt:lpstr>
      <vt:lpstr>Microsoft Equation</vt:lpstr>
      <vt:lpstr>PowerPoint Presentation</vt:lpstr>
      <vt:lpstr>Lesson 9 - 2</vt:lpstr>
      <vt:lpstr>Objectives</vt:lpstr>
      <vt:lpstr>Vocabulary</vt:lpstr>
      <vt:lpstr>Introduction</vt:lpstr>
      <vt:lpstr>Inference Toolbox</vt:lpstr>
      <vt:lpstr>Requirements to test,  population proportion</vt:lpstr>
      <vt:lpstr>One-Sample z Test for a Proportion</vt:lpstr>
      <vt:lpstr>PowerPoint Presentation</vt:lpstr>
      <vt:lpstr>Example 1</vt:lpstr>
      <vt:lpstr>Example 1 cont</vt:lpstr>
      <vt:lpstr>Example 1 cont</vt:lpstr>
      <vt:lpstr>Using Your Calculator</vt:lpstr>
      <vt:lpstr>Example 2</vt:lpstr>
      <vt:lpstr>Example 2</vt:lpstr>
      <vt:lpstr>Confidence Interval Approach</vt:lpstr>
      <vt:lpstr>Why Confidence Intervals Give More Information</vt:lpstr>
      <vt:lpstr>Confidence Intervals / Two-Sided Tests</vt:lpstr>
      <vt:lpstr>What if Normal Apx Conditions Fail?</vt:lpstr>
      <vt:lpstr>Example 3</vt:lpstr>
      <vt:lpstr>Example 3</vt:lpstr>
      <vt:lpstr>Comments about Proportion Tests</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46</cp:revision>
  <cp:lastPrinted>1601-01-01T00:00:00Z</cp:lastPrinted>
  <dcterms:created xsi:type="dcterms:W3CDTF">1601-01-01T00:00:00Z</dcterms:created>
  <dcterms:modified xsi:type="dcterms:W3CDTF">2018-10-28T15:57:50Z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