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4" r:id="rId2"/>
    <p:sldId id="256" r:id="rId3"/>
    <p:sldId id="258" r:id="rId4"/>
    <p:sldId id="259" r:id="rId5"/>
    <p:sldId id="270" r:id="rId6"/>
    <p:sldId id="286" r:id="rId7"/>
    <p:sldId id="268" r:id="rId8"/>
    <p:sldId id="260" r:id="rId9"/>
    <p:sldId id="293" r:id="rId10"/>
    <p:sldId id="261" r:id="rId11"/>
    <p:sldId id="287" r:id="rId12"/>
    <p:sldId id="262" r:id="rId13"/>
    <p:sldId id="272" r:id="rId14"/>
    <p:sldId id="274" r:id="rId15"/>
    <p:sldId id="271" r:id="rId16"/>
    <p:sldId id="263" r:id="rId17"/>
    <p:sldId id="266" r:id="rId18"/>
    <p:sldId id="264" r:id="rId19"/>
    <p:sldId id="265" r:id="rId20"/>
    <p:sldId id="267" r:id="rId21"/>
    <p:sldId id="295" r:id="rId22"/>
    <p:sldId id="288" r:id="rId23"/>
    <p:sldId id="275" r:id="rId24"/>
    <p:sldId id="277" r:id="rId25"/>
    <p:sldId id="280" r:id="rId26"/>
    <p:sldId id="281" r:id="rId27"/>
    <p:sldId id="283" r:id="rId28"/>
    <p:sldId id="282" r:id="rId29"/>
    <p:sldId id="284" r:id="rId30"/>
    <p:sldId id="292" r:id="rId31"/>
    <p:sldId id="273" r:id="rId32"/>
    <p:sldId id="285" r:id="rId33"/>
    <p:sldId id="278" r:id="rId34"/>
    <p:sldId id="291" r:id="rId35"/>
    <p:sldId id="289" r:id="rId36"/>
    <p:sldId id="290" r:id="rId37"/>
    <p:sldId id="276"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EF34783-2CBD-44E7-B095-9EEF976D348C}" type="datetimeFigureOut">
              <a:rPr lang="en-US"/>
              <a:pPr>
                <a:defRPr/>
              </a:pPr>
              <a:t>10/28/2018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A0899CD5-BCBC-4DE8-ACD1-7EF37314C7B9}" type="slidenum">
              <a:rPr lang="en-US"/>
              <a:pPr>
                <a:defRPr/>
              </a:pPr>
              <a:t>‹#›</a:t>
            </a:fld>
            <a:endParaRPr lang="en-US"/>
          </a:p>
        </p:txBody>
      </p:sp>
    </p:spTree>
    <p:extLst>
      <p:ext uri="{BB962C8B-B14F-4D97-AF65-F5344CB8AC3E}">
        <p14:creationId xmlns:p14="http://schemas.microsoft.com/office/powerpoint/2010/main" val="2925845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DB893F-F216-46FC-99DE-10EBB0E2D37F}"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DB5C60-897D-4FB8-AC47-E1BBCEA9D98C}"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3D11429-12C8-401D-85A0-0C318F1F0BAD}"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8145983-BB31-44C5-8E30-6DC084E1A8DB}" type="slidenum">
              <a:rPr lang="en-US" altLang="en-US" smtClean="0"/>
              <a:pPr/>
              <a:t>20</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CF03A2E-226B-4CDD-9E36-4F82E6F4AA1E}" type="slidenum">
              <a:rPr lang="en-US" altLang="en-US" smtClean="0"/>
              <a:pPr/>
              <a:t>37</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768F70-AB64-4E70-A791-E2044AB6EC53}" type="slidenum">
              <a:rPr lang="en-US"/>
              <a:pPr>
                <a:defRPr/>
              </a:pPr>
              <a:t>‹#›</a:t>
            </a:fld>
            <a:endParaRPr lang="en-US"/>
          </a:p>
        </p:txBody>
      </p:sp>
    </p:spTree>
    <p:extLst>
      <p:ext uri="{BB962C8B-B14F-4D97-AF65-F5344CB8AC3E}">
        <p14:creationId xmlns:p14="http://schemas.microsoft.com/office/powerpoint/2010/main" val="310327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6EC78C-3383-4923-97D9-AADDF07AA739}" type="slidenum">
              <a:rPr lang="en-US"/>
              <a:pPr>
                <a:defRPr/>
              </a:pPr>
              <a:t>‹#›</a:t>
            </a:fld>
            <a:endParaRPr lang="en-US"/>
          </a:p>
        </p:txBody>
      </p:sp>
    </p:spTree>
    <p:extLst>
      <p:ext uri="{BB962C8B-B14F-4D97-AF65-F5344CB8AC3E}">
        <p14:creationId xmlns:p14="http://schemas.microsoft.com/office/powerpoint/2010/main" val="3495887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F5EB10-6083-40A6-A4B3-34051258EA7B}" type="slidenum">
              <a:rPr lang="en-US"/>
              <a:pPr>
                <a:defRPr/>
              </a:pPr>
              <a:t>‹#›</a:t>
            </a:fld>
            <a:endParaRPr lang="en-US"/>
          </a:p>
        </p:txBody>
      </p:sp>
    </p:spTree>
    <p:extLst>
      <p:ext uri="{BB962C8B-B14F-4D97-AF65-F5344CB8AC3E}">
        <p14:creationId xmlns:p14="http://schemas.microsoft.com/office/powerpoint/2010/main" val="426144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C2AE87-3293-4EF7-8C44-D19CE1A40D76}" type="slidenum">
              <a:rPr lang="en-US"/>
              <a:pPr>
                <a:defRPr/>
              </a:pPr>
              <a:t>‹#›</a:t>
            </a:fld>
            <a:endParaRPr lang="en-US"/>
          </a:p>
        </p:txBody>
      </p:sp>
    </p:spTree>
    <p:extLst>
      <p:ext uri="{BB962C8B-B14F-4D97-AF65-F5344CB8AC3E}">
        <p14:creationId xmlns:p14="http://schemas.microsoft.com/office/powerpoint/2010/main" val="138508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725B15-99F9-43E8-A2DE-2A20CEB2F667}" type="slidenum">
              <a:rPr lang="en-US"/>
              <a:pPr>
                <a:defRPr/>
              </a:pPr>
              <a:t>‹#›</a:t>
            </a:fld>
            <a:endParaRPr lang="en-US"/>
          </a:p>
        </p:txBody>
      </p:sp>
    </p:spTree>
    <p:extLst>
      <p:ext uri="{BB962C8B-B14F-4D97-AF65-F5344CB8AC3E}">
        <p14:creationId xmlns:p14="http://schemas.microsoft.com/office/powerpoint/2010/main" val="168874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D7AB70-046A-4D8E-97FA-C3BCD195587E}" type="slidenum">
              <a:rPr lang="en-US"/>
              <a:pPr>
                <a:defRPr/>
              </a:pPr>
              <a:t>‹#›</a:t>
            </a:fld>
            <a:endParaRPr lang="en-US"/>
          </a:p>
        </p:txBody>
      </p:sp>
    </p:spTree>
    <p:extLst>
      <p:ext uri="{BB962C8B-B14F-4D97-AF65-F5344CB8AC3E}">
        <p14:creationId xmlns:p14="http://schemas.microsoft.com/office/powerpoint/2010/main" val="2679848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84DCF1-184C-40E2-B170-D72C0B212CB2}" type="slidenum">
              <a:rPr lang="en-US"/>
              <a:pPr>
                <a:defRPr/>
              </a:pPr>
              <a:t>‹#›</a:t>
            </a:fld>
            <a:endParaRPr lang="en-US"/>
          </a:p>
        </p:txBody>
      </p:sp>
    </p:spTree>
    <p:extLst>
      <p:ext uri="{BB962C8B-B14F-4D97-AF65-F5344CB8AC3E}">
        <p14:creationId xmlns:p14="http://schemas.microsoft.com/office/powerpoint/2010/main" val="4171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930B63-F435-482F-9C66-A21CDBF479CD}" type="slidenum">
              <a:rPr lang="en-US"/>
              <a:pPr>
                <a:defRPr/>
              </a:pPr>
              <a:t>‹#›</a:t>
            </a:fld>
            <a:endParaRPr lang="en-US"/>
          </a:p>
        </p:txBody>
      </p:sp>
    </p:spTree>
    <p:extLst>
      <p:ext uri="{BB962C8B-B14F-4D97-AF65-F5344CB8AC3E}">
        <p14:creationId xmlns:p14="http://schemas.microsoft.com/office/powerpoint/2010/main" val="95088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541F963-3D19-4188-9069-7416B66C1D2E}" type="slidenum">
              <a:rPr lang="en-US"/>
              <a:pPr>
                <a:defRPr/>
              </a:pPr>
              <a:t>‹#›</a:t>
            </a:fld>
            <a:endParaRPr lang="en-US"/>
          </a:p>
        </p:txBody>
      </p:sp>
    </p:spTree>
    <p:extLst>
      <p:ext uri="{BB962C8B-B14F-4D97-AF65-F5344CB8AC3E}">
        <p14:creationId xmlns:p14="http://schemas.microsoft.com/office/powerpoint/2010/main" val="1184581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6A5920-B938-479D-B4ED-FFBD76B4D997}" type="slidenum">
              <a:rPr lang="en-US"/>
              <a:pPr>
                <a:defRPr/>
              </a:pPr>
              <a:t>‹#›</a:t>
            </a:fld>
            <a:endParaRPr lang="en-US"/>
          </a:p>
        </p:txBody>
      </p:sp>
    </p:spTree>
    <p:extLst>
      <p:ext uri="{BB962C8B-B14F-4D97-AF65-F5344CB8AC3E}">
        <p14:creationId xmlns:p14="http://schemas.microsoft.com/office/powerpoint/2010/main" val="32517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D5614D-4182-4A57-B0F9-4892FC524505}" type="slidenum">
              <a:rPr lang="en-US"/>
              <a:pPr>
                <a:defRPr/>
              </a:pPr>
              <a:t>‹#›</a:t>
            </a:fld>
            <a:endParaRPr lang="en-US"/>
          </a:p>
        </p:txBody>
      </p:sp>
    </p:spTree>
    <p:extLst>
      <p:ext uri="{BB962C8B-B14F-4D97-AF65-F5344CB8AC3E}">
        <p14:creationId xmlns:p14="http://schemas.microsoft.com/office/powerpoint/2010/main" val="179554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0005F11F-07E0-4583-9420-393317EE644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bcs.whfreeman.com/tps3e/content/cat_020/applets/power.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solidFill>
                <a:srgbClr val="FFFFFF"/>
              </a:solidFill>
            </a:endParaRPr>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FF"/>
              </a:solidFill>
            </a:endParaRPr>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46100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solidFill>
                  <a:srgbClr val="FFFFFF"/>
                </a:solidFill>
                <a:effectLst>
                  <a:outerShdw blurRad="38100" dist="38100" dir="2700000" algn="tl">
                    <a:srgbClr val="336699"/>
                  </a:outerShdw>
                </a:effectLst>
              </a:rPr>
              <a:t>5-Minute Check on Chapter 9-2</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solidFill>
                  <a:srgbClr val="FFFFFF"/>
                </a:solidFill>
                <a:effectLst>
                  <a:outerShdw blurRad="38100" dist="38100" dir="2700000" algn="tl">
                    <a:srgbClr val="336699"/>
                  </a:outerShdw>
                </a:effectLst>
              </a:rPr>
              <a:t>Click the mouse button or press the Space Bar to display the answers.</a:t>
            </a:r>
          </a:p>
        </p:txBody>
      </p:sp>
      <p:sp>
        <p:nvSpPr>
          <p:cNvPr id="16391"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200" b="1" dirty="0" smtClean="0"/>
          </a:p>
          <a:p>
            <a:pPr>
              <a:spcBef>
                <a:spcPct val="0"/>
              </a:spcBef>
              <a:buFontTx/>
              <a:buAutoNum type="arabicPeriod"/>
              <a:defRPr/>
            </a:pPr>
            <a:r>
              <a:rPr lang="en-US" altLang="en-US" sz="2000" b="1" dirty="0" smtClean="0"/>
              <a:t>With proportions, when do we reject the null hypothesis?</a:t>
            </a:r>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r>
              <a:rPr lang="en-US" altLang="en-US" sz="2000" b="1" dirty="0" smtClean="0"/>
              <a:t>If our normality conditions fail, can we still calculate a p-value?  How?</a:t>
            </a:r>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r>
              <a:rPr lang="en-US" altLang="en-US" sz="2000" b="1" dirty="0" smtClean="0"/>
              <a:t>What does the confidence interval approach provide that the p-value approach does not?</a:t>
            </a:r>
          </a:p>
          <a:p>
            <a:pPr marL="0" indent="0">
              <a:spcBef>
                <a:spcPct val="0"/>
              </a:spcBef>
              <a:buFontTx/>
              <a:buNone/>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AutoNum type="arabicPeriod"/>
              <a:defRPr/>
            </a:pPr>
            <a:endParaRPr lang="en-US" altLang="en-US" sz="2000" b="1" dirty="0" smtClean="0"/>
          </a:p>
          <a:p>
            <a:pPr>
              <a:spcBef>
                <a:spcPct val="0"/>
              </a:spcBef>
              <a:buFontTx/>
              <a:buNone/>
              <a:defRPr/>
            </a:pPr>
            <a:endParaRPr lang="en-US" altLang="en-US" sz="2000" b="1" dirty="0" smtClean="0">
              <a:solidFill>
                <a:srgbClr val="FFFFFF"/>
              </a:solidFill>
            </a:endParaRPr>
          </a:p>
          <a:p>
            <a:pPr>
              <a:spcBef>
                <a:spcPct val="0"/>
              </a:spcBef>
              <a:buFontTx/>
              <a:buNone/>
              <a:defRPr/>
            </a:pPr>
            <a:endParaRPr lang="en-US" altLang="en-US" sz="2000" b="1" dirty="0" smtClean="0">
              <a:solidFill>
                <a:srgbClr val="FFFFFF"/>
              </a:solidFill>
              <a:cs typeface="Arial" charset="0"/>
              <a:sym typeface="Symbol" pitchFamily="18" charset="2"/>
            </a:endParaRPr>
          </a:p>
          <a:p>
            <a:pPr>
              <a:spcBef>
                <a:spcPct val="0"/>
              </a:spcBef>
              <a:buFontTx/>
              <a:buAutoNum type="arabicPeriod"/>
              <a:defRPr/>
            </a:pPr>
            <a:endParaRPr lang="el-GR" altLang="en-US" sz="2000" b="1" dirty="0" smtClean="0">
              <a:solidFill>
                <a:srgbClr val="FFFFFF"/>
              </a:solidFill>
              <a:cs typeface="Arial" charset="0"/>
              <a:sym typeface="Symbol" pitchFamily="18" charset="2"/>
            </a:endParaRPr>
          </a:p>
        </p:txBody>
      </p:sp>
      <p:sp>
        <p:nvSpPr>
          <p:cNvPr id="8" name="TextBox 7"/>
          <p:cNvSpPr txBox="1">
            <a:spLocks noChangeArrowheads="1"/>
          </p:cNvSpPr>
          <p:nvPr/>
        </p:nvSpPr>
        <p:spPr bwMode="auto">
          <a:xfrm>
            <a:off x="738188" y="1292225"/>
            <a:ext cx="610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We reject HO is p-value is &lt; alpha (P(type I error)</a:t>
            </a:r>
          </a:p>
        </p:txBody>
      </p:sp>
      <p:sp>
        <p:nvSpPr>
          <p:cNvPr id="12" name="TextBox 11"/>
          <p:cNvSpPr txBox="1">
            <a:spLocks noChangeArrowheads="1"/>
          </p:cNvSpPr>
          <p:nvPr/>
        </p:nvSpPr>
        <p:spPr bwMode="auto">
          <a:xfrm>
            <a:off x="884238" y="2438400"/>
            <a:ext cx="71929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Yes; we have to use underlying binomial distribution to calculate the p-value</a:t>
            </a:r>
          </a:p>
        </p:txBody>
      </p:sp>
      <p:sp>
        <p:nvSpPr>
          <p:cNvPr id="13" name="TextBox 12"/>
          <p:cNvSpPr txBox="1">
            <a:spLocks noChangeArrowheads="1"/>
          </p:cNvSpPr>
          <p:nvPr/>
        </p:nvSpPr>
        <p:spPr bwMode="auto">
          <a:xfrm>
            <a:off x="874713" y="4114800"/>
            <a:ext cx="71929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Confidence interval gives a range of values that the population proportion may fall in.  P-value approach rejects or fails to reject a specific proportion.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edge">
                                      <p:cBhvr>
                                        <p:cTn id="12" dur="20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edge">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6230938" y="925513"/>
            <a:ext cx="2595562" cy="1362075"/>
            <a:chOff x="3927" y="704"/>
            <a:chExt cx="1635" cy="858"/>
          </a:xfrm>
        </p:grpSpPr>
        <p:sp>
          <p:nvSpPr>
            <p:cNvPr id="11319" name="Freeform 3"/>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11320" name="Group 4"/>
            <p:cNvGrpSpPr>
              <a:grpSpLocks noChangeAspect="1"/>
            </p:cNvGrpSpPr>
            <p:nvPr/>
          </p:nvGrpSpPr>
          <p:grpSpPr bwMode="auto">
            <a:xfrm>
              <a:off x="3927" y="704"/>
              <a:ext cx="1635" cy="702"/>
              <a:chOff x="1748" y="1010"/>
              <a:chExt cx="2270" cy="1185"/>
            </a:xfrm>
          </p:grpSpPr>
          <p:sp>
            <p:nvSpPr>
              <p:cNvPr id="11323" name="Freeform 5"/>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24" name="Line 6"/>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321" name="Text Box 7"/>
            <p:cNvSpPr txBox="1">
              <a:spLocks noChangeArrowheads="1"/>
            </p:cNvSpPr>
            <p:nvPr/>
          </p:nvSpPr>
          <p:spPr bwMode="auto">
            <a:xfrm>
              <a:off x="5037" y="1370"/>
              <a:ext cx="1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t</a:t>
              </a:r>
              <a:r>
                <a:rPr lang="el-GR" altLang="en-US" sz="1400" b="1" baseline="-25000">
                  <a:cs typeface="Arial" charset="0"/>
                </a:rPr>
                <a:t>α</a:t>
              </a:r>
              <a:endParaRPr lang="en-US" altLang="en-US" sz="1400" b="1" baseline="-25000">
                <a:cs typeface="Arial" charset="0"/>
              </a:endParaRPr>
            </a:p>
          </p:txBody>
        </p:sp>
        <p:sp>
          <p:nvSpPr>
            <p:cNvPr id="11322" name="Line 8"/>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67" name="Group 9"/>
          <p:cNvGrpSpPr>
            <a:grpSpLocks/>
          </p:cNvGrpSpPr>
          <p:nvPr/>
        </p:nvGrpSpPr>
        <p:grpSpPr bwMode="auto">
          <a:xfrm>
            <a:off x="3270250" y="925513"/>
            <a:ext cx="2595563" cy="1355725"/>
            <a:chOff x="2062" y="712"/>
            <a:chExt cx="1635" cy="854"/>
          </a:xfrm>
        </p:grpSpPr>
        <p:sp>
          <p:nvSpPr>
            <p:cNvPr id="11311" name="Freeform 10"/>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11312" name="Freeform 11"/>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1313" name="Text Box 12"/>
            <p:cNvSpPr txBox="1">
              <a:spLocks noChangeArrowheads="1"/>
            </p:cNvSpPr>
            <p:nvPr/>
          </p:nvSpPr>
          <p:spPr bwMode="auto">
            <a:xfrm>
              <a:off x="2402" y="1365"/>
              <a:ext cx="2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-t</a:t>
              </a:r>
              <a:r>
                <a:rPr lang="el-GR" altLang="en-US" sz="1400" b="1" baseline="-25000">
                  <a:cs typeface="Arial" charset="0"/>
                </a:rPr>
                <a:t>α</a:t>
              </a:r>
              <a:r>
                <a:rPr lang="en-US" altLang="en-US" sz="1400" b="1" baseline="-25000">
                  <a:cs typeface="Arial" charset="0"/>
                </a:rPr>
                <a:t>/2</a:t>
              </a:r>
            </a:p>
          </p:txBody>
        </p:sp>
        <p:sp>
          <p:nvSpPr>
            <p:cNvPr id="11314" name="Text Box 13"/>
            <p:cNvSpPr txBox="1">
              <a:spLocks noChangeArrowheads="1"/>
            </p:cNvSpPr>
            <p:nvPr/>
          </p:nvSpPr>
          <p:spPr bwMode="auto">
            <a:xfrm>
              <a:off x="3166" y="1374"/>
              <a:ext cx="25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t</a:t>
              </a:r>
              <a:r>
                <a:rPr lang="el-GR" altLang="en-US" sz="1400" b="1" baseline="-25000">
                  <a:cs typeface="Arial" charset="0"/>
                </a:rPr>
                <a:t>α</a:t>
              </a:r>
              <a:r>
                <a:rPr lang="en-US" altLang="en-US" sz="1400" b="1" baseline="-25000">
                  <a:cs typeface="Arial" charset="0"/>
                </a:rPr>
                <a:t>/2</a:t>
              </a:r>
            </a:p>
          </p:txBody>
        </p:sp>
        <p:sp>
          <p:nvSpPr>
            <p:cNvPr id="11315" name="Freeform 14"/>
            <p:cNvSpPr>
              <a:spLocks noChangeAspect="1"/>
            </p:cNvSpPr>
            <p:nvPr/>
          </p:nvSpPr>
          <p:spPr bwMode="auto">
            <a:xfrm>
              <a:off x="2062" y="712"/>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16" name="Freeform 15"/>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17" name="Line 16"/>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8" name="Line 17"/>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68" name="Group 18"/>
          <p:cNvGrpSpPr>
            <a:grpSpLocks/>
          </p:cNvGrpSpPr>
          <p:nvPr/>
        </p:nvGrpSpPr>
        <p:grpSpPr bwMode="auto">
          <a:xfrm>
            <a:off x="244475" y="925513"/>
            <a:ext cx="2597150" cy="1374775"/>
            <a:chOff x="154" y="583"/>
            <a:chExt cx="1636" cy="866"/>
          </a:xfrm>
        </p:grpSpPr>
        <p:sp>
          <p:nvSpPr>
            <p:cNvPr id="11305" name="Freeform 19"/>
            <p:cNvSpPr>
              <a:spLocks/>
            </p:cNvSpPr>
            <p:nvPr/>
          </p:nvSpPr>
          <p:spPr bwMode="auto">
            <a:xfrm>
              <a:off x="160" y="1201"/>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1306" name="Text Box 20"/>
            <p:cNvSpPr txBox="1">
              <a:spLocks noChangeArrowheads="1"/>
            </p:cNvSpPr>
            <p:nvPr/>
          </p:nvSpPr>
          <p:spPr bwMode="auto">
            <a:xfrm>
              <a:off x="482" y="1257"/>
              <a:ext cx="23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-t</a:t>
              </a:r>
              <a:r>
                <a:rPr lang="el-GR" altLang="en-US" sz="1400" b="1" baseline="-25000">
                  <a:cs typeface="Arial" charset="0"/>
                </a:rPr>
                <a:t>α</a:t>
              </a:r>
            </a:p>
          </p:txBody>
        </p:sp>
        <p:sp>
          <p:nvSpPr>
            <p:cNvPr id="11307" name="Line 21"/>
            <p:cNvSpPr>
              <a:spLocks noChangeShapeType="1"/>
            </p:cNvSpPr>
            <p:nvPr/>
          </p:nvSpPr>
          <p:spPr bwMode="auto">
            <a:xfrm>
              <a:off x="571" y="124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308" name="Group 22"/>
            <p:cNvGrpSpPr>
              <a:grpSpLocks/>
            </p:cNvGrpSpPr>
            <p:nvPr/>
          </p:nvGrpSpPr>
          <p:grpSpPr bwMode="auto">
            <a:xfrm>
              <a:off x="154" y="583"/>
              <a:ext cx="1636" cy="704"/>
              <a:chOff x="156" y="906"/>
              <a:chExt cx="1636" cy="704"/>
            </a:xfrm>
          </p:grpSpPr>
          <p:sp>
            <p:nvSpPr>
              <p:cNvPr id="11309" name="Freeform 23"/>
              <p:cNvSpPr>
                <a:spLocks noChangeAspect="1"/>
              </p:cNvSpPr>
              <p:nvPr/>
            </p:nvSpPr>
            <p:spPr bwMode="auto">
              <a:xfrm>
                <a:off x="157" y="906"/>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10" name="Line 24"/>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1269" name="Text Box 25"/>
          <p:cNvSpPr txBox="1">
            <a:spLocks noChangeArrowheads="1"/>
          </p:cNvSpPr>
          <p:nvPr/>
        </p:nvSpPr>
        <p:spPr bwMode="auto">
          <a:xfrm>
            <a:off x="3760788" y="2384425"/>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Critical Region</a:t>
            </a:r>
          </a:p>
        </p:txBody>
      </p:sp>
      <p:cxnSp>
        <p:nvCxnSpPr>
          <p:cNvPr id="11270" name="AutoShape 26"/>
          <p:cNvCxnSpPr>
            <a:cxnSpLocks noChangeShapeType="1"/>
            <a:stCxn id="11269" idx="1"/>
            <a:endCxn id="11305" idx="2"/>
          </p:cNvCxnSpPr>
          <p:nvPr/>
        </p:nvCxnSpPr>
        <p:spPr bwMode="auto">
          <a:xfrm rot="10800000">
            <a:off x="588963" y="2043113"/>
            <a:ext cx="3171825" cy="50958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71" name="AutoShape 27"/>
          <p:cNvCxnSpPr>
            <a:cxnSpLocks noChangeShapeType="1"/>
            <a:stCxn id="11269" idx="1"/>
            <a:endCxn id="11312" idx="2"/>
          </p:cNvCxnSpPr>
          <p:nvPr/>
        </p:nvCxnSpPr>
        <p:spPr bwMode="auto">
          <a:xfrm rot="10800000">
            <a:off x="3643313" y="2041525"/>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72" name="AutoShape 28"/>
          <p:cNvCxnSpPr>
            <a:cxnSpLocks noChangeShapeType="1"/>
            <a:stCxn id="11269" idx="3"/>
            <a:endCxn id="11319" idx="2"/>
          </p:cNvCxnSpPr>
          <p:nvPr/>
        </p:nvCxnSpPr>
        <p:spPr bwMode="auto">
          <a:xfrm flipV="1">
            <a:off x="5273675" y="2022475"/>
            <a:ext cx="3181350"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73" name="AutoShape 29"/>
          <p:cNvCxnSpPr>
            <a:cxnSpLocks noChangeShapeType="1"/>
            <a:stCxn id="11269" idx="3"/>
            <a:endCxn id="11311" idx="2"/>
          </p:cNvCxnSpPr>
          <p:nvPr/>
        </p:nvCxnSpPr>
        <p:spPr bwMode="auto">
          <a:xfrm flipV="1">
            <a:off x="5273675" y="2032000"/>
            <a:ext cx="209550"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nvGrpSpPr>
          <p:cNvPr id="11274" name="Group 30"/>
          <p:cNvGrpSpPr>
            <a:grpSpLocks/>
          </p:cNvGrpSpPr>
          <p:nvPr/>
        </p:nvGrpSpPr>
        <p:grpSpPr bwMode="auto">
          <a:xfrm>
            <a:off x="2819400" y="2970213"/>
            <a:ext cx="3467100" cy="915987"/>
            <a:chOff x="1776" y="1871"/>
            <a:chExt cx="2184" cy="577"/>
          </a:xfrm>
        </p:grpSpPr>
        <p:sp>
          <p:nvSpPr>
            <p:cNvPr id="11302" name="Text Box 31"/>
            <p:cNvSpPr txBox="1">
              <a:spLocks noChangeArrowheads="1"/>
            </p:cNvSpPr>
            <p:nvPr/>
          </p:nvSpPr>
          <p:spPr bwMode="auto">
            <a:xfrm>
              <a:off x="1776" y="1871"/>
              <a:ext cx="2184"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a:t>
              </a:r>
              <a:r>
                <a:rPr lang="en-US" altLang="en-US" sz="1800" b="1">
                  <a:solidFill>
                    <a:srgbClr val="FFFF00"/>
                  </a:solidFill>
                </a:rPr>
                <a:t>x – </a:t>
              </a:r>
              <a:r>
                <a:rPr lang="el-GR" altLang="en-US" sz="1800" b="1">
                  <a:solidFill>
                    <a:srgbClr val="FFFF00"/>
                  </a:solidFill>
                  <a:cs typeface="Times New Roman" pitchFamily="18" charset="0"/>
                </a:rPr>
                <a:t>μ</a:t>
              </a:r>
              <a:r>
                <a:rPr lang="en-US" altLang="en-US" sz="1800" b="1" baseline="-25000">
                  <a:solidFill>
                    <a:srgbClr val="FFFF00"/>
                  </a:solidFill>
                  <a:cs typeface="Times New Roman" pitchFamily="18" charset="0"/>
                </a:rPr>
                <a:t>0</a:t>
              </a:r>
              <a:endParaRPr lang="el-GR" altLang="en-US" sz="1800" b="1" baseline="-25000">
                <a:solidFill>
                  <a:srgbClr val="FFFF00"/>
                </a:solidFill>
                <a:cs typeface="Times New Roman" pitchFamily="18" charset="0"/>
              </a:endParaRPr>
            </a:p>
            <a:p>
              <a:pPr>
                <a:spcBef>
                  <a:spcPct val="0"/>
                </a:spcBef>
                <a:buFontTx/>
                <a:buNone/>
              </a:pPr>
              <a:r>
                <a:rPr lang="en-US" altLang="en-US" sz="1800" b="1"/>
                <a:t>Test Statistic:      </a:t>
              </a:r>
              <a:r>
                <a:rPr lang="en-US" altLang="en-US" sz="1800" b="1">
                  <a:solidFill>
                    <a:srgbClr val="FFFF00"/>
                  </a:solidFill>
                </a:rPr>
                <a:t>t</a:t>
              </a:r>
              <a:r>
                <a:rPr lang="en-US" altLang="en-US" sz="1800" b="1" baseline="-25000">
                  <a:solidFill>
                    <a:srgbClr val="FFFF00"/>
                  </a:solidFill>
                  <a:cs typeface="Times New Roman" pitchFamily="18" charset="0"/>
                </a:rPr>
                <a:t>0</a:t>
              </a:r>
              <a:r>
                <a:rPr lang="en-US" altLang="en-US" sz="1800" b="1">
                  <a:solidFill>
                    <a:srgbClr val="FFFF00"/>
                  </a:solidFill>
                </a:rPr>
                <a:t> = -------------</a:t>
              </a:r>
            </a:p>
            <a:p>
              <a:pPr>
                <a:spcBef>
                  <a:spcPct val="0"/>
                </a:spcBef>
                <a:buFontTx/>
                <a:buNone/>
              </a:pPr>
              <a:r>
                <a:rPr lang="en-US" altLang="en-US" sz="1800" b="1"/>
                <a:t>                                         </a:t>
              </a:r>
              <a:r>
                <a:rPr lang="en-US" altLang="en-US" sz="1800" b="1">
                  <a:solidFill>
                    <a:srgbClr val="FFFF00"/>
                  </a:solidFill>
                  <a:cs typeface="Times New Roman" pitchFamily="18" charset="0"/>
                </a:rPr>
                <a:t>s/√n</a:t>
              </a:r>
            </a:p>
          </p:txBody>
        </p:sp>
        <p:sp>
          <p:nvSpPr>
            <p:cNvPr id="11303" name="Line 32"/>
            <p:cNvSpPr>
              <a:spLocks noChangeShapeType="1"/>
            </p:cNvSpPr>
            <p:nvPr/>
          </p:nvSpPr>
          <p:spPr bwMode="auto">
            <a:xfrm>
              <a:off x="3439" y="1934"/>
              <a:ext cx="60" cy="0"/>
            </a:xfrm>
            <a:prstGeom prst="line">
              <a:avLst/>
            </a:prstGeom>
            <a:noFill/>
            <a:ln w="1905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04" name="Line 33"/>
            <p:cNvSpPr>
              <a:spLocks noChangeShapeType="1"/>
            </p:cNvSpPr>
            <p:nvPr/>
          </p:nvSpPr>
          <p:spPr bwMode="auto">
            <a:xfrm>
              <a:off x="3664" y="2263"/>
              <a:ext cx="89" cy="0"/>
            </a:xfrm>
            <a:prstGeom prst="line">
              <a:avLst/>
            </a:prstGeom>
            <a:noFill/>
            <a:ln w="1905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11298" name="Group 34"/>
          <p:cNvGraphicFramePr>
            <a:graphicFrameLocks noGrp="1"/>
          </p:cNvGraphicFramePr>
          <p:nvPr/>
        </p:nvGraphicFramePr>
        <p:xfrm>
          <a:off x="1517650" y="4249738"/>
          <a:ext cx="6108700" cy="2121104"/>
        </p:xfrm>
        <a:graphic>
          <a:graphicData uri="http://schemas.openxmlformats.org/drawingml/2006/table">
            <a:tbl>
              <a:tblPr/>
              <a:tblGrid>
                <a:gridCol w="2044700"/>
                <a:gridCol w="2032000"/>
                <a:gridCol w="2032000"/>
              </a:tblGrid>
              <a:tr h="36565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Reject null hypothesis, if</a:t>
                      </a:r>
                    </a:p>
                  </a:txBody>
                  <a:tcPr marT="45682" marB="4568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65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P-value &lt; </a:t>
                      </a:r>
                      <a:r>
                        <a:rPr kumimoji="0" lang="el-GR" sz="1800" b="1" i="0" u="none" strike="noStrike" cap="none" normalizeH="0" baseline="0" smtClean="0">
                          <a:ln>
                            <a:noFill/>
                          </a:ln>
                          <a:solidFill>
                            <a:schemeClr val="tx1"/>
                          </a:solidFill>
                          <a:effectLst/>
                          <a:latin typeface="Arial" charset="0"/>
                          <a:cs typeface="Arial" charset="0"/>
                        </a:rPr>
                        <a:t>α</a:t>
                      </a:r>
                    </a:p>
                  </a:txBody>
                  <a:tcPr marT="45682" marB="4568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hMerge="1">
                  <a:txBody>
                    <a:bodyPr/>
                    <a:lstStyle/>
                    <a:p>
                      <a:endParaRPr lang="en-US"/>
                    </a:p>
                  </a:txBody>
                  <a:tcPr/>
                </a:tc>
                <a:tc hMerge="1">
                  <a:txBody>
                    <a:bodyPr/>
                    <a:lstStyle/>
                    <a:p>
                      <a:endParaRPr lang="en-US"/>
                    </a:p>
                  </a:txBody>
                  <a:tcPr/>
                </a:tc>
              </a:tr>
              <a:tr h="3656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Left-Tailed</a:t>
                      </a:r>
                    </a:p>
                  </a:txBody>
                  <a:tcPr marT="45682" marB="4568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Two-Tailed</a:t>
                      </a:r>
                    </a:p>
                  </a:txBody>
                  <a:tcPr marT="45682" marB="456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Right-Tailed</a:t>
                      </a:r>
                    </a:p>
                  </a:txBody>
                  <a:tcPr marT="45682" marB="4568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39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a:t>
                      </a:r>
                      <a:r>
                        <a:rPr kumimoji="0" lang="en-US" sz="1800" b="1" i="0" u="none" strike="noStrike" cap="none" normalizeH="0" baseline="-25000" smtClean="0">
                          <a:ln>
                            <a:noFill/>
                          </a:ln>
                          <a:solidFill>
                            <a:schemeClr val="tx1"/>
                          </a:solidFill>
                          <a:effectLst/>
                          <a:latin typeface="Arial" charset="0"/>
                        </a:rPr>
                        <a:t>0</a:t>
                      </a:r>
                      <a:r>
                        <a:rPr kumimoji="0" lang="en-US" sz="1800" b="1" i="0" u="none" strike="noStrike" cap="none" normalizeH="0" baseline="0" smtClean="0">
                          <a:ln>
                            <a:noFill/>
                          </a:ln>
                          <a:solidFill>
                            <a:schemeClr val="tx1"/>
                          </a:solidFill>
                          <a:effectLst/>
                          <a:latin typeface="Arial" charset="0"/>
                        </a:rPr>
                        <a:t> &lt; - t</a:t>
                      </a:r>
                      <a:r>
                        <a:rPr kumimoji="0" lang="el-GR" sz="1800" b="1" i="0" u="none" strike="noStrike" cap="none" normalizeH="0" baseline="-25000" smtClean="0">
                          <a:ln>
                            <a:noFill/>
                          </a:ln>
                          <a:solidFill>
                            <a:schemeClr val="tx1"/>
                          </a:solidFill>
                          <a:effectLst/>
                          <a:latin typeface="Arial" charset="0"/>
                          <a:cs typeface="Arial" charset="0"/>
                        </a:rPr>
                        <a:t>α</a:t>
                      </a:r>
                    </a:p>
                  </a:txBody>
                  <a:tcPr marT="45682" marB="4568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a:t>
                      </a:r>
                      <a:r>
                        <a:rPr kumimoji="0" lang="en-US" sz="1800" b="1" i="0" u="none" strike="noStrike" cap="none" normalizeH="0" baseline="-25000" smtClean="0">
                          <a:ln>
                            <a:noFill/>
                          </a:ln>
                          <a:solidFill>
                            <a:schemeClr val="tx1"/>
                          </a:solidFill>
                          <a:effectLst/>
                          <a:latin typeface="Arial" charset="0"/>
                        </a:rPr>
                        <a:t>0</a:t>
                      </a:r>
                      <a:r>
                        <a:rPr kumimoji="0" lang="en-US" sz="1800" b="1" i="0" u="none" strike="noStrike" cap="none" normalizeH="0" baseline="0" smtClean="0">
                          <a:ln>
                            <a:noFill/>
                          </a:ln>
                          <a:solidFill>
                            <a:schemeClr val="tx1"/>
                          </a:solidFill>
                          <a:effectLst/>
                          <a:latin typeface="Arial" charset="0"/>
                        </a:rPr>
                        <a:t> &lt; - t</a:t>
                      </a:r>
                      <a:r>
                        <a:rPr kumimoji="0" lang="el-GR" sz="1800" b="1" i="0" u="none" strike="noStrike" cap="none" normalizeH="0" baseline="-25000" smtClean="0">
                          <a:ln>
                            <a:noFill/>
                          </a:ln>
                          <a:solidFill>
                            <a:schemeClr val="tx1"/>
                          </a:solidFill>
                          <a:effectLst/>
                          <a:latin typeface="Arial" charset="0"/>
                          <a:cs typeface="Arial" charset="0"/>
                        </a:rPr>
                        <a:t>α</a:t>
                      </a:r>
                      <a:r>
                        <a:rPr kumimoji="0" lang="en-US" sz="1800" b="1" i="0" u="none" strike="noStrike" cap="none" normalizeH="0" baseline="-25000" smtClean="0">
                          <a:ln>
                            <a:noFill/>
                          </a:ln>
                          <a:solidFill>
                            <a:schemeClr val="tx1"/>
                          </a:solidFill>
                          <a:effectLst/>
                          <a:latin typeface="Arial" charset="0"/>
                          <a:cs typeface="Arial" charset="0"/>
                        </a:rPr>
                        <a:t>/2</a:t>
                      </a:r>
                      <a:endParaRPr kumimoji="0" lang="el-GR" sz="1800" b="1" i="0" u="none" strike="noStrike" cap="none" normalizeH="0" baseline="-2500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a:t>
                      </a:r>
                      <a:r>
                        <a:rPr kumimoji="0" lang="en-US" sz="1800" b="1" i="0" u="none" strike="noStrike" cap="none" normalizeH="0" baseline="-25000" smtClean="0">
                          <a:ln>
                            <a:noFill/>
                          </a:ln>
                          <a:solidFill>
                            <a:schemeClr val="tx1"/>
                          </a:solidFill>
                          <a:effectLst/>
                          <a:latin typeface="Arial" charset="0"/>
                        </a:rPr>
                        <a:t>0</a:t>
                      </a:r>
                      <a:r>
                        <a:rPr kumimoji="0" lang="en-US" sz="1800" b="1" i="0" u="none" strike="noStrike" cap="none" normalizeH="0" baseline="0" smtClean="0">
                          <a:ln>
                            <a:noFill/>
                          </a:ln>
                          <a:solidFill>
                            <a:schemeClr val="tx1"/>
                          </a:solidFill>
                          <a:effectLst/>
                          <a:latin typeface="Arial" charset="0"/>
                        </a:rPr>
                        <a:t> &gt;  t</a:t>
                      </a:r>
                      <a:r>
                        <a:rPr kumimoji="0" lang="el-GR" sz="1800" b="1" i="0" u="none" strike="noStrike" cap="none" normalizeH="0" baseline="-25000" smtClean="0">
                          <a:ln>
                            <a:noFill/>
                          </a:ln>
                          <a:solidFill>
                            <a:schemeClr val="tx1"/>
                          </a:solidFill>
                          <a:effectLst/>
                          <a:latin typeface="Arial" charset="0"/>
                          <a:cs typeface="Arial" charset="0"/>
                        </a:rPr>
                        <a:t>α</a:t>
                      </a:r>
                      <a:r>
                        <a:rPr kumimoji="0" lang="en-US" sz="1800" b="1" i="0" u="none" strike="noStrike" cap="none" normalizeH="0" baseline="-25000" smtClean="0">
                          <a:ln>
                            <a:noFill/>
                          </a:ln>
                          <a:solidFill>
                            <a:schemeClr val="tx1"/>
                          </a:solidFill>
                          <a:effectLst/>
                          <a:latin typeface="Arial" charset="0"/>
                          <a:cs typeface="Arial" charset="0"/>
                        </a:rPr>
                        <a:t>/2</a:t>
                      </a:r>
                    </a:p>
                  </a:txBody>
                  <a:tcPr marT="45682" marB="4568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a:t>
                      </a:r>
                      <a:r>
                        <a:rPr kumimoji="0" lang="en-US" sz="1800" b="1" i="0" u="none" strike="noStrike" cap="none" normalizeH="0" baseline="-25000" smtClean="0">
                          <a:ln>
                            <a:noFill/>
                          </a:ln>
                          <a:solidFill>
                            <a:schemeClr val="tx1"/>
                          </a:solidFill>
                          <a:effectLst/>
                          <a:latin typeface="Arial" charset="0"/>
                        </a:rPr>
                        <a:t>0</a:t>
                      </a:r>
                      <a:r>
                        <a:rPr kumimoji="0" lang="en-US" sz="1800" b="1" i="0" u="none" strike="noStrike" cap="none" normalizeH="0" baseline="0" smtClean="0">
                          <a:ln>
                            <a:noFill/>
                          </a:ln>
                          <a:solidFill>
                            <a:schemeClr val="tx1"/>
                          </a:solidFill>
                          <a:effectLst/>
                          <a:latin typeface="Arial" charset="0"/>
                        </a:rPr>
                        <a:t> &gt;  t</a:t>
                      </a:r>
                      <a:r>
                        <a:rPr kumimoji="0" lang="el-GR" sz="1800" b="1" i="0" u="none" strike="noStrike" cap="none" normalizeH="0" baseline="-25000" smtClean="0">
                          <a:ln>
                            <a:noFill/>
                          </a:ln>
                          <a:solidFill>
                            <a:schemeClr val="tx1"/>
                          </a:solidFill>
                          <a:effectLst/>
                          <a:latin typeface="Arial" charset="0"/>
                          <a:cs typeface="Arial" charset="0"/>
                        </a:rPr>
                        <a:t>α</a:t>
                      </a:r>
                      <a:endParaRPr kumimoji="0" lang="en-US" sz="1800" b="1" i="0" u="none" strike="noStrike" cap="none" normalizeH="0" baseline="0" smtClean="0">
                        <a:ln>
                          <a:noFill/>
                        </a:ln>
                        <a:solidFill>
                          <a:schemeClr val="tx1"/>
                        </a:solidFill>
                        <a:effectLst/>
                        <a:latin typeface="Arial" charset="0"/>
                      </a:endParaRPr>
                    </a:p>
                  </a:txBody>
                  <a:tcPr marT="45682" marB="4568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1293" name="Text Box 52"/>
          <p:cNvSpPr txBox="1">
            <a:spLocks noChangeArrowheads="1"/>
          </p:cNvSpPr>
          <p:nvPr/>
        </p:nvSpPr>
        <p:spPr bwMode="auto">
          <a:xfrm>
            <a:off x="3775075" y="168275"/>
            <a:ext cx="1603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P-Value is the</a:t>
            </a:r>
            <a:br>
              <a:rPr lang="en-US" altLang="en-US" sz="1600" b="1"/>
            </a:br>
            <a:r>
              <a:rPr lang="en-US" altLang="en-US" sz="1600" b="1"/>
              <a:t>area highlighted</a:t>
            </a:r>
          </a:p>
        </p:txBody>
      </p:sp>
      <p:cxnSp>
        <p:nvCxnSpPr>
          <p:cNvPr id="11294" name="AutoShape 53"/>
          <p:cNvCxnSpPr>
            <a:cxnSpLocks noChangeShapeType="1"/>
            <a:stCxn id="11293" idx="1"/>
            <a:endCxn id="11309" idx="1"/>
          </p:cNvCxnSpPr>
          <p:nvPr/>
        </p:nvCxnSpPr>
        <p:spPr bwMode="auto">
          <a:xfrm rot="10800000" flipV="1">
            <a:off x="865188" y="458788"/>
            <a:ext cx="2909887" cy="1452562"/>
          </a:xfrm>
          <a:prstGeom prst="bentConnector3">
            <a:avLst>
              <a:gd name="adj1" fmla="val 10016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95" name="AutoShape 54"/>
          <p:cNvCxnSpPr>
            <a:cxnSpLocks noChangeShapeType="1"/>
            <a:stCxn id="11293" idx="2"/>
            <a:endCxn id="11315" idx="1"/>
          </p:cNvCxnSpPr>
          <p:nvPr/>
        </p:nvCxnSpPr>
        <p:spPr bwMode="auto">
          <a:xfrm rot="5400000">
            <a:off x="3652044" y="986631"/>
            <a:ext cx="1162050" cy="687388"/>
          </a:xfrm>
          <a:prstGeom prst="bentConnector4">
            <a:avLst>
              <a:gd name="adj1" fmla="val 7514"/>
              <a:gd name="adj2" fmla="val 101847"/>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96" name="AutoShape 55"/>
          <p:cNvCxnSpPr>
            <a:cxnSpLocks noChangeShapeType="1"/>
            <a:stCxn id="11293" idx="3"/>
            <a:endCxn id="11323" idx="5"/>
          </p:cNvCxnSpPr>
          <p:nvPr/>
        </p:nvCxnSpPr>
        <p:spPr bwMode="auto">
          <a:xfrm>
            <a:off x="5378450" y="458788"/>
            <a:ext cx="2817813" cy="1452562"/>
          </a:xfrm>
          <a:prstGeom prst="bentConnector3">
            <a:avLst>
              <a:gd name="adj1" fmla="val 10056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1297" name="AutoShape 56"/>
          <p:cNvCxnSpPr>
            <a:cxnSpLocks noChangeShapeType="1"/>
            <a:stCxn id="11293" idx="2"/>
            <a:endCxn id="11315" idx="5"/>
          </p:cNvCxnSpPr>
          <p:nvPr/>
        </p:nvCxnSpPr>
        <p:spPr bwMode="auto">
          <a:xfrm rot="16200000" flipH="1">
            <a:off x="4325144" y="1000919"/>
            <a:ext cx="1162050" cy="658812"/>
          </a:xfrm>
          <a:prstGeom prst="bentConnector4">
            <a:avLst>
              <a:gd name="adj1" fmla="val 7514"/>
              <a:gd name="adj2" fmla="val 9903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 name="Text Box 57"/>
          <p:cNvSpPr txBox="1">
            <a:spLocks noChangeArrowheads="1"/>
          </p:cNvSpPr>
          <p:nvPr/>
        </p:nvSpPr>
        <p:spPr bwMode="auto">
          <a:xfrm>
            <a:off x="5207000" y="1374775"/>
            <a:ext cx="377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0</a:t>
            </a:r>
            <a:r>
              <a:rPr lang="en-US" altLang="en-US" sz="1200" b="1"/>
              <a:t>|</a:t>
            </a:r>
            <a:endParaRPr lang="en-US" altLang="en-US" sz="1200" b="1" baseline="-25000"/>
          </a:p>
        </p:txBody>
      </p:sp>
      <p:sp>
        <p:nvSpPr>
          <p:cNvPr id="11299" name="Text Box 58"/>
          <p:cNvSpPr txBox="1">
            <a:spLocks noChangeArrowheads="1"/>
          </p:cNvSpPr>
          <p:nvPr/>
        </p:nvSpPr>
        <p:spPr bwMode="auto">
          <a:xfrm>
            <a:off x="3400425" y="1374775"/>
            <a:ext cx="4286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0</a:t>
            </a:r>
            <a:r>
              <a:rPr lang="en-US" altLang="en-US" sz="1200" b="1"/>
              <a:t>|</a:t>
            </a:r>
            <a:endParaRPr lang="en-US" altLang="en-US" sz="1200" b="1" baseline="-25000"/>
          </a:p>
        </p:txBody>
      </p:sp>
      <p:sp>
        <p:nvSpPr>
          <p:cNvPr id="11300" name="Text Box 59"/>
          <p:cNvSpPr txBox="1">
            <a:spLocks noChangeArrowheads="1"/>
          </p:cNvSpPr>
          <p:nvPr/>
        </p:nvSpPr>
        <p:spPr bwMode="auto">
          <a:xfrm>
            <a:off x="414338" y="1376363"/>
            <a:ext cx="292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0</a:t>
            </a:r>
          </a:p>
        </p:txBody>
      </p:sp>
      <p:sp>
        <p:nvSpPr>
          <p:cNvPr id="11301" name="Text Box 60"/>
          <p:cNvSpPr txBox="1">
            <a:spLocks noChangeArrowheads="1"/>
          </p:cNvSpPr>
          <p:nvPr/>
        </p:nvSpPr>
        <p:spPr bwMode="auto">
          <a:xfrm>
            <a:off x="8245475" y="1376363"/>
            <a:ext cx="292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6200"/>
            <a:ext cx="8229600" cy="868363"/>
          </a:xfrm>
        </p:spPr>
        <p:txBody>
          <a:bodyPr/>
          <a:lstStyle/>
          <a:p>
            <a:r>
              <a:rPr lang="en-US" altLang="en-US" sz="3600" b="1" smtClean="0">
                <a:solidFill>
                  <a:schemeClr val="tx1"/>
                </a:solidFill>
                <a:ea typeface="ＭＳ Ｐゴシック" charset="-128"/>
              </a:rPr>
              <a:t>Using Table B (</a:t>
            </a:r>
            <a:r>
              <a:rPr lang="en-US" altLang="en-US" sz="3600" b="1" i="1" smtClean="0">
                <a:solidFill>
                  <a:schemeClr val="tx1"/>
                </a:solidFill>
                <a:ea typeface="ＭＳ Ｐゴシック" charset="-128"/>
              </a:rPr>
              <a:t>t</a:t>
            </a:r>
            <a:r>
              <a:rPr lang="en-US" altLang="en-US" sz="3600" b="1" smtClean="0">
                <a:solidFill>
                  <a:schemeClr val="tx1"/>
                </a:solidFill>
                <a:ea typeface="ＭＳ Ｐゴシック" charset="-128"/>
              </a:rPr>
              <a:t>-table) Wisely</a:t>
            </a:r>
            <a:endParaRPr lang="en-US" altLang="en-US" sz="3600" smtClean="0">
              <a:solidFill>
                <a:schemeClr val="tx1"/>
              </a:solidFill>
            </a:endParaRPr>
          </a:p>
        </p:txBody>
      </p:sp>
      <p:sp>
        <p:nvSpPr>
          <p:cNvPr id="12291" name="Content Placeholder 2"/>
          <p:cNvSpPr>
            <a:spLocks noGrp="1"/>
          </p:cNvSpPr>
          <p:nvPr>
            <p:ph idx="1"/>
          </p:nvPr>
        </p:nvSpPr>
        <p:spPr>
          <a:xfrm>
            <a:off x="255588" y="1401763"/>
            <a:ext cx="8610600" cy="4983162"/>
          </a:xfrm>
        </p:spPr>
        <p:txBody>
          <a:bodyPr/>
          <a:lstStyle/>
          <a:p>
            <a:pPr>
              <a:spcAft>
                <a:spcPts val="2400"/>
              </a:spcAft>
            </a:pPr>
            <a:r>
              <a:rPr lang="en-US" altLang="en-US" sz="2000" b="1" smtClean="0"/>
              <a:t>Table B gives a range of possible </a:t>
            </a:r>
            <a:r>
              <a:rPr lang="en-US" altLang="en-US" sz="2000" b="1" i="1" smtClean="0"/>
              <a:t>P</a:t>
            </a:r>
            <a:r>
              <a:rPr lang="en-US" altLang="en-US" sz="2000" b="1" smtClean="0"/>
              <a:t>-values for a significance. We can still draw a conclusion from the test in much the same way as if we had a single probability by comparing the range of possible </a:t>
            </a:r>
            <a:r>
              <a:rPr lang="en-US" altLang="en-US" sz="2000" b="1" i="1" smtClean="0"/>
              <a:t>P</a:t>
            </a:r>
            <a:r>
              <a:rPr lang="en-US" altLang="en-US" sz="2000" b="1" smtClean="0"/>
              <a:t>-values to our desired significance level.</a:t>
            </a:r>
          </a:p>
          <a:p>
            <a:pPr>
              <a:spcAft>
                <a:spcPts val="2400"/>
              </a:spcAft>
            </a:pPr>
            <a:r>
              <a:rPr lang="en-US" altLang="en-US" sz="2000" b="1" smtClean="0"/>
              <a:t>Table B has other limitations for finding P-values. It includes probabilities only for </a:t>
            </a:r>
            <a:r>
              <a:rPr lang="en-US" altLang="en-US" sz="2000" b="1" i="1" smtClean="0"/>
              <a:t>t </a:t>
            </a:r>
            <a:r>
              <a:rPr lang="en-US" altLang="en-US" sz="2000" b="1" smtClean="0"/>
              <a:t>distributions with degrees of freedom from 1 to 30 and then skips to </a:t>
            </a:r>
            <a:r>
              <a:rPr lang="en-US" altLang="en-US" sz="2000" b="1" i="1" smtClean="0"/>
              <a:t>df </a:t>
            </a:r>
            <a:r>
              <a:rPr lang="en-US" altLang="en-US" sz="2000" b="1" smtClean="0"/>
              <a:t>= 40, 50, 60, 80, 100, and 1000. (The bottom row gives probabilities for </a:t>
            </a:r>
            <a:r>
              <a:rPr lang="en-US" altLang="en-US" sz="2000" b="1" i="1" smtClean="0"/>
              <a:t>df </a:t>
            </a:r>
            <a:r>
              <a:rPr lang="en-US" altLang="en-US" sz="2000" b="1" smtClean="0"/>
              <a:t>= ∞, which corresponds to the standard Normal curve.) </a:t>
            </a:r>
            <a:r>
              <a:rPr lang="en-US" altLang="en-US" sz="2000" b="1" i="1" smtClean="0"/>
              <a:t>Note: If the df you need isn’t provided in Table B, use the next lower df that is available. </a:t>
            </a:r>
          </a:p>
          <a:p>
            <a:pPr>
              <a:spcAft>
                <a:spcPts val="600"/>
              </a:spcAft>
            </a:pPr>
            <a:r>
              <a:rPr lang="en-US" altLang="en-US" sz="2000" b="1" smtClean="0"/>
              <a:t>Table B shows probabilities only for positive values of </a:t>
            </a:r>
            <a:r>
              <a:rPr lang="en-US" altLang="en-US" sz="2000" b="1" i="1" smtClean="0"/>
              <a:t>t</a:t>
            </a:r>
            <a:r>
              <a:rPr lang="en-US" altLang="en-US" sz="2000" b="1" smtClean="0"/>
              <a:t>. To find a </a:t>
            </a:r>
            <a:r>
              <a:rPr lang="en-US" altLang="en-US" sz="2000" b="1" i="1" smtClean="0"/>
              <a:t>P</a:t>
            </a:r>
            <a:r>
              <a:rPr lang="en-US" altLang="en-US" sz="2000" b="1" smtClean="0"/>
              <a:t>-value for a negative value of </a:t>
            </a:r>
            <a:r>
              <a:rPr lang="en-US" altLang="en-US" sz="2000" b="1" i="1" smtClean="0"/>
              <a:t>t</a:t>
            </a:r>
            <a:r>
              <a:rPr lang="en-US" altLang="en-US" sz="2000" b="1" smtClean="0"/>
              <a:t>, we use the symmetry of the </a:t>
            </a:r>
            <a:r>
              <a:rPr lang="en-US" altLang="en-US" sz="2000" b="1" i="1" smtClean="0"/>
              <a:t>t </a:t>
            </a:r>
            <a:r>
              <a:rPr lang="en-US" altLang="en-US" sz="2000" b="1" smtClean="0"/>
              <a:t>distributions.</a:t>
            </a:r>
          </a:p>
          <a:p>
            <a:endParaRPr lang="en-US" altLang="en-US" sz="2000" b="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457200" y="173038"/>
            <a:ext cx="8229600" cy="642937"/>
          </a:xfrm>
        </p:spPr>
        <p:txBody>
          <a:bodyPr/>
          <a:lstStyle/>
          <a:p>
            <a:r>
              <a:rPr lang="en-US" altLang="en-US" sz="3600" b="1" smtClean="0"/>
              <a:t>Example 1</a:t>
            </a:r>
          </a:p>
        </p:txBody>
      </p:sp>
      <p:sp>
        <p:nvSpPr>
          <p:cNvPr id="13315" name="Text Box 5"/>
          <p:cNvSpPr txBox="1">
            <a:spLocks noChangeArrowheads="1"/>
          </p:cNvSpPr>
          <p:nvPr/>
        </p:nvSpPr>
        <p:spPr bwMode="auto">
          <a:xfrm>
            <a:off x="304800" y="944563"/>
            <a:ext cx="86106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cs typeface="Arial" charset="0"/>
              </a:rPr>
              <a:t>Diet colas use artificial sweeteners to avoid sugar.  These sweeteners gradually lose their sweetness over time.  Trained tasters sip the cola along with drinks of standard sweetness and score the cola on a “sweetness scale” of 1 to 10.  The data below is the difference after 4 months of storage in the taster’s scores.  The bigger these differences, the bigger the loss of sweetness.  Negative values are “gains” in sweetness.</a:t>
            </a:r>
          </a:p>
          <a:p>
            <a:pPr>
              <a:spcBef>
                <a:spcPct val="0"/>
              </a:spcBef>
              <a:buFontTx/>
              <a:buNone/>
            </a:pPr>
            <a:endParaRPr lang="en-US" altLang="en-US" sz="2400" b="1">
              <a:cs typeface="Arial" charset="0"/>
            </a:endParaRPr>
          </a:p>
          <a:p>
            <a:pPr>
              <a:spcBef>
                <a:spcPct val="0"/>
              </a:spcBef>
              <a:buFontTx/>
              <a:buNone/>
            </a:pPr>
            <a:r>
              <a:rPr lang="en-US" altLang="en-US" sz="2400" b="1">
                <a:cs typeface="Arial" charset="0"/>
              </a:rPr>
              <a:t>2.0     0.4     0.7     2.0     -0.4     2.2     -1.3     1.2     1.1     2.3</a:t>
            </a:r>
          </a:p>
          <a:p>
            <a:pPr>
              <a:spcBef>
                <a:spcPct val="0"/>
              </a:spcBef>
              <a:buFontTx/>
              <a:buNone/>
            </a:pPr>
            <a:endParaRPr lang="en-US" altLang="en-US" sz="2400" b="1">
              <a:cs typeface="Arial" charset="0"/>
            </a:endParaRPr>
          </a:p>
          <a:p>
            <a:pPr>
              <a:spcBef>
                <a:spcPct val="0"/>
              </a:spcBef>
              <a:buFontTx/>
              <a:buNone/>
            </a:pPr>
            <a:r>
              <a:rPr lang="en-US" altLang="en-US" sz="2400" b="1">
                <a:cs typeface="Arial" charset="0"/>
              </a:rPr>
              <a:t>Are these data good evidence that the cola lost sweetness in storage?</a:t>
            </a:r>
            <a:endParaRPr lang="el-GR" altLang="en-US" sz="2400" b="1">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457200" y="173038"/>
            <a:ext cx="8229600" cy="642937"/>
          </a:xfrm>
        </p:spPr>
        <p:txBody>
          <a:bodyPr/>
          <a:lstStyle/>
          <a:p>
            <a:r>
              <a:rPr lang="en-US" altLang="en-US" sz="3600" b="1" smtClean="0"/>
              <a:t>Example 1</a:t>
            </a:r>
          </a:p>
        </p:txBody>
      </p:sp>
      <p:sp>
        <p:nvSpPr>
          <p:cNvPr id="14339" name="Text Box 5"/>
          <p:cNvSpPr txBox="1">
            <a:spLocks noChangeArrowheads="1"/>
          </p:cNvSpPr>
          <p:nvPr/>
        </p:nvSpPr>
        <p:spPr bwMode="auto">
          <a:xfrm>
            <a:off x="304800" y="944563"/>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cs typeface="Arial" charset="0"/>
              </a:rPr>
              <a:t>Using L1 and 1Var-Stats:  x-bar = 1.02, s</a:t>
            </a:r>
            <a:r>
              <a:rPr lang="en-US" altLang="en-US" sz="2400" b="1" baseline="-25000">
                <a:cs typeface="Arial" charset="0"/>
              </a:rPr>
              <a:t>x</a:t>
            </a:r>
            <a:r>
              <a:rPr lang="en-US" altLang="en-US" sz="2400" b="1">
                <a:cs typeface="Arial" charset="0"/>
              </a:rPr>
              <a:t> = 1.196</a:t>
            </a:r>
          </a:p>
          <a:p>
            <a:pPr>
              <a:spcBef>
                <a:spcPct val="0"/>
              </a:spcBef>
              <a:buFontTx/>
              <a:buNone/>
            </a:pPr>
            <a:r>
              <a:rPr lang="en-US" altLang="en-US" sz="2400" b="1">
                <a:cs typeface="Arial" charset="0"/>
              </a:rPr>
              <a:t>Normality plot:  roughly linear</a:t>
            </a:r>
          </a:p>
          <a:p>
            <a:pPr>
              <a:spcBef>
                <a:spcPct val="0"/>
              </a:spcBef>
              <a:buFontTx/>
              <a:buNone/>
            </a:pPr>
            <a:r>
              <a:rPr lang="en-US" altLang="en-US" sz="2400" b="1">
                <a:cs typeface="Arial" charset="0"/>
              </a:rPr>
              <a:t>Box plot: skewed left (proceed with caution); no outliers</a:t>
            </a:r>
            <a:endParaRPr lang="el-GR" altLang="en-US" sz="2400" b="1">
              <a:cs typeface="Arial" charset="0"/>
            </a:endParaRPr>
          </a:p>
        </p:txBody>
      </p:sp>
      <p:sp>
        <p:nvSpPr>
          <p:cNvPr id="4" name="TextBox 3"/>
          <p:cNvSpPr txBox="1">
            <a:spLocks noChangeArrowheads="1"/>
          </p:cNvSpPr>
          <p:nvPr/>
        </p:nvSpPr>
        <p:spPr bwMode="auto">
          <a:xfrm>
            <a:off x="838200" y="2286000"/>
            <a:ext cx="7578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 is </a:t>
            </a:r>
            <a:r>
              <a:rPr lang="en-US" altLang="en-US" sz="2400" b="1">
                <a:solidFill>
                  <a:srgbClr val="FFFF00"/>
                </a:solidFill>
              </a:rPr>
              <a:t>mean difference of sweetness before and after</a:t>
            </a:r>
          </a:p>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a:t>
            </a:r>
            <a:r>
              <a:rPr lang="en-US" altLang="en-US" sz="2400" b="1">
                <a:solidFill>
                  <a:srgbClr val="FFFF00"/>
                </a:solidFill>
                <a:sym typeface="Symbol" pitchFamily="18" charset="2"/>
              </a:rPr>
              <a:t></a:t>
            </a:r>
            <a:r>
              <a:rPr lang="en-US" altLang="en-US" sz="2400" b="1" baseline="-25000">
                <a:solidFill>
                  <a:srgbClr val="FFFF00"/>
                </a:solidFill>
                <a:sym typeface="Symbol" pitchFamily="18" charset="2"/>
              </a:rPr>
              <a:t>diff</a:t>
            </a:r>
            <a:r>
              <a:rPr lang="en-US" altLang="en-US" sz="2400" b="1">
                <a:solidFill>
                  <a:srgbClr val="FFFF00"/>
                </a:solidFill>
              </a:rPr>
              <a:t> = 0   No loss of sweetness during storage</a:t>
            </a:r>
          </a:p>
        </p:txBody>
      </p:sp>
      <p:sp>
        <p:nvSpPr>
          <p:cNvPr id="5" name="TextBox 4"/>
          <p:cNvSpPr txBox="1">
            <a:spLocks noChangeArrowheads="1"/>
          </p:cNvSpPr>
          <p:nvPr/>
        </p:nvSpPr>
        <p:spPr bwMode="auto">
          <a:xfrm>
            <a:off x="838200" y="3119438"/>
            <a:ext cx="7127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a:t>
            </a:r>
            <a:r>
              <a:rPr lang="en-US" altLang="en-US" sz="2400" b="1">
                <a:solidFill>
                  <a:srgbClr val="FFFF00"/>
                </a:solidFill>
                <a:sym typeface="Symbol" pitchFamily="18" charset="2"/>
              </a:rPr>
              <a:t></a:t>
            </a:r>
            <a:r>
              <a:rPr lang="en-US" altLang="en-US" sz="2400" b="1" baseline="-25000">
                <a:solidFill>
                  <a:srgbClr val="FFFF00"/>
                </a:solidFill>
                <a:sym typeface="Symbol" pitchFamily="18" charset="2"/>
              </a:rPr>
              <a:t>diff</a:t>
            </a:r>
            <a:r>
              <a:rPr lang="en-US" altLang="en-US" sz="2400" b="1">
                <a:solidFill>
                  <a:srgbClr val="FFFF00"/>
                </a:solidFill>
              </a:rPr>
              <a:t> &gt; 0   Loss of sweetness during storage </a:t>
            </a:r>
          </a:p>
        </p:txBody>
      </p:sp>
      <p:sp>
        <p:nvSpPr>
          <p:cNvPr id="6" name="TextBox 5"/>
          <p:cNvSpPr txBox="1">
            <a:spLocks noChangeArrowheads="1"/>
          </p:cNvSpPr>
          <p:nvPr/>
        </p:nvSpPr>
        <p:spPr bwMode="auto">
          <a:xfrm>
            <a:off x="838200" y="3657600"/>
            <a:ext cx="754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Test type:  one-sided test, t-test with n-1, or 11 degrees of freedom (no alpha listed!)</a:t>
            </a:r>
          </a:p>
        </p:txBody>
      </p:sp>
      <p:sp>
        <p:nvSpPr>
          <p:cNvPr id="7" name="TextBox 6"/>
          <p:cNvSpPr txBox="1">
            <a:spLocks noChangeArrowheads="1"/>
          </p:cNvSpPr>
          <p:nvPr/>
        </p:nvSpPr>
        <p:spPr bwMode="auto">
          <a:xfrm>
            <a:off x="801688" y="4800600"/>
            <a:ext cx="780891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Conditions:  </a:t>
            </a:r>
          </a:p>
          <a:p>
            <a:pPr>
              <a:spcBef>
                <a:spcPct val="0"/>
              </a:spcBef>
              <a:buFontTx/>
              <a:buNone/>
            </a:pPr>
            <a:r>
              <a:rPr lang="en-US" altLang="en-US" sz="2400" b="1">
                <a:solidFill>
                  <a:srgbClr val="FFFF00"/>
                </a:solidFill>
              </a:rPr>
              <a:t>   </a:t>
            </a:r>
            <a:r>
              <a:rPr lang="en-US" altLang="en-US" sz="2400" b="1"/>
              <a:t>SRS:  big assumption, matter of judgement</a:t>
            </a:r>
          </a:p>
          <a:p>
            <a:pPr>
              <a:spcBef>
                <a:spcPct val="0"/>
              </a:spcBef>
              <a:buFontTx/>
              <a:buNone/>
            </a:pPr>
            <a:r>
              <a:rPr lang="en-US" altLang="en-US" sz="2400" b="1"/>
              <a:t>   Independence:  before and after not independent (matched pairs), but tasters would be independent</a:t>
            </a:r>
          </a:p>
          <a:p>
            <a:pPr>
              <a:spcBef>
                <a:spcPct val="0"/>
              </a:spcBef>
              <a:buFontTx/>
              <a:buNone/>
            </a:pPr>
            <a:r>
              <a:rPr lang="en-US" altLang="en-US" sz="2400" b="1"/>
              <a:t>   Normality:  CLT doesn’t apply; plots above help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457200" y="173038"/>
            <a:ext cx="8229600" cy="642937"/>
          </a:xfrm>
        </p:spPr>
        <p:txBody>
          <a:bodyPr/>
          <a:lstStyle/>
          <a:p>
            <a:r>
              <a:rPr lang="en-US" altLang="en-US" sz="3600" b="1" smtClean="0"/>
              <a:t>Example 1</a:t>
            </a:r>
          </a:p>
        </p:txBody>
      </p:sp>
      <p:sp>
        <p:nvSpPr>
          <p:cNvPr id="15363" name="Text Box 5"/>
          <p:cNvSpPr txBox="1">
            <a:spLocks noChangeArrowheads="1"/>
          </p:cNvSpPr>
          <p:nvPr/>
        </p:nvSpPr>
        <p:spPr bwMode="auto">
          <a:xfrm>
            <a:off x="304800" y="944563"/>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cs typeface="Arial" charset="0"/>
              </a:rPr>
              <a:t>Using L1 and 1Var-Stats:  x-bar = 1.02, s</a:t>
            </a:r>
            <a:r>
              <a:rPr lang="en-US" altLang="en-US" sz="2400" b="1" baseline="-25000">
                <a:cs typeface="Arial" charset="0"/>
              </a:rPr>
              <a:t>x</a:t>
            </a:r>
            <a:r>
              <a:rPr lang="en-US" altLang="en-US" sz="2400" b="1">
                <a:cs typeface="Arial" charset="0"/>
              </a:rPr>
              <a:t> = 1.196</a:t>
            </a:r>
          </a:p>
          <a:p>
            <a:pPr>
              <a:spcBef>
                <a:spcPct val="0"/>
              </a:spcBef>
              <a:buFontTx/>
              <a:buNone/>
            </a:pPr>
            <a:r>
              <a:rPr lang="en-US" altLang="en-US" sz="2400" b="1"/>
              <a:t>one-sided test, t-test with n-1, or 11 degrees of freedom and </a:t>
            </a:r>
            <a:r>
              <a:rPr lang="el-GR" altLang="en-US" sz="2400" b="1"/>
              <a:t>α</a:t>
            </a:r>
            <a:r>
              <a:rPr lang="en-US" altLang="en-US" sz="2400" b="1"/>
              <a:t>/2 = 0.025.</a:t>
            </a:r>
            <a:endParaRPr lang="el-GR" altLang="en-US" sz="2400" b="1">
              <a:cs typeface="Arial" charset="0"/>
            </a:endParaRPr>
          </a:p>
        </p:txBody>
      </p:sp>
      <p:sp>
        <p:nvSpPr>
          <p:cNvPr id="4" name="TextBox 3"/>
          <p:cNvSpPr txBox="1">
            <a:spLocks noChangeArrowheads="1"/>
          </p:cNvSpPr>
          <p:nvPr/>
        </p:nvSpPr>
        <p:spPr bwMode="auto">
          <a:xfrm>
            <a:off x="493713" y="2286000"/>
            <a:ext cx="228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Calculations:  </a:t>
            </a:r>
            <a:endParaRPr lang="en-US" altLang="en-US" sz="2400" b="1">
              <a:solidFill>
                <a:srgbClr val="FFFF00"/>
              </a:solidFill>
            </a:endParaRPr>
          </a:p>
        </p:txBody>
      </p:sp>
      <p:sp>
        <p:nvSpPr>
          <p:cNvPr id="7" name="TextBox 6"/>
          <p:cNvSpPr txBox="1">
            <a:spLocks noChangeArrowheads="1"/>
          </p:cNvSpPr>
          <p:nvPr/>
        </p:nvSpPr>
        <p:spPr bwMode="auto">
          <a:xfrm>
            <a:off x="457200" y="4800600"/>
            <a:ext cx="754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Interpretation:   </a:t>
            </a:r>
          </a:p>
        </p:txBody>
      </p:sp>
      <p:sp>
        <p:nvSpPr>
          <p:cNvPr id="15366" name="Text Box 6"/>
          <p:cNvSpPr txBox="1">
            <a:spLocks noChangeArrowheads="1"/>
          </p:cNvSpPr>
          <p:nvPr/>
        </p:nvSpPr>
        <p:spPr bwMode="auto">
          <a:xfrm>
            <a:off x="914400" y="2895600"/>
            <a:ext cx="58356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X-bar – </a:t>
            </a:r>
            <a:r>
              <a:rPr lang="el-GR" altLang="en-US" sz="1800" b="1">
                <a:cs typeface="Arial" charset="0"/>
              </a:rPr>
              <a:t>μ</a:t>
            </a:r>
            <a:r>
              <a:rPr lang="en-US" altLang="en-US" sz="1800" b="1" baseline="-25000">
                <a:cs typeface="Arial" charset="0"/>
              </a:rPr>
              <a:t>0</a:t>
            </a:r>
            <a:r>
              <a:rPr lang="en-US" altLang="en-US" sz="1800" b="1">
                <a:cs typeface="Arial" charset="0"/>
              </a:rPr>
              <a:t>          1.02 – 0                1.02</a:t>
            </a:r>
            <a:endParaRPr lang="el-GR" altLang="en-US" sz="1800" b="1">
              <a:cs typeface="Arial" charset="0"/>
            </a:endParaRPr>
          </a:p>
          <a:p>
            <a:pPr>
              <a:spcBef>
                <a:spcPct val="0"/>
              </a:spcBef>
              <a:buFontTx/>
              <a:buNone/>
            </a:pPr>
            <a:r>
              <a:rPr lang="en-US" altLang="en-US" sz="1800" b="1"/>
              <a:t>t</a:t>
            </a:r>
            <a:r>
              <a:rPr lang="en-US" altLang="en-US" sz="1800" b="1" baseline="-25000"/>
              <a:t>0</a:t>
            </a:r>
            <a:r>
              <a:rPr lang="en-US" altLang="en-US" sz="1800" b="1"/>
              <a:t> = ---------------  =   ------------------  = -------------  = 2.697</a:t>
            </a:r>
          </a:p>
          <a:p>
            <a:pPr>
              <a:spcBef>
                <a:spcPct val="0"/>
              </a:spcBef>
              <a:buFontTx/>
              <a:buNone/>
            </a:pPr>
            <a:r>
              <a:rPr lang="en-US" altLang="en-US" sz="1800" b="1"/>
              <a:t>          </a:t>
            </a:r>
            <a:r>
              <a:rPr lang="en-US" altLang="en-US" sz="1800" b="1">
                <a:cs typeface="Arial" charset="0"/>
              </a:rPr>
              <a:t>s / </a:t>
            </a:r>
            <a:r>
              <a:rPr lang="el-GR" altLang="en-US" sz="1800" b="1">
                <a:cs typeface="Arial" charset="0"/>
              </a:rPr>
              <a:t>√</a:t>
            </a:r>
            <a:r>
              <a:rPr lang="en-US" altLang="en-US" sz="1800" b="1">
                <a:cs typeface="Arial" charset="0"/>
              </a:rPr>
              <a:t>n               1.196/√10            .37821</a:t>
            </a:r>
          </a:p>
        </p:txBody>
      </p:sp>
      <p:pic>
        <p:nvPicPr>
          <p:cNvPr id="15367" name="Picture 7" descr="Yates_3e_Ch12_p74009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2514600"/>
            <a:ext cx="2084388"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6"/>
          <p:cNvSpPr txBox="1">
            <a:spLocks noChangeArrowheads="1"/>
          </p:cNvSpPr>
          <p:nvPr/>
        </p:nvSpPr>
        <p:spPr bwMode="auto">
          <a:xfrm>
            <a:off x="990600" y="4191000"/>
            <a:ext cx="5703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From Table C:  P-value between 0.02 and 0.01</a:t>
            </a:r>
            <a:endParaRPr lang="en-US" altLang="en-US" sz="2000" b="1">
              <a:cs typeface="Arial" charset="0"/>
            </a:endParaRPr>
          </a:p>
        </p:txBody>
      </p:sp>
      <p:sp>
        <p:nvSpPr>
          <p:cNvPr id="15369" name="Text Box 6"/>
          <p:cNvSpPr txBox="1">
            <a:spLocks noChangeArrowheads="1"/>
          </p:cNvSpPr>
          <p:nvPr/>
        </p:nvSpPr>
        <p:spPr bwMode="auto">
          <a:xfrm>
            <a:off x="914400" y="5334000"/>
            <a:ext cx="7772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There is less than a 2% chance of getting this value or more extreme;  so we reject H</a:t>
            </a:r>
            <a:r>
              <a:rPr lang="en-US" altLang="en-US" sz="2000" b="1" baseline="-25000"/>
              <a:t>0</a:t>
            </a:r>
            <a:r>
              <a:rPr lang="en-US" altLang="en-US" sz="2000" b="1"/>
              <a:t> in favor of H</a:t>
            </a:r>
            <a:r>
              <a:rPr lang="en-US" altLang="en-US" sz="2000" b="1" baseline="-25000"/>
              <a:t>a</a:t>
            </a:r>
            <a:r>
              <a:rPr lang="en-US" altLang="en-US" sz="2000" b="1"/>
              <a:t> – storage of the diet cola decreases its sweetness.</a:t>
            </a:r>
            <a:endParaRPr lang="en-US" altLang="en-US" sz="2000" b="1">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457200" y="173038"/>
            <a:ext cx="8229600" cy="642937"/>
          </a:xfrm>
        </p:spPr>
        <p:txBody>
          <a:bodyPr/>
          <a:lstStyle/>
          <a:p>
            <a:r>
              <a:rPr lang="en-US" altLang="en-US" sz="3600" b="1" smtClean="0"/>
              <a:t>Example 2</a:t>
            </a:r>
          </a:p>
        </p:txBody>
      </p:sp>
      <p:sp>
        <p:nvSpPr>
          <p:cNvPr id="16387" name="Text Box 5"/>
          <p:cNvSpPr txBox="1">
            <a:spLocks noChangeArrowheads="1"/>
          </p:cNvSpPr>
          <p:nvPr/>
        </p:nvSpPr>
        <p:spPr bwMode="auto">
          <a:xfrm>
            <a:off x="569913" y="944563"/>
            <a:ext cx="798671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cs typeface="Arial" charset="0"/>
              </a:rPr>
              <a:t>A simple random sample of 12 cell phone bills finds x-bar = $65.014 and s= $18.49.  The mean in 2004 was $50.64.  Test if the average bill is different today at the </a:t>
            </a:r>
            <a:r>
              <a:rPr lang="el-GR" altLang="en-US" sz="2400" b="1">
                <a:cs typeface="Arial" charset="0"/>
              </a:rPr>
              <a:t>α</a:t>
            </a:r>
            <a:r>
              <a:rPr lang="en-US" altLang="en-US" sz="2400" b="1">
                <a:cs typeface="Arial" charset="0"/>
              </a:rPr>
              <a:t> = 0.05 level.  </a:t>
            </a:r>
            <a:endParaRPr lang="el-GR" altLang="en-US" sz="2400" b="1">
              <a:cs typeface="Arial" charset="0"/>
            </a:endParaRPr>
          </a:p>
        </p:txBody>
      </p:sp>
      <p:sp>
        <p:nvSpPr>
          <p:cNvPr id="4" name="TextBox 3"/>
          <p:cNvSpPr txBox="1">
            <a:spLocks noChangeArrowheads="1"/>
          </p:cNvSpPr>
          <p:nvPr/>
        </p:nvSpPr>
        <p:spPr bwMode="auto">
          <a:xfrm>
            <a:off x="914400" y="2819400"/>
            <a:ext cx="5132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ave cell phone bill, </a:t>
            </a:r>
            <a:r>
              <a:rPr lang="en-US" altLang="en-US" sz="2400" b="1">
                <a:solidFill>
                  <a:srgbClr val="FFFF00"/>
                </a:solidFill>
                <a:sym typeface="Symbol" pitchFamily="18" charset="2"/>
              </a:rPr>
              <a:t></a:t>
            </a:r>
            <a:r>
              <a:rPr lang="en-US" altLang="en-US" sz="2400" b="1">
                <a:solidFill>
                  <a:srgbClr val="FFFF00"/>
                </a:solidFill>
              </a:rPr>
              <a:t> = $50.64</a:t>
            </a:r>
          </a:p>
        </p:txBody>
      </p:sp>
      <p:sp>
        <p:nvSpPr>
          <p:cNvPr id="5" name="TextBox 4"/>
          <p:cNvSpPr txBox="1">
            <a:spLocks noChangeArrowheads="1"/>
          </p:cNvSpPr>
          <p:nvPr/>
        </p:nvSpPr>
        <p:spPr bwMode="auto">
          <a:xfrm>
            <a:off x="914400" y="3429000"/>
            <a:ext cx="3186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ave bill ≠ $50.64</a:t>
            </a:r>
          </a:p>
        </p:txBody>
      </p:sp>
      <p:sp>
        <p:nvSpPr>
          <p:cNvPr id="6" name="TextBox 5"/>
          <p:cNvSpPr txBox="1">
            <a:spLocks noChangeArrowheads="1"/>
          </p:cNvSpPr>
          <p:nvPr/>
        </p:nvSpPr>
        <p:spPr bwMode="auto">
          <a:xfrm>
            <a:off x="457200" y="4191000"/>
            <a:ext cx="8458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Two-sided test and </a:t>
            </a:r>
            <a:r>
              <a:rPr lang="el-GR" altLang="en-US" sz="2400" b="1">
                <a:solidFill>
                  <a:srgbClr val="FFFF00"/>
                </a:solidFill>
              </a:rPr>
              <a:t>σ</a:t>
            </a:r>
            <a:r>
              <a:rPr lang="en-US" altLang="en-US" sz="2400" b="1">
                <a:solidFill>
                  <a:srgbClr val="FFFF00"/>
                </a:solidFill>
              </a:rPr>
              <a:t> unknown so we use a t-test with 11 degrees of freedom (n-1) and </a:t>
            </a:r>
            <a:r>
              <a:rPr lang="el-GR" altLang="en-US" sz="2400" b="1">
                <a:solidFill>
                  <a:srgbClr val="FFFF00"/>
                </a:solidFill>
              </a:rPr>
              <a:t>α</a:t>
            </a:r>
            <a:r>
              <a:rPr lang="en-US" altLang="en-US" sz="2400" b="1">
                <a:solidFill>
                  <a:srgbClr val="FFFF00"/>
                </a:solidFill>
              </a:rPr>
              <a:t>/2 = 0.025 (2-sided test).</a:t>
            </a:r>
          </a:p>
          <a:p>
            <a:pPr>
              <a:spcBef>
                <a:spcPct val="0"/>
              </a:spcBef>
              <a:buFontTx/>
              <a:buNone/>
            </a:pPr>
            <a:endParaRPr lang="en-US" altLang="en-US" sz="2400" b="1">
              <a:solidFill>
                <a:srgbClr val="FFFF00"/>
              </a:solidFill>
            </a:endParaRPr>
          </a:p>
          <a:p>
            <a:pPr>
              <a:spcBef>
                <a:spcPct val="0"/>
              </a:spcBef>
              <a:buFontTx/>
              <a:buNone/>
            </a:pPr>
            <a:r>
              <a:rPr lang="en-US" altLang="en-US" sz="2400" b="1">
                <a:solidFill>
                  <a:srgbClr val="FFFF00"/>
                </a:solidFill>
              </a:rPr>
              <a:t>SRS – stated</a:t>
            </a:r>
          </a:p>
          <a:p>
            <a:pPr>
              <a:spcBef>
                <a:spcPct val="0"/>
              </a:spcBef>
              <a:buFontTx/>
              <a:buNone/>
            </a:pPr>
            <a:r>
              <a:rPr lang="en-US" altLang="en-US" sz="2400" b="1">
                <a:solidFill>
                  <a:srgbClr val="FFFF00"/>
                </a:solidFill>
              </a:rPr>
              <a:t>Independence – easy to believe &gt; 120 cell phone bills</a:t>
            </a:r>
          </a:p>
          <a:p>
            <a:pPr>
              <a:spcBef>
                <a:spcPct val="0"/>
              </a:spcBef>
              <a:buFontTx/>
              <a:buNone/>
            </a:pPr>
            <a:r>
              <a:rPr lang="en-US" altLang="en-US" sz="2400" b="1">
                <a:solidFill>
                  <a:srgbClr val="FFFF00"/>
                </a:solidFill>
              </a:rPr>
              <a:t>Normality – Have to assume normality (no data to 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reeform 2"/>
          <p:cNvSpPr>
            <a:spLocks/>
          </p:cNvSpPr>
          <p:nvPr/>
        </p:nvSpPr>
        <p:spPr bwMode="auto">
          <a:xfrm>
            <a:off x="298450" y="4789488"/>
            <a:ext cx="392113" cy="163512"/>
          </a:xfrm>
          <a:custGeom>
            <a:avLst/>
            <a:gdLst>
              <a:gd name="T0" fmla="*/ 0 w 247"/>
              <a:gd name="T1" fmla="*/ 2147483647 h 103"/>
              <a:gd name="T2" fmla="*/ 0 w 247"/>
              <a:gd name="T3" fmla="*/ 2147483647 h 103"/>
              <a:gd name="T4" fmla="*/ 2147483647 w 247"/>
              <a:gd name="T5" fmla="*/ 2147483647 h 103"/>
              <a:gd name="T6" fmla="*/ 2147483647 w 247"/>
              <a:gd name="T7" fmla="*/ 0 h 103"/>
              <a:gd name="T8" fmla="*/ 2147483647 w 247"/>
              <a:gd name="T9" fmla="*/ 2147483647 h 103"/>
              <a:gd name="T10" fmla="*/ 2147483647 w 247"/>
              <a:gd name="T11" fmla="*/ 2147483647 h 103"/>
              <a:gd name="T12" fmla="*/ 0 w 247"/>
              <a:gd name="T13" fmla="*/ 2147483647 h 103"/>
              <a:gd name="T14" fmla="*/ 0 60000 65536"/>
              <a:gd name="T15" fmla="*/ 0 60000 65536"/>
              <a:gd name="T16" fmla="*/ 0 60000 65536"/>
              <a:gd name="T17" fmla="*/ 0 60000 65536"/>
              <a:gd name="T18" fmla="*/ 0 60000 65536"/>
              <a:gd name="T19" fmla="*/ 0 60000 65536"/>
              <a:gd name="T20" fmla="*/ 0 60000 65536"/>
              <a:gd name="T21" fmla="*/ 0 w 247"/>
              <a:gd name="T22" fmla="*/ 0 h 103"/>
              <a:gd name="T23" fmla="*/ 247 w 247"/>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7" h="103">
                <a:moveTo>
                  <a:pt x="0" y="54"/>
                </a:moveTo>
                <a:lnTo>
                  <a:pt x="0" y="103"/>
                </a:lnTo>
                <a:lnTo>
                  <a:pt x="247" y="103"/>
                </a:lnTo>
                <a:lnTo>
                  <a:pt x="247" y="0"/>
                </a:lnTo>
                <a:lnTo>
                  <a:pt x="172" y="36"/>
                </a:lnTo>
                <a:lnTo>
                  <a:pt x="90" y="48"/>
                </a:lnTo>
                <a:lnTo>
                  <a:pt x="0" y="54"/>
                </a:lnTo>
                <a:close/>
              </a:path>
            </a:pathLst>
          </a:custGeom>
          <a:solidFill>
            <a:srgbClr val="CCCC00"/>
          </a:solidFill>
          <a:ln w="9525">
            <a:solidFill>
              <a:srgbClr val="FFCC66"/>
            </a:solidFill>
            <a:round/>
            <a:headEnd/>
            <a:tailEnd/>
          </a:ln>
        </p:spPr>
        <p:txBody>
          <a:bodyPr/>
          <a:lstStyle/>
          <a:p>
            <a:endParaRPr lang="en-US"/>
          </a:p>
        </p:txBody>
      </p:sp>
      <p:sp>
        <p:nvSpPr>
          <p:cNvPr id="17411" name="Freeform 3"/>
          <p:cNvSpPr>
            <a:spLocks/>
          </p:cNvSpPr>
          <p:nvPr/>
        </p:nvSpPr>
        <p:spPr bwMode="auto">
          <a:xfrm>
            <a:off x="1403350" y="4784725"/>
            <a:ext cx="393700" cy="163513"/>
          </a:xfrm>
          <a:custGeom>
            <a:avLst/>
            <a:gdLst>
              <a:gd name="T0" fmla="*/ 2147483647 w 248"/>
              <a:gd name="T1" fmla="*/ 2147483647 h 103"/>
              <a:gd name="T2" fmla="*/ 2147483647 w 248"/>
              <a:gd name="T3" fmla="*/ 2147483647 h 103"/>
              <a:gd name="T4" fmla="*/ 0 w 248"/>
              <a:gd name="T5" fmla="*/ 2147483647 h 103"/>
              <a:gd name="T6" fmla="*/ 0 w 248"/>
              <a:gd name="T7" fmla="*/ 0 h 103"/>
              <a:gd name="T8" fmla="*/ 2147483647 w 248"/>
              <a:gd name="T9" fmla="*/ 2147483647 h 103"/>
              <a:gd name="T10" fmla="*/ 2147483647 w 248"/>
              <a:gd name="T11" fmla="*/ 2147483647 h 103"/>
              <a:gd name="T12" fmla="*/ 2147483647 w 248"/>
              <a:gd name="T13" fmla="*/ 2147483647 h 103"/>
              <a:gd name="T14" fmla="*/ 0 60000 65536"/>
              <a:gd name="T15" fmla="*/ 0 60000 65536"/>
              <a:gd name="T16" fmla="*/ 0 60000 65536"/>
              <a:gd name="T17" fmla="*/ 0 60000 65536"/>
              <a:gd name="T18" fmla="*/ 0 60000 65536"/>
              <a:gd name="T19" fmla="*/ 0 60000 65536"/>
              <a:gd name="T20" fmla="*/ 0 60000 65536"/>
              <a:gd name="T21" fmla="*/ 0 w 248"/>
              <a:gd name="T22" fmla="*/ 0 h 103"/>
              <a:gd name="T23" fmla="*/ 248 w 248"/>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8" h="103">
                <a:moveTo>
                  <a:pt x="248" y="49"/>
                </a:moveTo>
                <a:lnTo>
                  <a:pt x="247" y="103"/>
                </a:lnTo>
                <a:lnTo>
                  <a:pt x="0" y="103"/>
                </a:lnTo>
                <a:lnTo>
                  <a:pt x="0" y="0"/>
                </a:lnTo>
                <a:lnTo>
                  <a:pt x="75" y="36"/>
                </a:lnTo>
                <a:lnTo>
                  <a:pt x="157" y="48"/>
                </a:lnTo>
                <a:lnTo>
                  <a:pt x="248" y="49"/>
                </a:lnTo>
                <a:close/>
              </a:path>
            </a:pathLst>
          </a:custGeom>
          <a:solidFill>
            <a:srgbClr val="CCCC00"/>
          </a:solidFill>
          <a:ln w="9525">
            <a:solidFill>
              <a:srgbClr val="FFCC66"/>
            </a:solidFill>
            <a:round/>
            <a:headEnd/>
            <a:tailEnd/>
          </a:ln>
        </p:spPr>
        <p:txBody>
          <a:bodyPr/>
          <a:lstStyle/>
          <a:p>
            <a:endParaRPr lang="en-US"/>
          </a:p>
        </p:txBody>
      </p:sp>
      <p:sp>
        <p:nvSpPr>
          <p:cNvPr id="17412" name="Rectangle 4"/>
          <p:cNvSpPr>
            <a:spLocks noGrp="1" noChangeArrowheads="1"/>
          </p:cNvSpPr>
          <p:nvPr>
            <p:ph type="title"/>
          </p:nvPr>
        </p:nvSpPr>
        <p:spPr>
          <a:xfrm>
            <a:off x="457200" y="180975"/>
            <a:ext cx="8229600" cy="642938"/>
          </a:xfrm>
        </p:spPr>
        <p:txBody>
          <a:bodyPr/>
          <a:lstStyle/>
          <a:p>
            <a:r>
              <a:rPr lang="en-US" altLang="en-US" sz="3600" b="1" smtClean="0"/>
              <a:t>Example 2 cont</a:t>
            </a:r>
          </a:p>
        </p:txBody>
      </p:sp>
      <p:sp>
        <p:nvSpPr>
          <p:cNvPr id="17413" name="Text Box 5"/>
          <p:cNvSpPr txBox="1">
            <a:spLocks noChangeArrowheads="1"/>
          </p:cNvSpPr>
          <p:nvPr/>
        </p:nvSpPr>
        <p:spPr bwMode="auto">
          <a:xfrm>
            <a:off x="395288" y="793750"/>
            <a:ext cx="835183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chemeClr val="folHlink"/>
                </a:solidFill>
                <a:cs typeface="Arial" charset="0"/>
              </a:rPr>
              <a:t>A simple random sample of 12 cell phone bills finds x-bar = $65.014.   The mean in 2004 was $50.64.  </a:t>
            </a:r>
            <a:r>
              <a:rPr lang="en-US" altLang="en-US" sz="1800" b="1">
                <a:solidFill>
                  <a:schemeClr val="folHlink"/>
                </a:solidFill>
              </a:rPr>
              <a:t>Sample standard deviation is</a:t>
            </a:r>
            <a:r>
              <a:rPr lang="en-US" altLang="en-US" sz="1800" b="1">
                <a:solidFill>
                  <a:schemeClr val="folHlink"/>
                </a:solidFill>
                <a:cs typeface="Arial" charset="0"/>
              </a:rPr>
              <a:t> $18.49.  Test if the average bill is different today at the </a:t>
            </a:r>
            <a:r>
              <a:rPr lang="el-GR" altLang="en-US" sz="1800" b="1">
                <a:solidFill>
                  <a:schemeClr val="folHlink"/>
                </a:solidFill>
                <a:cs typeface="Arial" charset="0"/>
              </a:rPr>
              <a:t>α</a:t>
            </a:r>
            <a:r>
              <a:rPr lang="en-US" altLang="en-US" sz="1800" b="1">
                <a:solidFill>
                  <a:schemeClr val="folHlink"/>
                </a:solidFill>
                <a:cs typeface="Arial" charset="0"/>
              </a:rPr>
              <a:t> = 0.05 level.  </a:t>
            </a:r>
            <a:endParaRPr lang="el-GR" altLang="en-US" sz="1800" b="1">
              <a:solidFill>
                <a:schemeClr val="folHlink"/>
              </a:solidFill>
              <a:cs typeface="Arial" charset="0"/>
            </a:endParaRPr>
          </a:p>
        </p:txBody>
      </p:sp>
      <p:sp>
        <p:nvSpPr>
          <p:cNvPr id="17414" name="Text Box 6"/>
          <p:cNvSpPr txBox="1">
            <a:spLocks noChangeArrowheads="1"/>
          </p:cNvSpPr>
          <p:nvPr/>
        </p:nvSpPr>
        <p:spPr bwMode="auto">
          <a:xfrm>
            <a:off x="1560513" y="2462213"/>
            <a:ext cx="59578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X-bar – </a:t>
            </a:r>
            <a:r>
              <a:rPr lang="el-GR" altLang="en-US" sz="1800" b="1">
                <a:cs typeface="Arial" charset="0"/>
              </a:rPr>
              <a:t>μ</a:t>
            </a:r>
            <a:r>
              <a:rPr lang="en-US" altLang="en-US" sz="1800" b="1" baseline="-25000">
                <a:cs typeface="Arial" charset="0"/>
              </a:rPr>
              <a:t>0</a:t>
            </a:r>
            <a:r>
              <a:rPr lang="en-US" altLang="en-US" sz="1800" b="1">
                <a:cs typeface="Arial" charset="0"/>
              </a:rPr>
              <a:t>        65.014 – 50.64         14.374</a:t>
            </a:r>
            <a:endParaRPr lang="el-GR" altLang="en-US" sz="1800" b="1">
              <a:cs typeface="Arial" charset="0"/>
            </a:endParaRPr>
          </a:p>
          <a:p>
            <a:pPr>
              <a:spcBef>
                <a:spcPct val="0"/>
              </a:spcBef>
              <a:buFontTx/>
              <a:buNone/>
            </a:pPr>
            <a:r>
              <a:rPr lang="en-US" altLang="en-US" sz="1800" b="1"/>
              <a:t>t</a:t>
            </a:r>
            <a:r>
              <a:rPr lang="en-US" altLang="en-US" sz="1800" b="1" baseline="-25000"/>
              <a:t>0</a:t>
            </a:r>
            <a:r>
              <a:rPr lang="en-US" altLang="en-US" sz="1800" b="1"/>
              <a:t> = ---------------  =   ----------------------  = -------------  = 2.69</a:t>
            </a:r>
          </a:p>
          <a:p>
            <a:pPr>
              <a:spcBef>
                <a:spcPct val="0"/>
              </a:spcBef>
              <a:buFontTx/>
              <a:buNone/>
            </a:pPr>
            <a:r>
              <a:rPr lang="en-US" altLang="en-US" sz="1800" b="1"/>
              <a:t>          </a:t>
            </a:r>
            <a:r>
              <a:rPr lang="en-US" altLang="en-US" sz="1800" b="1">
                <a:cs typeface="Arial" charset="0"/>
              </a:rPr>
              <a:t>s / </a:t>
            </a:r>
            <a:r>
              <a:rPr lang="el-GR" altLang="en-US" sz="1800" b="1">
                <a:cs typeface="Arial" charset="0"/>
              </a:rPr>
              <a:t>√</a:t>
            </a:r>
            <a:r>
              <a:rPr lang="en-US" altLang="en-US" sz="1800" b="1">
                <a:cs typeface="Arial" charset="0"/>
              </a:rPr>
              <a:t>n                 18.49/√12              5.3376</a:t>
            </a:r>
          </a:p>
        </p:txBody>
      </p:sp>
      <p:grpSp>
        <p:nvGrpSpPr>
          <p:cNvPr id="17415" name="Group 7"/>
          <p:cNvGrpSpPr>
            <a:grpSpLocks/>
          </p:cNvGrpSpPr>
          <p:nvPr/>
        </p:nvGrpSpPr>
        <p:grpSpPr bwMode="auto">
          <a:xfrm>
            <a:off x="274638" y="3813175"/>
            <a:ext cx="1538287" cy="1143000"/>
            <a:chOff x="373" y="2546"/>
            <a:chExt cx="969" cy="720"/>
          </a:xfrm>
        </p:grpSpPr>
        <p:sp>
          <p:nvSpPr>
            <p:cNvPr id="17424" name="Freeform 8"/>
            <p:cNvSpPr>
              <a:spLocks/>
            </p:cNvSpPr>
            <p:nvPr/>
          </p:nvSpPr>
          <p:spPr bwMode="auto">
            <a:xfrm>
              <a:off x="384" y="2546"/>
              <a:ext cx="952" cy="687"/>
            </a:xfrm>
            <a:custGeom>
              <a:avLst/>
              <a:gdLst>
                <a:gd name="T0" fmla="*/ 0 w 952"/>
                <a:gd name="T1" fmla="*/ 668 h 687"/>
                <a:gd name="T2" fmla="*/ 284 w 952"/>
                <a:gd name="T3" fmla="*/ 576 h 687"/>
                <a:gd name="T4" fmla="*/ 476 w 952"/>
                <a:gd name="T5" fmla="*/ 0 h 687"/>
                <a:gd name="T6" fmla="*/ 676 w 952"/>
                <a:gd name="T7" fmla="*/ 576 h 687"/>
                <a:gd name="T8" fmla="*/ 952 w 952"/>
                <a:gd name="T9" fmla="*/ 660 h 687"/>
                <a:gd name="T10" fmla="*/ 0 60000 65536"/>
                <a:gd name="T11" fmla="*/ 0 60000 65536"/>
                <a:gd name="T12" fmla="*/ 0 60000 65536"/>
                <a:gd name="T13" fmla="*/ 0 60000 65536"/>
                <a:gd name="T14" fmla="*/ 0 60000 65536"/>
                <a:gd name="T15" fmla="*/ 0 w 952"/>
                <a:gd name="T16" fmla="*/ 0 h 687"/>
                <a:gd name="T17" fmla="*/ 952 w 952"/>
                <a:gd name="T18" fmla="*/ 687 h 687"/>
              </a:gdLst>
              <a:ahLst/>
              <a:cxnLst>
                <a:cxn ang="T10">
                  <a:pos x="T0" y="T1"/>
                </a:cxn>
                <a:cxn ang="T11">
                  <a:pos x="T2" y="T3"/>
                </a:cxn>
                <a:cxn ang="T12">
                  <a:pos x="T4" y="T5"/>
                </a:cxn>
                <a:cxn ang="T13">
                  <a:pos x="T6" y="T7"/>
                </a:cxn>
                <a:cxn ang="T14">
                  <a:pos x="T8" y="T9"/>
                </a:cxn>
              </a:cxnLst>
              <a:rect l="T15" t="T16" r="T17" b="T18"/>
              <a:pathLst>
                <a:path w="952" h="687">
                  <a:moveTo>
                    <a:pt x="0" y="668"/>
                  </a:moveTo>
                  <a:cubicBezTo>
                    <a:pt x="47" y="653"/>
                    <a:pt x="205" y="687"/>
                    <a:pt x="284" y="576"/>
                  </a:cubicBezTo>
                  <a:cubicBezTo>
                    <a:pt x="363" y="465"/>
                    <a:pt x="411" y="0"/>
                    <a:pt x="476" y="0"/>
                  </a:cubicBezTo>
                  <a:cubicBezTo>
                    <a:pt x="541" y="0"/>
                    <a:pt x="597" y="466"/>
                    <a:pt x="676" y="576"/>
                  </a:cubicBezTo>
                  <a:cubicBezTo>
                    <a:pt x="755" y="686"/>
                    <a:pt x="894" y="642"/>
                    <a:pt x="952" y="660"/>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5" name="Line 9"/>
            <p:cNvSpPr>
              <a:spLocks noChangeShapeType="1"/>
            </p:cNvSpPr>
            <p:nvPr/>
          </p:nvSpPr>
          <p:spPr bwMode="auto">
            <a:xfrm>
              <a:off x="373" y="3266"/>
              <a:ext cx="96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6" name="Text Box 10"/>
          <p:cNvSpPr txBox="1">
            <a:spLocks noChangeArrowheads="1"/>
          </p:cNvSpPr>
          <p:nvPr/>
        </p:nvSpPr>
        <p:spPr bwMode="auto">
          <a:xfrm>
            <a:off x="193675" y="2020888"/>
            <a:ext cx="2370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5050"/>
                </a:solidFill>
              </a:rPr>
              <a:t>not equal </a:t>
            </a:r>
            <a:r>
              <a:rPr lang="en-US" altLang="en-US" sz="1600" b="1">
                <a:solidFill>
                  <a:srgbClr val="FF5050"/>
                </a:solidFill>
                <a:sym typeface="Wingdings" pitchFamily="2" charset="2"/>
              </a:rPr>
              <a:t> two-tailed</a:t>
            </a:r>
            <a:endParaRPr lang="en-US" altLang="en-US" sz="1600" b="1">
              <a:solidFill>
                <a:srgbClr val="FF5050"/>
              </a:solidFill>
            </a:endParaRPr>
          </a:p>
        </p:txBody>
      </p:sp>
      <p:sp>
        <p:nvSpPr>
          <p:cNvPr id="17417" name="Line 11"/>
          <p:cNvSpPr>
            <a:spLocks noChangeShapeType="1"/>
          </p:cNvSpPr>
          <p:nvPr/>
        </p:nvSpPr>
        <p:spPr bwMode="auto">
          <a:xfrm flipH="1">
            <a:off x="1339850" y="1700213"/>
            <a:ext cx="1022350" cy="354012"/>
          </a:xfrm>
          <a:prstGeom prst="line">
            <a:avLst/>
          </a:prstGeom>
          <a:noFill/>
          <a:ln w="9525">
            <a:solidFill>
              <a:srgbClr val="FF505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8" name="Line 12"/>
          <p:cNvSpPr>
            <a:spLocks noChangeShapeType="1"/>
          </p:cNvSpPr>
          <p:nvPr/>
        </p:nvSpPr>
        <p:spPr bwMode="auto">
          <a:xfrm flipH="1">
            <a:off x="1033463" y="2338388"/>
            <a:ext cx="306387" cy="1431925"/>
          </a:xfrm>
          <a:prstGeom prst="line">
            <a:avLst/>
          </a:prstGeom>
          <a:noFill/>
          <a:ln w="9525">
            <a:solidFill>
              <a:srgbClr val="FF505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9" name="Text Box 13"/>
          <p:cNvSpPr txBox="1">
            <a:spLocks noChangeArrowheads="1"/>
          </p:cNvSpPr>
          <p:nvPr/>
        </p:nvSpPr>
        <p:spPr bwMode="auto">
          <a:xfrm>
            <a:off x="993775" y="4967288"/>
            <a:ext cx="889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c</a:t>
            </a:r>
            <a:r>
              <a:rPr lang="en-US" altLang="en-US" sz="1200" b="1"/>
              <a:t> = 2.201 </a:t>
            </a:r>
            <a:endParaRPr lang="en-US" altLang="en-US" sz="1200" b="1" baseline="-25000"/>
          </a:p>
        </p:txBody>
      </p:sp>
      <p:sp>
        <p:nvSpPr>
          <p:cNvPr id="17420" name="Text Box 14"/>
          <p:cNvSpPr txBox="1">
            <a:spLocks noChangeArrowheads="1"/>
          </p:cNvSpPr>
          <p:nvPr/>
        </p:nvSpPr>
        <p:spPr bwMode="auto">
          <a:xfrm>
            <a:off x="2514600" y="3960813"/>
            <a:ext cx="6321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Using alpha, </a:t>
            </a:r>
            <a:r>
              <a:rPr lang="el-GR" altLang="en-US" sz="1800" b="1"/>
              <a:t>α</a:t>
            </a:r>
            <a:r>
              <a:rPr lang="en-US" altLang="en-US" sz="1800" b="1"/>
              <a:t> = 0.05 the </a:t>
            </a:r>
            <a:r>
              <a:rPr lang="en-US" altLang="en-US" sz="1800" b="1">
                <a:solidFill>
                  <a:srgbClr val="CCCC00"/>
                </a:solidFill>
              </a:rPr>
              <a:t>shaded region</a:t>
            </a:r>
            <a:r>
              <a:rPr lang="en-US" altLang="en-US" sz="1800" b="1"/>
              <a:t> are the rejection regions.  The sample mean would be too many standard deviations away from the population mean.  Since</a:t>
            </a:r>
            <a:r>
              <a:rPr lang="en-US" altLang="en-US" sz="1800"/>
              <a:t> </a:t>
            </a:r>
            <a:r>
              <a:rPr lang="en-US" altLang="en-US" sz="1800" b="1">
                <a:cs typeface="Arial" charset="0"/>
              </a:rPr>
              <a:t>t</a:t>
            </a:r>
            <a:r>
              <a:rPr lang="en-US" altLang="en-US" sz="1800" b="1" baseline="-25000">
                <a:cs typeface="Arial" charset="0"/>
              </a:rPr>
              <a:t>0</a:t>
            </a:r>
            <a:r>
              <a:rPr lang="en-US" altLang="en-US" sz="1800" b="1">
                <a:cs typeface="Arial" charset="0"/>
              </a:rPr>
              <a:t> lies in the rejection region, we would reject H</a:t>
            </a:r>
            <a:r>
              <a:rPr lang="en-US" altLang="en-US" sz="1800" b="1" baseline="-25000">
                <a:cs typeface="Arial" charset="0"/>
              </a:rPr>
              <a:t>0</a:t>
            </a:r>
            <a:r>
              <a:rPr lang="en-US" altLang="en-US" sz="1800" b="1">
                <a:cs typeface="Arial" charset="0"/>
              </a:rPr>
              <a:t>.</a:t>
            </a:r>
            <a:endParaRPr lang="el-GR" altLang="en-US" sz="1800" b="1">
              <a:cs typeface="Arial" charset="0"/>
            </a:endParaRPr>
          </a:p>
        </p:txBody>
      </p:sp>
      <p:sp>
        <p:nvSpPr>
          <p:cNvPr id="17421" name="Text Box 15"/>
          <p:cNvSpPr txBox="1">
            <a:spLocks noChangeArrowheads="1"/>
          </p:cNvSpPr>
          <p:nvPr/>
        </p:nvSpPr>
        <p:spPr bwMode="auto">
          <a:xfrm>
            <a:off x="215900" y="5849938"/>
            <a:ext cx="78565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t</a:t>
            </a:r>
            <a:r>
              <a:rPr lang="en-US" altLang="en-US" sz="1800" b="1" baseline="-25000"/>
              <a:t>c</a:t>
            </a:r>
            <a:r>
              <a:rPr lang="en-US" altLang="en-US" sz="1800" b="1"/>
              <a:t> (</a:t>
            </a:r>
            <a:r>
              <a:rPr lang="el-GR" altLang="en-US" sz="1800" b="1">
                <a:cs typeface="Arial" charset="0"/>
              </a:rPr>
              <a:t>α</a:t>
            </a:r>
            <a:r>
              <a:rPr lang="en-US" altLang="en-US" sz="1800" b="1">
                <a:cs typeface="Arial" charset="0"/>
              </a:rPr>
              <a:t>/2, n-1) = t(0.025, 11) = 2.201                 Calculator:  p-value = 0.0209</a:t>
            </a:r>
            <a:endParaRPr lang="el-GR" altLang="en-US" sz="1800" b="1">
              <a:cs typeface="Arial" charset="0"/>
            </a:endParaRPr>
          </a:p>
        </p:txBody>
      </p:sp>
      <p:sp>
        <p:nvSpPr>
          <p:cNvPr id="17422" name="Line 16"/>
          <p:cNvSpPr>
            <a:spLocks noChangeShapeType="1"/>
          </p:cNvSpPr>
          <p:nvPr/>
        </p:nvSpPr>
        <p:spPr bwMode="auto">
          <a:xfrm>
            <a:off x="1638300" y="4090988"/>
            <a:ext cx="0" cy="733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3" name="Text Box 17"/>
          <p:cNvSpPr txBox="1">
            <a:spLocks noChangeArrowheads="1"/>
          </p:cNvSpPr>
          <p:nvPr/>
        </p:nvSpPr>
        <p:spPr bwMode="auto">
          <a:xfrm>
            <a:off x="1373188" y="3829050"/>
            <a:ext cx="5286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2.69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868363"/>
          </a:xfrm>
        </p:spPr>
        <p:txBody>
          <a:bodyPr/>
          <a:lstStyle/>
          <a:p>
            <a:r>
              <a:rPr lang="en-US" altLang="en-US" sz="3600" b="1" smtClean="0"/>
              <a:t>Using Your Calculator: T-Test</a:t>
            </a:r>
          </a:p>
        </p:txBody>
      </p:sp>
      <p:sp>
        <p:nvSpPr>
          <p:cNvPr id="18435" name="Content Placeholder 2"/>
          <p:cNvSpPr>
            <a:spLocks noGrp="1"/>
          </p:cNvSpPr>
          <p:nvPr>
            <p:ph idx="1"/>
          </p:nvPr>
        </p:nvSpPr>
        <p:spPr>
          <a:xfrm>
            <a:off x="304800" y="1143000"/>
            <a:ext cx="8534400" cy="5029200"/>
          </a:xfrm>
        </p:spPr>
        <p:txBody>
          <a:bodyPr/>
          <a:lstStyle/>
          <a:p>
            <a:r>
              <a:rPr lang="en-US" altLang="en-US" sz="2800" b="1" smtClean="0"/>
              <a:t>Press STAT</a:t>
            </a:r>
          </a:p>
          <a:p>
            <a:pPr lvl="1"/>
            <a:r>
              <a:rPr lang="en-US" altLang="en-US" sz="2400" b="1" smtClean="0"/>
              <a:t>Tab over to TESTS</a:t>
            </a:r>
          </a:p>
          <a:p>
            <a:pPr lvl="1"/>
            <a:r>
              <a:rPr lang="en-US" altLang="en-US" sz="2400" b="1" smtClean="0"/>
              <a:t>Select T-Test and ENTER</a:t>
            </a:r>
          </a:p>
          <a:p>
            <a:pPr lvl="2"/>
            <a:r>
              <a:rPr lang="en-US" altLang="en-US" b="1" smtClean="0"/>
              <a:t>Highlight Stats or if Data (id the list its in)</a:t>
            </a:r>
          </a:p>
          <a:p>
            <a:pPr lvl="2"/>
            <a:r>
              <a:rPr lang="en-US" altLang="en-US" b="1" smtClean="0"/>
              <a:t>Entry </a:t>
            </a:r>
            <a:r>
              <a:rPr lang="el-GR" altLang="en-US" b="1" smtClean="0">
                <a:solidFill>
                  <a:srgbClr val="FFFF00"/>
                </a:solidFill>
              </a:rPr>
              <a:t>μ</a:t>
            </a:r>
            <a:r>
              <a:rPr lang="en-US" altLang="en-US" b="1" baseline="-25000" smtClean="0">
                <a:solidFill>
                  <a:srgbClr val="FFFF00"/>
                </a:solidFill>
              </a:rPr>
              <a:t>0</a:t>
            </a:r>
            <a:r>
              <a:rPr lang="en-US" altLang="en-US" b="1" smtClean="0"/>
              <a:t>, </a:t>
            </a:r>
            <a:br>
              <a:rPr lang="en-US" altLang="en-US" b="1" smtClean="0"/>
            </a:br>
            <a:r>
              <a:rPr lang="en-US" altLang="en-US" b="1" smtClean="0"/>
              <a:t>          </a:t>
            </a:r>
            <a:r>
              <a:rPr lang="en-US" altLang="en-US" b="1" smtClean="0">
                <a:solidFill>
                  <a:srgbClr val="FFFF00"/>
                </a:solidFill>
              </a:rPr>
              <a:t>x-bar</a:t>
            </a:r>
            <a:r>
              <a:rPr lang="en-US" altLang="en-US" b="1" smtClean="0"/>
              <a:t>, </a:t>
            </a:r>
            <a:br>
              <a:rPr lang="en-US" altLang="en-US" b="1" smtClean="0"/>
            </a:br>
            <a:r>
              <a:rPr lang="en-US" altLang="en-US" b="1" smtClean="0"/>
              <a:t>          </a:t>
            </a:r>
            <a:r>
              <a:rPr lang="en-US" altLang="en-US" b="1" smtClean="0">
                <a:solidFill>
                  <a:srgbClr val="FFFF00"/>
                </a:solidFill>
              </a:rPr>
              <a:t>st-dev</a:t>
            </a:r>
            <a:r>
              <a:rPr lang="en-US" altLang="en-US" b="1" smtClean="0"/>
              <a:t>, </a:t>
            </a:r>
            <a:br>
              <a:rPr lang="en-US" altLang="en-US" b="1" smtClean="0"/>
            </a:br>
            <a:r>
              <a:rPr lang="en-US" altLang="en-US" b="1" smtClean="0"/>
              <a:t>  and </a:t>
            </a:r>
            <a:r>
              <a:rPr lang="en-US" altLang="en-US" b="1" smtClean="0">
                <a:solidFill>
                  <a:srgbClr val="FFFF00"/>
                </a:solidFill>
              </a:rPr>
              <a:t>n</a:t>
            </a:r>
            <a:r>
              <a:rPr lang="en-US" altLang="en-US" b="1" smtClean="0"/>
              <a:t> from summary stats</a:t>
            </a:r>
          </a:p>
          <a:p>
            <a:pPr lvl="2"/>
            <a:r>
              <a:rPr lang="en-US" altLang="en-US" b="1" smtClean="0"/>
              <a:t>Highlight test type (</a:t>
            </a:r>
            <a:r>
              <a:rPr lang="en-US" altLang="en-US" b="1" smtClean="0">
                <a:solidFill>
                  <a:srgbClr val="FFFF00"/>
                </a:solidFill>
              </a:rPr>
              <a:t>two-sided</a:t>
            </a:r>
            <a:r>
              <a:rPr lang="en-US" altLang="en-US" b="1" smtClean="0"/>
              <a:t>, </a:t>
            </a:r>
            <a:r>
              <a:rPr lang="en-US" altLang="en-US" b="1" smtClean="0">
                <a:solidFill>
                  <a:srgbClr val="FFFF00"/>
                </a:solidFill>
              </a:rPr>
              <a:t>left</a:t>
            </a:r>
            <a:r>
              <a:rPr lang="en-US" altLang="en-US" b="1" smtClean="0"/>
              <a:t>, or </a:t>
            </a:r>
            <a:r>
              <a:rPr lang="en-US" altLang="en-US" b="1" smtClean="0">
                <a:solidFill>
                  <a:srgbClr val="FFFF00"/>
                </a:solidFill>
              </a:rPr>
              <a:t>right</a:t>
            </a:r>
            <a:r>
              <a:rPr lang="en-US" altLang="en-US" b="1" smtClean="0"/>
              <a:t>)</a:t>
            </a:r>
          </a:p>
          <a:p>
            <a:pPr lvl="2"/>
            <a:r>
              <a:rPr lang="en-US" altLang="en-US" b="1" smtClean="0"/>
              <a:t>Highlight Calculate and ENTER</a:t>
            </a:r>
          </a:p>
          <a:p>
            <a:r>
              <a:rPr lang="en-US" altLang="en-US" sz="2800" b="1" smtClean="0"/>
              <a:t>Read t-critical and p-value off screen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457200" y="180975"/>
            <a:ext cx="8229600" cy="642938"/>
          </a:xfrm>
        </p:spPr>
        <p:txBody>
          <a:bodyPr/>
          <a:lstStyle/>
          <a:p>
            <a:r>
              <a:rPr lang="en-US" altLang="en-US" sz="3600" b="1" smtClean="0"/>
              <a:t>Example 3</a:t>
            </a:r>
          </a:p>
        </p:txBody>
      </p:sp>
      <p:sp>
        <p:nvSpPr>
          <p:cNvPr id="19459" name="Text Box 5"/>
          <p:cNvSpPr txBox="1">
            <a:spLocks noChangeArrowheads="1"/>
          </p:cNvSpPr>
          <p:nvPr/>
        </p:nvSpPr>
        <p:spPr bwMode="auto">
          <a:xfrm>
            <a:off x="601663" y="793750"/>
            <a:ext cx="7924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A simple random sample of 40 stay-at-home women finds they watch TV an average of 16.8 hours/week with </a:t>
            </a:r>
            <a:r>
              <a:rPr lang="en-US" altLang="en-US" sz="2400" b="1" i="1"/>
              <a:t>s</a:t>
            </a:r>
            <a:r>
              <a:rPr lang="en-US" altLang="en-US" sz="2400" b="1"/>
              <a:t> = 4.7 hours/week.  The mean in 2004 was 18.1 hours/week.  Test if the average is different today at α = 0.05 level. </a:t>
            </a:r>
            <a:endParaRPr lang="el-GR" altLang="en-US" sz="2400" b="1">
              <a:cs typeface="Arial" charset="0"/>
            </a:endParaRPr>
          </a:p>
        </p:txBody>
      </p:sp>
      <p:sp>
        <p:nvSpPr>
          <p:cNvPr id="4" name="TextBox 3"/>
          <p:cNvSpPr txBox="1">
            <a:spLocks noChangeArrowheads="1"/>
          </p:cNvSpPr>
          <p:nvPr/>
        </p:nvSpPr>
        <p:spPr bwMode="auto">
          <a:xfrm>
            <a:off x="914400" y="2743200"/>
            <a:ext cx="72913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         = </a:t>
            </a:r>
            <a:r>
              <a:rPr lang="en-US" altLang="en-US" sz="2400" b="1">
                <a:solidFill>
                  <a:srgbClr val="FFFF00"/>
                </a:solidFill>
              </a:rPr>
              <a:t>ave time stay-at-home women watch TV </a:t>
            </a:r>
          </a:p>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a:t>
            </a:r>
            <a:r>
              <a:rPr lang="en-US" altLang="en-US" sz="2400" b="1">
                <a:solidFill>
                  <a:srgbClr val="FFFF00"/>
                </a:solidFill>
                <a:sym typeface="Symbol" pitchFamily="18" charset="2"/>
              </a:rPr>
              <a:t> </a:t>
            </a:r>
            <a:r>
              <a:rPr lang="en-US" altLang="en-US" sz="2400" b="1">
                <a:solidFill>
                  <a:srgbClr val="FFFF00"/>
                </a:solidFill>
              </a:rPr>
              <a:t>= 18.1 hours  per week</a:t>
            </a:r>
          </a:p>
        </p:txBody>
      </p:sp>
      <p:sp>
        <p:nvSpPr>
          <p:cNvPr id="5" name="TextBox 4"/>
          <p:cNvSpPr txBox="1">
            <a:spLocks noChangeArrowheads="1"/>
          </p:cNvSpPr>
          <p:nvPr/>
        </p:nvSpPr>
        <p:spPr bwMode="auto">
          <a:xfrm>
            <a:off x="914400" y="3581400"/>
            <a:ext cx="2808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ave TV ≠ 18.1</a:t>
            </a:r>
          </a:p>
        </p:txBody>
      </p:sp>
      <p:sp>
        <p:nvSpPr>
          <p:cNvPr id="6" name="TextBox 5"/>
          <p:cNvSpPr txBox="1">
            <a:spLocks noChangeArrowheads="1"/>
          </p:cNvSpPr>
          <p:nvPr/>
        </p:nvSpPr>
        <p:spPr bwMode="auto">
          <a:xfrm>
            <a:off x="914400" y="4419600"/>
            <a:ext cx="754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Two-sided test, SRS and </a:t>
            </a:r>
            <a:r>
              <a:rPr lang="el-GR" altLang="en-US" sz="2400" b="1">
                <a:solidFill>
                  <a:srgbClr val="FFFF00"/>
                </a:solidFill>
              </a:rPr>
              <a:t>σ</a:t>
            </a:r>
            <a:r>
              <a:rPr lang="en-US" altLang="en-US" sz="2400" b="1">
                <a:solidFill>
                  <a:srgbClr val="FFFF00"/>
                </a:solidFill>
              </a:rPr>
              <a:t> is unknown so we can use a t-test with n-1, or 39 degrees of freedom and </a:t>
            </a:r>
            <a:r>
              <a:rPr lang="el-GR" altLang="en-US" sz="2400" b="1">
                <a:solidFill>
                  <a:srgbClr val="FFFF00"/>
                </a:solidFill>
              </a:rPr>
              <a:t>α</a:t>
            </a:r>
            <a:r>
              <a:rPr lang="en-US" altLang="en-US" sz="2400" b="1">
                <a:solidFill>
                  <a:srgbClr val="FFFF00"/>
                </a:solidFill>
              </a:rPr>
              <a:t>/2 = 0.025.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2"/>
          <p:cNvSpPr>
            <a:spLocks/>
          </p:cNvSpPr>
          <p:nvPr/>
        </p:nvSpPr>
        <p:spPr bwMode="auto">
          <a:xfrm>
            <a:off x="298450" y="4789488"/>
            <a:ext cx="392113" cy="163512"/>
          </a:xfrm>
          <a:custGeom>
            <a:avLst/>
            <a:gdLst>
              <a:gd name="T0" fmla="*/ 0 w 247"/>
              <a:gd name="T1" fmla="*/ 2147483647 h 103"/>
              <a:gd name="T2" fmla="*/ 0 w 247"/>
              <a:gd name="T3" fmla="*/ 2147483647 h 103"/>
              <a:gd name="T4" fmla="*/ 2147483647 w 247"/>
              <a:gd name="T5" fmla="*/ 2147483647 h 103"/>
              <a:gd name="T6" fmla="*/ 2147483647 w 247"/>
              <a:gd name="T7" fmla="*/ 0 h 103"/>
              <a:gd name="T8" fmla="*/ 2147483647 w 247"/>
              <a:gd name="T9" fmla="*/ 2147483647 h 103"/>
              <a:gd name="T10" fmla="*/ 2147483647 w 247"/>
              <a:gd name="T11" fmla="*/ 2147483647 h 103"/>
              <a:gd name="T12" fmla="*/ 0 w 247"/>
              <a:gd name="T13" fmla="*/ 2147483647 h 103"/>
              <a:gd name="T14" fmla="*/ 0 60000 65536"/>
              <a:gd name="T15" fmla="*/ 0 60000 65536"/>
              <a:gd name="T16" fmla="*/ 0 60000 65536"/>
              <a:gd name="T17" fmla="*/ 0 60000 65536"/>
              <a:gd name="T18" fmla="*/ 0 60000 65536"/>
              <a:gd name="T19" fmla="*/ 0 60000 65536"/>
              <a:gd name="T20" fmla="*/ 0 60000 65536"/>
              <a:gd name="T21" fmla="*/ 0 w 247"/>
              <a:gd name="T22" fmla="*/ 0 h 103"/>
              <a:gd name="T23" fmla="*/ 247 w 247"/>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7" h="103">
                <a:moveTo>
                  <a:pt x="0" y="54"/>
                </a:moveTo>
                <a:lnTo>
                  <a:pt x="0" y="103"/>
                </a:lnTo>
                <a:lnTo>
                  <a:pt x="247" y="103"/>
                </a:lnTo>
                <a:lnTo>
                  <a:pt x="247" y="0"/>
                </a:lnTo>
                <a:lnTo>
                  <a:pt x="172" y="36"/>
                </a:lnTo>
                <a:lnTo>
                  <a:pt x="90" y="48"/>
                </a:lnTo>
                <a:lnTo>
                  <a:pt x="0" y="54"/>
                </a:lnTo>
                <a:close/>
              </a:path>
            </a:pathLst>
          </a:custGeom>
          <a:solidFill>
            <a:srgbClr val="CCCC00"/>
          </a:solidFill>
          <a:ln w="9525">
            <a:solidFill>
              <a:srgbClr val="FFCC66"/>
            </a:solidFill>
            <a:round/>
            <a:headEnd/>
            <a:tailEnd/>
          </a:ln>
        </p:spPr>
        <p:txBody>
          <a:bodyPr/>
          <a:lstStyle/>
          <a:p>
            <a:endParaRPr lang="en-US"/>
          </a:p>
        </p:txBody>
      </p:sp>
      <p:sp>
        <p:nvSpPr>
          <p:cNvPr id="20483" name="Freeform 3"/>
          <p:cNvSpPr>
            <a:spLocks/>
          </p:cNvSpPr>
          <p:nvPr/>
        </p:nvSpPr>
        <p:spPr bwMode="auto">
          <a:xfrm>
            <a:off x="1403350" y="4784725"/>
            <a:ext cx="393700" cy="163513"/>
          </a:xfrm>
          <a:custGeom>
            <a:avLst/>
            <a:gdLst>
              <a:gd name="T0" fmla="*/ 2147483647 w 248"/>
              <a:gd name="T1" fmla="*/ 2147483647 h 103"/>
              <a:gd name="T2" fmla="*/ 2147483647 w 248"/>
              <a:gd name="T3" fmla="*/ 2147483647 h 103"/>
              <a:gd name="T4" fmla="*/ 0 w 248"/>
              <a:gd name="T5" fmla="*/ 2147483647 h 103"/>
              <a:gd name="T6" fmla="*/ 0 w 248"/>
              <a:gd name="T7" fmla="*/ 0 h 103"/>
              <a:gd name="T8" fmla="*/ 2147483647 w 248"/>
              <a:gd name="T9" fmla="*/ 2147483647 h 103"/>
              <a:gd name="T10" fmla="*/ 2147483647 w 248"/>
              <a:gd name="T11" fmla="*/ 2147483647 h 103"/>
              <a:gd name="T12" fmla="*/ 2147483647 w 248"/>
              <a:gd name="T13" fmla="*/ 2147483647 h 103"/>
              <a:gd name="T14" fmla="*/ 0 60000 65536"/>
              <a:gd name="T15" fmla="*/ 0 60000 65536"/>
              <a:gd name="T16" fmla="*/ 0 60000 65536"/>
              <a:gd name="T17" fmla="*/ 0 60000 65536"/>
              <a:gd name="T18" fmla="*/ 0 60000 65536"/>
              <a:gd name="T19" fmla="*/ 0 60000 65536"/>
              <a:gd name="T20" fmla="*/ 0 60000 65536"/>
              <a:gd name="T21" fmla="*/ 0 w 248"/>
              <a:gd name="T22" fmla="*/ 0 h 103"/>
              <a:gd name="T23" fmla="*/ 248 w 248"/>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8" h="103">
                <a:moveTo>
                  <a:pt x="248" y="49"/>
                </a:moveTo>
                <a:lnTo>
                  <a:pt x="247" y="103"/>
                </a:lnTo>
                <a:lnTo>
                  <a:pt x="0" y="103"/>
                </a:lnTo>
                <a:lnTo>
                  <a:pt x="0" y="0"/>
                </a:lnTo>
                <a:lnTo>
                  <a:pt x="75" y="36"/>
                </a:lnTo>
                <a:lnTo>
                  <a:pt x="157" y="48"/>
                </a:lnTo>
                <a:lnTo>
                  <a:pt x="248" y="49"/>
                </a:lnTo>
                <a:close/>
              </a:path>
            </a:pathLst>
          </a:custGeom>
          <a:solidFill>
            <a:srgbClr val="CCCC00"/>
          </a:solidFill>
          <a:ln w="9525">
            <a:solidFill>
              <a:srgbClr val="FFCC66"/>
            </a:solidFill>
            <a:round/>
            <a:headEnd/>
            <a:tailEnd/>
          </a:ln>
        </p:spPr>
        <p:txBody>
          <a:bodyPr/>
          <a:lstStyle/>
          <a:p>
            <a:endParaRPr lang="en-US"/>
          </a:p>
        </p:txBody>
      </p:sp>
      <p:sp>
        <p:nvSpPr>
          <p:cNvPr id="20484" name="Rectangle 4"/>
          <p:cNvSpPr>
            <a:spLocks noGrp="1" noChangeArrowheads="1"/>
          </p:cNvSpPr>
          <p:nvPr>
            <p:ph type="title"/>
          </p:nvPr>
        </p:nvSpPr>
        <p:spPr>
          <a:xfrm>
            <a:off x="457200" y="158750"/>
            <a:ext cx="8229600" cy="685800"/>
          </a:xfrm>
        </p:spPr>
        <p:txBody>
          <a:bodyPr/>
          <a:lstStyle/>
          <a:p>
            <a:r>
              <a:rPr lang="en-US" altLang="en-US" sz="3600" b="1" smtClean="0"/>
              <a:t>Example 3  cont</a:t>
            </a:r>
          </a:p>
        </p:txBody>
      </p:sp>
      <p:sp>
        <p:nvSpPr>
          <p:cNvPr id="20485" name="Text Box 5"/>
          <p:cNvSpPr txBox="1">
            <a:spLocks noChangeArrowheads="1"/>
          </p:cNvSpPr>
          <p:nvPr/>
        </p:nvSpPr>
        <p:spPr bwMode="auto">
          <a:xfrm>
            <a:off x="395288" y="793750"/>
            <a:ext cx="83518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A simple random sample of 40 stay-at-home women finds they watch TV an average of 16.8 hours/week with   s = 4.7 hours/week.  The mean in 2004 was 18.1 hours/week.  Test if the average is different today at α = 0.05 level. </a:t>
            </a:r>
            <a:endParaRPr lang="el-GR" altLang="en-US" sz="1800" b="1">
              <a:solidFill>
                <a:srgbClr val="FFFF00"/>
              </a:solidFill>
              <a:cs typeface="Arial" charset="0"/>
            </a:endParaRPr>
          </a:p>
        </p:txBody>
      </p:sp>
      <p:sp>
        <p:nvSpPr>
          <p:cNvPr id="20486" name="Text Box 6"/>
          <p:cNvSpPr txBox="1">
            <a:spLocks noChangeArrowheads="1"/>
          </p:cNvSpPr>
          <p:nvPr/>
        </p:nvSpPr>
        <p:spPr bwMode="auto">
          <a:xfrm>
            <a:off x="1560513" y="2462213"/>
            <a:ext cx="63484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X-bar – </a:t>
            </a:r>
            <a:r>
              <a:rPr lang="el-GR" altLang="en-US" sz="1800" b="1">
                <a:cs typeface="Arial" charset="0"/>
              </a:rPr>
              <a:t>μ</a:t>
            </a:r>
            <a:r>
              <a:rPr lang="en-US" altLang="en-US" sz="1800" b="1" baseline="-25000">
                <a:cs typeface="Arial" charset="0"/>
              </a:rPr>
              <a:t>0</a:t>
            </a:r>
            <a:r>
              <a:rPr lang="en-US" altLang="en-US" sz="1800" b="1">
                <a:cs typeface="Arial" charset="0"/>
              </a:rPr>
              <a:t>         16.8 – 18.1                -1.3</a:t>
            </a:r>
            <a:endParaRPr lang="el-GR" altLang="en-US" sz="1800" b="1">
              <a:cs typeface="Arial" charset="0"/>
            </a:endParaRPr>
          </a:p>
          <a:p>
            <a:pPr>
              <a:spcBef>
                <a:spcPct val="0"/>
              </a:spcBef>
              <a:buFontTx/>
              <a:buNone/>
            </a:pPr>
            <a:r>
              <a:rPr lang="en-US" altLang="en-US" sz="1800" b="1"/>
              <a:t>t</a:t>
            </a:r>
            <a:r>
              <a:rPr lang="en-US" altLang="en-US" sz="1800" b="1" baseline="-25000"/>
              <a:t>0</a:t>
            </a:r>
            <a:r>
              <a:rPr lang="en-US" altLang="en-US" sz="1800" b="1"/>
              <a:t> = ---------------  =   ----------------------  = -------------  = -1.7494</a:t>
            </a:r>
          </a:p>
          <a:p>
            <a:pPr>
              <a:spcBef>
                <a:spcPct val="0"/>
              </a:spcBef>
              <a:buFontTx/>
              <a:buNone/>
            </a:pPr>
            <a:r>
              <a:rPr lang="en-US" altLang="en-US" sz="1800" b="1"/>
              <a:t>          </a:t>
            </a:r>
            <a:r>
              <a:rPr lang="en-US" altLang="en-US" sz="1800" b="1">
                <a:cs typeface="Arial" charset="0"/>
              </a:rPr>
              <a:t>s / </a:t>
            </a:r>
            <a:r>
              <a:rPr lang="el-GR" altLang="en-US" sz="1800" b="1">
                <a:cs typeface="Arial" charset="0"/>
              </a:rPr>
              <a:t>√</a:t>
            </a:r>
            <a:r>
              <a:rPr lang="en-US" altLang="en-US" sz="1800" b="1">
                <a:cs typeface="Arial" charset="0"/>
              </a:rPr>
              <a:t>n                 4.7/√40                 0.74314</a:t>
            </a:r>
          </a:p>
        </p:txBody>
      </p:sp>
      <p:grpSp>
        <p:nvGrpSpPr>
          <p:cNvPr id="20487" name="Group 7"/>
          <p:cNvGrpSpPr>
            <a:grpSpLocks/>
          </p:cNvGrpSpPr>
          <p:nvPr/>
        </p:nvGrpSpPr>
        <p:grpSpPr bwMode="auto">
          <a:xfrm>
            <a:off x="274638" y="3813175"/>
            <a:ext cx="1538287" cy="1143000"/>
            <a:chOff x="373" y="2546"/>
            <a:chExt cx="969" cy="720"/>
          </a:xfrm>
        </p:grpSpPr>
        <p:sp>
          <p:nvSpPr>
            <p:cNvPr id="20496" name="Freeform 8"/>
            <p:cNvSpPr>
              <a:spLocks/>
            </p:cNvSpPr>
            <p:nvPr/>
          </p:nvSpPr>
          <p:spPr bwMode="auto">
            <a:xfrm>
              <a:off x="384" y="2546"/>
              <a:ext cx="952" cy="687"/>
            </a:xfrm>
            <a:custGeom>
              <a:avLst/>
              <a:gdLst>
                <a:gd name="T0" fmla="*/ 0 w 952"/>
                <a:gd name="T1" fmla="*/ 668 h 687"/>
                <a:gd name="T2" fmla="*/ 284 w 952"/>
                <a:gd name="T3" fmla="*/ 576 h 687"/>
                <a:gd name="T4" fmla="*/ 476 w 952"/>
                <a:gd name="T5" fmla="*/ 0 h 687"/>
                <a:gd name="T6" fmla="*/ 676 w 952"/>
                <a:gd name="T7" fmla="*/ 576 h 687"/>
                <a:gd name="T8" fmla="*/ 952 w 952"/>
                <a:gd name="T9" fmla="*/ 660 h 687"/>
                <a:gd name="T10" fmla="*/ 0 60000 65536"/>
                <a:gd name="T11" fmla="*/ 0 60000 65536"/>
                <a:gd name="T12" fmla="*/ 0 60000 65536"/>
                <a:gd name="T13" fmla="*/ 0 60000 65536"/>
                <a:gd name="T14" fmla="*/ 0 60000 65536"/>
                <a:gd name="T15" fmla="*/ 0 w 952"/>
                <a:gd name="T16" fmla="*/ 0 h 687"/>
                <a:gd name="T17" fmla="*/ 952 w 952"/>
                <a:gd name="T18" fmla="*/ 687 h 687"/>
              </a:gdLst>
              <a:ahLst/>
              <a:cxnLst>
                <a:cxn ang="T10">
                  <a:pos x="T0" y="T1"/>
                </a:cxn>
                <a:cxn ang="T11">
                  <a:pos x="T2" y="T3"/>
                </a:cxn>
                <a:cxn ang="T12">
                  <a:pos x="T4" y="T5"/>
                </a:cxn>
                <a:cxn ang="T13">
                  <a:pos x="T6" y="T7"/>
                </a:cxn>
                <a:cxn ang="T14">
                  <a:pos x="T8" y="T9"/>
                </a:cxn>
              </a:cxnLst>
              <a:rect l="T15" t="T16" r="T17" b="T18"/>
              <a:pathLst>
                <a:path w="952" h="687">
                  <a:moveTo>
                    <a:pt x="0" y="668"/>
                  </a:moveTo>
                  <a:cubicBezTo>
                    <a:pt x="47" y="653"/>
                    <a:pt x="205" y="687"/>
                    <a:pt x="284" y="576"/>
                  </a:cubicBezTo>
                  <a:cubicBezTo>
                    <a:pt x="363" y="465"/>
                    <a:pt x="411" y="0"/>
                    <a:pt x="476" y="0"/>
                  </a:cubicBezTo>
                  <a:cubicBezTo>
                    <a:pt x="541" y="0"/>
                    <a:pt x="597" y="466"/>
                    <a:pt x="676" y="576"/>
                  </a:cubicBezTo>
                  <a:cubicBezTo>
                    <a:pt x="755" y="686"/>
                    <a:pt x="894" y="642"/>
                    <a:pt x="952" y="660"/>
                  </a:cubicBezTo>
                </a:path>
              </a:pathLst>
            </a:custGeom>
            <a:noFill/>
            <a:ln w="381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7" name="Line 9"/>
            <p:cNvSpPr>
              <a:spLocks noChangeShapeType="1"/>
            </p:cNvSpPr>
            <p:nvPr/>
          </p:nvSpPr>
          <p:spPr bwMode="auto">
            <a:xfrm>
              <a:off x="373" y="3266"/>
              <a:ext cx="96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8" name="Text Box 10"/>
          <p:cNvSpPr txBox="1">
            <a:spLocks noChangeArrowheads="1"/>
          </p:cNvSpPr>
          <p:nvPr/>
        </p:nvSpPr>
        <p:spPr bwMode="auto">
          <a:xfrm>
            <a:off x="193675" y="2020888"/>
            <a:ext cx="2370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5050"/>
                </a:solidFill>
              </a:rPr>
              <a:t>not equal </a:t>
            </a:r>
            <a:r>
              <a:rPr lang="en-US" altLang="en-US" sz="1600" b="1">
                <a:solidFill>
                  <a:srgbClr val="FF5050"/>
                </a:solidFill>
                <a:sym typeface="Wingdings" pitchFamily="2" charset="2"/>
              </a:rPr>
              <a:t> two-tailed</a:t>
            </a:r>
            <a:endParaRPr lang="en-US" altLang="en-US" sz="1600" b="1">
              <a:solidFill>
                <a:srgbClr val="FF5050"/>
              </a:solidFill>
            </a:endParaRPr>
          </a:p>
        </p:txBody>
      </p:sp>
      <p:sp>
        <p:nvSpPr>
          <p:cNvPr id="20489" name="Line 11"/>
          <p:cNvSpPr>
            <a:spLocks noChangeShapeType="1"/>
          </p:cNvSpPr>
          <p:nvPr/>
        </p:nvSpPr>
        <p:spPr bwMode="auto">
          <a:xfrm>
            <a:off x="1020763" y="1700213"/>
            <a:ext cx="319087" cy="354012"/>
          </a:xfrm>
          <a:prstGeom prst="line">
            <a:avLst/>
          </a:prstGeom>
          <a:noFill/>
          <a:ln w="9525">
            <a:solidFill>
              <a:srgbClr val="FF505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0" name="Line 12"/>
          <p:cNvSpPr>
            <a:spLocks noChangeShapeType="1"/>
          </p:cNvSpPr>
          <p:nvPr/>
        </p:nvSpPr>
        <p:spPr bwMode="auto">
          <a:xfrm flipH="1">
            <a:off x="1033463" y="2338388"/>
            <a:ext cx="306387" cy="1431925"/>
          </a:xfrm>
          <a:prstGeom prst="line">
            <a:avLst/>
          </a:prstGeom>
          <a:noFill/>
          <a:ln w="9525">
            <a:solidFill>
              <a:srgbClr val="FF505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1" name="Text Box 13"/>
          <p:cNvSpPr txBox="1">
            <a:spLocks noChangeArrowheads="1"/>
          </p:cNvSpPr>
          <p:nvPr/>
        </p:nvSpPr>
        <p:spPr bwMode="auto">
          <a:xfrm>
            <a:off x="228600" y="5029200"/>
            <a:ext cx="862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b="1"/>
              <a:t>t</a:t>
            </a:r>
            <a:r>
              <a:rPr lang="en-US" altLang="en-US" sz="1200" b="1" baseline="-25000"/>
              <a:t>c</a:t>
            </a:r>
            <a:r>
              <a:rPr lang="en-US" altLang="en-US" sz="1200" b="1"/>
              <a:t> = -2.02 </a:t>
            </a:r>
            <a:endParaRPr lang="en-US" altLang="en-US" sz="1200" b="1" baseline="-25000"/>
          </a:p>
        </p:txBody>
      </p:sp>
      <p:sp>
        <p:nvSpPr>
          <p:cNvPr id="20492" name="Text Box 14"/>
          <p:cNvSpPr txBox="1">
            <a:spLocks noChangeArrowheads="1"/>
          </p:cNvSpPr>
          <p:nvPr/>
        </p:nvSpPr>
        <p:spPr bwMode="auto">
          <a:xfrm>
            <a:off x="2457450" y="3892550"/>
            <a:ext cx="64579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Using alpha, </a:t>
            </a:r>
            <a:r>
              <a:rPr lang="el-GR" altLang="en-US" sz="1800" b="1"/>
              <a:t>α</a:t>
            </a:r>
            <a:r>
              <a:rPr lang="en-US" altLang="en-US" sz="1800" b="1"/>
              <a:t> = 0.05 the </a:t>
            </a:r>
            <a:r>
              <a:rPr lang="en-US" altLang="en-US" sz="1800" b="1">
                <a:solidFill>
                  <a:srgbClr val="CCCC00"/>
                </a:solidFill>
              </a:rPr>
              <a:t>shaded region</a:t>
            </a:r>
            <a:r>
              <a:rPr lang="en-US" altLang="en-US" sz="1800" b="1"/>
              <a:t> are the rejection regions.  The sample mean would not be too many standard deviations away from the population mean.  Since</a:t>
            </a:r>
            <a:r>
              <a:rPr lang="en-US" altLang="en-US" sz="1800"/>
              <a:t> </a:t>
            </a:r>
            <a:r>
              <a:rPr lang="en-US" altLang="en-US" sz="1800" b="1">
                <a:cs typeface="Arial" charset="0"/>
              </a:rPr>
              <a:t>t</a:t>
            </a:r>
            <a:r>
              <a:rPr lang="en-US" altLang="en-US" sz="1800" b="1" baseline="-25000">
                <a:cs typeface="Arial" charset="0"/>
              </a:rPr>
              <a:t>0</a:t>
            </a:r>
            <a:r>
              <a:rPr lang="en-US" altLang="en-US" sz="1800" b="1">
                <a:cs typeface="Arial" charset="0"/>
              </a:rPr>
              <a:t> does not lie in the rejection region, we would fail to reject H</a:t>
            </a:r>
            <a:r>
              <a:rPr lang="en-US" altLang="en-US" sz="1800" b="1" baseline="-25000">
                <a:cs typeface="Arial" charset="0"/>
              </a:rPr>
              <a:t>0</a:t>
            </a:r>
            <a:r>
              <a:rPr lang="en-US" altLang="en-US" sz="1800" b="1">
                <a:cs typeface="Arial" charset="0"/>
              </a:rPr>
              <a:t>:  no evidence of change from 2004 habits.</a:t>
            </a:r>
            <a:endParaRPr lang="el-GR" altLang="en-US" sz="1800" b="1">
              <a:cs typeface="Arial" charset="0"/>
            </a:endParaRPr>
          </a:p>
        </p:txBody>
      </p:sp>
      <p:sp>
        <p:nvSpPr>
          <p:cNvPr id="20493" name="Text Box 15"/>
          <p:cNvSpPr txBox="1">
            <a:spLocks noChangeArrowheads="1"/>
          </p:cNvSpPr>
          <p:nvPr/>
        </p:nvSpPr>
        <p:spPr bwMode="auto">
          <a:xfrm>
            <a:off x="215900" y="5849938"/>
            <a:ext cx="7753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t</a:t>
            </a:r>
            <a:r>
              <a:rPr lang="en-US" altLang="en-US" sz="1800" b="1" baseline="-25000"/>
              <a:t>c</a:t>
            </a:r>
            <a:r>
              <a:rPr lang="en-US" altLang="en-US" sz="1800" b="1"/>
              <a:t> (</a:t>
            </a:r>
            <a:r>
              <a:rPr lang="el-GR" altLang="en-US" sz="1800" b="1">
                <a:cs typeface="Arial" charset="0"/>
              </a:rPr>
              <a:t>α</a:t>
            </a:r>
            <a:r>
              <a:rPr lang="en-US" altLang="en-US" sz="1800" b="1">
                <a:cs typeface="Arial" charset="0"/>
              </a:rPr>
              <a:t>/2, n-1) = t(0.025, 39) = -2.023                Calculator:  p-value = 0.088</a:t>
            </a:r>
            <a:endParaRPr lang="el-GR" altLang="en-US" sz="1800" b="1">
              <a:cs typeface="Arial" charset="0"/>
            </a:endParaRPr>
          </a:p>
        </p:txBody>
      </p:sp>
      <p:sp>
        <p:nvSpPr>
          <p:cNvPr id="20494" name="Line 16"/>
          <p:cNvSpPr>
            <a:spLocks noChangeShapeType="1"/>
          </p:cNvSpPr>
          <p:nvPr/>
        </p:nvSpPr>
        <p:spPr bwMode="auto">
          <a:xfrm>
            <a:off x="838200" y="4191000"/>
            <a:ext cx="0" cy="733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5" name="Text Box 17"/>
          <p:cNvSpPr txBox="1">
            <a:spLocks noChangeArrowheads="1"/>
          </p:cNvSpPr>
          <p:nvPr/>
        </p:nvSpPr>
        <p:spPr bwMode="auto">
          <a:xfrm>
            <a:off x="304800" y="3810000"/>
            <a:ext cx="5921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-1.75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9 - 3</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Tests about a </a:t>
            </a:r>
          </a:p>
          <a:p>
            <a:pPr eaLnBrk="1" hangingPunct="1"/>
            <a:r>
              <a:rPr lang="en-US" altLang="en-US" b="1" smtClean="0"/>
              <a:t>Population Mean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21507" name="Rectangle 3"/>
          <p:cNvSpPr>
            <a:spLocks noGrp="1" noChangeArrowheads="1"/>
          </p:cNvSpPr>
          <p:nvPr>
            <p:ph type="body" idx="1"/>
          </p:nvPr>
        </p:nvSpPr>
        <p:spPr>
          <a:xfrm>
            <a:off x="228600" y="990600"/>
            <a:ext cx="8686800" cy="5486400"/>
          </a:xfrm>
        </p:spPr>
        <p:txBody>
          <a:bodyPr/>
          <a:lstStyle/>
          <a:p>
            <a:pPr eaLnBrk="1" hangingPunct="1"/>
            <a:r>
              <a:rPr lang="en-US" altLang="en-US" sz="2800" b="1" smtClean="0">
                <a:solidFill>
                  <a:srgbClr val="FFFF00"/>
                </a:solidFill>
              </a:rPr>
              <a:t>Summary</a:t>
            </a:r>
          </a:p>
          <a:p>
            <a:pPr lvl="1"/>
            <a:r>
              <a:rPr lang="en-US" altLang="en-US" sz="2400" b="1" smtClean="0"/>
              <a:t>A hypothesis test of means, with </a:t>
            </a:r>
            <a:r>
              <a:rPr lang="el-GR" altLang="en-US" sz="2400" b="1" i="1" smtClean="0">
                <a:cs typeface="Arial" charset="0"/>
              </a:rPr>
              <a:t>σ</a:t>
            </a:r>
            <a:r>
              <a:rPr lang="en-US" altLang="en-US" sz="2400" b="1" smtClean="0">
                <a:cs typeface="Arial" charset="0"/>
              </a:rPr>
              <a:t> </a:t>
            </a:r>
            <a:r>
              <a:rPr lang="en-US" altLang="en-US" sz="2400" b="1" smtClean="0"/>
              <a:t>unknown, has the same general structure as a hypothesis test of means with </a:t>
            </a:r>
            <a:r>
              <a:rPr lang="el-GR" altLang="en-US" sz="2400" b="1" i="1" smtClean="0">
                <a:cs typeface="Arial" charset="0"/>
              </a:rPr>
              <a:t>σ</a:t>
            </a:r>
            <a:r>
              <a:rPr lang="en-US" altLang="en-US" sz="2400" b="1" smtClean="0">
                <a:cs typeface="Arial" charset="0"/>
              </a:rPr>
              <a:t> </a:t>
            </a:r>
            <a:r>
              <a:rPr lang="en-US" altLang="en-US" sz="2400" b="1" smtClean="0"/>
              <a:t>known</a:t>
            </a:r>
            <a:endParaRPr lang="en-US" altLang="en-US" sz="2400" b="1" smtClean="0">
              <a:cs typeface="Arial" charset="0"/>
            </a:endParaRPr>
          </a:p>
          <a:p>
            <a:pPr lvl="1"/>
            <a:r>
              <a:rPr lang="en-US" altLang="en-US" sz="2400" b="1" smtClean="0">
                <a:cs typeface="Arial" charset="0"/>
              </a:rPr>
              <a:t>Any one of our three methods can be used, with the following two changes to all the calculations</a:t>
            </a:r>
          </a:p>
          <a:p>
            <a:pPr lvl="2"/>
            <a:r>
              <a:rPr lang="en-US" altLang="en-US" sz="2000" b="1" smtClean="0">
                <a:cs typeface="Arial" charset="0"/>
              </a:rPr>
              <a:t>Use the sample standard deviation </a:t>
            </a:r>
            <a:r>
              <a:rPr lang="en-US" altLang="en-US" sz="2000" b="1" i="1" smtClean="0">
                <a:cs typeface="Arial" charset="0"/>
              </a:rPr>
              <a:t>s</a:t>
            </a:r>
            <a:r>
              <a:rPr lang="en-US" altLang="en-US" sz="2000" b="1" smtClean="0">
                <a:cs typeface="Arial" charset="0"/>
              </a:rPr>
              <a:t> in place of the population standard deviation </a:t>
            </a:r>
            <a:r>
              <a:rPr lang="el-GR" altLang="en-US" sz="2000" b="1" i="1" smtClean="0">
                <a:cs typeface="Arial" charset="0"/>
              </a:rPr>
              <a:t>σ</a:t>
            </a:r>
            <a:endParaRPr lang="en-US" altLang="en-US" sz="2000" b="1" i="1" smtClean="0">
              <a:cs typeface="Arial" charset="0"/>
            </a:endParaRPr>
          </a:p>
          <a:p>
            <a:pPr lvl="2"/>
            <a:r>
              <a:rPr lang="en-US" altLang="en-US" sz="2000" b="1" smtClean="0">
                <a:cs typeface="Arial" charset="0"/>
              </a:rPr>
              <a:t>Use the Student’s t-distribution in place of the normal distribution</a:t>
            </a:r>
            <a:endParaRPr lang="en-US" altLang="en-US" sz="2800" b="1" smtClean="0"/>
          </a:p>
          <a:p>
            <a:pPr eaLnBrk="1" hangingPunct="1"/>
            <a:r>
              <a:rPr lang="en-US" altLang="en-US" sz="2800" b="1" smtClean="0">
                <a:solidFill>
                  <a:srgbClr val="FFFF00"/>
                </a:solidFill>
              </a:rPr>
              <a:t>Homework</a:t>
            </a:r>
          </a:p>
          <a:p>
            <a:pPr lvl="1" eaLnBrk="1" hangingPunct="1"/>
            <a:r>
              <a:rPr lang="en-US" altLang="en-US" sz="2400" b="1" smtClean="0"/>
              <a:t>problems 57-60, 71, 73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solidFill>
                <a:srgbClr val="FFFFFF"/>
              </a:solidFill>
            </a:endParaRPr>
          </a:p>
        </p:txBody>
      </p:sp>
      <p:sp>
        <p:nvSpPr>
          <p:cNvPr id="2253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FF"/>
              </a:solidFill>
            </a:endParaRPr>
          </a:p>
        </p:txBody>
      </p:sp>
      <p:sp>
        <p:nvSpPr>
          <p:cNvPr id="2253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626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solidFill>
                  <a:srgbClr val="FFFFFF"/>
                </a:solidFill>
                <a:effectLst>
                  <a:outerShdw blurRad="38100" dist="38100" dir="2700000" algn="tl">
                    <a:srgbClr val="336699"/>
                  </a:outerShdw>
                </a:effectLst>
              </a:rPr>
              <a:t>5-Minute Check on Chapter 9-3a</a:t>
            </a:r>
          </a:p>
        </p:txBody>
      </p:sp>
      <p:sp>
        <p:nvSpPr>
          <p:cNvPr id="33800" name="Text Box 8"/>
          <p:cNvSpPr txBox="1">
            <a:spLocks noChangeArrowheads="1"/>
          </p:cNvSpPr>
          <p:nvPr/>
        </p:nvSpPr>
        <p:spPr bwMode="white">
          <a:xfrm>
            <a:off x="1652588" y="652303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solidFill>
                  <a:srgbClr val="FFFFFF"/>
                </a:solidFill>
                <a:effectLst>
                  <a:outerShdw blurRad="38100" dist="38100" dir="2700000" algn="tl">
                    <a:srgbClr val="336699"/>
                  </a:outerShdw>
                </a:effectLst>
              </a:rPr>
              <a:t>Click the mouse button or press the Space Bar to display the answers.</a:t>
            </a:r>
          </a:p>
        </p:txBody>
      </p:sp>
      <p:sp>
        <p:nvSpPr>
          <p:cNvPr id="2253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200" b="1"/>
          </a:p>
          <a:p>
            <a:pPr>
              <a:spcBef>
                <a:spcPct val="0"/>
              </a:spcBef>
              <a:buFontTx/>
              <a:buAutoNum type="arabicPeriod"/>
            </a:pPr>
            <a:r>
              <a:rPr lang="en-US" altLang="en-US" sz="2000" b="1"/>
              <a:t>What advantage does using our calculator have over using the t-tables to work the inference test?</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In a two-sided test, what do we do with alpha (</a:t>
            </a:r>
            <a:r>
              <a:rPr lang="el-GR" altLang="en-US" sz="2000" b="1"/>
              <a:t>α</a:t>
            </a:r>
            <a:r>
              <a:rPr lang="en-US" altLang="en-US" sz="2000" b="1"/>
              <a:t>)?</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If they do not list an alpha value in the problem, what do we do?</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If CLT does not apply, what do we do?</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do we always watch out for when using a t-distribution?</a:t>
            </a:r>
          </a:p>
          <a:p>
            <a:pPr>
              <a:spcBef>
                <a:spcPct val="0"/>
              </a:spcBef>
              <a:buFontTx/>
              <a:buAutoNum type="arabicPeriod"/>
            </a:pPr>
            <a:endParaRPr lang="en-US" altLang="en-US" sz="2000" b="1"/>
          </a:p>
          <a:p>
            <a:pPr>
              <a:spcBef>
                <a:spcPct val="0"/>
              </a:spcBef>
              <a:buFontTx/>
              <a:buNone/>
            </a:pPr>
            <a:endParaRPr lang="en-US" altLang="en-US" sz="2000" b="1">
              <a:solidFill>
                <a:srgbClr val="FFFFFF"/>
              </a:solidFill>
            </a:endParaRPr>
          </a:p>
          <a:p>
            <a:pPr>
              <a:spcBef>
                <a:spcPct val="0"/>
              </a:spcBef>
              <a:buFontTx/>
              <a:buNone/>
            </a:pPr>
            <a:endParaRPr lang="en-US" altLang="en-US" sz="2000" b="1">
              <a:solidFill>
                <a:srgbClr val="FFFFFF"/>
              </a:solidFill>
              <a:cs typeface="Arial" charset="0"/>
              <a:sym typeface="Symbol" pitchFamily="18" charset="2"/>
            </a:endParaRPr>
          </a:p>
          <a:p>
            <a:pPr>
              <a:spcBef>
                <a:spcPct val="0"/>
              </a:spcBef>
              <a:buFontTx/>
              <a:buAutoNum type="arabicPeriod"/>
            </a:pPr>
            <a:endParaRPr lang="el-GR" altLang="en-US" sz="2000" b="1">
              <a:solidFill>
                <a:srgbClr val="FFFFFF"/>
              </a:solidFill>
              <a:cs typeface="Arial" charset="0"/>
              <a:sym typeface="Symbol" pitchFamily="18" charset="2"/>
            </a:endParaRPr>
          </a:p>
        </p:txBody>
      </p:sp>
      <p:sp>
        <p:nvSpPr>
          <p:cNvPr id="9" name="TextBox 8"/>
          <p:cNvSpPr txBox="1">
            <a:spLocks noChangeArrowheads="1"/>
          </p:cNvSpPr>
          <p:nvPr/>
        </p:nvSpPr>
        <p:spPr bwMode="auto">
          <a:xfrm>
            <a:off x="1631950" y="1447800"/>
            <a:ext cx="57086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1">
              <a:buFontTx/>
              <a:buNone/>
            </a:pPr>
            <a:r>
              <a:rPr lang="en-US" altLang="en-US" sz="2000" b="1">
                <a:solidFill>
                  <a:srgbClr val="FFFF00"/>
                </a:solidFill>
              </a:rPr>
              <a:t>Calculator will figure out an exact t*, where the table may just be an estimate t*</a:t>
            </a:r>
            <a:endParaRPr lang="el-GR" altLang="en-US" sz="2000" b="1">
              <a:solidFill>
                <a:srgbClr val="FFFF00"/>
              </a:solidFill>
              <a:cs typeface="Arial" charset="0"/>
            </a:endParaRPr>
          </a:p>
        </p:txBody>
      </p:sp>
      <p:sp>
        <p:nvSpPr>
          <p:cNvPr id="10" name="TextBox 9"/>
          <p:cNvSpPr txBox="1">
            <a:spLocks noChangeArrowheads="1"/>
          </p:cNvSpPr>
          <p:nvPr/>
        </p:nvSpPr>
        <p:spPr bwMode="auto">
          <a:xfrm>
            <a:off x="1600200" y="2722563"/>
            <a:ext cx="57896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1">
              <a:buFontTx/>
              <a:buNone/>
            </a:pPr>
            <a:r>
              <a:rPr lang="en-US" altLang="en-US" sz="2000" b="1">
                <a:solidFill>
                  <a:srgbClr val="FFFF00"/>
                </a:solidFill>
              </a:rPr>
              <a:t>Have to divide alpha in two (for both tails!)</a:t>
            </a:r>
            <a:endParaRPr lang="el-GR" altLang="en-US" sz="2000" b="1">
              <a:solidFill>
                <a:srgbClr val="FFFF00"/>
              </a:solidFill>
              <a:cs typeface="Arial" charset="0"/>
            </a:endParaRPr>
          </a:p>
        </p:txBody>
      </p:sp>
      <p:sp>
        <p:nvSpPr>
          <p:cNvPr id="11" name="TextBox 10"/>
          <p:cNvSpPr txBox="1">
            <a:spLocks noChangeArrowheads="1"/>
          </p:cNvSpPr>
          <p:nvPr/>
        </p:nvSpPr>
        <p:spPr bwMode="auto">
          <a:xfrm>
            <a:off x="1682750" y="3719513"/>
            <a:ext cx="57896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1">
              <a:buFontTx/>
              <a:buNone/>
            </a:pPr>
            <a:r>
              <a:rPr lang="en-US" altLang="en-US" sz="2000" b="1">
                <a:solidFill>
                  <a:srgbClr val="FFFF00"/>
                </a:solidFill>
              </a:rPr>
              <a:t>Use </a:t>
            </a:r>
            <a:r>
              <a:rPr lang="el-GR" altLang="en-US" sz="2000" b="1">
                <a:solidFill>
                  <a:srgbClr val="FFFF00"/>
                </a:solidFill>
              </a:rPr>
              <a:t>α</a:t>
            </a:r>
            <a:r>
              <a:rPr lang="en-US" altLang="en-US" sz="2000" b="1">
                <a:solidFill>
                  <a:srgbClr val="FFFF00"/>
                </a:solidFill>
              </a:rPr>
              <a:t> = 0.05 (our 1/20 unusual ROT)</a:t>
            </a:r>
            <a:endParaRPr lang="el-GR" altLang="en-US" sz="2000" b="1">
              <a:solidFill>
                <a:srgbClr val="FFFF00"/>
              </a:solidFill>
              <a:cs typeface="Arial" charset="0"/>
            </a:endParaRPr>
          </a:p>
        </p:txBody>
      </p:sp>
      <p:sp>
        <p:nvSpPr>
          <p:cNvPr id="12" name="TextBox 11"/>
          <p:cNvSpPr txBox="1">
            <a:spLocks noChangeArrowheads="1"/>
          </p:cNvSpPr>
          <p:nvPr/>
        </p:nvSpPr>
        <p:spPr bwMode="auto">
          <a:xfrm>
            <a:off x="762000" y="4570413"/>
            <a:ext cx="7524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1">
              <a:buFontTx/>
              <a:buNone/>
            </a:pPr>
            <a:r>
              <a:rPr lang="en-US" altLang="en-US" sz="2000" b="1">
                <a:solidFill>
                  <a:srgbClr val="FFFF00"/>
                </a:solidFill>
              </a:rPr>
              <a:t>With data:  box-plot or normality plot;  W/O data:  assume</a:t>
            </a:r>
            <a:endParaRPr lang="el-GR" altLang="en-US" sz="2000" b="1">
              <a:solidFill>
                <a:srgbClr val="FFFF00"/>
              </a:solidFill>
              <a:cs typeface="Arial" charset="0"/>
            </a:endParaRPr>
          </a:p>
        </p:txBody>
      </p:sp>
      <p:sp>
        <p:nvSpPr>
          <p:cNvPr id="13" name="TextBox 12"/>
          <p:cNvSpPr txBox="1">
            <a:spLocks noChangeArrowheads="1"/>
          </p:cNvSpPr>
          <p:nvPr/>
        </p:nvSpPr>
        <p:spPr bwMode="auto">
          <a:xfrm>
            <a:off x="892175" y="5638800"/>
            <a:ext cx="7524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1">
              <a:buFontTx/>
              <a:buNone/>
            </a:pPr>
            <a:r>
              <a:rPr lang="en-US" altLang="en-US" sz="2000" b="1">
                <a:solidFill>
                  <a:srgbClr val="FFFF00"/>
                </a:solidFill>
              </a:rPr>
              <a:t>Outliers or extreme distribution can kill a t-distribution apx</a:t>
            </a:r>
            <a:endParaRPr lang="el-GR" altLang="en-US" sz="2000" b="1">
              <a:solidFill>
                <a:srgbClr val="FFFF0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edge">
                                      <p:cBhvr>
                                        <p:cTn id="12" dur="20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edge">
                                      <p:cBhvr>
                                        <p:cTn id="17" dur="20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edge">
                                      <p:cBhvr>
                                        <p:cTn id="22" dur="20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edge">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55563"/>
            <a:ext cx="8229600" cy="868362"/>
          </a:xfrm>
        </p:spPr>
        <p:txBody>
          <a:bodyPr/>
          <a:lstStyle/>
          <a:p>
            <a:r>
              <a:rPr lang="en-US" altLang="en-US" sz="3600" b="1" smtClean="0">
                <a:solidFill>
                  <a:schemeClr val="tx1"/>
                </a:solidFill>
                <a:ea typeface="ＭＳ Ｐゴシック" charset="-128"/>
              </a:rPr>
              <a:t>Inference for Means: Paired Data</a:t>
            </a:r>
            <a:endParaRPr lang="en-US" altLang="en-US" sz="3600" smtClean="0">
              <a:solidFill>
                <a:schemeClr val="tx1"/>
              </a:solidFill>
            </a:endParaRPr>
          </a:p>
        </p:txBody>
      </p:sp>
      <p:sp>
        <p:nvSpPr>
          <p:cNvPr id="23555" name="Content Placeholder 2"/>
          <p:cNvSpPr>
            <a:spLocks noGrp="1"/>
          </p:cNvSpPr>
          <p:nvPr>
            <p:ph idx="1"/>
          </p:nvPr>
        </p:nvSpPr>
        <p:spPr>
          <a:xfrm>
            <a:off x="457200" y="1066800"/>
            <a:ext cx="8229600" cy="2743200"/>
          </a:xfrm>
        </p:spPr>
        <p:txBody>
          <a:bodyPr/>
          <a:lstStyle/>
          <a:p>
            <a:r>
              <a:rPr lang="en-US" altLang="en-US" sz="2400" b="1" smtClean="0"/>
              <a:t>Comparative studies are more convincing than single-sample investigations. For that reason, one-sample inference is less common than comparative inference. Study designs that involve making two observations on the same individual, or one observation on each of two similar individuals, result in paired data.</a:t>
            </a:r>
            <a:endParaRPr lang="en-US" altLang="en-US" sz="2400" b="1" i="1" smtClean="0">
              <a:solidFill>
                <a:srgbClr val="000000"/>
              </a:solidFill>
            </a:endParaRPr>
          </a:p>
          <a:p>
            <a:endParaRPr lang="en-US" altLang="en-US" sz="2400" b="1" smtClean="0"/>
          </a:p>
        </p:txBody>
      </p:sp>
      <p:sp>
        <p:nvSpPr>
          <p:cNvPr id="4" name="Rectangle 3"/>
          <p:cNvSpPr>
            <a:spLocks noChangeArrowheads="1"/>
          </p:cNvSpPr>
          <p:nvPr/>
        </p:nvSpPr>
        <p:spPr bwMode="auto">
          <a:xfrm>
            <a:off x="790575" y="4114800"/>
            <a:ext cx="75152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When paired data result from measuring the same quantitative variable twice, as in the job satisfaction study, we can make comparisons by analyzing the differences in each pair. If the conditions for inference are met, we can use one-sample </a:t>
            </a:r>
            <a:r>
              <a:rPr lang="en-US" altLang="en-US" sz="2000" b="1" i="1"/>
              <a:t>t </a:t>
            </a:r>
            <a:r>
              <a:rPr lang="en-US" altLang="en-US" sz="2000" b="1"/>
              <a:t>procedures to perform inference about the mean difference </a:t>
            </a:r>
            <a:r>
              <a:rPr lang="en-US" altLang="en-US" sz="2000" b="1" i="1"/>
              <a:t>µ</a:t>
            </a:r>
            <a:r>
              <a:rPr lang="en-US" altLang="en-US" sz="2000" b="1" i="1" baseline="-25000"/>
              <a:t>diff</a:t>
            </a:r>
            <a:r>
              <a:rPr lang="en-US" altLang="en-US" sz="2000" b="1"/>
              <a:t>. </a:t>
            </a:r>
          </a:p>
          <a:p>
            <a:pPr>
              <a:spcBef>
                <a:spcPct val="0"/>
              </a:spcBef>
              <a:buFontTx/>
              <a:buNone/>
            </a:pPr>
            <a:endParaRPr lang="en-US" altLang="en-US" sz="2000" b="1"/>
          </a:p>
          <a:p>
            <a:pPr>
              <a:spcBef>
                <a:spcPct val="0"/>
              </a:spcBef>
              <a:buFontTx/>
              <a:buNone/>
            </a:pPr>
            <a:r>
              <a:rPr lang="en-US" altLang="en-US" sz="2000" b="1"/>
              <a:t>These methods are sometimes called paired </a:t>
            </a:r>
            <a:r>
              <a:rPr lang="en-US" altLang="en-US" sz="2000" b="1" i="1"/>
              <a:t>t </a:t>
            </a:r>
            <a:r>
              <a:rPr lang="en-US" altLang="en-US" sz="2000" b="1"/>
              <a:t>procedures.</a:t>
            </a:r>
            <a:endParaRPr lang="en-US" altLang="en-US" sz="2000" b="1" i="1">
              <a:solidFill>
                <a:srgbClr val="000000"/>
              </a:solidFill>
              <a:latin typeface="Palatino"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685800" y="76200"/>
            <a:ext cx="7772400" cy="838200"/>
          </a:xfrm>
        </p:spPr>
        <p:txBody>
          <a:bodyPr/>
          <a:lstStyle/>
          <a:p>
            <a:r>
              <a:rPr lang="en-US" altLang="en-US" sz="3600" b="1" smtClean="0"/>
              <a:t>Using t-Test on Differences</a:t>
            </a:r>
          </a:p>
        </p:txBody>
      </p:sp>
      <p:sp>
        <p:nvSpPr>
          <p:cNvPr id="24579" name="Rectangle 5"/>
          <p:cNvSpPr>
            <a:spLocks noGrp="1" noChangeArrowheads="1"/>
          </p:cNvSpPr>
          <p:nvPr>
            <p:ph type="body" idx="1"/>
          </p:nvPr>
        </p:nvSpPr>
        <p:spPr>
          <a:xfrm>
            <a:off x="411163" y="1185863"/>
            <a:ext cx="8321675" cy="4910137"/>
          </a:xfrm>
        </p:spPr>
        <p:txBody>
          <a:bodyPr/>
          <a:lstStyle/>
          <a:p>
            <a:r>
              <a:rPr lang="en-US" altLang="en-US" sz="2800" b="1" smtClean="0"/>
              <a:t>What happens if we have a match pair experiment?</a:t>
            </a:r>
          </a:p>
          <a:p>
            <a:pPr>
              <a:buFontTx/>
              <a:buNone/>
            </a:pPr>
            <a:endParaRPr lang="en-US" altLang="en-US" sz="2800" b="1" smtClean="0"/>
          </a:p>
          <a:p>
            <a:r>
              <a:rPr lang="en-US" altLang="en-US" sz="2800" b="1" smtClean="0"/>
              <a:t>Use the difference data as the sample</a:t>
            </a:r>
          </a:p>
          <a:p>
            <a:endParaRPr lang="en-US" altLang="en-US" sz="2800" b="1" smtClean="0"/>
          </a:p>
          <a:p>
            <a:r>
              <a:rPr lang="en-US" altLang="en-US" sz="2800" b="1" smtClean="0"/>
              <a:t>Use student-t test statistic</a:t>
            </a:r>
          </a:p>
          <a:p>
            <a:pPr>
              <a:buFontTx/>
              <a:buNone/>
            </a:pPr>
            <a:endParaRPr lang="en-US" altLang="en-US" sz="2800" b="1" smtClean="0"/>
          </a:p>
          <a:p>
            <a:r>
              <a:rPr lang="en-US" altLang="en-US" sz="2800" b="1" smtClean="0"/>
              <a:t>With previously learned methods</a:t>
            </a:r>
          </a:p>
          <a:p>
            <a:endParaRPr lang="en-US" altLang="en-US" sz="2800" b="1" smtClean="0"/>
          </a:p>
        </p:txBody>
      </p:sp>
      <p:grpSp>
        <p:nvGrpSpPr>
          <p:cNvPr id="24580" name="Group 6"/>
          <p:cNvGrpSpPr>
            <a:grpSpLocks/>
          </p:cNvGrpSpPr>
          <p:nvPr/>
        </p:nvGrpSpPr>
        <p:grpSpPr bwMode="auto">
          <a:xfrm>
            <a:off x="5638800" y="3505200"/>
            <a:ext cx="2819400" cy="868363"/>
            <a:chOff x="5715000" y="2522538"/>
            <a:chExt cx="2819400" cy="867930"/>
          </a:xfrm>
        </p:grpSpPr>
        <p:sp>
          <p:nvSpPr>
            <p:cNvPr id="24581" name="Text Box 6"/>
            <p:cNvSpPr txBox="1">
              <a:spLocks noChangeArrowheads="1"/>
            </p:cNvSpPr>
            <p:nvPr/>
          </p:nvSpPr>
          <p:spPr bwMode="auto">
            <a:xfrm>
              <a:off x="5715000" y="2522538"/>
              <a:ext cx="2819400"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2400" b="1">
                  <a:solidFill>
                    <a:srgbClr val="FFFF00"/>
                  </a:solidFill>
                </a:rPr>
                <a:t>           x</a:t>
              </a:r>
              <a:r>
                <a:rPr lang="en-US" altLang="en-US" sz="2400" b="1" baseline="-25000">
                  <a:solidFill>
                    <a:srgbClr val="FFFF00"/>
                  </a:solidFill>
                </a:rPr>
                <a:t>diff</a:t>
              </a:r>
              <a:r>
                <a:rPr lang="en-US" altLang="en-US" sz="2400" b="1">
                  <a:solidFill>
                    <a:srgbClr val="FFFF00"/>
                  </a:solidFill>
                </a:rPr>
                <a:t> – </a:t>
              </a:r>
              <a:r>
                <a:rPr lang="el-GR" altLang="en-US" sz="2400" b="1">
                  <a:solidFill>
                    <a:srgbClr val="FFFF00"/>
                  </a:solidFill>
                  <a:cs typeface="Times New Roman" pitchFamily="18" charset="0"/>
                </a:rPr>
                <a:t>μ</a:t>
              </a:r>
              <a:r>
                <a:rPr lang="en-US" altLang="en-US" sz="2400" b="1" baseline="-25000">
                  <a:solidFill>
                    <a:srgbClr val="FFFF00"/>
                  </a:solidFill>
                  <a:cs typeface="Times New Roman" pitchFamily="18" charset="0"/>
                </a:rPr>
                <a:t>0</a:t>
              </a:r>
              <a:endParaRPr lang="el-GR" altLang="en-US" sz="2400" b="1" baseline="-25000">
                <a:solidFill>
                  <a:srgbClr val="FFFF00"/>
                </a:solidFill>
                <a:cs typeface="Times New Roman" pitchFamily="18" charset="0"/>
              </a:endParaRPr>
            </a:p>
            <a:p>
              <a:pPr>
                <a:lnSpc>
                  <a:spcPct val="70000"/>
                </a:lnSpc>
                <a:spcBef>
                  <a:spcPct val="0"/>
                </a:spcBef>
                <a:buFontTx/>
                <a:buNone/>
              </a:pPr>
              <a:r>
                <a:rPr lang="en-US" altLang="en-US" sz="2400" b="1">
                  <a:solidFill>
                    <a:srgbClr val="FFFF00"/>
                  </a:solidFill>
                </a:rPr>
                <a:t>t</a:t>
              </a:r>
              <a:r>
                <a:rPr lang="en-US" altLang="en-US" sz="2400" b="1" baseline="-25000">
                  <a:solidFill>
                    <a:srgbClr val="FFFF00"/>
                  </a:solidFill>
                  <a:cs typeface="Times New Roman" pitchFamily="18" charset="0"/>
                </a:rPr>
                <a:t>0</a:t>
              </a:r>
              <a:r>
                <a:rPr lang="en-US" altLang="en-US" sz="2400" b="1">
                  <a:solidFill>
                    <a:srgbClr val="FFFF00"/>
                  </a:solidFill>
                </a:rPr>
                <a:t> =   --------------</a:t>
              </a:r>
            </a:p>
            <a:p>
              <a:pPr>
                <a:lnSpc>
                  <a:spcPct val="70000"/>
                </a:lnSpc>
                <a:spcBef>
                  <a:spcPct val="0"/>
                </a:spcBef>
                <a:buFontTx/>
                <a:buNone/>
              </a:pPr>
              <a:r>
                <a:rPr lang="en-US" altLang="en-US" sz="2400" b="1">
                  <a:solidFill>
                    <a:srgbClr val="FFFF00"/>
                  </a:solidFill>
                </a:rPr>
                <a:t>           s</a:t>
              </a:r>
              <a:r>
                <a:rPr lang="en-US" altLang="en-US" sz="2400" b="1" baseline="-25000">
                  <a:solidFill>
                    <a:srgbClr val="FFFF00"/>
                  </a:solidFill>
                </a:rPr>
                <a:t>diff</a:t>
              </a:r>
              <a:r>
                <a:rPr lang="en-US" altLang="en-US" sz="2400" b="1">
                  <a:solidFill>
                    <a:srgbClr val="FFFF00"/>
                  </a:solidFill>
                </a:rPr>
                <a:t> / </a:t>
              </a:r>
              <a:r>
                <a:rPr lang="en-US" altLang="en-US" sz="2400" b="1">
                  <a:solidFill>
                    <a:srgbClr val="FFFF00"/>
                  </a:solidFill>
                  <a:cs typeface="Times New Roman" pitchFamily="18" charset="0"/>
                </a:rPr>
                <a:t>√n</a:t>
              </a:r>
            </a:p>
          </p:txBody>
        </p:sp>
        <p:sp>
          <p:nvSpPr>
            <p:cNvPr id="24582" name="Line 7"/>
            <p:cNvSpPr>
              <a:spLocks noChangeShapeType="1"/>
            </p:cNvSpPr>
            <p:nvPr/>
          </p:nvSpPr>
          <p:spPr bwMode="auto">
            <a:xfrm>
              <a:off x="7605712" y="2979738"/>
              <a:ext cx="242888"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3" name="Line 8"/>
            <p:cNvSpPr>
              <a:spLocks noChangeShapeType="1"/>
            </p:cNvSpPr>
            <p:nvPr/>
          </p:nvSpPr>
          <p:spPr bwMode="auto">
            <a:xfrm>
              <a:off x="6705600" y="2522538"/>
              <a:ext cx="152400"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457200" y="180975"/>
            <a:ext cx="8229600" cy="642938"/>
          </a:xfrm>
        </p:spPr>
        <p:txBody>
          <a:bodyPr/>
          <a:lstStyle/>
          <a:p>
            <a:r>
              <a:rPr lang="en-US" altLang="en-US" sz="3600" b="1" smtClean="0"/>
              <a:t>Example 4</a:t>
            </a:r>
          </a:p>
        </p:txBody>
      </p:sp>
      <p:sp>
        <p:nvSpPr>
          <p:cNvPr id="25603" name="Text Box 5"/>
          <p:cNvSpPr txBox="1">
            <a:spLocks noChangeArrowheads="1"/>
          </p:cNvSpPr>
          <p:nvPr/>
        </p:nvSpPr>
        <p:spPr bwMode="auto">
          <a:xfrm>
            <a:off x="304800" y="1003300"/>
            <a:ext cx="8534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To test if pleasant odors improve student performance on tests, 21 subjects worked a paper-and-pencil maze while wearing a mask.  The mask was either unscented or carried a floral scent.  The response variable is their average time on three trials.  Each subject worked the maze with both masks, in a random order (since they tended to improve their times as they worked a maze repeatedly).  Assess whether the floral scent significantly improved performance.</a:t>
            </a:r>
            <a:endParaRPr lang="el-GR" altLang="en-US" sz="2400" b="1">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457200" y="180975"/>
            <a:ext cx="8229600" cy="642938"/>
          </a:xfrm>
        </p:spPr>
        <p:txBody>
          <a:bodyPr/>
          <a:lstStyle/>
          <a:p>
            <a:r>
              <a:rPr lang="en-US" altLang="en-US" sz="3600" b="1" smtClean="0"/>
              <a:t>Example 4 – The Data</a:t>
            </a:r>
          </a:p>
        </p:txBody>
      </p:sp>
      <p:graphicFrame>
        <p:nvGraphicFramePr>
          <p:cNvPr id="4" name="Table 3"/>
          <p:cNvGraphicFramePr>
            <a:graphicFrameLocks noGrp="1"/>
          </p:cNvGraphicFramePr>
          <p:nvPr/>
        </p:nvGraphicFramePr>
        <p:xfrm>
          <a:off x="317500" y="1054100"/>
          <a:ext cx="8478838" cy="3724275"/>
        </p:xfrm>
        <a:graphic>
          <a:graphicData uri="http://schemas.openxmlformats.org/drawingml/2006/table">
            <a:tbl>
              <a:tblPr firstRow="1" bandRow="1">
                <a:tableStyleId>{5C22544A-7EE6-4342-B048-85BDC9FD1C3A}</a:tableStyleId>
              </a:tblPr>
              <a:tblGrid>
                <a:gridCol w="973522"/>
                <a:gridCol w="1276755"/>
                <a:gridCol w="1029088"/>
                <a:gridCol w="847222"/>
                <a:gridCol w="973522"/>
                <a:gridCol w="1270834"/>
                <a:gridCol w="1210319"/>
                <a:gridCol w="897577"/>
              </a:tblGrid>
              <a:tr h="370903">
                <a:tc>
                  <a:txBody>
                    <a:bodyPr/>
                    <a:lstStyle/>
                    <a:p>
                      <a:pPr algn="ctr"/>
                      <a:r>
                        <a:rPr lang="en-US" sz="1600" b="1" dirty="0" smtClean="0"/>
                        <a:t>Subject</a:t>
                      </a:r>
                      <a:endParaRPr lang="en-US" sz="1600" b="1" dirty="0"/>
                    </a:p>
                  </a:txBody>
                  <a:tcPr marL="91446" marR="91446" marT="45728" marB="45728"/>
                </a:tc>
                <a:tc>
                  <a:txBody>
                    <a:bodyPr/>
                    <a:lstStyle/>
                    <a:p>
                      <a:pPr algn="ctr"/>
                      <a:r>
                        <a:rPr lang="en-US" sz="1600" b="1" dirty="0" smtClean="0"/>
                        <a:t>Unscented</a:t>
                      </a:r>
                      <a:endParaRPr lang="en-US" sz="1600" b="1" dirty="0"/>
                    </a:p>
                  </a:txBody>
                  <a:tcPr marL="91446" marR="91446" marT="45728" marB="45728"/>
                </a:tc>
                <a:tc>
                  <a:txBody>
                    <a:bodyPr/>
                    <a:lstStyle/>
                    <a:p>
                      <a:pPr algn="ctr"/>
                      <a:r>
                        <a:rPr lang="en-US" sz="1600" b="1" dirty="0" smtClean="0"/>
                        <a:t>Scented</a:t>
                      </a:r>
                      <a:endParaRPr lang="en-US" sz="1600" b="1" dirty="0"/>
                    </a:p>
                  </a:txBody>
                  <a:tcPr marL="91446" marR="91446" marT="45728" marB="45728"/>
                </a:tc>
                <a:tc>
                  <a:txBody>
                    <a:bodyPr/>
                    <a:lstStyle/>
                    <a:p>
                      <a:pPr algn="ctr"/>
                      <a:endParaRPr lang="en-US" sz="1600" b="1" dirty="0"/>
                    </a:p>
                  </a:txBody>
                  <a:tcPr marL="91446" marR="91446" marT="45728" marB="45728"/>
                </a:tc>
                <a:tc>
                  <a:txBody>
                    <a:bodyPr/>
                    <a:lstStyle/>
                    <a:p>
                      <a:pPr algn="ctr"/>
                      <a:r>
                        <a:rPr lang="en-US" sz="1600" b="1" dirty="0" smtClean="0"/>
                        <a:t>Subject</a:t>
                      </a:r>
                      <a:endParaRPr lang="en-US" sz="1600" b="1" dirty="0"/>
                    </a:p>
                  </a:txBody>
                  <a:tcPr marL="91446" marR="91446" marT="45728" marB="45728"/>
                </a:tc>
                <a:tc>
                  <a:txBody>
                    <a:bodyPr/>
                    <a:lstStyle/>
                    <a:p>
                      <a:pPr algn="ctr"/>
                      <a:r>
                        <a:rPr lang="en-US" sz="1600" b="1" dirty="0" smtClean="0"/>
                        <a:t>Unscented</a:t>
                      </a:r>
                      <a:endParaRPr lang="en-US" sz="1600" b="1" dirty="0"/>
                    </a:p>
                  </a:txBody>
                  <a:tcPr marL="91446" marR="91446" marT="45728" marB="45728"/>
                </a:tc>
                <a:tc>
                  <a:txBody>
                    <a:bodyPr/>
                    <a:lstStyle/>
                    <a:p>
                      <a:pPr algn="ctr"/>
                      <a:r>
                        <a:rPr lang="en-US" sz="1600" b="1" dirty="0" smtClean="0"/>
                        <a:t>Scented</a:t>
                      </a:r>
                      <a:endParaRPr lang="en-US" sz="1600" b="1" dirty="0"/>
                    </a:p>
                  </a:txBody>
                  <a:tcPr marL="91446" marR="91446" marT="45728" marB="45728"/>
                </a:tc>
                <a:tc>
                  <a:txBody>
                    <a:bodyPr/>
                    <a:lstStyle/>
                    <a:p>
                      <a:pPr algn="ctr"/>
                      <a:endParaRPr lang="en-US" sz="1600" b="1"/>
                    </a:p>
                  </a:txBody>
                  <a:tcPr marL="91446" marR="91446" marT="45728" marB="45728"/>
                </a:tc>
              </a:tr>
              <a:tr h="304852">
                <a:tc>
                  <a:txBody>
                    <a:bodyPr/>
                    <a:lstStyle/>
                    <a:p>
                      <a:pPr algn="ctr"/>
                      <a:r>
                        <a:rPr lang="en-US" sz="1400" b="1" dirty="0" smtClean="0"/>
                        <a:t>1</a:t>
                      </a:r>
                      <a:endParaRPr lang="en-US" sz="1400" b="1" dirty="0"/>
                    </a:p>
                  </a:txBody>
                  <a:tcPr marL="91446" marR="91446" marT="45728" marB="45728"/>
                </a:tc>
                <a:tc>
                  <a:txBody>
                    <a:bodyPr/>
                    <a:lstStyle/>
                    <a:p>
                      <a:pPr algn="ctr"/>
                      <a:r>
                        <a:rPr lang="en-US" sz="1400" b="1" dirty="0" smtClean="0"/>
                        <a:t>30.60</a:t>
                      </a:r>
                      <a:endParaRPr lang="en-US" sz="1400" b="1" dirty="0"/>
                    </a:p>
                  </a:txBody>
                  <a:tcPr marL="91446" marR="91446" marT="45728" marB="45728"/>
                </a:tc>
                <a:tc>
                  <a:txBody>
                    <a:bodyPr/>
                    <a:lstStyle/>
                    <a:p>
                      <a:pPr algn="ctr"/>
                      <a:r>
                        <a:rPr lang="en-US" sz="1400" b="1" dirty="0" smtClean="0"/>
                        <a:t>37.97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12</a:t>
                      </a:r>
                      <a:endParaRPr lang="en-US" sz="1400" b="1" dirty="0"/>
                    </a:p>
                  </a:txBody>
                  <a:tcPr marL="91446" marR="91446" marT="45728" marB="45728"/>
                </a:tc>
                <a:tc>
                  <a:txBody>
                    <a:bodyPr/>
                    <a:lstStyle/>
                    <a:p>
                      <a:pPr algn="ctr"/>
                      <a:r>
                        <a:rPr lang="en-US" sz="1400" b="1" dirty="0" smtClean="0"/>
                        <a:t>58.93</a:t>
                      </a:r>
                      <a:endParaRPr lang="en-US" sz="1400" b="1" dirty="0"/>
                    </a:p>
                  </a:txBody>
                  <a:tcPr marL="91446" marR="91446" marT="45728" marB="45728"/>
                </a:tc>
                <a:tc>
                  <a:txBody>
                    <a:bodyPr/>
                    <a:lstStyle/>
                    <a:p>
                      <a:pPr algn="ctr"/>
                      <a:r>
                        <a:rPr lang="en-US" sz="1400" b="1" dirty="0" smtClean="0"/>
                        <a:t>83.50</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2</a:t>
                      </a:r>
                      <a:endParaRPr lang="en-US" sz="1400" b="1" dirty="0"/>
                    </a:p>
                  </a:txBody>
                  <a:tcPr marL="91446" marR="91446" marT="45728" marB="45728"/>
                </a:tc>
                <a:tc>
                  <a:txBody>
                    <a:bodyPr/>
                    <a:lstStyle/>
                    <a:p>
                      <a:pPr algn="ctr"/>
                      <a:r>
                        <a:rPr lang="en-US" sz="1400" b="1" dirty="0" smtClean="0"/>
                        <a:t>48.43</a:t>
                      </a:r>
                      <a:endParaRPr lang="en-US" sz="1400" b="1" dirty="0"/>
                    </a:p>
                  </a:txBody>
                  <a:tcPr marL="91446" marR="91446" marT="45728" marB="45728"/>
                </a:tc>
                <a:tc>
                  <a:txBody>
                    <a:bodyPr/>
                    <a:lstStyle/>
                    <a:p>
                      <a:pPr algn="ctr"/>
                      <a:r>
                        <a:rPr lang="en-US" sz="1400" b="1" dirty="0" smtClean="0"/>
                        <a:t>51.57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13</a:t>
                      </a:r>
                      <a:endParaRPr lang="en-US" sz="1400" b="1" dirty="0"/>
                    </a:p>
                  </a:txBody>
                  <a:tcPr marL="91446" marR="91446" marT="45728" marB="45728"/>
                </a:tc>
                <a:tc>
                  <a:txBody>
                    <a:bodyPr/>
                    <a:lstStyle/>
                    <a:p>
                      <a:pPr algn="ctr"/>
                      <a:r>
                        <a:rPr lang="en-US" sz="1400" b="1" dirty="0" smtClean="0"/>
                        <a:t>54.47</a:t>
                      </a:r>
                      <a:endParaRPr lang="en-US" sz="1400" b="1" dirty="0"/>
                    </a:p>
                  </a:txBody>
                  <a:tcPr marL="91446" marR="91446" marT="45728" marB="45728"/>
                </a:tc>
                <a:tc>
                  <a:txBody>
                    <a:bodyPr/>
                    <a:lstStyle/>
                    <a:p>
                      <a:pPr algn="ctr"/>
                      <a:r>
                        <a:rPr lang="en-US" sz="1400" b="1" dirty="0" smtClean="0"/>
                        <a:t>38.30</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3</a:t>
                      </a:r>
                      <a:endParaRPr lang="en-US" sz="1400" b="1" dirty="0"/>
                    </a:p>
                  </a:txBody>
                  <a:tcPr marL="91446" marR="91446" marT="45728" marB="45728"/>
                </a:tc>
                <a:tc>
                  <a:txBody>
                    <a:bodyPr/>
                    <a:lstStyle/>
                    <a:p>
                      <a:pPr algn="ctr"/>
                      <a:r>
                        <a:rPr lang="en-US" sz="1400" b="1" dirty="0" smtClean="0"/>
                        <a:t>60.77</a:t>
                      </a:r>
                      <a:endParaRPr lang="en-US" sz="1400" b="1" dirty="0"/>
                    </a:p>
                  </a:txBody>
                  <a:tcPr marL="91446" marR="91446" marT="45728" marB="45728"/>
                </a:tc>
                <a:tc>
                  <a:txBody>
                    <a:bodyPr/>
                    <a:lstStyle/>
                    <a:p>
                      <a:pPr algn="ctr"/>
                      <a:r>
                        <a:rPr lang="en-US" sz="1400" b="1" dirty="0" smtClean="0"/>
                        <a:t>56.67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14</a:t>
                      </a:r>
                      <a:endParaRPr lang="en-US" sz="1400" b="1" dirty="0"/>
                    </a:p>
                  </a:txBody>
                  <a:tcPr marL="91446" marR="91446" marT="45728" marB="45728"/>
                </a:tc>
                <a:tc>
                  <a:txBody>
                    <a:bodyPr/>
                    <a:lstStyle/>
                    <a:p>
                      <a:pPr algn="ctr"/>
                      <a:r>
                        <a:rPr lang="en-US" sz="1400" b="1" dirty="0" smtClean="0"/>
                        <a:t>43.53</a:t>
                      </a:r>
                      <a:endParaRPr lang="en-US" sz="1400" b="1" dirty="0"/>
                    </a:p>
                  </a:txBody>
                  <a:tcPr marL="91446" marR="91446" marT="45728" marB="45728"/>
                </a:tc>
                <a:tc>
                  <a:txBody>
                    <a:bodyPr/>
                    <a:lstStyle/>
                    <a:p>
                      <a:pPr algn="ctr"/>
                      <a:r>
                        <a:rPr lang="en-US" sz="1400" b="1" dirty="0" smtClean="0"/>
                        <a:t>51.37</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4</a:t>
                      </a:r>
                      <a:endParaRPr lang="en-US" sz="1400" b="1" dirty="0"/>
                    </a:p>
                  </a:txBody>
                  <a:tcPr marL="91446" marR="91446" marT="45728" marB="45728"/>
                </a:tc>
                <a:tc>
                  <a:txBody>
                    <a:bodyPr/>
                    <a:lstStyle/>
                    <a:p>
                      <a:pPr algn="ctr"/>
                      <a:r>
                        <a:rPr lang="en-US" sz="1400" b="1" dirty="0" smtClean="0"/>
                        <a:t>36.07</a:t>
                      </a:r>
                      <a:endParaRPr lang="en-US" sz="1400" b="1" dirty="0"/>
                    </a:p>
                  </a:txBody>
                  <a:tcPr marL="91446" marR="91446" marT="45728" marB="45728"/>
                </a:tc>
                <a:tc>
                  <a:txBody>
                    <a:bodyPr/>
                    <a:lstStyle/>
                    <a:p>
                      <a:pPr algn="ctr"/>
                      <a:r>
                        <a:rPr lang="en-US" sz="1400" b="1" dirty="0" smtClean="0"/>
                        <a:t>40.47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15</a:t>
                      </a:r>
                      <a:endParaRPr lang="en-US" sz="1400" b="1" dirty="0"/>
                    </a:p>
                  </a:txBody>
                  <a:tcPr marL="91446" marR="91446" marT="45728" marB="45728"/>
                </a:tc>
                <a:tc>
                  <a:txBody>
                    <a:bodyPr/>
                    <a:lstStyle/>
                    <a:p>
                      <a:pPr algn="ctr"/>
                      <a:r>
                        <a:rPr lang="en-US" sz="1400" b="1" dirty="0" smtClean="0"/>
                        <a:t>37.93</a:t>
                      </a:r>
                      <a:endParaRPr lang="en-US" sz="1400" b="1" dirty="0"/>
                    </a:p>
                  </a:txBody>
                  <a:tcPr marL="91446" marR="91446" marT="45728" marB="45728"/>
                </a:tc>
                <a:tc>
                  <a:txBody>
                    <a:bodyPr/>
                    <a:lstStyle/>
                    <a:p>
                      <a:pPr algn="ctr"/>
                      <a:r>
                        <a:rPr lang="en-US" sz="1400" b="1" dirty="0" smtClean="0"/>
                        <a:t>29.33</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5</a:t>
                      </a:r>
                      <a:endParaRPr lang="en-US" sz="1400" b="1" dirty="0"/>
                    </a:p>
                  </a:txBody>
                  <a:tcPr marL="91446" marR="91446" marT="45728" marB="45728"/>
                </a:tc>
                <a:tc>
                  <a:txBody>
                    <a:bodyPr/>
                    <a:lstStyle/>
                    <a:p>
                      <a:pPr algn="ctr"/>
                      <a:r>
                        <a:rPr lang="en-US" sz="1400" b="1" dirty="0" smtClean="0"/>
                        <a:t>68.47</a:t>
                      </a:r>
                      <a:endParaRPr lang="en-US" sz="1400" b="1" dirty="0"/>
                    </a:p>
                  </a:txBody>
                  <a:tcPr marL="91446" marR="91446" marT="45728" marB="45728"/>
                </a:tc>
                <a:tc>
                  <a:txBody>
                    <a:bodyPr/>
                    <a:lstStyle/>
                    <a:p>
                      <a:pPr algn="ctr"/>
                      <a:r>
                        <a:rPr lang="en-US" sz="1400" b="1" dirty="0" smtClean="0"/>
                        <a:t>49.00</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16</a:t>
                      </a:r>
                      <a:endParaRPr lang="en-US" sz="1400" b="1" dirty="0"/>
                    </a:p>
                  </a:txBody>
                  <a:tcPr marL="91446" marR="91446" marT="45728" marB="45728"/>
                </a:tc>
                <a:tc>
                  <a:txBody>
                    <a:bodyPr/>
                    <a:lstStyle/>
                    <a:p>
                      <a:pPr algn="ctr"/>
                      <a:r>
                        <a:rPr lang="en-US" sz="1400" b="1" dirty="0" smtClean="0"/>
                        <a:t>43.50</a:t>
                      </a:r>
                      <a:endParaRPr lang="en-US" sz="1400" b="1" dirty="0"/>
                    </a:p>
                  </a:txBody>
                  <a:tcPr marL="91446" marR="91446" marT="45728" marB="45728"/>
                </a:tc>
                <a:tc>
                  <a:txBody>
                    <a:bodyPr/>
                    <a:lstStyle/>
                    <a:p>
                      <a:pPr algn="ctr"/>
                      <a:r>
                        <a:rPr lang="en-US" sz="1400" b="1" dirty="0" smtClean="0"/>
                        <a:t>54.27</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6</a:t>
                      </a:r>
                      <a:endParaRPr lang="en-US" sz="1400" b="1" dirty="0"/>
                    </a:p>
                  </a:txBody>
                  <a:tcPr marL="91446" marR="91446" marT="45728" marB="45728"/>
                </a:tc>
                <a:tc>
                  <a:txBody>
                    <a:bodyPr/>
                    <a:lstStyle/>
                    <a:p>
                      <a:pPr algn="ctr"/>
                      <a:r>
                        <a:rPr lang="en-US" sz="1400" b="1" dirty="0" smtClean="0"/>
                        <a:t>32.43</a:t>
                      </a:r>
                      <a:endParaRPr lang="en-US" sz="1400" b="1" dirty="0"/>
                    </a:p>
                  </a:txBody>
                  <a:tcPr marL="91446" marR="91446" marT="45728" marB="45728"/>
                </a:tc>
                <a:tc>
                  <a:txBody>
                    <a:bodyPr/>
                    <a:lstStyle/>
                    <a:p>
                      <a:pPr algn="ctr"/>
                      <a:r>
                        <a:rPr lang="en-US" sz="1400" b="1" dirty="0" smtClean="0"/>
                        <a:t>43.23</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17</a:t>
                      </a:r>
                      <a:endParaRPr lang="en-US" sz="1400" b="1" dirty="0"/>
                    </a:p>
                  </a:txBody>
                  <a:tcPr marL="91446" marR="91446" marT="45728" marB="45728"/>
                </a:tc>
                <a:tc>
                  <a:txBody>
                    <a:bodyPr/>
                    <a:lstStyle/>
                    <a:p>
                      <a:pPr algn="ctr"/>
                      <a:r>
                        <a:rPr lang="en-US" sz="1400" b="1" dirty="0" smtClean="0"/>
                        <a:t>87.70</a:t>
                      </a:r>
                      <a:endParaRPr lang="en-US" sz="1400" b="1" dirty="0"/>
                    </a:p>
                  </a:txBody>
                  <a:tcPr marL="91446" marR="91446" marT="45728" marB="45728"/>
                </a:tc>
                <a:tc>
                  <a:txBody>
                    <a:bodyPr/>
                    <a:lstStyle/>
                    <a:p>
                      <a:pPr algn="ctr"/>
                      <a:r>
                        <a:rPr lang="en-US" sz="1400" b="1" dirty="0" smtClean="0"/>
                        <a:t>62.73</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7</a:t>
                      </a:r>
                      <a:endParaRPr lang="en-US" sz="1400" b="1" dirty="0"/>
                    </a:p>
                  </a:txBody>
                  <a:tcPr marL="91446" marR="91446" marT="45728" marB="45728"/>
                </a:tc>
                <a:tc>
                  <a:txBody>
                    <a:bodyPr/>
                    <a:lstStyle/>
                    <a:p>
                      <a:pPr algn="ctr"/>
                      <a:r>
                        <a:rPr lang="en-US" sz="1400" b="1" dirty="0" smtClean="0"/>
                        <a:t>43.70</a:t>
                      </a:r>
                      <a:endParaRPr lang="en-US" sz="1400" b="1" dirty="0"/>
                    </a:p>
                  </a:txBody>
                  <a:tcPr marL="91446" marR="91446" marT="45728" marB="45728"/>
                </a:tc>
                <a:tc>
                  <a:txBody>
                    <a:bodyPr/>
                    <a:lstStyle/>
                    <a:p>
                      <a:pPr algn="ctr"/>
                      <a:r>
                        <a:rPr lang="en-US" sz="1400" b="1" dirty="0" smtClean="0"/>
                        <a:t>44.57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18</a:t>
                      </a:r>
                      <a:endParaRPr lang="en-US" sz="1400" b="1" dirty="0"/>
                    </a:p>
                  </a:txBody>
                  <a:tcPr marL="91446" marR="91446" marT="45728" marB="45728"/>
                </a:tc>
                <a:tc>
                  <a:txBody>
                    <a:bodyPr/>
                    <a:lstStyle/>
                    <a:p>
                      <a:pPr algn="ctr"/>
                      <a:r>
                        <a:rPr lang="en-US" sz="1400" b="1" dirty="0" smtClean="0"/>
                        <a:t>53.53</a:t>
                      </a:r>
                      <a:endParaRPr lang="en-US" sz="1400" b="1" dirty="0"/>
                    </a:p>
                  </a:txBody>
                  <a:tcPr marL="91446" marR="91446" marT="45728" marB="45728"/>
                </a:tc>
                <a:tc>
                  <a:txBody>
                    <a:bodyPr/>
                    <a:lstStyle/>
                    <a:p>
                      <a:pPr algn="ctr"/>
                      <a:r>
                        <a:rPr lang="en-US" sz="1400" b="1" dirty="0" smtClean="0"/>
                        <a:t>58.00</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8</a:t>
                      </a:r>
                      <a:endParaRPr lang="en-US" sz="1400" b="1" dirty="0"/>
                    </a:p>
                  </a:txBody>
                  <a:tcPr marL="91446" marR="91446" marT="45728" marB="45728"/>
                </a:tc>
                <a:tc>
                  <a:txBody>
                    <a:bodyPr/>
                    <a:lstStyle/>
                    <a:p>
                      <a:pPr algn="ctr"/>
                      <a:r>
                        <a:rPr lang="en-US" sz="1400" b="1" dirty="0" smtClean="0"/>
                        <a:t>37.10</a:t>
                      </a:r>
                      <a:endParaRPr lang="en-US" sz="1400" b="1" dirty="0"/>
                    </a:p>
                  </a:txBody>
                  <a:tcPr marL="91446" marR="91446" marT="45728" marB="45728"/>
                </a:tc>
                <a:tc>
                  <a:txBody>
                    <a:bodyPr/>
                    <a:lstStyle/>
                    <a:p>
                      <a:pPr algn="ctr"/>
                      <a:r>
                        <a:rPr lang="en-US" sz="1400" b="1" dirty="0" smtClean="0"/>
                        <a:t>28.40</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19</a:t>
                      </a:r>
                      <a:endParaRPr lang="en-US" sz="1400" b="1" dirty="0"/>
                    </a:p>
                  </a:txBody>
                  <a:tcPr marL="91446" marR="91446" marT="45728" marB="45728"/>
                </a:tc>
                <a:tc>
                  <a:txBody>
                    <a:bodyPr/>
                    <a:lstStyle/>
                    <a:p>
                      <a:pPr algn="ctr"/>
                      <a:r>
                        <a:rPr lang="en-US" sz="1400" b="1" dirty="0" smtClean="0"/>
                        <a:t>64.30</a:t>
                      </a:r>
                      <a:endParaRPr lang="en-US" sz="1400" b="1" dirty="0"/>
                    </a:p>
                  </a:txBody>
                  <a:tcPr marL="91446" marR="91446" marT="45728" marB="45728"/>
                </a:tc>
                <a:tc>
                  <a:txBody>
                    <a:bodyPr/>
                    <a:lstStyle/>
                    <a:p>
                      <a:pPr algn="ctr"/>
                      <a:r>
                        <a:rPr lang="en-US" sz="1400" b="1" dirty="0" smtClean="0"/>
                        <a:t>52.40</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9</a:t>
                      </a:r>
                      <a:endParaRPr lang="en-US" sz="1400" b="1" dirty="0"/>
                    </a:p>
                  </a:txBody>
                  <a:tcPr marL="91446" marR="91446" marT="45728" marB="45728"/>
                </a:tc>
                <a:tc>
                  <a:txBody>
                    <a:bodyPr/>
                    <a:lstStyle/>
                    <a:p>
                      <a:pPr algn="ctr"/>
                      <a:r>
                        <a:rPr lang="en-US" sz="1400" b="1" dirty="0" smtClean="0"/>
                        <a:t>31.17</a:t>
                      </a:r>
                      <a:endParaRPr lang="en-US" sz="1400" b="1" dirty="0"/>
                    </a:p>
                  </a:txBody>
                  <a:tcPr marL="91446" marR="91446" marT="45728" marB="45728"/>
                </a:tc>
                <a:tc>
                  <a:txBody>
                    <a:bodyPr/>
                    <a:lstStyle/>
                    <a:p>
                      <a:pPr algn="ctr"/>
                      <a:r>
                        <a:rPr lang="en-US" sz="1400" b="1" dirty="0" smtClean="0"/>
                        <a:t>28.23</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20</a:t>
                      </a:r>
                      <a:endParaRPr lang="en-US" sz="1400" b="1" dirty="0"/>
                    </a:p>
                  </a:txBody>
                  <a:tcPr marL="91446" marR="91446" marT="45728" marB="45728"/>
                </a:tc>
                <a:tc>
                  <a:txBody>
                    <a:bodyPr/>
                    <a:lstStyle/>
                    <a:p>
                      <a:pPr algn="ctr"/>
                      <a:r>
                        <a:rPr lang="en-US" sz="1400" b="1" dirty="0" smtClean="0"/>
                        <a:t>47.37</a:t>
                      </a:r>
                      <a:endParaRPr lang="en-US" sz="1400" b="1" dirty="0"/>
                    </a:p>
                  </a:txBody>
                  <a:tcPr marL="91446" marR="91446" marT="45728" marB="45728"/>
                </a:tc>
                <a:tc>
                  <a:txBody>
                    <a:bodyPr/>
                    <a:lstStyle/>
                    <a:p>
                      <a:pPr algn="ctr"/>
                      <a:r>
                        <a:rPr lang="en-US" sz="1400" b="1" dirty="0" smtClean="0"/>
                        <a:t>53.63</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10</a:t>
                      </a:r>
                      <a:endParaRPr lang="en-US" sz="1400" b="1" dirty="0"/>
                    </a:p>
                  </a:txBody>
                  <a:tcPr marL="91446" marR="91446" marT="45728" marB="45728"/>
                </a:tc>
                <a:tc>
                  <a:txBody>
                    <a:bodyPr/>
                    <a:lstStyle/>
                    <a:p>
                      <a:pPr algn="ctr"/>
                      <a:r>
                        <a:rPr lang="en-US" sz="1400" b="1" dirty="0" smtClean="0"/>
                        <a:t>51.23</a:t>
                      </a:r>
                      <a:endParaRPr lang="en-US" sz="1400" b="1" dirty="0"/>
                    </a:p>
                  </a:txBody>
                  <a:tcPr marL="91446" marR="91446" marT="45728" marB="45728"/>
                </a:tc>
                <a:tc>
                  <a:txBody>
                    <a:bodyPr/>
                    <a:lstStyle/>
                    <a:p>
                      <a:pPr algn="ctr"/>
                      <a:r>
                        <a:rPr lang="en-US" sz="1400" b="1" dirty="0" smtClean="0"/>
                        <a:t>68.47</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r>
                        <a:rPr lang="en-US" sz="1400" b="1" dirty="0" smtClean="0"/>
                        <a:t>21</a:t>
                      </a:r>
                      <a:endParaRPr lang="en-US" sz="1400" b="1" dirty="0"/>
                    </a:p>
                  </a:txBody>
                  <a:tcPr marL="91446" marR="91446" marT="45728" marB="45728"/>
                </a:tc>
                <a:tc>
                  <a:txBody>
                    <a:bodyPr/>
                    <a:lstStyle/>
                    <a:p>
                      <a:pPr algn="ctr"/>
                      <a:r>
                        <a:rPr lang="en-US" sz="1400" b="1" dirty="0" smtClean="0"/>
                        <a:t>53.67</a:t>
                      </a:r>
                      <a:endParaRPr lang="en-US" sz="1400" b="1" dirty="0"/>
                    </a:p>
                  </a:txBody>
                  <a:tcPr marL="91446" marR="91446" marT="45728" marB="45728"/>
                </a:tc>
                <a:tc>
                  <a:txBody>
                    <a:bodyPr/>
                    <a:lstStyle/>
                    <a:p>
                      <a:pPr algn="ctr"/>
                      <a:r>
                        <a:rPr lang="en-US" sz="1400" b="1" dirty="0" smtClean="0"/>
                        <a:t>47.00</a:t>
                      </a:r>
                      <a:endParaRPr lang="en-US" sz="1400" b="1" dirty="0"/>
                    </a:p>
                  </a:txBody>
                  <a:tcPr marL="91446" marR="91446" marT="45728" marB="45728"/>
                </a:tc>
                <a:tc>
                  <a:txBody>
                    <a:bodyPr/>
                    <a:lstStyle/>
                    <a:p>
                      <a:pPr algn="ctr"/>
                      <a:endParaRPr lang="en-US" sz="1400" b="1" dirty="0"/>
                    </a:p>
                  </a:txBody>
                  <a:tcPr marL="91446" marR="91446" marT="45728" marB="45728"/>
                </a:tc>
              </a:tr>
              <a:tr h="304852">
                <a:tc>
                  <a:txBody>
                    <a:bodyPr/>
                    <a:lstStyle/>
                    <a:p>
                      <a:pPr algn="ctr"/>
                      <a:r>
                        <a:rPr lang="en-US" sz="1400" b="1" dirty="0" smtClean="0"/>
                        <a:t>11</a:t>
                      </a:r>
                      <a:endParaRPr lang="en-US" sz="1400" b="1" dirty="0"/>
                    </a:p>
                  </a:txBody>
                  <a:tcPr marL="91446" marR="91446" marT="45728" marB="45728"/>
                </a:tc>
                <a:tc>
                  <a:txBody>
                    <a:bodyPr/>
                    <a:lstStyle/>
                    <a:p>
                      <a:pPr algn="ctr"/>
                      <a:r>
                        <a:rPr lang="en-US" sz="1400" b="1" dirty="0" smtClean="0"/>
                        <a:t>65.40</a:t>
                      </a:r>
                      <a:endParaRPr lang="en-US" sz="1400" b="1" dirty="0"/>
                    </a:p>
                  </a:txBody>
                  <a:tcPr marL="91446" marR="91446" marT="45728" marB="45728"/>
                </a:tc>
                <a:tc>
                  <a:txBody>
                    <a:bodyPr/>
                    <a:lstStyle/>
                    <a:p>
                      <a:pPr algn="ctr"/>
                      <a:r>
                        <a:rPr lang="en-US" sz="1400" b="1" dirty="0" smtClean="0"/>
                        <a:t>51.10</a:t>
                      </a: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endParaRPr lang="en-US" sz="1400" b="1"/>
                    </a:p>
                  </a:txBody>
                  <a:tcPr marL="91446" marR="91446" marT="45728" marB="45728"/>
                </a:tc>
                <a:tc>
                  <a:txBody>
                    <a:bodyPr/>
                    <a:lstStyle/>
                    <a:p>
                      <a:pPr algn="ctr"/>
                      <a:endParaRPr lang="en-US" sz="1400" b="1" dirty="0"/>
                    </a:p>
                  </a:txBody>
                  <a:tcPr marL="91446" marR="91446" marT="45728" marB="45728"/>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457200" y="180975"/>
            <a:ext cx="8229600" cy="642938"/>
          </a:xfrm>
        </p:spPr>
        <p:txBody>
          <a:bodyPr/>
          <a:lstStyle/>
          <a:p>
            <a:r>
              <a:rPr lang="en-US" altLang="en-US" sz="3600" b="1" smtClean="0"/>
              <a:t>Example 4 – The Data</a:t>
            </a:r>
          </a:p>
        </p:txBody>
      </p:sp>
      <p:graphicFrame>
        <p:nvGraphicFramePr>
          <p:cNvPr id="4" name="Table 3"/>
          <p:cNvGraphicFramePr>
            <a:graphicFrameLocks noGrp="1"/>
          </p:cNvGraphicFramePr>
          <p:nvPr/>
        </p:nvGraphicFramePr>
        <p:xfrm>
          <a:off x="317500" y="1054100"/>
          <a:ext cx="8478838" cy="3724275"/>
        </p:xfrm>
        <a:graphic>
          <a:graphicData uri="http://schemas.openxmlformats.org/drawingml/2006/table">
            <a:tbl>
              <a:tblPr firstRow="1" bandRow="1">
                <a:tableStyleId>{5C22544A-7EE6-4342-B048-85BDC9FD1C3A}</a:tableStyleId>
              </a:tblPr>
              <a:tblGrid>
                <a:gridCol w="973522"/>
                <a:gridCol w="1276755"/>
                <a:gridCol w="1029088"/>
                <a:gridCol w="847222"/>
                <a:gridCol w="973522"/>
                <a:gridCol w="1270834"/>
                <a:gridCol w="1210319"/>
                <a:gridCol w="897577"/>
              </a:tblGrid>
              <a:tr h="370903">
                <a:tc>
                  <a:txBody>
                    <a:bodyPr/>
                    <a:lstStyle/>
                    <a:p>
                      <a:pPr algn="ctr"/>
                      <a:r>
                        <a:rPr lang="en-US" sz="1600" b="1" dirty="0" smtClean="0"/>
                        <a:t>Subject</a:t>
                      </a:r>
                      <a:endParaRPr lang="en-US" sz="1600" b="1" dirty="0"/>
                    </a:p>
                  </a:txBody>
                  <a:tcPr marL="91446" marR="91446" marT="45728" marB="45728"/>
                </a:tc>
                <a:tc>
                  <a:txBody>
                    <a:bodyPr/>
                    <a:lstStyle/>
                    <a:p>
                      <a:pPr algn="ctr"/>
                      <a:r>
                        <a:rPr lang="en-US" sz="1600" b="1" dirty="0" smtClean="0"/>
                        <a:t>Unscented</a:t>
                      </a:r>
                      <a:endParaRPr lang="en-US" sz="1600" b="1" dirty="0"/>
                    </a:p>
                  </a:txBody>
                  <a:tcPr marL="91446" marR="91446" marT="45728" marB="45728"/>
                </a:tc>
                <a:tc>
                  <a:txBody>
                    <a:bodyPr/>
                    <a:lstStyle/>
                    <a:p>
                      <a:pPr algn="ctr"/>
                      <a:r>
                        <a:rPr lang="en-US" sz="1600" b="1" dirty="0" smtClean="0"/>
                        <a:t>Scented</a:t>
                      </a:r>
                      <a:endParaRPr lang="en-US" sz="1600" b="1" dirty="0"/>
                    </a:p>
                  </a:txBody>
                  <a:tcPr marL="91446" marR="91446" marT="45728" marB="45728"/>
                </a:tc>
                <a:tc>
                  <a:txBody>
                    <a:bodyPr/>
                    <a:lstStyle/>
                    <a:p>
                      <a:pPr algn="ctr"/>
                      <a:r>
                        <a:rPr lang="en-US" sz="1600" b="1" dirty="0" smtClean="0">
                          <a:solidFill>
                            <a:srgbClr val="FFFF00"/>
                          </a:solidFill>
                        </a:rPr>
                        <a:t>Diff</a:t>
                      </a:r>
                      <a:endParaRPr lang="en-US" sz="1600" b="1" dirty="0">
                        <a:solidFill>
                          <a:srgbClr val="FFFF00"/>
                        </a:solidFill>
                      </a:endParaRPr>
                    </a:p>
                  </a:txBody>
                  <a:tcPr marL="91446" marR="91446" marT="45728" marB="45728"/>
                </a:tc>
                <a:tc>
                  <a:txBody>
                    <a:bodyPr/>
                    <a:lstStyle/>
                    <a:p>
                      <a:pPr algn="ctr"/>
                      <a:r>
                        <a:rPr lang="en-US" sz="1600" b="1" dirty="0" smtClean="0"/>
                        <a:t>Subject</a:t>
                      </a:r>
                      <a:endParaRPr lang="en-US" sz="1600" b="1" dirty="0"/>
                    </a:p>
                  </a:txBody>
                  <a:tcPr marL="91446" marR="91446" marT="45728" marB="45728"/>
                </a:tc>
                <a:tc>
                  <a:txBody>
                    <a:bodyPr/>
                    <a:lstStyle/>
                    <a:p>
                      <a:pPr algn="ctr"/>
                      <a:r>
                        <a:rPr lang="en-US" sz="1600" b="1" dirty="0" smtClean="0"/>
                        <a:t>Unscented</a:t>
                      </a:r>
                      <a:endParaRPr lang="en-US" sz="1600" b="1" dirty="0"/>
                    </a:p>
                  </a:txBody>
                  <a:tcPr marL="91446" marR="91446" marT="45728" marB="45728"/>
                </a:tc>
                <a:tc>
                  <a:txBody>
                    <a:bodyPr/>
                    <a:lstStyle/>
                    <a:p>
                      <a:pPr algn="ctr"/>
                      <a:r>
                        <a:rPr lang="en-US" sz="1600" b="1" dirty="0" smtClean="0"/>
                        <a:t>Scented</a:t>
                      </a:r>
                      <a:endParaRPr lang="en-US" sz="1600" b="1" dirty="0"/>
                    </a:p>
                  </a:txBody>
                  <a:tcPr marL="91446" marR="91446" marT="45728" marB="45728"/>
                </a:tc>
                <a:tc>
                  <a:txBody>
                    <a:bodyPr/>
                    <a:lstStyle/>
                    <a:p>
                      <a:pPr algn="ctr"/>
                      <a:r>
                        <a:rPr lang="en-US" sz="1600" b="1" dirty="0" smtClean="0">
                          <a:solidFill>
                            <a:srgbClr val="FFFF00"/>
                          </a:solidFill>
                        </a:rPr>
                        <a:t>Diff</a:t>
                      </a:r>
                      <a:endParaRPr lang="en-US" sz="1600" b="1" dirty="0">
                        <a:solidFill>
                          <a:srgbClr val="FFFF00"/>
                        </a:solidFill>
                      </a:endParaRPr>
                    </a:p>
                  </a:txBody>
                  <a:tcPr marL="91446" marR="91446" marT="45728" marB="45728"/>
                </a:tc>
              </a:tr>
              <a:tr h="304852">
                <a:tc>
                  <a:txBody>
                    <a:bodyPr/>
                    <a:lstStyle/>
                    <a:p>
                      <a:pPr algn="ctr"/>
                      <a:r>
                        <a:rPr lang="en-US" sz="1400" b="1" dirty="0" smtClean="0"/>
                        <a:t>1</a:t>
                      </a:r>
                      <a:endParaRPr lang="en-US" sz="1400" b="1" dirty="0"/>
                    </a:p>
                  </a:txBody>
                  <a:tcPr marL="91446" marR="91446" marT="45728" marB="45728"/>
                </a:tc>
                <a:tc>
                  <a:txBody>
                    <a:bodyPr/>
                    <a:lstStyle/>
                    <a:p>
                      <a:pPr algn="ctr"/>
                      <a:r>
                        <a:rPr lang="en-US" sz="1400" b="1" dirty="0" smtClean="0"/>
                        <a:t>30.60</a:t>
                      </a:r>
                      <a:endParaRPr lang="en-US" sz="1400" b="1" dirty="0"/>
                    </a:p>
                  </a:txBody>
                  <a:tcPr marL="91446" marR="91446" marT="45728" marB="45728"/>
                </a:tc>
                <a:tc>
                  <a:txBody>
                    <a:bodyPr/>
                    <a:lstStyle/>
                    <a:p>
                      <a:pPr algn="ctr"/>
                      <a:r>
                        <a:rPr lang="en-US" sz="1400" b="1" dirty="0" smtClean="0"/>
                        <a:t>37.97</a:t>
                      </a:r>
                      <a:endParaRPr lang="en-US" sz="1400" b="1" dirty="0"/>
                    </a:p>
                  </a:txBody>
                  <a:tcPr marL="91446" marR="91446" marT="45728" marB="45728"/>
                </a:tc>
                <a:tc>
                  <a:txBody>
                    <a:bodyPr/>
                    <a:lstStyle/>
                    <a:p>
                      <a:pPr algn="ctr"/>
                      <a:r>
                        <a:rPr lang="en-US" sz="1400" b="1" dirty="0" smtClean="0">
                          <a:solidFill>
                            <a:srgbClr val="FF0000"/>
                          </a:solidFill>
                        </a:rPr>
                        <a:t>-7.37</a:t>
                      </a:r>
                      <a:endParaRPr lang="en-US" sz="1400" b="1" dirty="0">
                        <a:solidFill>
                          <a:srgbClr val="FF0000"/>
                        </a:solidFill>
                      </a:endParaRPr>
                    </a:p>
                  </a:txBody>
                  <a:tcPr marL="91446" marR="91446" marT="45728" marB="45728"/>
                </a:tc>
                <a:tc>
                  <a:txBody>
                    <a:bodyPr/>
                    <a:lstStyle/>
                    <a:p>
                      <a:pPr algn="ctr"/>
                      <a:r>
                        <a:rPr lang="en-US" sz="1400" b="1" dirty="0" smtClean="0"/>
                        <a:t>12</a:t>
                      </a:r>
                      <a:endParaRPr lang="en-US" sz="1400" b="1" dirty="0"/>
                    </a:p>
                  </a:txBody>
                  <a:tcPr marL="91446" marR="91446" marT="45728" marB="45728"/>
                </a:tc>
                <a:tc>
                  <a:txBody>
                    <a:bodyPr/>
                    <a:lstStyle/>
                    <a:p>
                      <a:pPr algn="ctr"/>
                      <a:r>
                        <a:rPr lang="en-US" sz="1400" b="1" dirty="0" smtClean="0"/>
                        <a:t>58.93</a:t>
                      </a:r>
                      <a:endParaRPr lang="en-US" sz="1400" b="1" dirty="0"/>
                    </a:p>
                  </a:txBody>
                  <a:tcPr marL="91446" marR="91446" marT="45728" marB="45728"/>
                </a:tc>
                <a:tc>
                  <a:txBody>
                    <a:bodyPr/>
                    <a:lstStyle/>
                    <a:p>
                      <a:pPr algn="ctr"/>
                      <a:r>
                        <a:rPr lang="en-US" sz="1400" b="1" dirty="0" smtClean="0"/>
                        <a:t>83.50</a:t>
                      </a:r>
                      <a:endParaRPr lang="en-US" sz="1400" b="1" dirty="0"/>
                    </a:p>
                  </a:txBody>
                  <a:tcPr marL="91446" marR="91446" marT="45728" marB="45728"/>
                </a:tc>
                <a:tc>
                  <a:txBody>
                    <a:bodyPr/>
                    <a:lstStyle/>
                    <a:p>
                      <a:pPr algn="ctr"/>
                      <a:r>
                        <a:rPr lang="en-US" sz="1400" b="1" dirty="0" smtClean="0">
                          <a:solidFill>
                            <a:srgbClr val="FF0000"/>
                          </a:solidFill>
                        </a:rPr>
                        <a:t>-24.57</a:t>
                      </a:r>
                      <a:endParaRPr lang="en-US" sz="1400" b="1" dirty="0">
                        <a:solidFill>
                          <a:srgbClr val="FF0000"/>
                        </a:solidFill>
                      </a:endParaRPr>
                    </a:p>
                  </a:txBody>
                  <a:tcPr marL="91446" marR="91446" marT="45728" marB="45728"/>
                </a:tc>
              </a:tr>
              <a:tr h="304852">
                <a:tc>
                  <a:txBody>
                    <a:bodyPr/>
                    <a:lstStyle/>
                    <a:p>
                      <a:pPr algn="ctr"/>
                      <a:r>
                        <a:rPr lang="en-US" sz="1400" b="1" dirty="0" smtClean="0"/>
                        <a:t>2</a:t>
                      </a:r>
                      <a:endParaRPr lang="en-US" sz="1400" b="1" dirty="0"/>
                    </a:p>
                  </a:txBody>
                  <a:tcPr marL="91446" marR="91446" marT="45728" marB="45728"/>
                </a:tc>
                <a:tc>
                  <a:txBody>
                    <a:bodyPr/>
                    <a:lstStyle/>
                    <a:p>
                      <a:pPr algn="ctr"/>
                      <a:r>
                        <a:rPr lang="en-US" sz="1400" b="1" dirty="0" smtClean="0"/>
                        <a:t>48.43</a:t>
                      </a:r>
                      <a:endParaRPr lang="en-US" sz="1400" b="1" dirty="0"/>
                    </a:p>
                  </a:txBody>
                  <a:tcPr marL="91446" marR="91446" marT="45728" marB="45728"/>
                </a:tc>
                <a:tc>
                  <a:txBody>
                    <a:bodyPr/>
                    <a:lstStyle/>
                    <a:p>
                      <a:pPr algn="ctr"/>
                      <a:r>
                        <a:rPr lang="en-US" sz="1400" b="1" dirty="0" smtClean="0"/>
                        <a:t>51.57</a:t>
                      </a:r>
                      <a:endParaRPr lang="en-US" sz="1400" b="1" dirty="0"/>
                    </a:p>
                  </a:txBody>
                  <a:tcPr marL="91446" marR="91446" marT="45728" marB="45728"/>
                </a:tc>
                <a:tc>
                  <a:txBody>
                    <a:bodyPr/>
                    <a:lstStyle/>
                    <a:p>
                      <a:pPr algn="ctr"/>
                      <a:r>
                        <a:rPr lang="en-US" sz="1400" b="1" dirty="0" smtClean="0">
                          <a:solidFill>
                            <a:srgbClr val="FF0000"/>
                          </a:solidFill>
                        </a:rPr>
                        <a:t>-3.14</a:t>
                      </a:r>
                      <a:endParaRPr lang="en-US" sz="1400" b="1" dirty="0">
                        <a:solidFill>
                          <a:srgbClr val="FF0000"/>
                        </a:solidFill>
                      </a:endParaRPr>
                    </a:p>
                  </a:txBody>
                  <a:tcPr marL="91446" marR="91446" marT="45728" marB="45728"/>
                </a:tc>
                <a:tc>
                  <a:txBody>
                    <a:bodyPr/>
                    <a:lstStyle/>
                    <a:p>
                      <a:pPr algn="ctr"/>
                      <a:r>
                        <a:rPr lang="en-US" sz="1400" b="1" dirty="0" smtClean="0"/>
                        <a:t>13</a:t>
                      </a:r>
                      <a:endParaRPr lang="en-US" sz="1400" b="1" dirty="0"/>
                    </a:p>
                  </a:txBody>
                  <a:tcPr marL="91446" marR="91446" marT="45728" marB="45728"/>
                </a:tc>
                <a:tc>
                  <a:txBody>
                    <a:bodyPr/>
                    <a:lstStyle/>
                    <a:p>
                      <a:pPr algn="ctr"/>
                      <a:r>
                        <a:rPr lang="en-US" sz="1400" b="1" dirty="0" smtClean="0"/>
                        <a:t>54.47</a:t>
                      </a:r>
                      <a:endParaRPr lang="en-US" sz="1400" b="1" dirty="0"/>
                    </a:p>
                  </a:txBody>
                  <a:tcPr marL="91446" marR="91446" marT="45728" marB="45728"/>
                </a:tc>
                <a:tc>
                  <a:txBody>
                    <a:bodyPr/>
                    <a:lstStyle/>
                    <a:p>
                      <a:pPr algn="ctr"/>
                      <a:r>
                        <a:rPr lang="en-US" sz="1400" b="1" dirty="0" smtClean="0"/>
                        <a:t>38.30</a:t>
                      </a:r>
                      <a:endParaRPr lang="en-US" sz="1400" b="1" dirty="0"/>
                    </a:p>
                  </a:txBody>
                  <a:tcPr marL="91446" marR="91446" marT="45728" marB="45728"/>
                </a:tc>
                <a:tc>
                  <a:txBody>
                    <a:bodyPr/>
                    <a:lstStyle/>
                    <a:p>
                      <a:pPr algn="ctr"/>
                      <a:r>
                        <a:rPr lang="en-US" sz="1400" b="1" dirty="0" smtClean="0">
                          <a:solidFill>
                            <a:srgbClr val="FF0000"/>
                          </a:solidFill>
                        </a:rPr>
                        <a:t>16.17</a:t>
                      </a:r>
                      <a:endParaRPr lang="en-US" sz="1400" b="1" dirty="0">
                        <a:solidFill>
                          <a:srgbClr val="FF0000"/>
                        </a:solidFill>
                      </a:endParaRPr>
                    </a:p>
                  </a:txBody>
                  <a:tcPr marL="91446" marR="91446" marT="45728" marB="45728"/>
                </a:tc>
              </a:tr>
              <a:tr h="304852">
                <a:tc>
                  <a:txBody>
                    <a:bodyPr/>
                    <a:lstStyle/>
                    <a:p>
                      <a:pPr algn="ctr"/>
                      <a:r>
                        <a:rPr lang="en-US" sz="1400" b="1" dirty="0" smtClean="0"/>
                        <a:t>3</a:t>
                      </a:r>
                      <a:endParaRPr lang="en-US" sz="1400" b="1" dirty="0"/>
                    </a:p>
                  </a:txBody>
                  <a:tcPr marL="91446" marR="91446" marT="45728" marB="45728"/>
                </a:tc>
                <a:tc>
                  <a:txBody>
                    <a:bodyPr/>
                    <a:lstStyle/>
                    <a:p>
                      <a:pPr algn="ctr"/>
                      <a:r>
                        <a:rPr lang="en-US" sz="1400" b="1" dirty="0" smtClean="0"/>
                        <a:t>60.77</a:t>
                      </a:r>
                      <a:endParaRPr lang="en-US" sz="1400" b="1" dirty="0"/>
                    </a:p>
                  </a:txBody>
                  <a:tcPr marL="91446" marR="91446" marT="45728" marB="45728"/>
                </a:tc>
                <a:tc>
                  <a:txBody>
                    <a:bodyPr/>
                    <a:lstStyle/>
                    <a:p>
                      <a:pPr algn="ctr"/>
                      <a:r>
                        <a:rPr lang="en-US" sz="1400" b="1" dirty="0" smtClean="0"/>
                        <a:t>56.67</a:t>
                      </a:r>
                      <a:endParaRPr lang="en-US" sz="1400" b="1" dirty="0"/>
                    </a:p>
                  </a:txBody>
                  <a:tcPr marL="91446" marR="91446" marT="45728" marB="45728"/>
                </a:tc>
                <a:tc>
                  <a:txBody>
                    <a:bodyPr/>
                    <a:lstStyle/>
                    <a:p>
                      <a:pPr algn="ctr"/>
                      <a:r>
                        <a:rPr lang="en-US" sz="1400" b="1" dirty="0" smtClean="0">
                          <a:solidFill>
                            <a:srgbClr val="FF0000"/>
                          </a:solidFill>
                        </a:rPr>
                        <a:t>4.10</a:t>
                      </a:r>
                      <a:endParaRPr lang="en-US" sz="1400" b="1" dirty="0">
                        <a:solidFill>
                          <a:srgbClr val="FF0000"/>
                        </a:solidFill>
                      </a:endParaRPr>
                    </a:p>
                  </a:txBody>
                  <a:tcPr marL="91446" marR="91446" marT="45728" marB="45728"/>
                </a:tc>
                <a:tc>
                  <a:txBody>
                    <a:bodyPr/>
                    <a:lstStyle/>
                    <a:p>
                      <a:pPr algn="ctr"/>
                      <a:r>
                        <a:rPr lang="en-US" sz="1400" b="1" dirty="0" smtClean="0"/>
                        <a:t>14</a:t>
                      </a:r>
                      <a:endParaRPr lang="en-US" sz="1400" b="1" dirty="0"/>
                    </a:p>
                  </a:txBody>
                  <a:tcPr marL="91446" marR="91446" marT="45728" marB="45728"/>
                </a:tc>
                <a:tc>
                  <a:txBody>
                    <a:bodyPr/>
                    <a:lstStyle/>
                    <a:p>
                      <a:pPr algn="ctr"/>
                      <a:r>
                        <a:rPr lang="en-US" sz="1400" b="1" dirty="0" smtClean="0"/>
                        <a:t>43.53</a:t>
                      </a:r>
                      <a:endParaRPr lang="en-US" sz="1400" b="1" dirty="0"/>
                    </a:p>
                  </a:txBody>
                  <a:tcPr marL="91446" marR="91446" marT="45728" marB="45728"/>
                </a:tc>
                <a:tc>
                  <a:txBody>
                    <a:bodyPr/>
                    <a:lstStyle/>
                    <a:p>
                      <a:pPr algn="ctr"/>
                      <a:r>
                        <a:rPr lang="en-US" sz="1400" b="1" dirty="0" smtClean="0"/>
                        <a:t>51.37</a:t>
                      </a:r>
                      <a:endParaRPr lang="en-US" sz="1400" b="1" dirty="0"/>
                    </a:p>
                  </a:txBody>
                  <a:tcPr marL="91446" marR="91446" marT="45728" marB="45728"/>
                </a:tc>
                <a:tc>
                  <a:txBody>
                    <a:bodyPr/>
                    <a:lstStyle/>
                    <a:p>
                      <a:pPr algn="ctr"/>
                      <a:r>
                        <a:rPr lang="en-US" sz="1400" b="1" dirty="0" smtClean="0">
                          <a:solidFill>
                            <a:srgbClr val="FF0000"/>
                          </a:solidFill>
                        </a:rPr>
                        <a:t>-7.84</a:t>
                      </a:r>
                      <a:endParaRPr lang="en-US" sz="1400" b="1" dirty="0">
                        <a:solidFill>
                          <a:srgbClr val="FF0000"/>
                        </a:solidFill>
                      </a:endParaRPr>
                    </a:p>
                  </a:txBody>
                  <a:tcPr marL="91446" marR="91446" marT="45728" marB="45728"/>
                </a:tc>
              </a:tr>
              <a:tr h="304852">
                <a:tc>
                  <a:txBody>
                    <a:bodyPr/>
                    <a:lstStyle/>
                    <a:p>
                      <a:pPr algn="ctr"/>
                      <a:r>
                        <a:rPr lang="en-US" sz="1400" b="1" dirty="0" smtClean="0"/>
                        <a:t>4</a:t>
                      </a:r>
                      <a:endParaRPr lang="en-US" sz="1400" b="1" dirty="0"/>
                    </a:p>
                  </a:txBody>
                  <a:tcPr marL="91446" marR="91446" marT="45728" marB="45728"/>
                </a:tc>
                <a:tc>
                  <a:txBody>
                    <a:bodyPr/>
                    <a:lstStyle/>
                    <a:p>
                      <a:pPr algn="ctr"/>
                      <a:r>
                        <a:rPr lang="en-US" sz="1400" b="1" dirty="0" smtClean="0"/>
                        <a:t>36.07</a:t>
                      </a:r>
                      <a:endParaRPr lang="en-US" sz="1400" b="1" dirty="0"/>
                    </a:p>
                  </a:txBody>
                  <a:tcPr marL="91446" marR="91446" marT="45728" marB="45728"/>
                </a:tc>
                <a:tc>
                  <a:txBody>
                    <a:bodyPr/>
                    <a:lstStyle/>
                    <a:p>
                      <a:pPr algn="ctr"/>
                      <a:r>
                        <a:rPr lang="en-US" sz="1400" b="1" dirty="0" smtClean="0"/>
                        <a:t>40.47</a:t>
                      </a:r>
                      <a:endParaRPr lang="en-US" sz="1400" b="1" dirty="0"/>
                    </a:p>
                  </a:txBody>
                  <a:tcPr marL="91446" marR="91446" marT="45728" marB="45728"/>
                </a:tc>
                <a:tc>
                  <a:txBody>
                    <a:bodyPr/>
                    <a:lstStyle/>
                    <a:p>
                      <a:pPr algn="ctr"/>
                      <a:r>
                        <a:rPr lang="en-US" sz="1400" b="1" dirty="0" smtClean="0">
                          <a:solidFill>
                            <a:srgbClr val="FF0000"/>
                          </a:solidFill>
                        </a:rPr>
                        <a:t>-4.40</a:t>
                      </a:r>
                      <a:endParaRPr lang="en-US" sz="1400" b="1" dirty="0">
                        <a:solidFill>
                          <a:srgbClr val="FF0000"/>
                        </a:solidFill>
                      </a:endParaRPr>
                    </a:p>
                  </a:txBody>
                  <a:tcPr marL="91446" marR="91446" marT="45728" marB="45728"/>
                </a:tc>
                <a:tc>
                  <a:txBody>
                    <a:bodyPr/>
                    <a:lstStyle/>
                    <a:p>
                      <a:pPr algn="ctr"/>
                      <a:r>
                        <a:rPr lang="en-US" sz="1400" b="1" dirty="0" smtClean="0"/>
                        <a:t>15</a:t>
                      </a:r>
                      <a:endParaRPr lang="en-US" sz="1400" b="1" dirty="0"/>
                    </a:p>
                  </a:txBody>
                  <a:tcPr marL="91446" marR="91446" marT="45728" marB="45728"/>
                </a:tc>
                <a:tc>
                  <a:txBody>
                    <a:bodyPr/>
                    <a:lstStyle/>
                    <a:p>
                      <a:pPr algn="ctr"/>
                      <a:r>
                        <a:rPr lang="en-US" sz="1400" b="1" dirty="0" smtClean="0"/>
                        <a:t>37.93</a:t>
                      </a:r>
                      <a:endParaRPr lang="en-US" sz="1400" b="1" dirty="0"/>
                    </a:p>
                  </a:txBody>
                  <a:tcPr marL="91446" marR="91446" marT="45728" marB="45728"/>
                </a:tc>
                <a:tc>
                  <a:txBody>
                    <a:bodyPr/>
                    <a:lstStyle/>
                    <a:p>
                      <a:pPr algn="ctr"/>
                      <a:r>
                        <a:rPr lang="en-US" sz="1400" b="1" dirty="0" smtClean="0"/>
                        <a:t>29.33</a:t>
                      </a:r>
                      <a:endParaRPr lang="en-US" sz="1400" b="1" dirty="0"/>
                    </a:p>
                  </a:txBody>
                  <a:tcPr marL="91446" marR="91446" marT="45728" marB="45728"/>
                </a:tc>
                <a:tc>
                  <a:txBody>
                    <a:bodyPr/>
                    <a:lstStyle/>
                    <a:p>
                      <a:pPr algn="ctr"/>
                      <a:r>
                        <a:rPr lang="en-US" sz="1400" b="1" dirty="0" smtClean="0">
                          <a:solidFill>
                            <a:srgbClr val="FF0000"/>
                          </a:solidFill>
                        </a:rPr>
                        <a:t>8.60</a:t>
                      </a:r>
                      <a:endParaRPr lang="en-US" sz="1400" b="1" dirty="0">
                        <a:solidFill>
                          <a:srgbClr val="FF0000"/>
                        </a:solidFill>
                      </a:endParaRPr>
                    </a:p>
                  </a:txBody>
                  <a:tcPr marL="91446" marR="91446" marT="45728" marB="45728"/>
                </a:tc>
              </a:tr>
              <a:tr h="304852">
                <a:tc>
                  <a:txBody>
                    <a:bodyPr/>
                    <a:lstStyle/>
                    <a:p>
                      <a:pPr algn="ctr"/>
                      <a:r>
                        <a:rPr lang="en-US" sz="1400" b="1" dirty="0" smtClean="0"/>
                        <a:t>5</a:t>
                      </a:r>
                      <a:endParaRPr lang="en-US" sz="1400" b="1" dirty="0"/>
                    </a:p>
                  </a:txBody>
                  <a:tcPr marL="91446" marR="91446" marT="45728" marB="45728"/>
                </a:tc>
                <a:tc>
                  <a:txBody>
                    <a:bodyPr/>
                    <a:lstStyle/>
                    <a:p>
                      <a:pPr algn="ctr"/>
                      <a:r>
                        <a:rPr lang="en-US" sz="1400" b="1" dirty="0" smtClean="0"/>
                        <a:t>68.47</a:t>
                      </a:r>
                      <a:endParaRPr lang="en-US" sz="1400" b="1" dirty="0"/>
                    </a:p>
                  </a:txBody>
                  <a:tcPr marL="91446" marR="91446" marT="45728" marB="45728"/>
                </a:tc>
                <a:tc>
                  <a:txBody>
                    <a:bodyPr/>
                    <a:lstStyle/>
                    <a:p>
                      <a:pPr algn="ctr"/>
                      <a:r>
                        <a:rPr lang="en-US" sz="1400" b="1" dirty="0" smtClean="0"/>
                        <a:t>49.00</a:t>
                      </a:r>
                      <a:endParaRPr lang="en-US" sz="1400" b="1" dirty="0"/>
                    </a:p>
                  </a:txBody>
                  <a:tcPr marL="91446" marR="91446" marT="45728" marB="45728"/>
                </a:tc>
                <a:tc>
                  <a:txBody>
                    <a:bodyPr/>
                    <a:lstStyle/>
                    <a:p>
                      <a:pPr algn="ctr"/>
                      <a:r>
                        <a:rPr lang="en-US" sz="1400" b="1" dirty="0" smtClean="0">
                          <a:solidFill>
                            <a:srgbClr val="FF0000"/>
                          </a:solidFill>
                        </a:rPr>
                        <a:t>19.47</a:t>
                      </a:r>
                      <a:endParaRPr lang="en-US" sz="1400" b="1" dirty="0">
                        <a:solidFill>
                          <a:srgbClr val="FF0000"/>
                        </a:solidFill>
                      </a:endParaRPr>
                    </a:p>
                  </a:txBody>
                  <a:tcPr marL="91446" marR="91446" marT="45728" marB="45728"/>
                </a:tc>
                <a:tc>
                  <a:txBody>
                    <a:bodyPr/>
                    <a:lstStyle/>
                    <a:p>
                      <a:pPr algn="ctr"/>
                      <a:r>
                        <a:rPr lang="en-US" sz="1400" b="1" dirty="0" smtClean="0"/>
                        <a:t>16</a:t>
                      </a:r>
                      <a:endParaRPr lang="en-US" sz="1400" b="1" dirty="0"/>
                    </a:p>
                  </a:txBody>
                  <a:tcPr marL="91446" marR="91446" marT="45728" marB="45728"/>
                </a:tc>
                <a:tc>
                  <a:txBody>
                    <a:bodyPr/>
                    <a:lstStyle/>
                    <a:p>
                      <a:pPr algn="ctr"/>
                      <a:r>
                        <a:rPr lang="en-US" sz="1400" b="1" dirty="0" smtClean="0"/>
                        <a:t>43.50</a:t>
                      </a:r>
                      <a:endParaRPr lang="en-US" sz="1400" b="1" dirty="0"/>
                    </a:p>
                  </a:txBody>
                  <a:tcPr marL="91446" marR="91446" marT="45728" marB="45728"/>
                </a:tc>
                <a:tc>
                  <a:txBody>
                    <a:bodyPr/>
                    <a:lstStyle/>
                    <a:p>
                      <a:pPr algn="ctr"/>
                      <a:r>
                        <a:rPr lang="en-US" sz="1400" b="1" dirty="0" smtClean="0"/>
                        <a:t>54.27</a:t>
                      </a:r>
                      <a:endParaRPr lang="en-US" sz="1400" b="1" dirty="0"/>
                    </a:p>
                  </a:txBody>
                  <a:tcPr marL="91446" marR="91446" marT="45728" marB="45728"/>
                </a:tc>
                <a:tc>
                  <a:txBody>
                    <a:bodyPr/>
                    <a:lstStyle/>
                    <a:p>
                      <a:pPr algn="ctr"/>
                      <a:r>
                        <a:rPr lang="en-US" sz="1400" b="1" dirty="0" smtClean="0">
                          <a:solidFill>
                            <a:srgbClr val="FF0000"/>
                          </a:solidFill>
                        </a:rPr>
                        <a:t>-10.77</a:t>
                      </a:r>
                      <a:endParaRPr lang="en-US" sz="1400" b="1" dirty="0">
                        <a:solidFill>
                          <a:srgbClr val="FF0000"/>
                        </a:solidFill>
                      </a:endParaRPr>
                    </a:p>
                  </a:txBody>
                  <a:tcPr marL="91446" marR="91446" marT="45728" marB="45728"/>
                </a:tc>
              </a:tr>
              <a:tr h="304852">
                <a:tc>
                  <a:txBody>
                    <a:bodyPr/>
                    <a:lstStyle/>
                    <a:p>
                      <a:pPr algn="ctr"/>
                      <a:r>
                        <a:rPr lang="en-US" sz="1400" b="1" dirty="0" smtClean="0"/>
                        <a:t>6</a:t>
                      </a:r>
                      <a:endParaRPr lang="en-US" sz="1400" b="1" dirty="0"/>
                    </a:p>
                  </a:txBody>
                  <a:tcPr marL="91446" marR="91446" marT="45728" marB="45728"/>
                </a:tc>
                <a:tc>
                  <a:txBody>
                    <a:bodyPr/>
                    <a:lstStyle/>
                    <a:p>
                      <a:pPr algn="ctr"/>
                      <a:r>
                        <a:rPr lang="en-US" sz="1400" b="1" dirty="0" smtClean="0"/>
                        <a:t>32.43</a:t>
                      </a:r>
                      <a:endParaRPr lang="en-US" sz="1400" b="1" dirty="0"/>
                    </a:p>
                  </a:txBody>
                  <a:tcPr marL="91446" marR="91446" marT="45728" marB="45728"/>
                </a:tc>
                <a:tc>
                  <a:txBody>
                    <a:bodyPr/>
                    <a:lstStyle/>
                    <a:p>
                      <a:pPr algn="ctr"/>
                      <a:r>
                        <a:rPr lang="en-US" sz="1400" b="1" dirty="0" smtClean="0"/>
                        <a:t>43.23</a:t>
                      </a:r>
                      <a:endParaRPr lang="en-US" sz="1400" b="1" dirty="0"/>
                    </a:p>
                  </a:txBody>
                  <a:tcPr marL="91446" marR="91446" marT="45728" marB="45728"/>
                </a:tc>
                <a:tc>
                  <a:txBody>
                    <a:bodyPr/>
                    <a:lstStyle/>
                    <a:p>
                      <a:pPr algn="ctr"/>
                      <a:r>
                        <a:rPr lang="en-US" sz="1400" b="1" dirty="0" smtClean="0">
                          <a:solidFill>
                            <a:srgbClr val="FF0000"/>
                          </a:solidFill>
                        </a:rPr>
                        <a:t>-10.80</a:t>
                      </a:r>
                      <a:endParaRPr lang="en-US" sz="1400" b="1" dirty="0">
                        <a:solidFill>
                          <a:srgbClr val="FF0000"/>
                        </a:solidFill>
                      </a:endParaRPr>
                    </a:p>
                  </a:txBody>
                  <a:tcPr marL="91446" marR="91446" marT="45728" marB="45728"/>
                </a:tc>
                <a:tc>
                  <a:txBody>
                    <a:bodyPr/>
                    <a:lstStyle/>
                    <a:p>
                      <a:pPr algn="ctr"/>
                      <a:r>
                        <a:rPr lang="en-US" sz="1400" b="1" dirty="0" smtClean="0"/>
                        <a:t>17</a:t>
                      </a:r>
                      <a:endParaRPr lang="en-US" sz="1400" b="1" dirty="0"/>
                    </a:p>
                  </a:txBody>
                  <a:tcPr marL="91446" marR="91446" marT="45728" marB="45728"/>
                </a:tc>
                <a:tc>
                  <a:txBody>
                    <a:bodyPr/>
                    <a:lstStyle/>
                    <a:p>
                      <a:pPr algn="ctr"/>
                      <a:r>
                        <a:rPr lang="en-US" sz="1400" b="1" dirty="0" smtClean="0"/>
                        <a:t>87.70</a:t>
                      </a:r>
                      <a:endParaRPr lang="en-US" sz="1400" b="1" dirty="0"/>
                    </a:p>
                  </a:txBody>
                  <a:tcPr marL="91446" marR="91446" marT="45728" marB="45728"/>
                </a:tc>
                <a:tc>
                  <a:txBody>
                    <a:bodyPr/>
                    <a:lstStyle/>
                    <a:p>
                      <a:pPr algn="ctr"/>
                      <a:r>
                        <a:rPr lang="en-US" sz="1400" b="1" dirty="0" smtClean="0"/>
                        <a:t>62.73</a:t>
                      </a:r>
                      <a:endParaRPr lang="en-US" sz="1400" b="1" dirty="0"/>
                    </a:p>
                  </a:txBody>
                  <a:tcPr marL="91446" marR="91446" marT="45728" marB="45728"/>
                </a:tc>
                <a:tc>
                  <a:txBody>
                    <a:bodyPr/>
                    <a:lstStyle/>
                    <a:p>
                      <a:pPr algn="ctr"/>
                      <a:r>
                        <a:rPr lang="en-US" sz="1400" b="1" dirty="0" smtClean="0">
                          <a:solidFill>
                            <a:srgbClr val="FF0000"/>
                          </a:solidFill>
                        </a:rPr>
                        <a:t>24.97</a:t>
                      </a:r>
                      <a:endParaRPr lang="en-US" sz="1400" b="1" dirty="0">
                        <a:solidFill>
                          <a:srgbClr val="FF0000"/>
                        </a:solidFill>
                      </a:endParaRPr>
                    </a:p>
                  </a:txBody>
                  <a:tcPr marL="91446" marR="91446" marT="45728" marB="45728"/>
                </a:tc>
              </a:tr>
              <a:tr h="304852">
                <a:tc>
                  <a:txBody>
                    <a:bodyPr/>
                    <a:lstStyle/>
                    <a:p>
                      <a:pPr algn="ctr"/>
                      <a:r>
                        <a:rPr lang="en-US" sz="1400" b="1" dirty="0" smtClean="0"/>
                        <a:t>7</a:t>
                      </a:r>
                      <a:endParaRPr lang="en-US" sz="1400" b="1" dirty="0"/>
                    </a:p>
                  </a:txBody>
                  <a:tcPr marL="91446" marR="91446" marT="45728" marB="45728"/>
                </a:tc>
                <a:tc>
                  <a:txBody>
                    <a:bodyPr/>
                    <a:lstStyle/>
                    <a:p>
                      <a:pPr algn="ctr"/>
                      <a:r>
                        <a:rPr lang="en-US" sz="1400" b="1" dirty="0" smtClean="0"/>
                        <a:t>43.70</a:t>
                      </a:r>
                      <a:endParaRPr lang="en-US" sz="1400" b="1" dirty="0"/>
                    </a:p>
                  </a:txBody>
                  <a:tcPr marL="91446" marR="91446" marT="45728" marB="45728"/>
                </a:tc>
                <a:tc>
                  <a:txBody>
                    <a:bodyPr/>
                    <a:lstStyle/>
                    <a:p>
                      <a:pPr algn="ctr"/>
                      <a:r>
                        <a:rPr lang="en-US" sz="1400" b="1" dirty="0" smtClean="0"/>
                        <a:t>44.57</a:t>
                      </a:r>
                      <a:endParaRPr lang="en-US" sz="1400" b="1" dirty="0"/>
                    </a:p>
                  </a:txBody>
                  <a:tcPr marL="91446" marR="91446" marT="45728" marB="45728"/>
                </a:tc>
                <a:tc>
                  <a:txBody>
                    <a:bodyPr/>
                    <a:lstStyle/>
                    <a:p>
                      <a:pPr algn="ctr"/>
                      <a:r>
                        <a:rPr lang="en-US" sz="1400" b="1" dirty="0" smtClean="0">
                          <a:solidFill>
                            <a:srgbClr val="FF0000"/>
                          </a:solidFill>
                        </a:rPr>
                        <a:t>-0.87</a:t>
                      </a:r>
                      <a:endParaRPr lang="en-US" sz="1400" b="1" dirty="0">
                        <a:solidFill>
                          <a:srgbClr val="FF0000"/>
                        </a:solidFill>
                      </a:endParaRPr>
                    </a:p>
                  </a:txBody>
                  <a:tcPr marL="91446" marR="91446" marT="45728" marB="45728"/>
                </a:tc>
                <a:tc>
                  <a:txBody>
                    <a:bodyPr/>
                    <a:lstStyle/>
                    <a:p>
                      <a:pPr algn="ctr"/>
                      <a:r>
                        <a:rPr lang="en-US" sz="1400" b="1" dirty="0" smtClean="0"/>
                        <a:t>18</a:t>
                      </a:r>
                      <a:endParaRPr lang="en-US" sz="1400" b="1" dirty="0"/>
                    </a:p>
                  </a:txBody>
                  <a:tcPr marL="91446" marR="91446" marT="45728" marB="45728"/>
                </a:tc>
                <a:tc>
                  <a:txBody>
                    <a:bodyPr/>
                    <a:lstStyle/>
                    <a:p>
                      <a:pPr algn="ctr"/>
                      <a:r>
                        <a:rPr lang="en-US" sz="1400" b="1" dirty="0" smtClean="0"/>
                        <a:t>53.53</a:t>
                      </a:r>
                      <a:endParaRPr lang="en-US" sz="1400" b="1" dirty="0"/>
                    </a:p>
                  </a:txBody>
                  <a:tcPr marL="91446" marR="91446" marT="45728" marB="45728"/>
                </a:tc>
                <a:tc>
                  <a:txBody>
                    <a:bodyPr/>
                    <a:lstStyle/>
                    <a:p>
                      <a:pPr algn="ctr"/>
                      <a:r>
                        <a:rPr lang="en-US" sz="1400" b="1" dirty="0" smtClean="0"/>
                        <a:t>58.00</a:t>
                      </a:r>
                      <a:endParaRPr lang="en-US" sz="1400" b="1" dirty="0"/>
                    </a:p>
                  </a:txBody>
                  <a:tcPr marL="91446" marR="91446" marT="45728" marB="45728"/>
                </a:tc>
                <a:tc>
                  <a:txBody>
                    <a:bodyPr/>
                    <a:lstStyle/>
                    <a:p>
                      <a:pPr algn="ctr"/>
                      <a:r>
                        <a:rPr lang="en-US" sz="1400" b="1" dirty="0" smtClean="0">
                          <a:solidFill>
                            <a:srgbClr val="FF0000"/>
                          </a:solidFill>
                        </a:rPr>
                        <a:t>-4.47</a:t>
                      </a:r>
                      <a:endParaRPr lang="en-US" sz="1400" b="1" dirty="0">
                        <a:solidFill>
                          <a:srgbClr val="FF0000"/>
                        </a:solidFill>
                      </a:endParaRPr>
                    </a:p>
                  </a:txBody>
                  <a:tcPr marL="91446" marR="91446" marT="45728" marB="45728"/>
                </a:tc>
              </a:tr>
              <a:tr h="304852">
                <a:tc>
                  <a:txBody>
                    <a:bodyPr/>
                    <a:lstStyle/>
                    <a:p>
                      <a:pPr algn="ctr"/>
                      <a:r>
                        <a:rPr lang="en-US" sz="1400" b="1" dirty="0" smtClean="0"/>
                        <a:t>8</a:t>
                      </a:r>
                      <a:endParaRPr lang="en-US" sz="1400" b="1" dirty="0"/>
                    </a:p>
                  </a:txBody>
                  <a:tcPr marL="91446" marR="91446" marT="45728" marB="45728"/>
                </a:tc>
                <a:tc>
                  <a:txBody>
                    <a:bodyPr/>
                    <a:lstStyle/>
                    <a:p>
                      <a:pPr algn="ctr"/>
                      <a:r>
                        <a:rPr lang="en-US" sz="1400" b="1" dirty="0" smtClean="0"/>
                        <a:t>37.10</a:t>
                      </a:r>
                      <a:endParaRPr lang="en-US" sz="1400" b="1" dirty="0"/>
                    </a:p>
                  </a:txBody>
                  <a:tcPr marL="91446" marR="91446" marT="45728" marB="45728"/>
                </a:tc>
                <a:tc>
                  <a:txBody>
                    <a:bodyPr/>
                    <a:lstStyle/>
                    <a:p>
                      <a:pPr algn="ctr"/>
                      <a:r>
                        <a:rPr lang="en-US" sz="1400" b="1" dirty="0" smtClean="0"/>
                        <a:t>28.40</a:t>
                      </a:r>
                      <a:endParaRPr lang="en-US" sz="1400" b="1" dirty="0"/>
                    </a:p>
                  </a:txBody>
                  <a:tcPr marL="91446" marR="91446" marT="45728" marB="45728"/>
                </a:tc>
                <a:tc>
                  <a:txBody>
                    <a:bodyPr/>
                    <a:lstStyle/>
                    <a:p>
                      <a:pPr algn="ctr"/>
                      <a:r>
                        <a:rPr lang="en-US" sz="1400" b="1" dirty="0" smtClean="0">
                          <a:solidFill>
                            <a:srgbClr val="FF0000"/>
                          </a:solidFill>
                        </a:rPr>
                        <a:t>8.70</a:t>
                      </a:r>
                      <a:endParaRPr lang="en-US" sz="1400" b="1" dirty="0">
                        <a:solidFill>
                          <a:srgbClr val="FF0000"/>
                        </a:solidFill>
                      </a:endParaRPr>
                    </a:p>
                  </a:txBody>
                  <a:tcPr marL="91446" marR="91446" marT="45728" marB="45728"/>
                </a:tc>
                <a:tc>
                  <a:txBody>
                    <a:bodyPr/>
                    <a:lstStyle/>
                    <a:p>
                      <a:pPr algn="ctr"/>
                      <a:r>
                        <a:rPr lang="en-US" sz="1400" b="1" dirty="0" smtClean="0"/>
                        <a:t>19</a:t>
                      </a:r>
                      <a:endParaRPr lang="en-US" sz="1400" b="1" dirty="0"/>
                    </a:p>
                  </a:txBody>
                  <a:tcPr marL="91446" marR="91446" marT="45728" marB="45728"/>
                </a:tc>
                <a:tc>
                  <a:txBody>
                    <a:bodyPr/>
                    <a:lstStyle/>
                    <a:p>
                      <a:pPr algn="ctr"/>
                      <a:r>
                        <a:rPr lang="en-US" sz="1400" b="1" dirty="0" smtClean="0"/>
                        <a:t>64.30</a:t>
                      </a:r>
                      <a:endParaRPr lang="en-US" sz="1400" b="1" dirty="0"/>
                    </a:p>
                  </a:txBody>
                  <a:tcPr marL="91446" marR="91446" marT="45728" marB="45728"/>
                </a:tc>
                <a:tc>
                  <a:txBody>
                    <a:bodyPr/>
                    <a:lstStyle/>
                    <a:p>
                      <a:pPr algn="ctr"/>
                      <a:r>
                        <a:rPr lang="en-US" sz="1400" b="1" dirty="0" smtClean="0"/>
                        <a:t>52.40</a:t>
                      </a:r>
                      <a:endParaRPr lang="en-US" sz="1400" b="1" dirty="0"/>
                    </a:p>
                  </a:txBody>
                  <a:tcPr marL="91446" marR="91446" marT="45728" marB="45728"/>
                </a:tc>
                <a:tc>
                  <a:txBody>
                    <a:bodyPr/>
                    <a:lstStyle/>
                    <a:p>
                      <a:pPr algn="ctr"/>
                      <a:r>
                        <a:rPr lang="en-US" sz="1400" b="1" dirty="0" smtClean="0">
                          <a:solidFill>
                            <a:srgbClr val="FF0000"/>
                          </a:solidFill>
                        </a:rPr>
                        <a:t>11.90</a:t>
                      </a:r>
                      <a:endParaRPr lang="en-US" sz="1400" b="1" dirty="0">
                        <a:solidFill>
                          <a:srgbClr val="FF0000"/>
                        </a:solidFill>
                      </a:endParaRPr>
                    </a:p>
                  </a:txBody>
                  <a:tcPr marL="91446" marR="91446" marT="45728" marB="45728"/>
                </a:tc>
              </a:tr>
              <a:tr h="304852">
                <a:tc>
                  <a:txBody>
                    <a:bodyPr/>
                    <a:lstStyle/>
                    <a:p>
                      <a:pPr algn="ctr"/>
                      <a:r>
                        <a:rPr lang="en-US" sz="1400" b="1" dirty="0" smtClean="0"/>
                        <a:t>9</a:t>
                      </a:r>
                      <a:endParaRPr lang="en-US" sz="1400" b="1" dirty="0"/>
                    </a:p>
                  </a:txBody>
                  <a:tcPr marL="91446" marR="91446" marT="45728" marB="45728"/>
                </a:tc>
                <a:tc>
                  <a:txBody>
                    <a:bodyPr/>
                    <a:lstStyle/>
                    <a:p>
                      <a:pPr algn="ctr"/>
                      <a:r>
                        <a:rPr lang="en-US" sz="1400" b="1" dirty="0" smtClean="0"/>
                        <a:t>31.17</a:t>
                      </a:r>
                      <a:endParaRPr lang="en-US" sz="1400" b="1" dirty="0"/>
                    </a:p>
                  </a:txBody>
                  <a:tcPr marL="91446" marR="91446" marT="45728" marB="45728"/>
                </a:tc>
                <a:tc>
                  <a:txBody>
                    <a:bodyPr/>
                    <a:lstStyle/>
                    <a:p>
                      <a:pPr algn="ctr"/>
                      <a:r>
                        <a:rPr lang="en-US" sz="1400" b="1" dirty="0" smtClean="0"/>
                        <a:t>28.23</a:t>
                      </a:r>
                      <a:endParaRPr lang="en-US" sz="1400" b="1" dirty="0"/>
                    </a:p>
                  </a:txBody>
                  <a:tcPr marL="91446" marR="91446" marT="45728" marB="45728"/>
                </a:tc>
                <a:tc>
                  <a:txBody>
                    <a:bodyPr/>
                    <a:lstStyle/>
                    <a:p>
                      <a:pPr algn="ctr"/>
                      <a:r>
                        <a:rPr lang="en-US" sz="1400" b="1" dirty="0" smtClean="0">
                          <a:solidFill>
                            <a:srgbClr val="FF0000"/>
                          </a:solidFill>
                        </a:rPr>
                        <a:t>2.94</a:t>
                      </a:r>
                      <a:endParaRPr lang="en-US" sz="1400" b="1" dirty="0">
                        <a:solidFill>
                          <a:srgbClr val="FF0000"/>
                        </a:solidFill>
                      </a:endParaRPr>
                    </a:p>
                  </a:txBody>
                  <a:tcPr marL="91446" marR="91446" marT="45728" marB="45728"/>
                </a:tc>
                <a:tc>
                  <a:txBody>
                    <a:bodyPr/>
                    <a:lstStyle/>
                    <a:p>
                      <a:pPr algn="ctr"/>
                      <a:r>
                        <a:rPr lang="en-US" sz="1400" b="1" dirty="0" smtClean="0"/>
                        <a:t>20</a:t>
                      </a:r>
                      <a:endParaRPr lang="en-US" sz="1400" b="1" dirty="0"/>
                    </a:p>
                  </a:txBody>
                  <a:tcPr marL="91446" marR="91446" marT="45728" marB="45728"/>
                </a:tc>
                <a:tc>
                  <a:txBody>
                    <a:bodyPr/>
                    <a:lstStyle/>
                    <a:p>
                      <a:pPr algn="ctr"/>
                      <a:r>
                        <a:rPr lang="en-US" sz="1400" b="1" dirty="0" smtClean="0"/>
                        <a:t>47.37</a:t>
                      </a:r>
                      <a:endParaRPr lang="en-US" sz="1400" b="1" dirty="0"/>
                    </a:p>
                  </a:txBody>
                  <a:tcPr marL="91446" marR="91446" marT="45728" marB="45728"/>
                </a:tc>
                <a:tc>
                  <a:txBody>
                    <a:bodyPr/>
                    <a:lstStyle/>
                    <a:p>
                      <a:pPr algn="ctr"/>
                      <a:r>
                        <a:rPr lang="en-US" sz="1400" b="1" dirty="0" smtClean="0"/>
                        <a:t>53.63</a:t>
                      </a:r>
                      <a:endParaRPr lang="en-US" sz="1400" b="1" dirty="0"/>
                    </a:p>
                  </a:txBody>
                  <a:tcPr marL="91446" marR="91446" marT="45728" marB="45728"/>
                </a:tc>
                <a:tc>
                  <a:txBody>
                    <a:bodyPr/>
                    <a:lstStyle/>
                    <a:p>
                      <a:pPr algn="ctr"/>
                      <a:r>
                        <a:rPr lang="en-US" sz="1400" b="1" dirty="0" smtClean="0">
                          <a:solidFill>
                            <a:srgbClr val="FF0000"/>
                          </a:solidFill>
                        </a:rPr>
                        <a:t>-6.26</a:t>
                      </a:r>
                      <a:endParaRPr lang="en-US" sz="1400" b="1" dirty="0">
                        <a:solidFill>
                          <a:srgbClr val="FF0000"/>
                        </a:solidFill>
                      </a:endParaRPr>
                    </a:p>
                  </a:txBody>
                  <a:tcPr marL="91446" marR="91446" marT="45728" marB="45728"/>
                </a:tc>
              </a:tr>
              <a:tr h="304852">
                <a:tc>
                  <a:txBody>
                    <a:bodyPr/>
                    <a:lstStyle/>
                    <a:p>
                      <a:pPr algn="ctr"/>
                      <a:r>
                        <a:rPr lang="en-US" sz="1400" b="1" dirty="0" smtClean="0"/>
                        <a:t>10</a:t>
                      </a:r>
                      <a:endParaRPr lang="en-US" sz="1400" b="1" dirty="0"/>
                    </a:p>
                  </a:txBody>
                  <a:tcPr marL="91446" marR="91446" marT="45728" marB="45728"/>
                </a:tc>
                <a:tc>
                  <a:txBody>
                    <a:bodyPr/>
                    <a:lstStyle/>
                    <a:p>
                      <a:pPr algn="ctr"/>
                      <a:r>
                        <a:rPr lang="en-US" sz="1400" b="1" dirty="0" smtClean="0"/>
                        <a:t>51.23</a:t>
                      </a:r>
                      <a:endParaRPr lang="en-US" sz="1400" b="1" dirty="0"/>
                    </a:p>
                  </a:txBody>
                  <a:tcPr marL="91446" marR="91446" marT="45728" marB="45728"/>
                </a:tc>
                <a:tc>
                  <a:txBody>
                    <a:bodyPr/>
                    <a:lstStyle/>
                    <a:p>
                      <a:pPr algn="ctr"/>
                      <a:r>
                        <a:rPr lang="en-US" sz="1400" b="1" dirty="0" smtClean="0"/>
                        <a:t>68.47</a:t>
                      </a:r>
                      <a:endParaRPr lang="en-US" sz="1400" b="1" dirty="0"/>
                    </a:p>
                  </a:txBody>
                  <a:tcPr marL="91446" marR="91446" marT="45728" marB="45728"/>
                </a:tc>
                <a:tc>
                  <a:txBody>
                    <a:bodyPr/>
                    <a:lstStyle/>
                    <a:p>
                      <a:pPr algn="ctr"/>
                      <a:r>
                        <a:rPr lang="en-US" sz="1400" b="1" dirty="0" smtClean="0">
                          <a:solidFill>
                            <a:srgbClr val="FF0000"/>
                          </a:solidFill>
                        </a:rPr>
                        <a:t>-17.24</a:t>
                      </a:r>
                      <a:endParaRPr lang="en-US" sz="1400" b="1" dirty="0">
                        <a:solidFill>
                          <a:srgbClr val="FF0000"/>
                        </a:solidFill>
                      </a:endParaRPr>
                    </a:p>
                  </a:txBody>
                  <a:tcPr marL="91446" marR="91446" marT="45728" marB="45728"/>
                </a:tc>
                <a:tc>
                  <a:txBody>
                    <a:bodyPr/>
                    <a:lstStyle/>
                    <a:p>
                      <a:pPr algn="ctr"/>
                      <a:r>
                        <a:rPr lang="en-US" sz="1400" b="1" dirty="0" smtClean="0"/>
                        <a:t>21</a:t>
                      </a:r>
                      <a:endParaRPr lang="en-US" sz="1400" b="1" dirty="0"/>
                    </a:p>
                  </a:txBody>
                  <a:tcPr marL="91446" marR="91446" marT="45728" marB="45728"/>
                </a:tc>
                <a:tc>
                  <a:txBody>
                    <a:bodyPr/>
                    <a:lstStyle/>
                    <a:p>
                      <a:pPr algn="ctr"/>
                      <a:r>
                        <a:rPr lang="en-US" sz="1400" b="1" dirty="0" smtClean="0"/>
                        <a:t>53.67</a:t>
                      </a:r>
                      <a:endParaRPr lang="en-US" sz="1400" b="1" dirty="0"/>
                    </a:p>
                  </a:txBody>
                  <a:tcPr marL="91446" marR="91446" marT="45728" marB="45728"/>
                </a:tc>
                <a:tc>
                  <a:txBody>
                    <a:bodyPr/>
                    <a:lstStyle/>
                    <a:p>
                      <a:pPr algn="ctr"/>
                      <a:r>
                        <a:rPr lang="en-US" sz="1400" b="1" dirty="0" smtClean="0"/>
                        <a:t>47.00</a:t>
                      </a:r>
                      <a:endParaRPr lang="en-US" sz="1400" b="1" dirty="0"/>
                    </a:p>
                  </a:txBody>
                  <a:tcPr marL="91446" marR="91446" marT="45728" marB="45728"/>
                </a:tc>
                <a:tc>
                  <a:txBody>
                    <a:bodyPr/>
                    <a:lstStyle/>
                    <a:p>
                      <a:pPr algn="ctr"/>
                      <a:r>
                        <a:rPr lang="en-US" sz="1400" b="1" dirty="0" smtClean="0">
                          <a:solidFill>
                            <a:srgbClr val="FF0000"/>
                          </a:solidFill>
                        </a:rPr>
                        <a:t>6.67</a:t>
                      </a:r>
                      <a:endParaRPr lang="en-US" sz="1400" b="1" dirty="0">
                        <a:solidFill>
                          <a:srgbClr val="FF0000"/>
                        </a:solidFill>
                      </a:endParaRPr>
                    </a:p>
                  </a:txBody>
                  <a:tcPr marL="91446" marR="91446" marT="45728" marB="45728"/>
                </a:tc>
              </a:tr>
              <a:tr h="304852">
                <a:tc>
                  <a:txBody>
                    <a:bodyPr/>
                    <a:lstStyle/>
                    <a:p>
                      <a:pPr algn="ctr"/>
                      <a:r>
                        <a:rPr lang="en-US" sz="1400" b="1" dirty="0" smtClean="0"/>
                        <a:t>11</a:t>
                      </a:r>
                      <a:endParaRPr lang="en-US" sz="1400" b="1" dirty="0"/>
                    </a:p>
                  </a:txBody>
                  <a:tcPr marL="91446" marR="91446" marT="45728" marB="45728"/>
                </a:tc>
                <a:tc>
                  <a:txBody>
                    <a:bodyPr/>
                    <a:lstStyle/>
                    <a:p>
                      <a:pPr algn="ctr"/>
                      <a:r>
                        <a:rPr lang="en-US" sz="1400" b="1" dirty="0" smtClean="0"/>
                        <a:t>65.40</a:t>
                      </a:r>
                      <a:endParaRPr lang="en-US" sz="1400" b="1" dirty="0"/>
                    </a:p>
                  </a:txBody>
                  <a:tcPr marL="91446" marR="91446" marT="45728" marB="45728"/>
                </a:tc>
                <a:tc>
                  <a:txBody>
                    <a:bodyPr/>
                    <a:lstStyle/>
                    <a:p>
                      <a:pPr algn="ctr"/>
                      <a:r>
                        <a:rPr lang="en-US" sz="1400" b="1" dirty="0" smtClean="0"/>
                        <a:t>51.10</a:t>
                      </a:r>
                      <a:endParaRPr lang="en-US" sz="1400" b="1" dirty="0"/>
                    </a:p>
                  </a:txBody>
                  <a:tcPr marL="91446" marR="91446" marT="45728" marB="45728"/>
                </a:tc>
                <a:tc>
                  <a:txBody>
                    <a:bodyPr/>
                    <a:lstStyle/>
                    <a:p>
                      <a:pPr algn="ctr"/>
                      <a:r>
                        <a:rPr lang="en-US" sz="1400" b="1" dirty="0" smtClean="0">
                          <a:solidFill>
                            <a:srgbClr val="FF0000"/>
                          </a:solidFill>
                        </a:rPr>
                        <a:t>14.30</a:t>
                      </a:r>
                      <a:endParaRPr lang="en-US" sz="1400" b="1" dirty="0">
                        <a:solidFill>
                          <a:srgbClr val="FF0000"/>
                        </a:solidFill>
                      </a:endParaRPr>
                    </a:p>
                  </a:txBody>
                  <a:tcPr marL="91446" marR="91446" marT="45728" marB="45728"/>
                </a:tc>
                <a:tc>
                  <a:txBody>
                    <a:bodyPr/>
                    <a:lstStyle/>
                    <a:p>
                      <a:pPr algn="ctr"/>
                      <a:endParaRPr lang="en-US" sz="1400" b="1" dirty="0"/>
                    </a:p>
                  </a:txBody>
                  <a:tcPr marL="91446" marR="91446" marT="45728" marB="45728"/>
                </a:tc>
                <a:tc>
                  <a:txBody>
                    <a:bodyPr/>
                    <a:lstStyle/>
                    <a:p>
                      <a:pPr algn="ctr"/>
                      <a:endParaRPr lang="en-US" sz="1400" b="1" dirty="0"/>
                    </a:p>
                  </a:txBody>
                  <a:tcPr marL="91446" marR="91446" marT="45728" marB="45728"/>
                </a:tc>
                <a:tc>
                  <a:txBody>
                    <a:bodyPr/>
                    <a:lstStyle/>
                    <a:p>
                      <a:pPr algn="ctr"/>
                      <a:endParaRPr lang="en-US" sz="1400" b="1"/>
                    </a:p>
                  </a:txBody>
                  <a:tcPr marL="91446" marR="91446" marT="45728" marB="45728"/>
                </a:tc>
                <a:tc>
                  <a:txBody>
                    <a:bodyPr/>
                    <a:lstStyle/>
                    <a:p>
                      <a:pPr algn="ctr"/>
                      <a:endParaRPr lang="en-US" sz="1400" b="1" dirty="0"/>
                    </a:p>
                  </a:txBody>
                  <a:tcPr marL="91446" marR="91446" marT="45728" marB="45728"/>
                </a:tc>
              </a:tr>
            </a:tbl>
          </a:graphicData>
        </a:graphic>
      </p:graphicFrame>
      <p:sp>
        <p:nvSpPr>
          <p:cNvPr id="27770" name="TextBox 4"/>
          <p:cNvSpPr txBox="1">
            <a:spLocks noChangeArrowheads="1"/>
          </p:cNvSpPr>
          <p:nvPr/>
        </p:nvSpPr>
        <p:spPr bwMode="auto">
          <a:xfrm>
            <a:off x="409575" y="5305425"/>
            <a:ext cx="8305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Positive differences show that the subject did better wearing the scented mask.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457200" y="180975"/>
            <a:ext cx="8229600" cy="642938"/>
          </a:xfrm>
        </p:spPr>
        <p:txBody>
          <a:bodyPr/>
          <a:lstStyle/>
          <a:p>
            <a:r>
              <a:rPr lang="en-US" altLang="en-US" sz="3600" b="1" smtClean="0"/>
              <a:t>Example 4</a:t>
            </a:r>
          </a:p>
        </p:txBody>
      </p:sp>
      <p:sp>
        <p:nvSpPr>
          <p:cNvPr id="28675" name="Text Box 5"/>
          <p:cNvSpPr txBox="1">
            <a:spLocks noChangeArrowheads="1"/>
          </p:cNvSpPr>
          <p:nvPr/>
        </p:nvSpPr>
        <p:spPr bwMode="auto">
          <a:xfrm>
            <a:off x="601663" y="79375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Use your calculator to complete calculations using diff data</a:t>
            </a:r>
            <a:endParaRPr lang="el-GR" altLang="en-US" sz="2400" b="1">
              <a:cs typeface="Arial" charset="0"/>
            </a:endParaRPr>
          </a:p>
        </p:txBody>
      </p:sp>
      <p:sp>
        <p:nvSpPr>
          <p:cNvPr id="4" name="TextBox 3"/>
          <p:cNvSpPr txBox="1">
            <a:spLocks noChangeArrowheads="1"/>
          </p:cNvSpPr>
          <p:nvPr/>
        </p:nvSpPr>
        <p:spPr bwMode="auto">
          <a:xfrm>
            <a:off x="457200" y="1690688"/>
            <a:ext cx="8596313"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        </a:t>
            </a:r>
            <a:r>
              <a:rPr lang="en-US" altLang="en-US" sz="2400" b="1" baseline="-25000">
                <a:solidFill>
                  <a:srgbClr val="FFFF00"/>
                </a:solidFill>
                <a:sym typeface="Symbol" pitchFamily="18" charset="2"/>
              </a:rPr>
              <a:t>diff</a:t>
            </a:r>
            <a:r>
              <a:rPr lang="en-US" altLang="en-US" sz="2400" b="1">
                <a:solidFill>
                  <a:srgbClr val="FFFF00"/>
                </a:solidFill>
                <a:sym typeface="Symbol" pitchFamily="18" charset="2"/>
              </a:rPr>
              <a:t> = difference of </a:t>
            </a:r>
            <a:r>
              <a:rPr lang="en-US" altLang="en-US" sz="2400" b="1">
                <a:solidFill>
                  <a:srgbClr val="FFFF00"/>
                </a:solidFill>
              </a:rPr>
              <a:t>ave time to complete 3 mazes</a:t>
            </a:r>
          </a:p>
          <a:p>
            <a:pPr>
              <a:spcBef>
                <a:spcPct val="0"/>
              </a:spcBef>
              <a:buFontTx/>
              <a:buNone/>
            </a:pPr>
            <a:r>
              <a:rPr lang="en-US" altLang="en-US" sz="2400" b="1">
                <a:solidFill>
                  <a:srgbClr val="FFFF00"/>
                </a:solidFill>
              </a:rPr>
              <a:t>                   in the population the subjects came from</a:t>
            </a:r>
          </a:p>
          <a:p>
            <a:pPr>
              <a:spcBef>
                <a:spcPct val="0"/>
              </a:spcBef>
              <a:buFontTx/>
              <a:buNone/>
            </a:pPr>
            <a:endParaRPr lang="en-US" altLang="en-US" sz="2400" b="1">
              <a:solidFill>
                <a:srgbClr val="FFFF00"/>
              </a:solidFill>
            </a:endParaRPr>
          </a:p>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a:t>
            </a:r>
            <a:r>
              <a:rPr lang="en-US" altLang="en-US" sz="2400" b="1">
                <a:solidFill>
                  <a:srgbClr val="FFFF00"/>
                </a:solidFill>
                <a:sym typeface="Symbol" pitchFamily="18" charset="2"/>
              </a:rPr>
              <a:t></a:t>
            </a:r>
            <a:r>
              <a:rPr lang="en-US" altLang="en-US" sz="2400" b="1" baseline="-25000">
                <a:solidFill>
                  <a:srgbClr val="FFFF00"/>
                </a:solidFill>
                <a:sym typeface="Symbol" pitchFamily="18" charset="2"/>
              </a:rPr>
              <a:t>diff</a:t>
            </a:r>
            <a:r>
              <a:rPr lang="en-US" altLang="en-US" sz="2400" b="1">
                <a:solidFill>
                  <a:srgbClr val="FFFF00"/>
                </a:solidFill>
                <a:sym typeface="Symbol" pitchFamily="18" charset="2"/>
              </a:rPr>
              <a:t> </a:t>
            </a:r>
            <a:r>
              <a:rPr lang="en-US" altLang="en-US" sz="2400" b="1">
                <a:solidFill>
                  <a:srgbClr val="FFFF00"/>
                </a:solidFill>
              </a:rPr>
              <a:t>= 0 seconds   (no difference in completion times)</a:t>
            </a:r>
          </a:p>
        </p:txBody>
      </p:sp>
      <p:sp>
        <p:nvSpPr>
          <p:cNvPr id="5" name="TextBox 4"/>
          <p:cNvSpPr txBox="1">
            <a:spLocks noChangeArrowheads="1"/>
          </p:cNvSpPr>
          <p:nvPr/>
        </p:nvSpPr>
        <p:spPr bwMode="auto">
          <a:xfrm>
            <a:off x="457200" y="3119438"/>
            <a:ext cx="7061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a:t>
            </a:r>
            <a:r>
              <a:rPr lang="en-US" altLang="en-US" sz="2400" b="1">
                <a:solidFill>
                  <a:srgbClr val="FFFF00"/>
                </a:solidFill>
                <a:sym typeface="Symbol" pitchFamily="18" charset="2"/>
              </a:rPr>
              <a:t></a:t>
            </a:r>
            <a:r>
              <a:rPr lang="en-US" altLang="en-US" sz="2400" b="1" baseline="-25000">
                <a:solidFill>
                  <a:srgbClr val="FFFF00"/>
                </a:solidFill>
                <a:sym typeface="Symbol" pitchFamily="18" charset="2"/>
              </a:rPr>
              <a:t>diff</a:t>
            </a:r>
            <a:r>
              <a:rPr lang="en-US" altLang="en-US" sz="2400" b="1">
                <a:solidFill>
                  <a:srgbClr val="FFFF00"/>
                </a:solidFill>
                <a:sym typeface="Symbol" pitchFamily="18" charset="2"/>
              </a:rPr>
              <a:t> </a:t>
            </a:r>
            <a:r>
              <a:rPr lang="en-US" altLang="en-US" sz="2400" b="1">
                <a:solidFill>
                  <a:srgbClr val="FFFF00"/>
                </a:solidFill>
              </a:rPr>
              <a:t>&gt; 0 seconds   (scented masks helped) </a:t>
            </a:r>
          </a:p>
        </p:txBody>
      </p:sp>
      <p:sp>
        <p:nvSpPr>
          <p:cNvPr id="6" name="TextBox 5"/>
          <p:cNvSpPr txBox="1">
            <a:spLocks noChangeArrowheads="1"/>
          </p:cNvSpPr>
          <p:nvPr/>
        </p:nvSpPr>
        <p:spPr bwMode="auto">
          <a:xfrm>
            <a:off x="609600" y="41910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one-sided test and </a:t>
            </a:r>
            <a:r>
              <a:rPr lang="el-GR" altLang="en-US" sz="2400" b="1">
                <a:solidFill>
                  <a:srgbClr val="FFFF00"/>
                </a:solidFill>
              </a:rPr>
              <a:t>σ</a:t>
            </a:r>
            <a:r>
              <a:rPr lang="en-US" altLang="en-US" sz="2400" b="1">
                <a:solidFill>
                  <a:srgbClr val="FFFF00"/>
                </a:solidFill>
              </a:rPr>
              <a:t> is unknown so we use a t-test on the difference data with n-1, or 20 degrees of freedom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457200" y="180975"/>
            <a:ext cx="8229600" cy="642938"/>
          </a:xfrm>
        </p:spPr>
        <p:txBody>
          <a:bodyPr/>
          <a:lstStyle/>
          <a:p>
            <a:r>
              <a:rPr lang="en-US" altLang="en-US" sz="3600" b="1" smtClean="0"/>
              <a:t>Example 4</a:t>
            </a:r>
          </a:p>
        </p:txBody>
      </p:sp>
      <p:sp>
        <p:nvSpPr>
          <p:cNvPr id="29699" name="Text Box 5"/>
          <p:cNvSpPr txBox="1">
            <a:spLocks noChangeArrowheads="1"/>
          </p:cNvSpPr>
          <p:nvPr/>
        </p:nvSpPr>
        <p:spPr bwMode="auto">
          <a:xfrm>
            <a:off x="149225" y="782638"/>
            <a:ext cx="883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Use your calculator to complete calculations using diff data</a:t>
            </a:r>
            <a:endParaRPr lang="el-GR" altLang="en-US" sz="2400" b="1">
              <a:cs typeface="Arial" charset="0"/>
            </a:endParaRPr>
          </a:p>
        </p:txBody>
      </p:sp>
      <p:sp>
        <p:nvSpPr>
          <p:cNvPr id="4" name="TextBox 3"/>
          <p:cNvSpPr txBox="1">
            <a:spLocks noChangeArrowheads="1"/>
          </p:cNvSpPr>
          <p:nvPr/>
        </p:nvSpPr>
        <p:spPr bwMode="auto">
          <a:xfrm>
            <a:off x="261938" y="1263650"/>
            <a:ext cx="8610600" cy="4400550"/>
          </a:xfrm>
          <a:prstGeom prst="rect">
            <a:avLst/>
          </a:prstGeom>
          <a:noFill/>
          <a:ln w="9525">
            <a:noFill/>
            <a:miter lim="800000"/>
            <a:headEnd/>
            <a:tailEnd/>
          </a:ln>
        </p:spPr>
        <p:txBody>
          <a:bodyPr>
            <a:spAutoFit/>
          </a:bodyPr>
          <a:lstStyle/>
          <a:p>
            <a:pPr>
              <a:defRPr/>
            </a:pPr>
            <a:r>
              <a:rPr lang="en-US" sz="2400" b="1" u="sng" dirty="0">
                <a:solidFill>
                  <a:srgbClr val="FFFF00"/>
                </a:solidFill>
                <a:sym typeface="Symbol" pitchFamily="18" charset="2"/>
              </a:rPr>
              <a:t>Conditions</a:t>
            </a:r>
            <a:r>
              <a:rPr lang="en-US" sz="2400" b="1" dirty="0">
                <a:solidFill>
                  <a:srgbClr val="FFFF00"/>
                </a:solidFill>
                <a:sym typeface="Symbol" pitchFamily="18" charset="2"/>
              </a:rPr>
              <a:t>:</a:t>
            </a:r>
          </a:p>
          <a:p>
            <a:pPr>
              <a:defRPr/>
            </a:pPr>
            <a:r>
              <a:rPr lang="en-US" sz="2400" b="1" dirty="0">
                <a:solidFill>
                  <a:srgbClr val="FFFF00"/>
                </a:solidFill>
                <a:sym typeface="Symbol" pitchFamily="18" charset="2"/>
              </a:rPr>
              <a:t>SRS</a:t>
            </a:r>
            <a:r>
              <a:rPr lang="en-US" sz="2400" b="1" dirty="0">
                <a:solidFill>
                  <a:schemeClr val="bg2">
                    <a:lumMod val="20000"/>
                    <a:lumOff val="80000"/>
                  </a:schemeClr>
                </a:solidFill>
                <a:sym typeface="Symbol" pitchFamily="18" charset="2"/>
              </a:rPr>
              <a:t>:  If the 21 subjects can be construed to be an SRS of the underlying population, then we are ok.</a:t>
            </a:r>
          </a:p>
          <a:p>
            <a:pPr>
              <a:defRPr/>
            </a:pPr>
            <a:endParaRPr lang="en-US" sz="1600" b="1" dirty="0">
              <a:solidFill>
                <a:srgbClr val="FFFF00"/>
              </a:solidFill>
              <a:sym typeface="Symbol" pitchFamily="18" charset="2"/>
            </a:endParaRPr>
          </a:p>
          <a:p>
            <a:pPr>
              <a:defRPr/>
            </a:pPr>
            <a:r>
              <a:rPr lang="en-US" sz="2400" b="1" dirty="0">
                <a:solidFill>
                  <a:srgbClr val="FFFF00"/>
                </a:solidFill>
                <a:sym typeface="Symbol" pitchFamily="18" charset="2"/>
              </a:rPr>
              <a:t>Independence:  </a:t>
            </a:r>
            <a:r>
              <a:rPr lang="en-US" sz="2400" b="1" dirty="0">
                <a:solidFill>
                  <a:schemeClr val="bg2">
                    <a:lumMod val="20000"/>
                    <a:lumOff val="80000"/>
                  </a:schemeClr>
                </a:solidFill>
                <a:sym typeface="Symbol" pitchFamily="18" charset="2"/>
              </a:rPr>
              <a:t>More than 210 in population.  Note:  the differences between subjects are independent, but the times of an individual are a matched pair and therefore not independent.</a:t>
            </a:r>
            <a:endParaRPr lang="en-US" sz="2400" b="1" dirty="0">
              <a:solidFill>
                <a:schemeClr val="bg2">
                  <a:lumMod val="20000"/>
                  <a:lumOff val="80000"/>
                </a:schemeClr>
              </a:solidFill>
            </a:endParaRPr>
          </a:p>
          <a:p>
            <a:pPr>
              <a:defRPr/>
            </a:pPr>
            <a:endParaRPr lang="en-US" sz="1600" b="1" dirty="0">
              <a:solidFill>
                <a:srgbClr val="FFFF00"/>
              </a:solidFill>
              <a:sym typeface="Symbol" pitchFamily="18" charset="2"/>
            </a:endParaRPr>
          </a:p>
          <a:p>
            <a:pPr>
              <a:defRPr/>
            </a:pPr>
            <a:r>
              <a:rPr lang="en-US" sz="2400" b="1" dirty="0">
                <a:solidFill>
                  <a:srgbClr val="FFFF00"/>
                </a:solidFill>
                <a:sym typeface="Symbol" pitchFamily="18" charset="2"/>
              </a:rPr>
              <a:t>Normality: </a:t>
            </a:r>
            <a:r>
              <a:rPr lang="en-US" sz="2400" b="1" dirty="0">
                <a:solidFill>
                  <a:schemeClr val="bg2">
                    <a:lumMod val="20000"/>
                    <a:lumOff val="80000"/>
                  </a:schemeClr>
                </a:solidFill>
                <a:sym typeface="Symbol" pitchFamily="18" charset="2"/>
              </a:rPr>
              <a:t>Stemplot and Normality plot don’t show any problems</a:t>
            </a:r>
          </a:p>
          <a:p>
            <a:pPr>
              <a:defRPr/>
            </a:pPr>
            <a:endParaRPr lang="en-US" sz="2400" b="1" dirty="0">
              <a:solidFill>
                <a:schemeClr val="bg2">
                  <a:lumMod val="20000"/>
                  <a:lumOff val="80000"/>
                </a:schemeClr>
              </a:solidFill>
              <a:sym typeface="Symbol" pitchFamily="18" charset="2"/>
            </a:endParaRPr>
          </a:p>
        </p:txBody>
      </p:sp>
      <p:pic>
        <p:nvPicPr>
          <p:cNvPr id="29701" name="Picture 7" descr="Yates_3e_Ch12_p74017a"/>
          <p:cNvPicPr>
            <a:picLocks noChangeAspect="1" noChangeArrowheads="1"/>
          </p:cNvPicPr>
          <p:nvPr/>
        </p:nvPicPr>
        <p:blipFill>
          <a:blip r:embed="rId2">
            <a:extLst>
              <a:ext uri="{28A0092B-C50C-407E-A947-70E740481C1C}">
                <a14:useLocalDpi xmlns:a14="http://schemas.microsoft.com/office/drawing/2010/main" val="0"/>
              </a:ext>
            </a:extLst>
          </a:blip>
          <a:srcRect b="16667"/>
          <a:stretch>
            <a:fillRect/>
          </a:stretch>
        </p:blipFill>
        <p:spPr bwMode="auto">
          <a:xfrm>
            <a:off x="2014538" y="4876800"/>
            <a:ext cx="2006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7" descr="Yates_3e_Ch12_p7401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803775"/>
            <a:ext cx="2940050"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a:xfrm>
            <a:off x="457200" y="180975"/>
            <a:ext cx="8229600" cy="642938"/>
          </a:xfrm>
        </p:spPr>
        <p:txBody>
          <a:bodyPr/>
          <a:lstStyle/>
          <a:p>
            <a:r>
              <a:rPr lang="en-US" altLang="en-US" sz="3600" b="1" smtClean="0"/>
              <a:t>Example 4</a:t>
            </a:r>
          </a:p>
        </p:txBody>
      </p:sp>
      <p:sp>
        <p:nvSpPr>
          <p:cNvPr id="30723" name="Text Box 5"/>
          <p:cNvSpPr txBox="1">
            <a:spLocks noChangeArrowheads="1"/>
          </p:cNvSpPr>
          <p:nvPr/>
        </p:nvSpPr>
        <p:spPr bwMode="auto">
          <a:xfrm>
            <a:off x="601663" y="79375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Use your calculator to complete calculations using diff data</a:t>
            </a:r>
            <a:endParaRPr lang="el-GR" altLang="en-US" sz="2400" b="1">
              <a:cs typeface="Arial" charset="0"/>
            </a:endParaRPr>
          </a:p>
        </p:txBody>
      </p:sp>
      <p:sp>
        <p:nvSpPr>
          <p:cNvPr id="4" name="TextBox 3"/>
          <p:cNvSpPr txBox="1">
            <a:spLocks noChangeArrowheads="1"/>
          </p:cNvSpPr>
          <p:nvPr/>
        </p:nvSpPr>
        <p:spPr bwMode="auto">
          <a:xfrm>
            <a:off x="457200" y="1690688"/>
            <a:ext cx="7423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Calculations:</a:t>
            </a:r>
          </a:p>
          <a:p>
            <a:pPr>
              <a:spcBef>
                <a:spcPct val="0"/>
              </a:spcBef>
              <a:buFontTx/>
              <a:buNone/>
            </a:pPr>
            <a:endParaRPr lang="en-US" altLang="en-US" sz="2400" b="1">
              <a:solidFill>
                <a:srgbClr val="FFFF00"/>
              </a:solidFill>
              <a:sym typeface="Symbol" pitchFamily="18" charset="2"/>
            </a:endParaRPr>
          </a:p>
          <a:p>
            <a:pPr>
              <a:spcBef>
                <a:spcPct val="0"/>
              </a:spcBef>
              <a:buFontTx/>
              <a:buNone/>
            </a:pPr>
            <a:r>
              <a:rPr lang="en-US" altLang="en-US" sz="2400" b="1">
                <a:solidFill>
                  <a:srgbClr val="FFFF00"/>
                </a:solidFill>
                <a:sym typeface="Symbol" pitchFamily="18" charset="2"/>
              </a:rPr>
              <a:t>  </a:t>
            </a:r>
            <a:r>
              <a:rPr lang="en-US" altLang="en-US" sz="2000" b="1">
                <a:solidFill>
                  <a:srgbClr val="FF7C80"/>
                </a:solidFill>
                <a:sym typeface="Symbol" pitchFamily="18" charset="2"/>
              </a:rPr>
              <a:t>from calculator  (data mode)   t = 0.3494    p-value = 0.3652</a:t>
            </a:r>
            <a:endParaRPr lang="en-US" altLang="en-US" sz="2400" b="1">
              <a:solidFill>
                <a:srgbClr val="FF7C80"/>
              </a:solidFill>
            </a:endParaRPr>
          </a:p>
        </p:txBody>
      </p:sp>
      <p:sp>
        <p:nvSpPr>
          <p:cNvPr id="30725" name="Text Box 6"/>
          <p:cNvSpPr txBox="1">
            <a:spLocks noChangeArrowheads="1"/>
          </p:cNvSpPr>
          <p:nvPr/>
        </p:nvSpPr>
        <p:spPr bwMode="auto">
          <a:xfrm>
            <a:off x="2573338" y="1471613"/>
            <a:ext cx="63341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X-bar – </a:t>
            </a:r>
            <a:r>
              <a:rPr lang="el-GR" altLang="en-US" sz="1800" b="1">
                <a:cs typeface="Arial" charset="0"/>
              </a:rPr>
              <a:t>μ</a:t>
            </a:r>
            <a:r>
              <a:rPr lang="en-US" altLang="en-US" sz="1800" b="1" baseline="-25000">
                <a:cs typeface="Arial" charset="0"/>
              </a:rPr>
              <a:t>0</a:t>
            </a:r>
            <a:r>
              <a:rPr lang="en-US" altLang="en-US" sz="1800" b="1">
                <a:cs typeface="Arial" charset="0"/>
              </a:rPr>
              <a:t>         0.9567 – 0               0.9567</a:t>
            </a:r>
            <a:endParaRPr lang="el-GR" altLang="en-US" sz="1800" b="1">
              <a:cs typeface="Arial" charset="0"/>
            </a:endParaRPr>
          </a:p>
          <a:p>
            <a:pPr>
              <a:spcBef>
                <a:spcPct val="0"/>
              </a:spcBef>
              <a:buFontTx/>
              <a:buNone/>
            </a:pPr>
            <a:r>
              <a:rPr lang="en-US" altLang="en-US" sz="1800" b="1"/>
              <a:t>t</a:t>
            </a:r>
            <a:r>
              <a:rPr lang="en-US" altLang="en-US" sz="1800" b="1" baseline="-25000"/>
              <a:t>0</a:t>
            </a:r>
            <a:r>
              <a:rPr lang="en-US" altLang="en-US" sz="1800" b="1"/>
              <a:t> = ---------------  =   ----------------------  = -------------  =  0.3494</a:t>
            </a:r>
          </a:p>
          <a:p>
            <a:pPr>
              <a:spcBef>
                <a:spcPct val="0"/>
              </a:spcBef>
              <a:buFontTx/>
              <a:buNone/>
            </a:pPr>
            <a:r>
              <a:rPr lang="en-US" altLang="en-US" sz="1800" b="1"/>
              <a:t>          </a:t>
            </a:r>
            <a:r>
              <a:rPr lang="en-US" altLang="en-US" sz="1800" b="1">
                <a:cs typeface="Arial" charset="0"/>
              </a:rPr>
              <a:t>s / </a:t>
            </a:r>
            <a:r>
              <a:rPr lang="el-GR" altLang="en-US" sz="1800" b="1">
                <a:cs typeface="Arial" charset="0"/>
              </a:rPr>
              <a:t>√</a:t>
            </a:r>
            <a:r>
              <a:rPr lang="en-US" altLang="en-US" sz="1800" b="1">
                <a:cs typeface="Arial" charset="0"/>
              </a:rPr>
              <a:t>n               12.548/√21             0.74314</a:t>
            </a:r>
          </a:p>
        </p:txBody>
      </p:sp>
      <p:sp>
        <p:nvSpPr>
          <p:cNvPr id="8" name="TextBox 7"/>
          <p:cNvSpPr txBox="1">
            <a:spLocks noChangeArrowheads="1"/>
          </p:cNvSpPr>
          <p:nvPr/>
        </p:nvSpPr>
        <p:spPr bwMode="auto">
          <a:xfrm>
            <a:off x="533400" y="3581400"/>
            <a:ext cx="8458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sym typeface="Symbol" pitchFamily="18" charset="2"/>
              </a:rPr>
              <a:t>Interpretation:</a:t>
            </a:r>
          </a:p>
          <a:p>
            <a:pPr>
              <a:spcBef>
                <a:spcPct val="0"/>
              </a:spcBef>
              <a:buFontTx/>
              <a:buNone/>
            </a:pPr>
            <a:endParaRPr lang="en-US" altLang="en-US" sz="2400" b="1">
              <a:solidFill>
                <a:srgbClr val="FFFF00"/>
              </a:solidFill>
              <a:sym typeface="Symbol" pitchFamily="18" charset="2"/>
            </a:endParaRPr>
          </a:p>
          <a:p>
            <a:pPr>
              <a:spcBef>
                <a:spcPct val="0"/>
              </a:spcBef>
              <a:buFontTx/>
              <a:buNone/>
            </a:pPr>
            <a:r>
              <a:rPr lang="en-US" altLang="en-US" sz="2000" b="1">
                <a:sym typeface="Symbol" pitchFamily="18" charset="2"/>
              </a:rPr>
              <a:t>With a p-value = 0.3652, the 96 second average improvement with the floral scent is not statistically significant.  There is not enough evidence to reject H</a:t>
            </a:r>
            <a:r>
              <a:rPr lang="en-US" altLang="en-US" sz="2000" b="1" baseline="-25000">
                <a:sym typeface="Symbol" pitchFamily="18" charset="2"/>
              </a:rPr>
              <a:t>0</a:t>
            </a:r>
            <a:r>
              <a:rPr lang="en-US" altLang="en-US" sz="2000" b="1">
                <a:sym typeface="Symbol" pitchFamily="18" charset="2"/>
              </a:rPr>
              <a:t>. </a:t>
            </a:r>
            <a:r>
              <a:rPr lang="en-US" altLang="en-US" sz="2000" b="1">
                <a:sym typeface="Wingdings" pitchFamily="2" charset="2"/>
              </a:rPr>
              <a:t></a:t>
            </a:r>
            <a:r>
              <a:rPr lang="en-US" altLang="en-US" sz="2000" b="1">
                <a:sym typeface="Symbol" pitchFamily="18" charset="2"/>
              </a:rPr>
              <a:t> there is no improvement in performance due to pleasant odors.</a:t>
            </a:r>
            <a:endParaRPr lang="en-US" alt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7625"/>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304800" y="1219200"/>
            <a:ext cx="8610600" cy="5410200"/>
          </a:xfrm>
        </p:spPr>
        <p:txBody>
          <a:bodyPr/>
          <a:lstStyle/>
          <a:p>
            <a:r>
              <a:rPr lang="en-US" sz="2800" b="1" dirty="0"/>
              <a:t>State and check the Random, 10% and Normal/Large Counts conditions for performing a significance test about a population mean.</a:t>
            </a:r>
          </a:p>
          <a:p>
            <a:r>
              <a:rPr lang="en-US" sz="2800" b="1" dirty="0"/>
              <a:t>Calculate the standardized test statistic and P-value for a test about a population mean</a:t>
            </a:r>
          </a:p>
          <a:p>
            <a:r>
              <a:rPr lang="en-US" sz="2800" b="1" dirty="0"/>
              <a:t>Perform a significance test about a population mean</a:t>
            </a:r>
          </a:p>
          <a:p>
            <a:r>
              <a:rPr lang="en-US" sz="2800" b="1" dirty="0"/>
              <a:t>Use a confidence interval to make a conclusion for a two-sided test about a population</a:t>
            </a:r>
          </a:p>
          <a:p>
            <a:r>
              <a:rPr lang="en-US" sz="2800" b="1" dirty="0"/>
              <a:t>Interpret the power of a significance test and describe what factors affect the power of a test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95250" y="0"/>
            <a:ext cx="8915400" cy="944563"/>
          </a:xfrm>
        </p:spPr>
        <p:txBody>
          <a:bodyPr/>
          <a:lstStyle/>
          <a:p>
            <a:r>
              <a:rPr lang="en-US" altLang="en-US" sz="3600" b="1" smtClean="0">
                <a:solidFill>
                  <a:schemeClr val="tx1"/>
                </a:solidFill>
                <a:ea typeface="ＭＳ Ｐゴシック" charset="-128"/>
              </a:rPr>
              <a:t>Confidence Intervals / Two-Sided Tests</a:t>
            </a:r>
            <a:endParaRPr lang="en-US" altLang="en-US" sz="3600" smtClean="0">
              <a:solidFill>
                <a:schemeClr val="tx1"/>
              </a:solidFill>
            </a:endParaRPr>
          </a:p>
        </p:txBody>
      </p:sp>
      <p:sp>
        <p:nvSpPr>
          <p:cNvPr id="4" name="Content Placeholder 3"/>
          <p:cNvSpPr>
            <a:spLocks noGrp="1"/>
          </p:cNvSpPr>
          <p:nvPr>
            <p:ph idx="1"/>
          </p:nvPr>
        </p:nvSpPr>
        <p:spPr>
          <a:xfrm>
            <a:off x="228600" y="990600"/>
            <a:ext cx="8686800" cy="1981200"/>
          </a:xfrm>
        </p:spPr>
        <p:txBody>
          <a:bodyPr/>
          <a:lstStyle/>
          <a:p>
            <a:pPr marL="0" indent="0">
              <a:buFontTx/>
              <a:buNone/>
              <a:defRPr/>
            </a:pPr>
            <a:r>
              <a:rPr lang="en-US" sz="2400" b="1" dirty="0" smtClean="0"/>
              <a:t>The connection between two-sided tests and confidence intervals is even stronger for means than it was for proportions. That’s because both inference methods for means use the standard error of the sample mean in the calculations.</a:t>
            </a:r>
          </a:p>
          <a:p>
            <a:pPr>
              <a:buFontTx/>
              <a:buNone/>
              <a:defRPr/>
            </a:pPr>
            <a:endParaRPr lang="en-US" sz="2400" b="1" dirty="0"/>
          </a:p>
        </p:txBody>
      </p:sp>
      <p:sp>
        <p:nvSpPr>
          <p:cNvPr id="5" name="Rectangle 4"/>
          <p:cNvSpPr/>
          <p:nvPr/>
        </p:nvSpPr>
        <p:spPr>
          <a:xfrm>
            <a:off x="647700" y="3952875"/>
            <a:ext cx="7886700" cy="923925"/>
          </a:xfrm>
          <a:prstGeom prst="rect">
            <a:avLst/>
          </a:prstGeom>
          <a:solidFill>
            <a:schemeClr val="accent3">
              <a:lumMod val="40000"/>
              <a:lumOff val="60000"/>
            </a:schemeClr>
          </a:solidFill>
        </p:spPr>
        <p:style>
          <a:lnRef idx="3">
            <a:schemeClr val="lt1"/>
          </a:lnRef>
          <a:fillRef idx="1">
            <a:schemeClr val="accent5"/>
          </a:fillRef>
          <a:effectRef idx="1">
            <a:schemeClr val="accent5"/>
          </a:effectRef>
          <a:fontRef idx="minor">
            <a:schemeClr val="lt1"/>
          </a:fontRef>
        </p:style>
        <p:txBody>
          <a:bodyPr>
            <a:spAutoFit/>
          </a:bodyPr>
          <a:lstStyle/>
          <a:p>
            <a:pPr>
              <a:buClr>
                <a:srgbClr val="E81F30"/>
              </a:buClr>
              <a:buFont typeface="Wingdings" pitchFamily="2" charset="2"/>
              <a:buChar char="ü"/>
              <a:defRPr/>
            </a:pPr>
            <a:r>
              <a:rPr lang="en-US" b="1">
                <a:solidFill>
                  <a:srgbClr val="000000"/>
                </a:solidFill>
                <a:ea typeface="ＭＳ Ｐゴシック" pitchFamily="-111" charset="-128"/>
              </a:rPr>
              <a:t> A two-sided test at significance level </a:t>
            </a:r>
            <a:r>
              <a:rPr lang="en-US" b="1" i="1">
                <a:solidFill>
                  <a:srgbClr val="000000"/>
                </a:solidFill>
                <a:ea typeface="ＭＳ Ｐゴシック" pitchFamily="-111" charset="-128"/>
              </a:rPr>
              <a:t>α </a:t>
            </a:r>
            <a:r>
              <a:rPr lang="en-US" b="1">
                <a:solidFill>
                  <a:srgbClr val="000000"/>
                </a:solidFill>
                <a:ea typeface="ＭＳ Ｐゴシック" pitchFamily="-111" charset="-128"/>
              </a:rPr>
              <a:t>(say, </a:t>
            </a:r>
            <a:r>
              <a:rPr lang="en-US" b="1" i="1">
                <a:solidFill>
                  <a:srgbClr val="000000"/>
                </a:solidFill>
                <a:ea typeface="ＭＳ Ｐゴシック" pitchFamily="-111" charset="-128"/>
              </a:rPr>
              <a:t>α</a:t>
            </a:r>
            <a:r>
              <a:rPr lang="en-US" b="1">
                <a:solidFill>
                  <a:srgbClr val="000000"/>
                </a:solidFill>
                <a:ea typeface="ＭＳ Ｐゴシック" pitchFamily="-111" charset="-128"/>
              </a:rPr>
              <a:t> = 0.05) and a 100(1 – </a:t>
            </a:r>
            <a:r>
              <a:rPr lang="en-US" b="1" i="1">
                <a:solidFill>
                  <a:srgbClr val="000000"/>
                </a:solidFill>
                <a:ea typeface="ＭＳ Ｐゴシック" pitchFamily="-111" charset="-128"/>
              </a:rPr>
              <a:t>α</a:t>
            </a:r>
            <a:r>
              <a:rPr lang="en-US" b="1">
                <a:solidFill>
                  <a:srgbClr val="000000"/>
                </a:solidFill>
                <a:ea typeface="ＭＳ Ｐゴシック" pitchFamily="-111" charset="-128"/>
              </a:rPr>
              <a:t>)% confidence interval (a 95% confidence interval if </a:t>
            </a:r>
            <a:r>
              <a:rPr lang="en-US" b="1" i="1">
                <a:solidFill>
                  <a:srgbClr val="000000"/>
                </a:solidFill>
                <a:ea typeface="ＭＳ Ｐゴシック" pitchFamily="-111" charset="-128"/>
              </a:rPr>
              <a:t>α </a:t>
            </a:r>
            <a:r>
              <a:rPr lang="en-US" b="1">
                <a:solidFill>
                  <a:srgbClr val="000000"/>
                </a:solidFill>
                <a:ea typeface="ＭＳ Ｐゴシック" pitchFamily="-111" charset="-128"/>
              </a:rPr>
              <a:t>= 0.05) give similar information about the population parameter. </a:t>
            </a:r>
          </a:p>
        </p:txBody>
      </p:sp>
      <p:sp>
        <p:nvSpPr>
          <p:cNvPr id="6" name="Rectangle 5"/>
          <p:cNvSpPr/>
          <p:nvPr/>
        </p:nvSpPr>
        <p:spPr bwMode="auto">
          <a:xfrm>
            <a:off x="647700" y="5095875"/>
            <a:ext cx="7886700" cy="923925"/>
          </a:xfrm>
          <a:prstGeom prst="rect">
            <a:avLst/>
          </a:prstGeom>
          <a:solidFill>
            <a:schemeClr val="accent6">
              <a:lumMod val="40000"/>
              <a:lumOff val="60000"/>
            </a:schemeClr>
          </a:solidFill>
        </p:spPr>
        <p:txBody>
          <a:bodyPr>
            <a:spAutoFit/>
          </a:bodyPr>
          <a:lstStyle/>
          <a:p>
            <a:pPr>
              <a:buClr>
                <a:srgbClr val="E81F30"/>
              </a:buClr>
              <a:buFont typeface="Wingdings" pitchFamily="2" charset="2"/>
              <a:buChar char="ü"/>
              <a:defRPr/>
            </a:pPr>
            <a:r>
              <a:rPr lang="en-US" b="1">
                <a:solidFill>
                  <a:schemeClr val="bg1"/>
                </a:solidFill>
              </a:rPr>
              <a:t> When the two-sided significance test at level α rejects </a:t>
            </a:r>
            <a:r>
              <a:rPr lang="en-US" b="1" i="1">
                <a:solidFill>
                  <a:schemeClr val="bg1"/>
                </a:solidFill>
              </a:rPr>
              <a:t>H</a:t>
            </a:r>
            <a:r>
              <a:rPr lang="en-US" b="1" i="1" baseline="-25000">
                <a:solidFill>
                  <a:schemeClr val="bg1"/>
                </a:solidFill>
              </a:rPr>
              <a:t>0</a:t>
            </a:r>
            <a:r>
              <a:rPr lang="en-US" b="1">
                <a:solidFill>
                  <a:schemeClr val="bg1"/>
                </a:solidFill>
              </a:rPr>
              <a:t>: </a:t>
            </a:r>
            <a:r>
              <a:rPr lang="en-US" b="1" i="1">
                <a:solidFill>
                  <a:schemeClr val="bg1"/>
                </a:solidFill>
              </a:rPr>
              <a:t>µ = µ</a:t>
            </a:r>
            <a:r>
              <a:rPr lang="en-US" b="1" i="1" baseline="-25000">
                <a:solidFill>
                  <a:schemeClr val="bg1"/>
                </a:solidFill>
              </a:rPr>
              <a:t>0</a:t>
            </a:r>
            <a:r>
              <a:rPr lang="en-US" b="1">
                <a:solidFill>
                  <a:schemeClr val="bg1"/>
                </a:solidFill>
              </a:rPr>
              <a:t>, the 100(1 – </a:t>
            </a:r>
            <a:r>
              <a:rPr lang="en-US" b="1" i="1">
                <a:solidFill>
                  <a:schemeClr val="bg1"/>
                </a:solidFill>
              </a:rPr>
              <a:t>α</a:t>
            </a:r>
            <a:r>
              <a:rPr lang="en-US" b="1">
                <a:solidFill>
                  <a:schemeClr val="bg1"/>
                </a:solidFill>
              </a:rPr>
              <a:t>)% confidence interval for </a:t>
            </a:r>
            <a:r>
              <a:rPr lang="en-US" b="1" i="1">
                <a:solidFill>
                  <a:schemeClr val="bg1"/>
                </a:solidFill>
              </a:rPr>
              <a:t>µ</a:t>
            </a:r>
            <a:r>
              <a:rPr lang="en-US" b="1">
                <a:solidFill>
                  <a:schemeClr val="bg1"/>
                </a:solidFill>
              </a:rPr>
              <a:t> will not contain the hypothesized value </a:t>
            </a:r>
            <a:r>
              <a:rPr lang="en-US" b="1" i="1">
                <a:solidFill>
                  <a:schemeClr val="bg1"/>
                </a:solidFill>
              </a:rPr>
              <a:t>µ</a:t>
            </a:r>
            <a:r>
              <a:rPr lang="en-US" b="1" i="1" baseline="-25000">
                <a:solidFill>
                  <a:schemeClr val="bg1"/>
                </a:solidFill>
              </a:rPr>
              <a:t>0</a:t>
            </a:r>
            <a:r>
              <a:rPr lang="en-US" b="1" i="1">
                <a:solidFill>
                  <a:schemeClr val="bg1"/>
                </a:solidFill>
              </a:rPr>
              <a:t> </a:t>
            </a:r>
            <a:r>
              <a:rPr lang="en-US" b="1">
                <a:solidFill>
                  <a:schemeClr val="bg1"/>
                </a:solidFill>
              </a:rPr>
              <a:t>.</a:t>
            </a:r>
          </a:p>
        </p:txBody>
      </p:sp>
      <p:sp>
        <p:nvSpPr>
          <p:cNvPr id="7" name="Rectangle 6"/>
          <p:cNvSpPr>
            <a:spLocks noChangeArrowheads="1"/>
          </p:cNvSpPr>
          <p:nvPr/>
        </p:nvSpPr>
        <p:spPr bwMode="auto">
          <a:xfrm>
            <a:off x="647700" y="6135688"/>
            <a:ext cx="7886700" cy="646112"/>
          </a:xfrm>
          <a:prstGeom prst="rect">
            <a:avLst/>
          </a:prstGeom>
          <a:solidFill>
            <a:srgbClr val="FF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
                <a:srgbClr val="E81F30"/>
              </a:buClr>
              <a:buFont typeface="Wingdings" pitchFamily="2" charset="2"/>
              <a:buChar char="ü"/>
            </a:pPr>
            <a:r>
              <a:rPr lang="en-US" altLang="en-US" sz="1800" b="1">
                <a:solidFill>
                  <a:schemeClr val="bg1"/>
                </a:solidFill>
              </a:rPr>
              <a:t> When the two-sided significance test at level </a:t>
            </a:r>
            <a:r>
              <a:rPr lang="en-US" altLang="en-US" sz="1800" b="1" i="1">
                <a:solidFill>
                  <a:schemeClr val="bg1"/>
                </a:solidFill>
              </a:rPr>
              <a:t>α</a:t>
            </a:r>
            <a:r>
              <a:rPr lang="en-US" altLang="en-US" sz="1800" b="1">
                <a:solidFill>
                  <a:schemeClr val="bg1"/>
                </a:solidFill>
              </a:rPr>
              <a:t> fails to reject the null hypothesis, the confidence interval for </a:t>
            </a:r>
            <a:r>
              <a:rPr lang="en-US" altLang="en-US" sz="1800" b="1" i="1">
                <a:solidFill>
                  <a:schemeClr val="bg1"/>
                </a:solidFill>
              </a:rPr>
              <a:t>µ</a:t>
            </a:r>
            <a:r>
              <a:rPr lang="en-US" altLang="en-US" sz="1800" b="1">
                <a:solidFill>
                  <a:schemeClr val="bg1"/>
                </a:solidFill>
              </a:rPr>
              <a:t> will contain </a:t>
            </a:r>
            <a:r>
              <a:rPr lang="en-US" altLang="en-US" sz="1800" b="1" i="1">
                <a:solidFill>
                  <a:schemeClr val="bg1"/>
                </a:solidFill>
              </a:rPr>
              <a:t>µ</a:t>
            </a:r>
            <a:r>
              <a:rPr lang="en-US" altLang="en-US" sz="1800" b="1" i="1" baseline="-25000">
                <a:solidFill>
                  <a:schemeClr val="bg1"/>
                </a:solidFill>
              </a:rPr>
              <a:t>0</a:t>
            </a:r>
            <a:r>
              <a:rPr lang="en-US" altLang="en-US" sz="1800" b="1" i="1">
                <a:solidFill>
                  <a:schemeClr val="bg1"/>
                </a:solidFill>
              </a:rPr>
              <a:t> </a:t>
            </a:r>
            <a:r>
              <a:rPr lang="en-US" altLang="en-US" sz="1800" b="1">
                <a:solidFill>
                  <a:schemeClr val="bg1"/>
                </a:solidFill>
              </a:rPr>
              <a:t>.</a:t>
            </a:r>
          </a:p>
        </p:txBody>
      </p:sp>
      <p:pic>
        <p:nvPicPr>
          <p:cNvPr id="317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971800"/>
            <a:ext cx="271462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971800"/>
            <a:ext cx="34575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47" name="Group 99"/>
          <p:cNvGraphicFramePr>
            <a:graphicFrameLocks noGrp="1"/>
          </p:cNvGraphicFramePr>
          <p:nvPr/>
        </p:nvGraphicFramePr>
        <p:xfrm>
          <a:off x="1524000" y="4800600"/>
          <a:ext cx="6096000" cy="1076325"/>
        </p:xfrm>
        <a:graphic>
          <a:graphicData uri="http://schemas.openxmlformats.org/drawingml/2006/table">
            <a:tbl>
              <a:tblPr/>
              <a:tblGrid>
                <a:gridCol w="6096000"/>
              </a:tblGrid>
              <a:tr h="1076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Reject null hypothesis, if</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cs typeface="Times New Roman" pitchFamily="18" charset="0"/>
                        </a:rPr>
                        <a:t>μ</a:t>
                      </a:r>
                      <a:r>
                        <a:rPr kumimoji="0" lang="en-US" sz="2400" b="1" i="0" u="none" strike="noStrike" cap="none" normalizeH="0" baseline="-25000" dirty="0" smtClean="0">
                          <a:ln>
                            <a:noFill/>
                          </a:ln>
                          <a:solidFill>
                            <a:schemeClr val="tx1"/>
                          </a:solidFill>
                          <a:effectLst/>
                          <a:latin typeface="Times New Roman" pitchFamily="18" charset="0"/>
                          <a:cs typeface="Times New Roman" pitchFamily="18" charset="0"/>
                        </a:rPr>
                        <a:t>0</a:t>
                      </a:r>
                      <a:r>
                        <a:rPr kumimoji="0" lang="en-US" sz="2400" b="1" i="0" u="none" strike="noStrike" cap="none" normalizeH="0" baseline="0" dirty="0" smtClean="0">
                          <a:ln>
                            <a:noFill/>
                          </a:ln>
                          <a:solidFill>
                            <a:schemeClr val="tx1"/>
                          </a:solidFill>
                          <a:effectLst/>
                          <a:latin typeface="Arial" pitchFamily="34" charset="0"/>
                          <a:cs typeface="Arial" pitchFamily="34" charset="0"/>
                        </a:rPr>
                        <a:t> is not in the confidence interval</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32776" name="Group 10"/>
          <p:cNvGrpSpPr>
            <a:grpSpLocks/>
          </p:cNvGrpSpPr>
          <p:nvPr/>
        </p:nvGrpSpPr>
        <p:grpSpPr bwMode="auto">
          <a:xfrm>
            <a:off x="1995488" y="1371600"/>
            <a:ext cx="5167312" cy="1200150"/>
            <a:chOff x="1828800" y="2209800"/>
            <a:chExt cx="5167314" cy="1200149"/>
          </a:xfrm>
        </p:grpSpPr>
        <p:sp>
          <p:nvSpPr>
            <p:cNvPr id="32784" name="Text Box 33"/>
            <p:cNvSpPr txBox="1">
              <a:spLocks noChangeArrowheads="1"/>
            </p:cNvSpPr>
            <p:nvPr/>
          </p:nvSpPr>
          <p:spPr bwMode="auto">
            <a:xfrm>
              <a:off x="1828800" y="2209800"/>
              <a:ext cx="5167314" cy="120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b="1"/>
                <a:t>Confidence Interval:</a:t>
              </a:r>
              <a:br>
                <a:rPr lang="en-US" altLang="en-US" sz="2400" b="1"/>
              </a:br>
              <a:r>
                <a:rPr lang="en-US" altLang="en-US" sz="2400" b="1"/>
                <a:t>      </a:t>
              </a:r>
            </a:p>
            <a:p>
              <a:pPr algn="ctr">
                <a:spcBef>
                  <a:spcPct val="0"/>
                </a:spcBef>
                <a:buFontTx/>
                <a:buNone/>
              </a:pPr>
              <a:r>
                <a:rPr lang="en-US" altLang="en-US" sz="2400" b="1"/>
                <a:t> x – t</a:t>
              </a:r>
              <a:r>
                <a:rPr lang="el-GR" altLang="en-US" sz="2400" b="1" baseline="-25000">
                  <a:cs typeface="Arial" charset="0"/>
                </a:rPr>
                <a:t>α</a:t>
              </a:r>
              <a:r>
                <a:rPr lang="en-US" altLang="en-US" sz="2400" b="1" baseline="-25000">
                  <a:cs typeface="Arial" charset="0"/>
                </a:rPr>
                <a:t>/2</a:t>
              </a:r>
              <a:r>
                <a:rPr lang="en-US" altLang="en-US" sz="2400" b="1">
                  <a:cs typeface="Arial" charset="0"/>
                </a:rPr>
                <a:t> · </a:t>
              </a:r>
              <a:r>
                <a:rPr lang="en-US" altLang="en-US" sz="2400" b="1">
                  <a:latin typeface="Times New Roman" pitchFamily="18" charset="0"/>
                  <a:cs typeface="Times New Roman" pitchFamily="18" charset="0"/>
                </a:rPr>
                <a:t>s/√n                 </a:t>
              </a:r>
              <a:r>
                <a:rPr lang="en-US" altLang="en-US" sz="2400" b="1"/>
                <a:t>x + t</a:t>
              </a:r>
              <a:r>
                <a:rPr lang="el-GR" altLang="en-US" sz="2400" b="1" baseline="-25000">
                  <a:cs typeface="Arial" charset="0"/>
                </a:rPr>
                <a:t>α</a:t>
              </a:r>
              <a:r>
                <a:rPr lang="en-US" altLang="en-US" sz="2400" b="1" baseline="-25000">
                  <a:cs typeface="Arial" charset="0"/>
                </a:rPr>
                <a:t>/2</a:t>
              </a:r>
              <a:r>
                <a:rPr lang="en-US" altLang="en-US" sz="2400" b="1">
                  <a:cs typeface="Arial" charset="0"/>
                </a:rPr>
                <a:t> · </a:t>
              </a:r>
              <a:r>
                <a:rPr lang="en-US" altLang="en-US" sz="2400" b="1">
                  <a:latin typeface="Times New Roman" pitchFamily="18" charset="0"/>
                  <a:cs typeface="Times New Roman" pitchFamily="18" charset="0"/>
                </a:rPr>
                <a:t>s/√n</a:t>
              </a:r>
            </a:p>
          </p:txBody>
        </p:sp>
        <p:sp>
          <p:nvSpPr>
            <p:cNvPr id="32785" name="Line 34"/>
            <p:cNvSpPr>
              <a:spLocks noChangeShapeType="1"/>
            </p:cNvSpPr>
            <p:nvPr/>
          </p:nvSpPr>
          <p:spPr bwMode="auto">
            <a:xfrm>
              <a:off x="2093825" y="304800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6" name="Line 35"/>
            <p:cNvSpPr>
              <a:spLocks noChangeShapeType="1"/>
            </p:cNvSpPr>
            <p:nvPr/>
          </p:nvSpPr>
          <p:spPr bwMode="auto">
            <a:xfrm>
              <a:off x="3614462" y="3021674"/>
              <a:ext cx="1412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7" name="Line 96"/>
            <p:cNvSpPr>
              <a:spLocks noChangeShapeType="1"/>
            </p:cNvSpPr>
            <p:nvPr/>
          </p:nvSpPr>
          <p:spPr bwMode="auto">
            <a:xfrm>
              <a:off x="5120217" y="304800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8" name="Line 97"/>
            <p:cNvSpPr>
              <a:spLocks noChangeShapeType="1"/>
            </p:cNvSpPr>
            <p:nvPr/>
          </p:nvSpPr>
          <p:spPr bwMode="auto">
            <a:xfrm>
              <a:off x="6646796" y="3021674"/>
              <a:ext cx="1412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777" name="Title 9"/>
          <p:cNvSpPr>
            <a:spLocks noGrp="1"/>
          </p:cNvSpPr>
          <p:nvPr>
            <p:ph type="title"/>
          </p:nvPr>
        </p:nvSpPr>
        <p:spPr>
          <a:xfrm>
            <a:off x="457200" y="144463"/>
            <a:ext cx="8229600" cy="715962"/>
          </a:xfrm>
        </p:spPr>
        <p:txBody>
          <a:bodyPr/>
          <a:lstStyle/>
          <a:p>
            <a:r>
              <a:rPr lang="en-US" altLang="en-US" sz="3600" b="1" smtClean="0"/>
              <a:t>Confidence Interval Approach</a:t>
            </a:r>
            <a:endParaRPr lang="en-US" altLang="en-US" sz="3600" smtClean="0"/>
          </a:p>
        </p:txBody>
      </p:sp>
      <p:cxnSp>
        <p:nvCxnSpPr>
          <p:cNvPr id="32778" name="Straight Arrow Connector 12"/>
          <p:cNvCxnSpPr>
            <a:cxnSpLocks noChangeShapeType="1"/>
          </p:cNvCxnSpPr>
          <p:nvPr/>
        </p:nvCxnSpPr>
        <p:spPr bwMode="auto">
          <a:xfrm>
            <a:off x="1066800" y="3962400"/>
            <a:ext cx="7239000" cy="1588"/>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2779" name="Rounded Rectangle 13"/>
          <p:cNvSpPr>
            <a:spLocks noChangeArrowheads="1"/>
          </p:cNvSpPr>
          <p:nvPr/>
        </p:nvSpPr>
        <p:spPr bwMode="auto">
          <a:xfrm>
            <a:off x="2438400" y="3733800"/>
            <a:ext cx="4267200" cy="457200"/>
          </a:xfrm>
          <a:prstGeom prst="roundRect">
            <a:avLst>
              <a:gd name="adj" fmla="val 16667"/>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2780" name="TextBox 14"/>
          <p:cNvSpPr txBox="1">
            <a:spLocks noChangeArrowheads="1"/>
          </p:cNvSpPr>
          <p:nvPr/>
        </p:nvSpPr>
        <p:spPr bwMode="auto">
          <a:xfrm>
            <a:off x="1981200" y="3048000"/>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Lower </a:t>
            </a:r>
            <a:br>
              <a:rPr lang="en-US" altLang="en-US" sz="1800" b="1"/>
            </a:br>
            <a:r>
              <a:rPr lang="en-US" altLang="en-US" sz="1800" b="1"/>
              <a:t>Bound</a:t>
            </a:r>
          </a:p>
        </p:txBody>
      </p:sp>
      <p:sp>
        <p:nvSpPr>
          <p:cNvPr id="32781" name="TextBox 15"/>
          <p:cNvSpPr txBox="1">
            <a:spLocks noChangeArrowheads="1"/>
          </p:cNvSpPr>
          <p:nvPr/>
        </p:nvSpPr>
        <p:spPr bwMode="auto">
          <a:xfrm>
            <a:off x="6248400" y="3048000"/>
            <a:ext cx="9159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Upper </a:t>
            </a:r>
            <a:br>
              <a:rPr lang="en-US" altLang="en-US" sz="1800" b="1"/>
            </a:br>
            <a:r>
              <a:rPr lang="en-US" altLang="en-US" sz="1800" b="1"/>
              <a:t>Bound</a:t>
            </a:r>
          </a:p>
        </p:txBody>
      </p:sp>
      <p:sp>
        <p:nvSpPr>
          <p:cNvPr id="32782" name="Up Arrow 17"/>
          <p:cNvSpPr>
            <a:spLocks noChangeArrowheads="1"/>
          </p:cNvSpPr>
          <p:nvPr/>
        </p:nvSpPr>
        <p:spPr bwMode="auto">
          <a:xfrm>
            <a:off x="6858000" y="4038600"/>
            <a:ext cx="838200" cy="490538"/>
          </a:xfrm>
          <a:prstGeom prst="upArrow">
            <a:avLst>
              <a:gd name="adj1" fmla="val 50000"/>
              <a:gd name="adj2" fmla="val 50000"/>
            </a:avLst>
          </a:prstGeom>
          <a:solidFill>
            <a:srgbClr val="FFFF00"/>
          </a:solidFill>
          <a:ln w="9525" algn="ctr">
            <a:solidFill>
              <a:srgbClr val="FFFF00"/>
            </a:solidFill>
            <a:round/>
            <a:headEnd/>
            <a:tailEnd/>
          </a:ln>
        </p:spPr>
        <p:txBody>
          <a:bodyPr anchor="ctr" anchorCtr="1">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1800" b="1">
                <a:solidFill>
                  <a:schemeClr val="bg1"/>
                </a:solidFill>
              </a:rPr>
              <a:t>μ</a:t>
            </a:r>
            <a:r>
              <a:rPr lang="en-US" altLang="en-US" sz="1800" b="1" baseline="-25000">
                <a:solidFill>
                  <a:schemeClr val="bg1"/>
                </a:solidFill>
              </a:rPr>
              <a:t>0</a:t>
            </a:r>
          </a:p>
        </p:txBody>
      </p:sp>
      <p:sp>
        <p:nvSpPr>
          <p:cNvPr id="32783" name="TextBox 14"/>
          <p:cNvSpPr txBox="1">
            <a:spLocks noChangeArrowheads="1"/>
          </p:cNvSpPr>
          <p:nvPr/>
        </p:nvSpPr>
        <p:spPr bwMode="auto">
          <a:xfrm>
            <a:off x="463550" y="6172200"/>
            <a:ext cx="8212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P-value associated with lower bound must be doubled!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457200" y="79375"/>
            <a:ext cx="8229600" cy="868363"/>
          </a:xfrm>
        </p:spPr>
        <p:txBody>
          <a:bodyPr/>
          <a:lstStyle/>
          <a:p>
            <a:r>
              <a:rPr lang="en-US" altLang="en-US" sz="3600" b="1" smtClean="0"/>
              <a:t>Using Your Calculator: t-Interval</a:t>
            </a:r>
          </a:p>
        </p:txBody>
      </p:sp>
      <p:sp>
        <p:nvSpPr>
          <p:cNvPr id="33795" name="Content Placeholder 2"/>
          <p:cNvSpPr>
            <a:spLocks noGrp="1"/>
          </p:cNvSpPr>
          <p:nvPr>
            <p:ph idx="4294967295"/>
          </p:nvPr>
        </p:nvSpPr>
        <p:spPr>
          <a:xfrm>
            <a:off x="457200" y="1143000"/>
            <a:ext cx="8229600" cy="4191000"/>
          </a:xfrm>
        </p:spPr>
        <p:txBody>
          <a:bodyPr/>
          <a:lstStyle/>
          <a:p>
            <a:r>
              <a:rPr lang="en-US" altLang="en-US" sz="2800" b="1" smtClean="0"/>
              <a:t>Press STAT</a:t>
            </a:r>
          </a:p>
          <a:p>
            <a:pPr lvl="1"/>
            <a:r>
              <a:rPr lang="en-US" altLang="en-US" sz="2400" b="1" smtClean="0"/>
              <a:t>Tab over to TESTS</a:t>
            </a:r>
          </a:p>
          <a:p>
            <a:pPr lvl="1"/>
            <a:r>
              <a:rPr lang="en-US" altLang="en-US" sz="2400" b="1" smtClean="0"/>
              <a:t>Select t-Interval and ENTER</a:t>
            </a:r>
          </a:p>
          <a:p>
            <a:pPr lvl="2"/>
            <a:r>
              <a:rPr lang="en-US" altLang="en-US" sz="2000" b="1" smtClean="0"/>
              <a:t>Highlight Stats</a:t>
            </a:r>
          </a:p>
          <a:p>
            <a:pPr lvl="2"/>
            <a:r>
              <a:rPr lang="en-US" altLang="en-US" sz="2000" b="1" smtClean="0"/>
              <a:t>Entry </a:t>
            </a:r>
            <a:r>
              <a:rPr lang="en-US" altLang="en-US" sz="2000" b="1" smtClean="0">
                <a:solidFill>
                  <a:srgbClr val="FFFF00"/>
                </a:solidFill>
              </a:rPr>
              <a:t>s</a:t>
            </a:r>
            <a:r>
              <a:rPr lang="en-US" altLang="en-US" sz="2000" b="1" smtClean="0"/>
              <a:t>, </a:t>
            </a:r>
            <a:r>
              <a:rPr lang="en-US" altLang="en-US" sz="2000" b="1" smtClean="0">
                <a:solidFill>
                  <a:srgbClr val="FFFF00"/>
                </a:solidFill>
              </a:rPr>
              <a:t>x-bar</a:t>
            </a:r>
            <a:r>
              <a:rPr lang="en-US" altLang="en-US" sz="2000" b="1" smtClean="0"/>
              <a:t>, and </a:t>
            </a:r>
            <a:r>
              <a:rPr lang="en-US" altLang="en-US" sz="2000" b="1" smtClean="0">
                <a:solidFill>
                  <a:srgbClr val="FFFF00"/>
                </a:solidFill>
              </a:rPr>
              <a:t>n</a:t>
            </a:r>
            <a:r>
              <a:rPr lang="en-US" altLang="en-US" sz="2000" b="1" smtClean="0"/>
              <a:t> from summary stats</a:t>
            </a:r>
          </a:p>
          <a:p>
            <a:pPr lvl="2"/>
            <a:r>
              <a:rPr lang="en-US" altLang="en-US" sz="2000" b="1" smtClean="0"/>
              <a:t>Entry your </a:t>
            </a:r>
            <a:r>
              <a:rPr lang="en-US" altLang="en-US" sz="2000" b="1" smtClean="0">
                <a:solidFill>
                  <a:srgbClr val="FFFF00"/>
                </a:solidFill>
              </a:rPr>
              <a:t>confidence level </a:t>
            </a:r>
            <a:r>
              <a:rPr lang="en-US" altLang="en-US" sz="2000" b="1" smtClean="0"/>
              <a:t>(1- </a:t>
            </a:r>
            <a:r>
              <a:rPr lang="el-GR" altLang="en-US" sz="2000" b="1" smtClean="0">
                <a:cs typeface="Arial" charset="0"/>
              </a:rPr>
              <a:t>α</a:t>
            </a:r>
            <a:r>
              <a:rPr lang="en-US" altLang="en-US" sz="2000" b="1" smtClean="0">
                <a:cs typeface="Arial" charset="0"/>
              </a:rPr>
              <a:t>)</a:t>
            </a:r>
            <a:endParaRPr lang="el-GR" altLang="en-US" sz="2000" b="1" smtClean="0">
              <a:cs typeface="Arial" charset="0"/>
            </a:endParaRPr>
          </a:p>
          <a:p>
            <a:pPr lvl="2"/>
            <a:r>
              <a:rPr lang="en-US" altLang="en-US" sz="2000" b="1" smtClean="0"/>
              <a:t>Highlight Calculate and ENTER</a:t>
            </a:r>
          </a:p>
          <a:p>
            <a:r>
              <a:rPr lang="en-US" altLang="en-US" sz="2800" b="1" smtClean="0"/>
              <a:t>Read confidence interval off of screen</a:t>
            </a:r>
          </a:p>
          <a:p>
            <a:pPr lvl="1"/>
            <a:r>
              <a:rPr lang="en-US" altLang="en-US" sz="2400" b="1" smtClean="0"/>
              <a:t>If </a:t>
            </a:r>
            <a:r>
              <a:rPr lang="el-GR" altLang="en-US" sz="2400" b="1" smtClean="0">
                <a:cs typeface="Arial" charset="0"/>
              </a:rPr>
              <a:t>μ</a:t>
            </a:r>
            <a:r>
              <a:rPr lang="en-US" altLang="en-US" sz="2400" b="1" baseline="-25000" smtClean="0">
                <a:cs typeface="Arial" charset="0"/>
              </a:rPr>
              <a:t>0</a:t>
            </a:r>
            <a:r>
              <a:rPr lang="en-US" altLang="en-US" sz="2400" b="1" smtClean="0">
                <a:cs typeface="Arial" charset="0"/>
              </a:rPr>
              <a:t> is in the interval, then FTR</a:t>
            </a:r>
          </a:p>
          <a:p>
            <a:pPr lvl="1"/>
            <a:r>
              <a:rPr lang="en-US" altLang="en-US" sz="2400" b="1" smtClean="0">
                <a:cs typeface="Arial" charset="0"/>
              </a:rPr>
              <a:t>If </a:t>
            </a:r>
            <a:r>
              <a:rPr lang="el-GR" altLang="en-US" sz="2400" b="1" smtClean="0">
                <a:cs typeface="Arial" charset="0"/>
              </a:rPr>
              <a:t>μ</a:t>
            </a:r>
            <a:r>
              <a:rPr lang="en-US" altLang="en-US" sz="2400" b="1" baseline="-25000" smtClean="0">
                <a:cs typeface="Arial" charset="0"/>
              </a:rPr>
              <a:t>0</a:t>
            </a:r>
            <a:r>
              <a:rPr lang="en-US" altLang="en-US" sz="2400" b="1" smtClean="0">
                <a:cs typeface="Arial" charset="0"/>
              </a:rPr>
              <a:t> is outside the interval, then REJ</a:t>
            </a:r>
            <a:endParaRPr lang="el-GR" altLang="en-US" sz="2400" b="1" smtClean="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a:xfrm>
            <a:off x="685800" y="76200"/>
            <a:ext cx="7772400" cy="838200"/>
          </a:xfrm>
        </p:spPr>
        <p:txBody>
          <a:bodyPr/>
          <a:lstStyle/>
          <a:p>
            <a:r>
              <a:rPr lang="en-US" altLang="en-US" sz="3600" b="1" smtClean="0"/>
              <a:t>One-sample t-Test</a:t>
            </a:r>
          </a:p>
        </p:txBody>
      </p:sp>
      <p:sp>
        <p:nvSpPr>
          <p:cNvPr id="34819" name="Rectangle 5"/>
          <p:cNvSpPr>
            <a:spLocks noGrp="1" noChangeArrowheads="1"/>
          </p:cNvSpPr>
          <p:nvPr>
            <p:ph type="body" idx="1"/>
          </p:nvPr>
        </p:nvSpPr>
        <p:spPr>
          <a:xfrm>
            <a:off x="411163" y="990600"/>
            <a:ext cx="8321675" cy="5410200"/>
          </a:xfrm>
        </p:spPr>
        <p:txBody>
          <a:bodyPr/>
          <a:lstStyle/>
          <a:p>
            <a:r>
              <a:rPr lang="en-US" altLang="en-US" sz="2800" b="1" smtClean="0"/>
              <a:t>Recall from our first discussions about t-procedures:  they are robust in terms of Normality (with the exception of outliers or strong skewness)</a:t>
            </a:r>
          </a:p>
          <a:p>
            <a:endParaRPr lang="en-US" altLang="en-US" sz="2800" b="1" smtClean="0"/>
          </a:p>
          <a:p>
            <a:r>
              <a:rPr lang="en-US" altLang="en-US" sz="2800" b="1" smtClean="0"/>
              <a:t>Power of a statistical test (1 - </a:t>
            </a:r>
            <a:r>
              <a:rPr lang="en-US" altLang="en-US" sz="2800" b="1" smtClean="0">
                <a:sym typeface="Symbol" pitchFamily="18" charset="2"/>
              </a:rPr>
              <a:t>) measures its ability to detect deviations from H</a:t>
            </a:r>
            <a:r>
              <a:rPr lang="en-US" altLang="en-US" sz="2800" b="1" baseline="-25000" smtClean="0">
                <a:sym typeface="Symbol" pitchFamily="18" charset="2"/>
              </a:rPr>
              <a:t>0</a:t>
            </a:r>
            <a:r>
              <a:rPr lang="en-US" altLang="en-US" sz="2800" b="1" smtClean="0">
                <a:sym typeface="Symbol" pitchFamily="18" charset="2"/>
              </a:rPr>
              <a:t>.  In the real world, we usually are trying to show H</a:t>
            </a:r>
            <a:r>
              <a:rPr lang="en-US" altLang="en-US" sz="2800" b="1" baseline="-25000" smtClean="0">
                <a:sym typeface="Symbol" pitchFamily="18" charset="2"/>
              </a:rPr>
              <a:t>0</a:t>
            </a:r>
            <a:r>
              <a:rPr lang="en-US" altLang="en-US" sz="2800" b="1" smtClean="0">
                <a:sym typeface="Symbol" pitchFamily="18" charset="2"/>
              </a:rPr>
              <a:t> false, so higher power is important</a:t>
            </a:r>
          </a:p>
          <a:p>
            <a:endParaRPr lang="en-US" altLang="en-US" sz="2800" b="1" smtClean="0">
              <a:sym typeface="Symbol" pitchFamily="18" charset="2"/>
            </a:endParaRPr>
          </a:p>
          <a:p>
            <a:r>
              <a:rPr lang="en-US" altLang="en-US" sz="2800" b="1" smtClean="0">
                <a:hlinkClick r:id="rId2"/>
              </a:rPr>
              <a:t>Power applet </a:t>
            </a:r>
            <a:r>
              <a:rPr lang="en-US" altLang="en-US" sz="2800" b="1" smtClean="0"/>
              <a:t>on YMS Student web-site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76200"/>
            <a:ext cx="8229600" cy="868363"/>
          </a:xfrm>
        </p:spPr>
        <p:txBody>
          <a:bodyPr/>
          <a:lstStyle/>
          <a:p>
            <a:r>
              <a:rPr lang="en-US" altLang="en-US" sz="3600" b="1" smtClean="0">
                <a:solidFill>
                  <a:schemeClr val="tx1"/>
                </a:solidFill>
                <a:ea typeface="ＭＳ Ｐゴシック" charset="-128"/>
              </a:rPr>
              <a:t>Inference for Means: Paired Data</a:t>
            </a:r>
            <a:endParaRPr lang="en-US" altLang="en-US" sz="3600" smtClean="0">
              <a:solidFill>
                <a:schemeClr val="tx1"/>
              </a:solidFill>
            </a:endParaRPr>
          </a:p>
        </p:txBody>
      </p:sp>
      <p:sp>
        <p:nvSpPr>
          <p:cNvPr id="35843" name="Content Placeholder 2"/>
          <p:cNvSpPr>
            <a:spLocks noGrp="1"/>
          </p:cNvSpPr>
          <p:nvPr>
            <p:ph idx="1"/>
          </p:nvPr>
        </p:nvSpPr>
        <p:spPr>
          <a:xfrm>
            <a:off x="354013" y="1066800"/>
            <a:ext cx="8382000" cy="2743200"/>
          </a:xfrm>
        </p:spPr>
        <p:txBody>
          <a:bodyPr/>
          <a:lstStyle/>
          <a:p>
            <a:pPr marL="0" indent="0">
              <a:buFontTx/>
              <a:buNone/>
            </a:pPr>
            <a:r>
              <a:rPr lang="en-US" altLang="en-US" sz="2400" b="1" smtClean="0"/>
              <a:t>Comparative studies are more convincing than single-sample investigations. For that reason, one-sample inference is less common than comparative inference. Study designs that involve making two observations on the same individual, or one observation on each of two similar individuals, result in paired data</a:t>
            </a:r>
          </a:p>
        </p:txBody>
      </p:sp>
      <p:sp>
        <p:nvSpPr>
          <p:cNvPr id="4" name="Rectangle 3"/>
          <p:cNvSpPr>
            <a:spLocks noChangeArrowheads="1"/>
          </p:cNvSpPr>
          <p:nvPr/>
        </p:nvSpPr>
        <p:spPr bwMode="auto">
          <a:xfrm>
            <a:off x="304800" y="3651250"/>
            <a:ext cx="8610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When paired data result from measuring the same quantitative variable twice, as in the job satisfaction study, we can make comparisons by analyzing the differences in each pair. If the conditions for inference are met, we can use one-sample </a:t>
            </a:r>
            <a:r>
              <a:rPr lang="en-US" altLang="en-US" sz="2400" b="1" i="1"/>
              <a:t>t </a:t>
            </a:r>
            <a:r>
              <a:rPr lang="en-US" altLang="en-US" sz="2400" b="1"/>
              <a:t>procedures to perform inference about the mean difference </a:t>
            </a:r>
            <a:r>
              <a:rPr lang="en-US" altLang="en-US" sz="2400" b="1" i="1"/>
              <a:t>µ</a:t>
            </a:r>
            <a:r>
              <a:rPr lang="en-US" altLang="en-US" sz="2400" b="1" i="1" baseline="-25000"/>
              <a:t>d</a:t>
            </a:r>
            <a:r>
              <a:rPr lang="en-US" altLang="en-US" sz="2400" b="1"/>
              <a:t>. </a:t>
            </a:r>
          </a:p>
          <a:p>
            <a:pPr>
              <a:spcBef>
                <a:spcPct val="0"/>
              </a:spcBef>
              <a:buFontTx/>
              <a:buNone/>
            </a:pPr>
            <a:endParaRPr lang="en-US" altLang="en-US" sz="2400" b="1"/>
          </a:p>
          <a:p>
            <a:pPr>
              <a:spcBef>
                <a:spcPct val="0"/>
              </a:spcBef>
              <a:buFontTx/>
              <a:buNone/>
            </a:pPr>
            <a:r>
              <a:rPr lang="en-US" altLang="en-US" sz="2400" b="1"/>
              <a:t>These methods are sometimes called paired </a:t>
            </a:r>
            <a:r>
              <a:rPr lang="en-US" altLang="en-US" sz="2400" b="1" i="1"/>
              <a:t>t </a:t>
            </a:r>
            <a:r>
              <a:rPr lang="en-US" altLang="en-US" sz="2400" b="1"/>
              <a:t>procedures.</a:t>
            </a:r>
            <a:endParaRPr lang="en-US" altLang="en-US" sz="2400" b="1" i="1">
              <a:solidFill>
                <a:srgbClr val="000000"/>
              </a:solidFill>
              <a:latin typeface="Palatino"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76200"/>
            <a:ext cx="8229600" cy="868363"/>
          </a:xfrm>
        </p:spPr>
        <p:txBody>
          <a:bodyPr/>
          <a:lstStyle/>
          <a:p>
            <a:r>
              <a:rPr lang="en-US" altLang="en-US" sz="3600" b="1" smtClean="0">
                <a:solidFill>
                  <a:schemeClr val="tx1"/>
                </a:solidFill>
                <a:ea typeface="ＭＳ Ｐゴシック" charset="-128"/>
              </a:rPr>
              <a:t>Using Tests Wisely</a:t>
            </a:r>
            <a:endParaRPr lang="en-US" altLang="en-US" sz="3600" smtClean="0">
              <a:solidFill>
                <a:schemeClr val="tx1"/>
              </a:solidFill>
            </a:endParaRPr>
          </a:p>
        </p:txBody>
      </p:sp>
      <p:sp>
        <p:nvSpPr>
          <p:cNvPr id="36867" name="Content Placeholder 2"/>
          <p:cNvSpPr>
            <a:spLocks noGrp="1"/>
          </p:cNvSpPr>
          <p:nvPr>
            <p:ph idx="1"/>
          </p:nvPr>
        </p:nvSpPr>
        <p:spPr>
          <a:xfrm>
            <a:off x="304800" y="1143000"/>
            <a:ext cx="8610600" cy="5410200"/>
          </a:xfrm>
        </p:spPr>
        <p:txBody>
          <a:bodyPr/>
          <a:lstStyle/>
          <a:p>
            <a:r>
              <a:rPr lang="en-US" altLang="en-US" sz="2200" b="1" smtClean="0"/>
              <a:t>Significance tests are widely used in reporting the results of research in many fields. New drugs require significant evidence of effectiveness and safety. Courts ask about statistical significance in hearing discrimination cases. Marketers want to know whether a new ad campaign significantly outperforms the old one, and medical researchers want to know whether a new therapy performs significantly better. In all these uses, statistical significance is valued because it points to an effect that is unlikely to occur simply by chance. </a:t>
            </a:r>
          </a:p>
          <a:p>
            <a:endParaRPr lang="en-US" altLang="en-US" sz="1800" b="1" smtClean="0"/>
          </a:p>
          <a:p>
            <a:r>
              <a:rPr lang="en-US" altLang="en-US" sz="2200" b="1" smtClean="0"/>
              <a:t>Carrying out a significance test is often quite simple, especially if you use a calculator or computer. Using tests wisely is not so simple. Here are some points to keep in mind when using or interpreting significance tests.</a:t>
            </a:r>
            <a:endParaRPr lang="en-US" altLang="en-US" sz="2200" b="1" i="1" smtClean="0">
              <a:solidFill>
                <a:srgbClr val="000000"/>
              </a:solidFill>
            </a:endParaRPr>
          </a:p>
          <a:p>
            <a:endParaRPr lang="en-US" altLang="en-US" sz="22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52400"/>
            <a:ext cx="8229600" cy="715963"/>
          </a:xfrm>
        </p:spPr>
        <p:txBody>
          <a:bodyPr/>
          <a:lstStyle/>
          <a:p>
            <a:r>
              <a:rPr lang="en-US" altLang="en-US" sz="3600" b="1" smtClean="0">
                <a:solidFill>
                  <a:schemeClr val="tx1"/>
                </a:solidFill>
                <a:ea typeface="ＭＳ Ｐゴシック" charset="-128"/>
              </a:rPr>
              <a:t>Using Tests Wisely</a:t>
            </a:r>
            <a:endParaRPr lang="en-US" altLang="en-US" sz="3600" smtClean="0">
              <a:solidFill>
                <a:schemeClr val="tx1"/>
              </a:solidFill>
            </a:endParaRPr>
          </a:p>
        </p:txBody>
      </p:sp>
      <p:sp>
        <p:nvSpPr>
          <p:cNvPr id="4" name="Rectangle 3"/>
          <p:cNvSpPr>
            <a:spLocks noChangeArrowheads="1"/>
          </p:cNvSpPr>
          <p:nvPr/>
        </p:nvSpPr>
        <p:spPr bwMode="auto">
          <a:xfrm>
            <a:off x="152400" y="1109663"/>
            <a:ext cx="8839200" cy="19383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Statistical Significance and Practical Importance</a:t>
            </a:r>
          </a:p>
          <a:p>
            <a:pPr>
              <a:spcBef>
                <a:spcPct val="0"/>
              </a:spcBef>
              <a:buFontTx/>
              <a:buNone/>
            </a:pPr>
            <a:r>
              <a:rPr lang="en-US" altLang="en-US" sz="2000" b="1"/>
              <a:t>When a null hypothesis (“no effect” or “no difference”) can be rejected at the usual levels (</a:t>
            </a:r>
            <a:r>
              <a:rPr lang="en-US" altLang="en-US" sz="2000" b="1" i="1"/>
              <a:t>α</a:t>
            </a:r>
            <a:r>
              <a:rPr lang="en-US" altLang="en-US" sz="2000" b="1"/>
              <a:t> = 0.05 or </a:t>
            </a:r>
            <a:r>
              <a:rPr lang="en-US" altLang="en-US" sz="2000" b="1" i="1"/>
              <a:t>α</a:t>
            </a:r>
            <a:r>
              <a:rPr lang="en-US" altLang="en-US" sz="2000" b="1"/>
              <a:t> = 0.01), there is good evidence of a difference. But that difference may be very small. When large samples are available, even tiny deviations from the null hypothesis will be significant.</a:t>
            </a:r>
          </a:p>
        </p:txBody>
      </p:sp>
      <p:sp>
        <p:nvSpPr>
          <p:cNvPr id="5" name="Rectangle 4"/>
          <p:cNvSpPr>
            <a:spLocks noChangeArrowheads="1"/>
          </p:cNvSpPr>
          <p:nvPr/>
        </p:nvSpPr>
        <p:spPr bwMode="auto">
          <a:xfrm>
            <a:off x="193675" y="1476375"/>
            <a:ext cx="8801100" cy="22463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Don’t Ignore Lack of Significance </a:t>
            </a:r>
          </a:p>
          <a:p>
            <a:pPr>
              <a:spcBef>
                <a:spcPct val="0"/>
              </a:spcBef>
              <a:buFontTx/>
              <a:buNone/>
            </a:pPr>
            <a:r>
              <a:rPr lang="en-US" altLang="en-US" sz="2000" b="1"/>
              <a:t>There is a tendency to infer that there is no difference whenever a </a:t>
            </a:r>
            <a:r>
              <a:rPr lang="en-US" altLang="en-US" sz="2000" b="1" i="1"/>
              <a:t>P</a:t>
            </a:r>
            <a:r>
              <a:rPr lang="en-US" altLang="en-US" sz="2000" b="1"/>
              <a:t>-value fails to attain the usual 5% standard. In some areas of research, small differences that are detectable only with large sample sizes can be of great practical significance. When planning a study, verify that the test you plan to use has a high probability (power) of detecting a difference of the size you hope to find.</a:t>
            </a:r>
          </a:p>
        </p:txBody>
      </p:sp>
      <p:sp>
        <p:nvSpPr>
          <p:cNvPr id="6" name="Rectangle 5"/>
          <p:cNvSpPr>
            <a:spLocks noChangeArrowheads="1"/>
          </p:cNvSpPr>
          <p:nvPr/>
        </p:nvSpPr>
        <p:spPr bwMode="auto">
          <a:xfrm>
            <a:off x="190500" y="1843088"/>
            <a:ext cx="8801100" cy="1939925"/>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ea typeface="ＭＳ Ｐゴシック" charset="-128"/>
              </a:rPr>
              <a:t>Statistical Inference Is Not Valid for All Sets of Data</a:t>
            </a:r>
          </a:p>
          <a:p>
            <a:pPr>
              <a:spcBef>
                <a:spcPct val="0"/>
              </a:spcBef>
              <a:buFontTx/>
              <a:buNone/>
            </a:pPr>
            <a:r>
              <a:rPr lang="en-US" altLang="en-US" sz="2000" b="1">
                <a:ea typeface="ＭＳ Ｐゴシック" charset="-128"/>
              </a:rPr>
              <a:t>Badly designed surveys or experiments often produce invalid results. Formal statistical inference cannot correct basic flaws in the design. Each test is valid only in certain circumstances, with properly produced data being particularly important.</a:t>
            </a:r>
          </a:p>
          <a:p>
            <a:pPr>
              <a:spcBef>
                <a:spcPct val="0"/>
              </a:spcBef>
              <a:buFontTx/>
              <a:buNone/>
            </a:pPr>
            <a:endParaRPr lang="en-US" altLang="en-US" sz="2000" b="1">
              <a:ea typeface="ＭＳ Ｐゴシック" charset="-128"/>
            </a:endParaRPr>
          </a:p>
        </p:txBody>
      </p:sp>
      <p:sp>
        <p:nvSpPr>
          <p:cNvPr id="7" name="Rectangle 6"/>
          <p:cNvSpPr>
            <a:spLocks noChangeArrowheads="1"/>
          </p:cNvSpPr>
          <p:nvPr/>
        </p:nvSpPr>
        <p:spPr bwMode="auto">
          <a:xfrm>
            <a:off x="190500" y="2203450"/>
            <a:ext cx="8801100" cy="1938338"/>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Beware of Multiple Analyses</a:t>
            </a:r>
          </a:p>
          <a:p>
            <a:pPr>
              <a:spcBef>
                <a:spcPct val="0"/>
              </a:spcBef>
              <a:buFontTx/>
              <a:buNone/>
            </a:pPr>
            <a:r>
              <a:rPr lang="en-US" altLang="en-US" sz="2000" b="1"/>
              <a:t>Statistical significance ought to mean that you have found a difference that you were looking for. The reasoning behind statistical significance works well if you decide what difference you are seeking, design a study to search for it, and use a significance test to weigh the evidence you get. In other settings, significance may have little meaning.</a:t>
            </a:r>
          </a:p>
        </p:txBody>
      </p:sp>
      <p:sp>
        <p:nvSpPr>
          <p:cNvPr id="8" name="Rectangle 7"/>
          <p:cNvSpPr>
            <a:spLocks noChangeArrowheads="1"/>
          </p:cNvSpPr>
          <p:nvPr/>
        </p:nvSpPr>
        <p:spPr bwMode="auto">
          <a:xfrm>
            <a:off x="0" y="2555875"/>
            <a:ext cx="9144000" cy="2362200"/>
          </a:xfrm>
          <a:prstGeom prst="rect">
            <a:avLst/>
          </a:prstGeom>
          <a:solidFill>
            <a:schemeClr val="bg1"/>
          </a:solidFill>
          <a:ln w="9525" algn="ctr">
            <a:solidFill>
              <a:schemeClr val="bg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dissolve">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38915" name="Rectangle 3"/>
          <p:cNvSpPr>
            <a:spLocks noGrp="1" noChangeArrowheads="1"/>
          </p:cNvSpPr>
          <p:nvPr>
            <p:ph type="body" idx="1"/>
          </p:nvPr>
        </p:nvSpPr>
        <p:spPr>
          <a:xfrm>
            <a:off x="228600" y="990600"/>
            <a:ext cx="8686800" cy="5486400"/>
          </a:xfrm>
        </p:spPr>
        <p:txBody>
          <a:bodyPr/>
          <a:lstStyle/>
          <a:p>
            <a:pPr eaLnBrk="1" hangingPunct="1"/>
            <a:r>
              <a:rPr lang="en-US" altLang="en-US" sz="2800" b="1" smtClean="0">
                <a:solidFill>
                  <a:srgbClr val="FFFF00"/>
                </a:solidFill>
              </a:rPr>
              <a:t>Summary</a:t>
            </a:r>
          </a:p>
          <a:p>
            <a:pPr lvl="1"/>
            <a:r>
              <a:rPr lang="en-US" altLang="en-US" sz="2400" b="1" smtClean="0"/>
              <a:t>A hypothesis test of means, with </a:t>
            </a:r>
            <a:r>
              <a:rPr lang="el-GR" altLang="en-US" sz="2400" b="1" i="1" smtClean="0">
                <a:cs typeface="Arial" charset="0"/>
              </a:rPr>
              <a:t>σ</a:t>
            </a:r>
            <a:r>
              <a:rPr lang="en-US" altLang="en-US" sz="2400" b="1" smtClean="0">
                <a:cs typeface="Arial" charset="0"/>
              </a:rPr>
              <a:t> </a:t>
            </a:r>
            <a:r>
              <a:rPr lang="en-US" altLang="en-US" sz="2400" b="1" smtClean="0"/>
              <a:t>unknown, has the same general structure as a hypothesis test of means with </a:t>
            </a:r>
            <a:r>
              <a:rPr lang="el-GR" altLang="en-US" sz="2400" b="1" i="1" smtClean="0">
                <a:cs typeface="Arial" charset="0"/>
              </a:rPr>
              <a:t>σ</a:t>
            </a:r>
            <a:r>
              <a:rPr lang="en-US" altLang="en-US" sz="2400" b="1" smtClean="0">
                <a:cs typeface="Arial" charset="0"/>
              </a:rPr>
              <a:t> </a:t>
            </a:r>
            <a:r>
              <a:rPr lang="en-US" altLang="en-US" sz="2400" b="1" smtClean="0"/>
              <a:t>known</a:t>
            </a:r>
            <a:endParaRPr lang="en-US" altLang="en-US" sz="2400" b="1" smtClean="0">
              <a:cs typeface="Arial" charset="0"/>
            </a:endParaRPr>
          </a:p>
          <a:p>
            <a:pPr lvl="1"/>
            <a:r>
              <a:rPr lang="en-US" altLang="en-US" sz="2400" b="1" smtClean="0">
                <a:cs typeface="Arial" charset="0"/>
              </a:rPr>
              <a:t>Any one of our three methods can be used, with the following two changes to all the calculations</a:t>
            </a:r>
          </a:p>
          <a:p>
            <a:pPr lvl="2"/>
            <a:r>
              <a:rPr lang="en-US" altLang="en-US" sz="2000" b="1" smtClean="0">
                <a:cs typeface="Arial" charset="0"/>
              </a:rPr>
              <a:t>Use the sample standard deviation </a:t>
            </a:r>
            <a:r>
              <a:rPr lang="en-US" altLang="en-US" sz="2000" b="1" i="1" smtClean="0">
                <a:cs typeface="Arial" charset="0"/>
              </a:rPr>
              <a:t>s</a:t>
            </a:r>
            <a:r>
              <a:rPr lang="en-US" altLang="en-US" sz="2000" b="1" smtClean="0">
                <a:cs typeface="Arial" charset="0"/>
              </a:rPr>
              <a:t> in place of the population standard deviation </a:t>
            </a:r>
            <a:r>
              <a:rPr lang="el-GR" altLang="en-US" sz="2000" b="1" i="1" smtClean="0">
                <a:cs typeface="Arial" charset="0"/>
              </a:rPr>
              <a:t>σ</a:t>
            </a:r>
            <a:endParaRPr lang="en-US" altLang="en-US" sz="2000" b="1" i="1" smtClean="0">
              <a:cs typeface="Arial" charset="0"/>
            </a:endParaRPr>
          </a:p>
          <a:p>
            <a:pPr lvl="2"/>
            <a:r>
              <a:rPr lang="en-US" altLang="en-US" sz="2000" b="1" smtClean="0">
                <a:cs typeface="Arial" charset="0"/>
              </a:rPr>
              <a:t>Use the Student’s t-distribution in place of the normal distribution</a:t>
            </a:r>
            <a:endParaRPr lang="en-US" altLang="en-US" sz="2800" b="1" smtClean="0"/>
          </a:p>
          <a:p>
            <a:pPr eaLnBrk="1" hangingPunct="1"/>
            <a:r>
              <a:rPr lang="en-US" altLang="en-US" sz="2800" b="1" smtClean="0">
                <a:solidFill>
                  <a:srgbClr val="FFFF00"/>
                </a:solidFill>
              </a:rPr>
              <a:t>Homework</a:t>
            </a:r>
          </a:p>
          <a:p>
            <a:pPr lvl="1" eaLnBrk="1" hangingPunct="1"/>
            <a:r>
              <a:rPr lang="en-US" altLang="en-US" sz="2400" b="1" smtClean="0"/>
              <a:t>problems 75, 77, 89, 94-97, 99-104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r>
              <a:rPr lang="en-US" sz="2200" b="1" i="1" dirty="0">
                <a:solidFill>
                  <a:srgbClr val="FFFF00"/>
                </a:solidFill>
              </a:rPr>
              <a:t>t-distribution</a:t>
            </a:r>
            <a:r>
              <a:rPr lang="en-US" sz="2200" b="1" i="1" dirty="0"/>
              <a:t> – is described by a symmetric, single-peaked, bell-shaped density curve.  Any t-distribution is completely specified by its degrees of freedom (</a:t>
            </a:r>
            <a:r>
              <a:rPr lang="en-US" sz="2200" b="1" i="1" dirty="0" err="1"/>
              <a:t>df</a:t>
            </a:r>
            <a:r>
              <a:rPr lang="en-US" sz="2200" b="1" i="1" dirty="0"/>
              <a:t>).  When performing inference about a population mean based on a random sample of size n when the population standard deviation σ is unknown, use a t-distribution with </a:t>
            </a:r>
            <a:r>
              <a:rPr lang="en-US" sz="2200" b="1" i="1" dirty="0" err="1"/>
              <a:t>df</a:t>
            </a:r>
            <a:r>
              <a:rPr lang="en-US" sz="2200" b="1" i="1" dirty="0"/>
              <a:t> = n – 1 </a:t>
            </a:r>
            <a:endParaRPr lang="en-US" sz="2200" b="1" i="1" dirty="0" smtClean="0"/>
          </a:p>
          <a:p>
            <a:endParaRPr lang="en-US" sz="2200" b="1" dirty="0"/>
          </a:p>
          <a:p>
            <a:r>
              <a:rPr lang="en-US" sz="2200" b="1" i="1" dirty="0">
                <a:solidFill>
                  <a:srgbClr val="FFFF00"/>
                </a:solidFill>
              </a:rPr>
              <a:t>power</a:t>
            </a:r>
            <a:r>
              <a:rPr lang="en-US" sz="2200" b="1" i="1" dirty="0"/>
              <a:t> – the probability that the test will find convincing evidence for H</a:t>
            </a:r>
            <a:r>
              <a:rPr lang="en-US" sz="2200" b="1" i="1" baseline="-25000" dirty="0"/>
              <a:t>a</a:t>
            </a:r>
            <a:r>
              <a:rPr lang="en-US" sz="2200" b="1" i="1" dirty="0"/>
              <a:t> when a specific alternative value of the parameter is true; also found by </a:t>
            </a:r>
            <a:r>
              <a:rPr lang="en-US" sz="2200" b="1" i="1" dirty="0">
                <a:solidFill>
                  <a:srgbClr val="FFFF00"/>
                </a:solidFill>
              </a:rPr>
              <a:t>power = 1 – β </a:t>
            </a:r>
            <a:r>
              <a:rPr lang="en-US" sz="2200" b="1" i="1" dirty="0"/>
              <a:t>(probability of type II error)</a:t>
            </a:r>
            <a:endParaRPr lang="en-US" sz="2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457200" y="104775"/>
            <a:ext cx="8229600" cy="792163"/>
          </a:xfrm>
        </p:spPr>
        <p:txBody>
          <a:bodyPr/>
          <a:lstStyle/>
          <a:p>
            <a:r>
              <a:rPr lang="en-US" altLang="en-US" sz="3600" b="1" smtClean="0"/>
              <a:t>How Students See the World</a:t>
            </a:r>
          </a:p>
        </p:txBody>
      </p:sp>
      <p:pic>
        <p:nvPicPr>
          <p:cNvPr id="6147" name="Picture 11" descr="Yates_3e_Ch12_p74004"/>
          <p:cNvPicPr>
            <a:picLocks noChangeAspect="1" noChangeArrowheads="1"/>
          </p:cNvPicPr>
          <p:nvPr/>
        </p:nvPicPr>
        <p:blipFill>
          <a:blip r:embed="rId2">
            <a:extLst>
              <a:ext uri="{28A0092B-C50C-407E-A947-70E740481C1C}">
                <a14:useLocalDpi xmlns:a14="http://schemas.microsoft.com/office/drawing/2010/main" val="0"/>
              </a:ext>
            </a:extLst>
          </a:blip>
          <a:srcRect r="25555"/>
          <a:stretch>
            <a:fillRect/>
          </a:stretch>
        </p:blipFill>
        <p:spPr bwMode="auto">
          <a:xfrm>
            <a:off x="1493838" y="990600"/>
            <a:ext cx="6126162"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1" descr="Yates_3e_Ch12_p74004"/>
          <p:cNvPicPr>
            <a:picLocks noChangeAspect="1" noChangeArrowheads="1"/>
          </p:cNvPicPr>
          <p:nvPr/>
        </p:nvPicPr>
        <p:blipFill>
          <a:blip r:embed="rId2">
            <a:extLst>
              <a:ext uri="{28A0092B-C50C-407E-A947-70E740481C1C}">
                <a14:useLocalDpi xmlns:a14="http://schemas.microsoft.com/office/drawing/2010/main" val="0"/>
              </a:ext>
            </a:extLst>
          </a:blip>
          <a:srcRect l="75555"/>
          <a:stretch>
            <a:fillRect/>
          </a:stretch>
        </p:blipFill>
        <p:spPr bwMode="auto">
          <a:xfrm>
            <a:off x="3505200" y="3886200"/>
            <a:ext cx="2011363"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8"/>
          <p:cNvSpPr txBox="1">
            <a:spLocks noChangeArrowheads="1"/>
          </p:cNvSpPr>
          <p:nvPr/>
        </p:nvSpPr>
        <p:spPr bwMode="auto">
          <a:xfrm>
            <a:off x="152400" y="2057400"/>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b="1">
                <a:solidFill>
                  <a:srgbClr val="FFFF00"/>
                </a:solidFill>
              </a:rPr>
              <a:t>In Stats</a:t>
            </a:r>
            <a:br>
              <a:rPr lang="en-US" altLang="en-US" sz="2400" b="1">
                <a:solidFill>
                  <a:srgbClr val="FFFF00"/>
                </a:solidFill>
              </a:rPr>
            </a:br>
            <a:r>
              <a:rPr lang="en-US" altLang="en-US" sz="2400" b="1">
                <a:solidFill>
                  <a:srgbClr val="FFFF00"/>
                </a:solidFill>
              </a:rPr>
              <a:t>Class</a:t>
            </a:r>
          </a:p>
        </p:txBody>
      </p:sp>
      <p:sp>
        <p:nvSpPr>
          <p:cNvPr id="6150" name="TextBox 9"/>
          <p:cNvSpPr txBox="1">
            <a:spLocks noChangeArrowheads="1"/>
          </p:cNvSpPr>
          <p:nvPr/>
        </p:nvSpPr>
        <p:spPr bwMode="auto">
          <a:xfrm>
            <a:off x="1752600" y="5029200"/>
            <a:ext cx="1450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At Home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03188"/>
            <a:ext cx="8229600" cy="792162"/>
          </a:xfrm>
        </p:spPr>
        <p:txBody>
          <a:bodyPr/>
          <a:lstStyle/>
          <a:p>
            <a:r>
              <a:rPr lang="en-US" altLang="en-US" sz="3600" b="1" smtClean="0"/>
              <a:t>Introduction</a:t>
            </a:r>
          </a:p>
        </p:txBody>
      </p:sp>
      <p:sp>
        <p:nvSpPr>
          <p:cNvPr id="7171" name="Content Placeholder 2"/>
          <p:cNvSpPr>
            <a:spLocks noGrp="1"/>
          </p:cNvSpPr>
          <p:nvPr>
            <p:ph idx="1"/>
          </p:nvPr>
        </p:nvSpPr>
        <p:spPr>
          <a:xfrm>
            <a:off x="457200" y="1143000"/>
            <a:ext cx="8229600" cy="5334000"/>
          </a:xfrm>
        </p:spPr>
        <p:txBody>
          <a:bodyPr/>
          <a:lstStyle/>
          <a:p>
            <a:pPr>
              <a:buFont typeface="Wingdings" pitchFamily="2" charset="2"/>
              <a:buNone/>
            </a:pPr>
            <a:r>
              <a:rPr lang="en-US" altLang="en-US" sz="2400" b="1" smtClean="0">
                <a:ea typeface="ＭＳ Ｐゴシック" charset="-128"/>
              </a:rPr>
              <a:t>Confidence intervals and significance tests for a population proportion </a:t>
            </a:r>
            <a:r>
              <a:rPr lang="en-US" altLang="en-US" sz="2400" b="1" i="1" smtClean="0">
                <a:ea typeface="ＭＳ Ｐゴシック" charset="-128"/>
              </a:rPr>
              <a:t>p </a:t>
            </a:r>
            <a:r>
              <a:rPr lang="en-US" altLang="en-US" sz="2400" b="1" smtClean="0">
                <a:ea typeface="ＭＳ Ｐゴシック" charset="-128"/>
              </a:rPr>
              <a:t>are based on </a:t>
            </a:r>
            <a:r>
              <a:rPr lang="en-US" altLang="en-US" sz="2400" b="1" i="1" smtClean="0">
                <a:ea typeface="ＭＳ Ｐゴシック" charset="-128"/>
              </a:rPr>
              <a:t>z</a:t>
            </a:r>
            <a:r>
              <a:rPr lang="en-US" altLang="en-US" sz="2400" b="1" smtClean="0">
                <a:ea typeface="ＭＳ Ｐゴシック" charset="-128"/>
              </a:rPr>
              <a:t>-values from the standard Normal distribution. </a:t>
            </a:r>
          </a:p>
          <a:p>
            <a:pPr>
              <a:buFont typeface="Wingdings" pitchFamily="2" charset="2"/>
              <a:buNone/>
            </a:pPr>
            <a:endParaRPr lang="en-US" altLang="en-US" sz="2400" b="1" smtClean="0">
              <a:ea typeface="ＭＳ Ｐゴシック" charset="-128"/>
            </a:endParaRPr>
          </a:p>
          <a:p>
            <a:pPr>
              <a:buFont typeface="Wingdings" pitchFamily="2" charset="2"/>
              <a:buNone/>
            </a:pPr>
            <a:r>
              <a:rPr lang="en-US" altLang="en-US" sz="2400" b="1" smtClean="0">
                <a:ea typeface="ＭＳ Ｐゴシック" charset="-128"/>
              </a:rPr>
              <a:t>Inference about a population mean </a:t>
            </a:r>
            <a:r>
              <a:rPr lang="en-US" altLang="en-US" sz="2400" b="1" i="1" smtClean="0">
                <a:ea typeface="ＭＳ Ｐゴシック" charset="-128"/>
              </a:rPr>
              <a:t>µ</a:t>
            </a:r>
            <a:r>
              <a:rPr lang="en-US" altLang="en-US" sz="2400" b="1" smtClean="0">
                <a:ea typeface="ＭＳ Ｐゴシック" charset="-128"/>
              </a:rPr>
              <a:t> uses a </a:t>
            </a:r>
            <a:r>
              <a:rPr lang="en-US" altLang="en-US" sz="2400" b="1" i="1" smtClean="0">
                <a:ea typeface="ＭＳ Ｐゴシック" charset="-128"/>
              </a:rPr>
              <a:t>t </a:t>
            </a:r>
            <a:r>
              <a:rPr lang="en-US" altLang="en-US" sz="2400" b="1" smtClean="0">
                <a:ea typeface="ＭＳ Ｐゴシック" charset="-128"/>
              </a:rPr>
              <a:t>distribution with </a:t>
            </a:r>
            <a:r>
              <a:rPr lang="en-US" altLang="en-US" sz="2400" b="1" i="1" smtClean="0">
                <a:solidFill>
                  <a:srgbClr val="FFFF00"/>
                </a:solidFill>
                <a:ea typeface="ＭＳ Ｐゴシック" charset="-128"/>
              </a:rPr>
              <a:t>n </a:t>
            </a:r>
            <a:r>
              <a:rPr lang="en-US" altLang="en-US" sz="2400" b="1" smtClean="0">
                <a:solidFill>
                  <a:srgbClr val="FFFF00"/>
                </a:solidFill>
                <a:ea typeface="ＭＳ Ｐゴシック" charset="-128"/>
              </a:rPr>
              <a:t>- 1 degrees of freedom</a:t>
            </a:r>
            <a:r>
              <a:rPr lang="en-US" altLang="en-US" sz="2400" b="1" smtClean="0">
                <a:ea typeface="ＭＳ Ｐゴシック" charset="-128"/>
              </a:rPr>
              <a:t>, except in the rare case when the population standard deviation σ is known. </a:t>
            </a:r>
          </a:p>
          <a:p>
            <a:pPr>
              <a:buFont typeface="Wingdings" pitchFamily="2" charset="2"/>
              <a:buNone/>
            </a:pPr>
            <a:endParaRPr lang="en-US" altLang="en-US" sz="2400" b="1" smtClean="0">
              <a:ea typeface="ＭＳ Ｐゴシック" charset="-128"/>
            </a:endParaRPr>
          </a:p>
          <a:p>
            <a:pPr>
              <a:buFont typeface="Wingdings" pitchFamily="2" charset="2"/>
              <a:buNone/>
            </a:pPr>
            <a:r>
              <a:rPr lang="en-US" altLang="en-US" sz="2400" b="1" smtClean="0">
                <a:ea typeface="ＭＳ Ｐゴシック" charset="-128"/>
              </a:rPr>
              <a:t>We learned how to construct confidence intervals for a population mean in Section 8.3. Now we’ll examine the details of testing a claim about an unknown parameter </a:t>
            </a:r>
            <a:r>
              <a:rPr lang="en-US" altLang="en-US" sz="2400" b="1" i="1" smtClean="0">
                <a:ea typeface="ＭＳ Ｐゴシック" charset="-128"/>
              </a:rPr>
              <a:t>µ</a:t>
            </a:r>
            <a:r>
              <a:rPr lang="en-US" altLang="en-US" sz="2400" b="1" smtClean="0">
                <a:ea typeface="ＭＳ Ｐゴシック" charset="-128"/>
              </a:rPr>
              <a:t>.</a:t>
            </a:r>
            <a:endParaRPr lang="en-US" altLang="en-US" sz="2400"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15888"/>
            <a:ext cx="8229600" cy="792162"/>
          </a:xfrm>
        </p:spPr>
        <p:txBody>
          <a:bodyPr/>
          <a:lstStyle/>
          <a:p>
            <a:r>
              <a:rPr lang="en-US" altLang="en-US" sz="3600" b="1" smtClean="0"/>
              <a:t>Inference Toolbox</a:t>
            </a:r>
          </a:p>
        </p:txBody>
      </p:sp>
      <p:sp>
        <p:nvSpPr>
          <p:cNvPr id="8195" name="Content Placeholder 2"/>
          <p:cNvSpPr>
            <a:spLocks noGrp="1"/>
          </p:cNvSpPr>
          <p:nvPr>
            <p:ph idx="1"/>
          </p:nvPr>
        </p:nvSpPr>
        <p:spPr>
          <a:xfrm>
            <a:off x="304800" y="990600"/>
            <a:ext cx="8610600" cy="5562600"/>
          </a:xfrm>
        </p:spPr>
        <p:txBody>
          <a:bodyPr/>
          <a:lstStyle/>
          <a:p>
            <a:r>
              <a:rPr lang="en-US" altLang="en-US" sz="2800" b="1" smtClean="0"/>
              <a:t>Step 1:  </a:t>
            </a:r>
            <a:r>
              <a:rPr lang="en-US" altLang="en-US" sz="2800" b="1" smtClean="0">
                <a:solidFill>
                  <a:srgbClr val="FFFF00"/>
                </a:solidFill>
              </a:rPr>
              <a:t>Hypothesis</a:t>
            </a:r>
          </a:p>
          <a:p>
            <a:pPr lvl="1"/>
            <a:r>
              <a:rPr lang="en-US" altLang="en-US" sz="2400" b="1" smtClean="0"/>
              <a:t>Identify population of interest and parameter </a:t>
            </a:r>
          </a:p>
          <a:p>
            <a:pPr lvl="1"/>
            <a:r>
              <a:rPr lang="en-US" altLang="en-US" sz="2400" b="1" smtClean="0"/>
              <a:t>State H</a:t>
            </a:r>
            <a:r>
              <a:rPr lang="en-US" altLang="en-US" sz="2400" b="1" baseline="-25000" smtClean="0"/>
              <a:t>0</a:t>
            </a:r>
            <a:r>
              <a:rPr lang="en-US" altLang="en-US" sz="2400" b="1" smtClean="0"/>
              <a:t> and H</a:t>
            </a:r>
            <a:r>
              <a:rPr lang="en-US" altLang="en-US" sz="2400" b="1" baseline="-25000" smtClean="0"/>
              <a:t>a</a:t>
            </a:r>
          </a:p>
          <a:p>
            <a:r>
              <a:rPr lang="en-US" altLang="en-US" sz="2800" b="1" smtClean="0"/>
              <a:t>Step 2:  </a:t>
            </a:r>
            <a:r>
              <a:rPr lang="en-US" altLang="en-US" sz="2800" b="1" smtClean="0">
                <a:solidFill>
                  <a:srgbClr val="FFFF00"/>
                </a:solidFill>
              </a:rPr>
              <a:t>Conditions</a:t>
            </a:r>
          </a:p>
          <a:p>
            <a:pPr lvl="1"/>
            <a:r>
              <a:rPr lang="en-US" altLang="en-US" sz="2400" b="1" smtClean="0"/>
              <a:t>Check appropriate conditions</a:t>
            </a:r>
          </a:p>
          <a:p>
            <a:r>
              <a:rPr lang="en-US" altLang="en-US" sz="2800" b="1" smtClean="0"/>
              <a:t>Step 3:  </a:t>
            </a:r>
            <a:r>
              <a:rPr lang="en-US" altLang="en-US" sz="2800" b="1" smtClean="0">
                <a:solidFill>
                  <a:srgbClr val="FFFF00"/>
                </a:solidFill>
              </a:rPr>
              <a:t>Calculations</a:t>
            </a:r>
          </a:p>
          <a:p>
            <a:pPr lvl="1"/>
            <a:r>
              <a:rPr lang="en-US" altLang="en-US" sz="2400" b="1" smtClean="0"/>
              <a:t>State test or test statistic</a:t>
            </a:r>
          </a:p>
          <a:p>
            <a:pPr lvl="1"/>
            <a:r>
              <a:rPr lang="en-US" altLang="en-US" sz="2400" b="1" smtClean="0"/>
              <a:t>Use calculator to calculate test statistic and p-value</a:t>
            </a:r>
          </a:p>
          <a:p>
            <a:r>
              <a:rPr lang="en-US" altLang="en-US" sz="2800" b="1" smtClean="0"/>
              <a:t>Step 4:  </a:t>
            </a:r>
            <a:r>
              <a:rPr lang="en-US" altLang="en-US" sz="2800" b="1" smtClean="0">
                <a:solidFill>
                  <a:srgbClr val="FFFF00"/>
                </a:solidFill>
              </a:rPr>
              <a:t>Interpretation</a:t>
            </a:r>
          </a:p>
          <a:p>
            <a:pPr lvl="1"/>
            <a:r>
              <a:rPr lang="en-US" altLang="en-US" sz="2400" b="1" smtClean="0"/>
              <a:t>Interpret the p-value (fail-to-reject or reject)</a:t>
            </a:r>
          </a:p>
          <a:p>
            <a:pPr lvl="1"/>
            <a:r>
              <a:rPr lang="en-US" altLang="en-US" sz="2400" b="1" smtClean="0"/>
              <a:t>Don’t forget 3 C’s:  conclusion, connection and context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85800" y="76200"/>
            <a:ext cx="7772400" cy="838200"/>
          </a:xfrm>
        </p:spPr>
        <p:txBody>
          <a:bodyPr/>
          <a:lstStyle/>
          <a:p>
            <a:r>
              <a:rPr lang="en-US" altLang="en-US" sz="3600" b="1" smtClean="0"/>
              <a:t>Real Life</a:t>
            </a:r>
          </a:p>
        </p:txBody>
      </p:sp>
      <p:sp>
        <p:nvSpPr>
          <p:cNvPr id="9219" name="Rectangle 5"/>
          <p:cNvSpPr>
            <a:spLocks noGrp="1" noChangeArrowheads="1"/>
          </p:cNvSpPr>
          <p:nvPr>
            <p:ph type="body" idx="1"/>
          </p:nvPr>
        </p:nvSpPr>
        <p:spPr>
          <a:xfrm>
            <a:off x="411163" y="1185863"/>
            <a:ext cx="8321675" cy="4910137"/>
          </a:xfrm>
        </p:spPr>
        <p:txBody>
          <a:bodyPr/>
          <a:lstStyle/>
          <a:p>
            <a:r>
              <a:rPr lang="en-US" altLang="en-US" sz="2800" b="1" smtClean="0"/>
              <a:t>What happens if we don’t know the population parameters (variance)?</a:t>
            </a:r>
          </a:p>
          <a:p>
            <a:pPr>
              <a:buFontTx/>
              <a:buNone/>
            </a:pPr>
            <a:endParaRPr lang="en-US" altLang="en-US" sz="2800" b="1" smtClean="0"/>
          </a:p>
          <a:p>
            <a:r>
              <a:rPr lang="en-US" altLang="en-US" sz="2800" b="1" smtClean="0"/>
              <a:t>Use student-t test statistic</a:t>
            </a:r>
          </a:p>
          <a:p>
            <a:pPr>
              <a:buFontTx/>
              <a:buNone/>
            </a:pPr>
            <a:endParaRPr lang="en-US" altLang="en-US" sz="2800" b="1" smtClean="0"/>
          </a:p>
          <a:p>
            <a:r>
              <a:rPr lang="en-US" altLang="en-US" sz="2800" b="1" smtClean="0"/>
              <a:t>With previously learned methods</a:t>
            </a:r>
          </a:p>
          <a:p>
            <a:endParaRPr lang="en-US" altLang="en-US" sz="2800" b="1" smtClean="0"/>
          </a:p>
          <a:p>
            <a:r>
              <a:rPr lang="en-US" altLang="en-US" sz="2800" b="1" smtClean="0"/>
              <a:t>If n &lt; 30 (CLT doesn’t apply), then check normality with boxplot (and for outliers) or with normality plot</a:t>
            </a:r>
          </a:p>
        </p:txBody>
      </p:sp>
      <p:grpSp>
        <p:nvGrpSpPr>
          <p:cNvPr id="9220" name="Group 6"/>
          <p:cNvGrpSpPr>
            <a:grpSpLocks/>
          </p:cNvGrpSpPr>
          <p:nvPr/>
        </p:nvGrpSpPr>
        <p:grpSpPr bwMode="auto">
          <a:xfrm>
            <a:off x="5715000" y="2522538"/>
            <a:ext cx="2187575" cy="868362"/>
            <a:chOff x="5715000" y="2522538"/>
            <a:chExt cx="2187575" cy="868362"/>
          </a:xfrm>
        </p:grpSpPr>
        <p:sp>
          <p:nvSpPr>
            <p:cNvPr id="9221" name="Text Box 6"/>
            <p:cNvSpPr txBox="1">
              <a:spLocks noChangeArrowheads="1"/>
            </p:cNvSpPr>
            <p:nvPr/>
          </p:nvSpPr>
          <p:spPr bwMode="auto">
            <a:xfrm>
              <a:off x="5715000" y="2522538"/>
              <a:ext cx="2187575"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2400" b="1">
                  <a:solidFill>
                    <a:srgbClr val="FFFF00"/>
                  </a:solidFill>
                </a:rPr>
                <a:t>           x – </a:t>
              </a:r>
              <a:r>
                <a:rPr lang="el-GR" altLang="en-US" sz="2400" b="1">
                  <a:solidFill>
                    <a:srgbClr val="FFFF00"/>
                  </a:solidFill>
                  <a:cs typeface="Times New Roman" pitchFamily="18" charset="0"/>
                </a:rPr>
                <a:t>μ</a:t>
              </a:r>
              <a:r>
                <a:rPr lang="en-US" altLang="en-US" sz="2400" b="1" baseline="-25000">
                  <a:solidFill>
                    <a:srgbClr val="FFFF00"/>
                  </a:solidFill>
                  <a:cs typeface="Times New Roman" pitchFamily="18" charset="0"/>
                </a:rPr>
                <a:t>0</a:t>
              </a:r>
              <a:endParaRPr lang="el-GR" altLang="en-US" sz="2400" b="1" baseline="-25000">
                <a:solidFill>
                  <a:srgbClr val="FFFF00"/>
                </a:solidFill>
                <a:cs typeface="Times New Roman" pitchFamily="18" charset="0"/>
              </a:endParaRPr>
            </a:p>
            <a:p>
              <a:pPr>
                <a:lnSpc>
                  <a:spcPct val="70000"/>
                </a:lnSpc>
                <a:spcBef>
                  <a:spcPct val="0"/>
                </a:spcBef>
                <a:buFontTx/>
                <a:buNone/>
              </a:pPr>
              <a:r>
                <a:rPr lang="en-US" altLang="en-US" sz="2400" b="1">
                  <a:solidFill>
                    <a:srgbClr val="FFFF00"/>
                  </a:solidFill>
                </a:rPr>
                <a:t>t</a:t>
              </a:r>
              <a:r>
                <a:rPr lang="en-US" altLang="en-US" sz="2400" b="1" baseline="-25000">
                  <a:solidFill>
                    <a:srgbClr val="FFFF00"/>
                  </a:solidFill>
                  <a:cs typeface="Times New Roman" pitchFamily="18" charset="0"/>
                </a:rPr>
                <a:t>0</a:t>
              </a:r>
              <a:r>
                <a:rPr lang="en-US" altLang="en-US" sz="2400" b="1">
                  <a:solidFill>
                    <a:srgbClr val="FFFF00"/>
                  </a:solidFill>
                </a:rPr>
                <a:t> = --------------</a:t>
              </a:r>
            </a:p>
            <a:p>
              <a:pPr>
                <a:lnSpc>
                  <a:spcPct val="70000"/>
                </a:lnSpc>
                <a:spcBef>
                  <a:spcPct val="0"/>
                </a:spcBef>
                <a:buFontTx/>
                <a:buNone/>
              </a:pPr>
              <a:r>
                <a:rPr lang="en-US" altLang="en-US" sz="2400" b="1">
                  <a:solidFill>
                    <a:srgbClr val="FFFF00"/>
                  </a:solidFill>
                </a:rPr>
                <a:t>           s / </a:t>
              </a:r>
              <a:r>
                <a:rPr lang="en-US" altLang="en-US" sz="2400" b="1">
                  <a:solidFill>
                    <a:srgbClr val="FFFF00"/>
                  </a:solidFill>
                  <a:cs typeface="Times New Roman" pitchFamily="18" charset="0"/>
                </a:rPr>
                <a:t>√n</a:t>
              </a:r>
            </a:p>
          </p:txBody>
        </p:sp>
        <p:sp>
          <p:nvSpPr>
            <p:cNvPr id="9222" name="Line 7"/>
            <p:cNvSpPr>
              <a:spLocks noChangeShapeType="1"/>
            </p:cNvSpPr>
            <p:nvPr/>
          </p:nvSpPr>
          <p:spPr bwMode="auto">
            <a:xfrm>
              <a:off x="7315200" y="2979738"/>
              <a:ext cx="242888"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3" name="Line 8"/>
            <p:cNvSpPr>
              <a:spLocks noChangeShapeType="1"/>
            </p:cNvSpPr>
            <p:nvPr/>
          </p:nvSpPr>
          <p:spPr bwMode="auto">
            <a:xfrm>
              <a:off x="6705600" y="2522538"/>
              <a:ext cx="152400"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685800" y="76200"/>
            <a:ext cx="7772400" cy="838200"/>
          </a:xfrm>
        </p:spPr>
        <p:txBody>
          <a:bodyPr/>
          <a:lstStyle/>
          <a:p>
            <a:r>
              <a:rPr lang="en-US" altLang="en-US" sz="3600" b="1" smtClean="0"/>
              <a:t>The One-Sample t Test</a:t>
            </a:r>
          </a:p>
        </p:txBody>
      </p:sp>
      <p:sp>
        <p:nvSpPr>
          <p:cNvPr id="10243" name="Rectangle 5"/>
          <p:cNvSpPr>
            <a:spLocks noGrp="1" noChangeArrowheads="1"/>
          </p:cNvSpPr>
          <p:nvPr>
            <p:ph type="body" idx="1"/>
          </p:nvPr>
        </p:nvSpPr>
        <p:spPr>
          <a:xfrm>
            <a:off x="411163" y="1185863"/>
            <a:ext cx="8321675" cy="871537"/>
          </a:xfrm>
        </p:spPr>
        <p:txBody>
          <a:bodyPr/>
          <a:lstStyle/>
          <a:p>
            <a:pPr marL="0" indent="0">
              <a:buFont typeface="Wingdings" pitchFamily="2" charset="2"/>
              <a:buNone/>
            </a:pPr>
            <a:r>
              <a:rPr lang="en-US" altLang="en-US" sz="2400" b="1" smtClean="0">
                <a:ea typeface="ＭＳ Ｐゴシック" charset="-128"/>
              </a:rPr>
              <a:t>When the conditions are met, we can test a claim about a population mean </a:t>
            </a:r>
            <a:r>
              <a:rPr lang="en-US" altLang="en-US" sz="2400" b="1" i="1" smtClean="0">
                <a:ea typeface="ＭＳ Ｐゴシック" charset="-128"/>
              </a:rPr>
              <a:t>µ </a:t>
            </a:r>
            <a:r>
              <a:rPr lang="en-US" altLang="en-US" sz="2400" b="1" smtClean="0">
                <a:ea typeface="ＭＳ Ｐゴシック" charset="-128"/>
              </a:rPr>
              <a:t>using</a:t>
            </a:r>
            <a:r>
              <a:rPr lang="en-US" altLang="en-US" sz="2400" b="1" i="1" smtClean="0">
                <a:ea typeface="ＭＳ Ｐゴシック" charset="-128"/>
              </a:rPr>
              <a:t> </a:t>
            </a:r>
            <a:r>
              <a:rPr lang="en-US" altLang="en-US" sz="2400" b="1" smtClean="0">
                <a:ea typeface="ＭＳ Ｐゴシック" charset="-128"/>
              </a:rPr>
              <a:t>a one-sample t test. </a:t>
            </a:r>
          </a:p>
        </p:txBody>
      </p:sp>
      <p:sp>
        <p:nvSpPr>
          <p:cNvPr id="8" name="TextBox 7"/>
          <p:cNvSpPr txBox="1"/>
          <p:nvPr/>
        </p:nvSpPr>
        <p:spPr bwMode="auto">
          <a:xfrm>
            <a:off x="533400" y="2332038"/>
            <a:ext cx="8074025" cy="4064000"/>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a:solidFill>
                  <a:srgbClr val="000000"/>
                </a:solidFill>
                <a:ea typeface="ＭＳ Ｐゴシック" pitchFamily="-111" charset="-128"/>
              </a:rPr>
              <a:t>Choose an SRS of size </a:t>
            </a:r>
            <a:r>
              <a:rPr lang="en-US" i="1">
                <a:solidFill>
                  <a:srgbClr val="000000"/>
                </a:solidFill>
                <a:ea typeface="ＭＳ Ｐゴシック" pitchFamily="-111" charset="-128"/>
              </a:rPr>
              <a:t>n </a:t>
            </a:r>
            <a:r>
              <a:rPr lang="en-US">
                <a:solidFill>
                  <a:srgbClr val="000000"/>
                </a:solidFill>
                <a:ea typeface="ＭＳ Ｐゴシック" pitchFamily="-111" charset="-128"/>
              </a:rPr>
              <a:t>from a large population that contains an unknown mean </a:t>
            </a:r>
            <a:r>
              <a:rPr lang="en-US" i="1">
                <a:solidFill>
                  <a:srgbClr val="000000"/>
                </a:solidFill>
                <a:ea typeface="ＭＳ Ｐゴシック" pitchFamily="-111" charset="-128"/>
              </a:rPr>
              <a:t>µ</a:t>
            </a:r>
            <a:r>
              <a:rPr lang="en-US">
                <a:solidFill>
                  <a:srgbClr val="000000"/>
                </a:solidFill>
                <a:ea typeface="ＭＳ Ｐゴシック" pitchFamily="-111" charset="-128"/>
              </a:rPr>
              <a:t>. To test the hypothesis </a:t>
            </a:r>
            <a:r>
              <a:rPr lang="en-US" i="1">
                <a:solidFill>
                  <a:srgbClr val="000000"/>
                </a:solidFill>
                <a:ea typeface="ＭＳ Ｐゴシック" pitchFamily="-111" charset="-128"/>
              </a:rPr>
              <a:t>H</a:t>
            </a:r>
            <a:r>
              <a:rPr lang="en-US" i="1" baseline="-25000">
                <a:solidFill>
                  <a:srgbClr val="000000"/>
                </a:solidFill>
                <a:ea typeface="ＭＳ Ｐゴシック" pitchFamily="-111" charset="-128"/>
              </a:rPr>
              <a:t>0</a:t>
            </a:r>
            <a:r>
              <a:rPr lang="en-US" i="1">
                <a:solidFill>
                  <a:srgbClr val="000000"/>
                </a:solidFill>
                <a:ea typeface="ＭＳ Ｐゴシック" pitchFamily="-111" charset="-128"/>
              </a:rPr>
              <a:t> </a:t>
            </a:r>
            <a:r>
              <a:rPr lang="en-US">
                <a:solidFill>
                  <a:srgbClr val="000000"/>
                </a:solidFill>
                <a:ea typeface="ＭＳ Ｐゴシック" pitchFamily="-111" charset="-128"/>
              </a:rPr>
              <a:t>: </a:t>
            </a:r>
            <a:r>
              <a:rPr lang="en-US" i="1">
                <a:solidFill>
                  <a:srgbClr val="000000"/>
                </a:solidFill>
                <a:ea typeface="ＭＳ Ｐゴシック" pitchFamily="-111" charset="-128"/>
              </a:rPr>
              <a:t>µ </a:t>
            </a:r>
            <a:r>
              <a:rPr lang="en-US">
                <a:solidFill>
                  <a:srgbClr val="000000"/>
                </a:solidFill>
                <a:ea typeface="ＭＳ Ｐゴシック" pitchFamily="-111" charset="-128"/>
              </a:rPr>
              <a:t>= </a:t>
            </a:r>
            <a:r>
              <a:rPr lang="en-US" i="1">
                <a:solidFill>
                  <a:srgbClr val="000000"/>
                </a:solidFill>
                <a:ea typeface="ＭＳ Ｐゴシック" pitchFamily="-111" charset="-128"/>
              </a:rPr>
              <a:t>µ</a:t>
            </a:r>
            <a:r>
              <a:rPr lang="en-US" i="1" baseline="-25000">
                <a:solidFill>
                  <a:srgbClr val="000000"/>
                </a:solidFill>
                <a:ea typeface="ＭＳ Ｐゴシック" pitchFamily="-111" charset="-128"/>
              </a:rPr>
              <a:t>0</a:t>
            </a:r>
            <a:r>
              <a:rPr lang="en-US">
                <a:solidFill>
                  <a:srgbClr val="000000"/>
                </a:solidFill>
                <a:ea typeface="ＭＳ Ｐゴシック" pitchFamily="-111" charset="-128"/>
              </a:rPr>
              <a:t>, compute the one-sample </a:t>
            </a:r>
            <a:r>
              <a:rPr lang="en-US" i="1">
                <a:solidFill>
                  <a:srgbClr val="000000"/>
                </a:solidFill>
                <a:ea typeface="ＭＳ Ｐゴシック" pitchFamily="-111" charset="-128"/>
              </a:rPr>
              <a:t>t </a:t>
            </a:r>
            <a:r>
              <a:rPr lang="en-US">
                <a:solidFill>
                  <a:srgbClr val="000000"/>
                </a:solidFill>
                <a:ea typeface="ＭＳ Ｐゴシック" pitchFamily="-111" charset="-128"/>
              </a:rPr>
              <a:t>statistic</a:t>
            </a:r>
          </a:p>
          <a:p>
            <a:pPr marL="342900" indent="-342900">
              <a:spcAft>
                <a:spcPts val="1200"/>
              </a:spcAft>
              <a:defRPr/>
            </a:pPr>
            <a:endParaRPr lang="en-US">
              <a:solidFill>
                <a:srgbClr val="000000"/>
              </a:solidFill>
              <a:ea typeface="ＭＳ Ｐゴシック" pitchFamily="-111" charset="-128"/>
            </a:endParaRPr>
          </a:p>
          <a:p>
            <a:pPr marL="342900" indent="-342900">
              <a:spcAft>
                <a:spcPts val="1200"/>
              </a:spcAft>
              <a:defRPr/>
            </a:pPr>
            <a:endParaRPr lang="en-US">
              <a:solidFill>
                <a:srgbClr val="000000"/>
              </a:solidFill>
              <a:ea typeface="ＭＳ Ｐゴシック" pitchFamily="-111" charset="-128"/>
            </a:endParaRPr>
          </a:p>
          <a:p>
            <a:pPr marL="342900" indent="-342900">
              <a:spcAft>
                <a:spcPts val="1200"/>
              </a:spcAft>
              <a:defRPr/>
            </a:pPr>
            <a:r>
              <a:rPr lang="en-US">
                <a:solidFill>
                  <a:srgbClr val="000000"/>
                </a:solidFill>
                <a:ea typeface="ＭＳ Ｐゴシック" pitchFamily="-111" charset="-128"/>
              </a:rPr>
              <a:t>Find the </a:t>
            </a:r>
            <a:r>
              <a:rPr lang="en-US" i="1">
                <a:solidFill>
                  <a:srgbClr val="000000"/>
                </a:solidFill>
                <a:ea typeface="ＭＳ Ｐゴシック" pitchFamily="-111" charset="-128"/>
              </a:rPr>
              <a:t>P</a:t>
            </a:r>
            <a:r>
              <a:rPr lang="en-US">
                <a:solidFill>
                  <a:srgbClr val="000000"/>
                </a:solidFill>
                <a:ea typeface="ＭＳ Ｐゴシック" pitchFamily="-111" charset="-128"/>
              </a:rPr>
              <a:t>-value by calculating the probability of getting a </a:t>
            </a:r>
            <a:r>
              <a:rPr lang="en-US" i="1">
                <a:solidFill>
                  <a:srgbClr val="000000"/>
                </a:solidFill>
                <a:ea typeface="ＭＳ Ｐゴシック" pitchFamily="-111" charset="-128"/>
              </a:rPr>
              <a:t>t </a:t>
            </a:r>
            <a:r>
              <a:rPr lang="en-US">
                <a:solidFill>
                  <a:srgbClr val="000000"/>
                </a:solidFill>
                <a:ea typeface="ＭＳ Ｐゴシック" pitchFamily="-111" charset="-128"/>
              </a:rPr>
              <a:t>statistic this large or larger in the direction specified by the alternative hypothesis </a:t>
            </a:r>
            <a:r>
              <a:rPr lang="en-US" i="1">
                <a:solidFill>
                  <a:srgbClr val="000000"/>
                </a:solidFill>
                <a:ea typeface="ＭＳ Ｐゴシック" pitchFamily="-111" charset="-128"/>
              </a:rPr>
              <a:t>H</a:t>
            </a:r>
            <a:r>
              <a:rPr lang="en-US" i="1" baseline="-25000">
                <a:solidFill>
                  <a:srgbClr val="000000"/>
                </a:solidFill>
                <a:ea typeface="ＭＳ Ｐゴシック" pitchFamily="-111" charset="-128"/>
              </a:rPr>
              <a:t>a</a:t>
            </a:r>
            <a:r>
              <a:rPr lang="en-US">
                <a:solidFill>
                  <a:srgbClr val="000000"/>
                </a:solidFill>
                <a:ea typeface="ＭＳ Ｐゴシック" pitchFamily="-111" charset="-128"/>
              </a:rPr>
              <a:t> in a </a:t>
            </a:r>
            <a:r>
              <a:rPr lang="en-US" i="1">
                <a:solidFill>
                  <a:srgbClr val="000000"/>
                </a:solidFill>
                <a:ea typeface="ＭＳ Ｐゴシック" pitchFamily="-111" charset="-128"/>
              </a:rPr>
              <a:t>t</a:t>
            </a:r>
            <a:r>
              <a:rPr lang="en-US">
                <a:solidFill>
                  <a:srgbClr val="000000"/>
                </a:solidFill>
                <a:ea typeface="ＭＳ Ｐゴシック" pitchFamily="-111" charset="-128"/>
              </a:rPr>
              <a:t>-distribution with df = </a:t>
            </a:r>
            <a:r>
              <a:rPr lang="en-US" i="1">
                <a:solidFill>
                  <a:srgbClr val="000000"/>
                </a:solidFill>
                <a:ea typeface="ＭＳ Ｐゴシック" pitchFamily="-111" charset="-128"/>
              </a:rPr>
              <a:t>n</a:t>
            </a:r>
            <a:r>
              <a:rPr lang="en-US">
                <a:solidFill>
                  <a:srgbClr val="000000"/>
                </a:solidFill>
                <a:ea typeface="ＭＳ Ｐゴシック" pitchFamily="-111" charset="-128"/>
              </a:rPr>
              <a:t> - 1</a:t>
            </a:r>
          </a:p>
          <a:p>
            <a:pPr marL="342900" indent="-342900">
              <a:spcAft>
                <a:spcPts val="1200"/>
              </a:spcAft>
              <a:defRPr/>
            </a:pPr>
            <a:endParaRPr lang="en-US">
              <a:solidFill>
                <a:srgbClr val="000000"/>
              </a:solidFill>
              <a:ea typeface="ＭＳ Ｐゴシック" pitchFamily="-111" charset="-128"/>
            </a:endParaRPr>
          </a:p>
          <a:p>
            <a:pPr marL="342900" indent="-342900">
              <a:spcAft>
                <a:spcPts val="1200"/>
              </a:spcAft>
              <a:defRPr/>
            </a:pPr>
            <a:endParaRPr lang="en-US">
              <a:solidFill>
                <a:srgbClr val="000000"/>
              </a:solidFill>
              <a:ea typeface="ＭＳ Ｐゴシック" pitchFamily="-111" charset="-128"/>
            </a:endParaRPr>
          </a:p>
          <a:p>
            <a:pPr marL="342900" indent="-342900">
              <a:spcAft>
                <a:spcPts val="1200"/>
              </a:spcAft>
              <a:defRPr/>
            </a:pPr>
            <a:endParaRPr lang="en-US">
              <a:solidFill>
                <a:srgbClr val="000000"/>
              </a:solidFill>
              <a:ea typeface="ＭＳ Ｐゴシック" pitchFamily="-111" charset="-128"/>
            </a:endParaRPr>
          </a:p>
        </p:txBody>
      </p:sp>
      <p:sp>
        <p:nvSpPr>
          <p:cNvPr id="9" name="TextBox 8"/>
          <p:cNvSpPr txBox="1"/>
          <p:nvPr/>
        </p:nvSpPr>
        <p:spPr bwMode="auto">
          <a:xfrm>
            <a:off x="1812607" y="2040082"/>
            <a:ext cx="5421947" cy="338707"/>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a:solidFill>
                  <a:srgbClr val="FF0000"/>
                </a:solidFill>
                <a:ea typeface="ＭＳ Ｐゴシック" charset="-128"/>
                <a:cs typeface="ＭＳ Ｐゴシック" charset="-128"/>
              </a:rPr>
              <a:t>One-Sample </a:t>
            </a:r>
            <a:r>
              <a:rPr lang="en-US" sz="1600" b="1" i="1">
                <a:solidFill>
                  <a:srgbClr val="FF0000"/>
                </a:solidFill>
                <a:ea typeface="ＭＳ Ｐゴシック" charset="-128"/>
                <a:cs typeface="ＭＳ Ｐゴシック" charset="-128"/>
              </a:rPr>
              <a:t>t</a:t>
            </a:r>
            <a:r>
              <a:rPr lang="en-US" sz="1600" b="1">
                <a:solidFill>
                  <a:srgbClr val="FF0000"/>
                </a:solidFill>
                <a:ea typeface="ＭＳ Ｐゴシック" charset="-128"/>
                <a:cs typeface="ＭＳ Ｐゴシック" charset="-128"/>
              </a:rPr>
              <a:t> Test</a:t>
            </a:r>
          </a:p>
        </p:txBody>
      </p:sp>
      <p:graphicFrame>
        <p:nvGraphicFramePr>
          <p:cNvPr id="10" name="Object 2"/>
          <p:cNvGraphicFramePr>
            <a:graphicFrameLocks noChangeAspect="1"/>
          </p:cNvGraphicFramePr>
          <p:nvPr/>
        </p:nvGraphicFramePr>
        <p:xfrm>
          <a:off x="4046538" y="3109913"/>
          <a:ext cx="1085850" cy="895350"/>
        </p:xfrm>
        <a:graphic>
          <a:graphicData uri="http://schemas.openxmlformats.org/presentationml/2006/ole">
            <mc:AlternateContent xmlns:mc="http://schemas.openxmlformats.org/markup-compatibility/2006">
              <mc:Choice xmlns:v="urn:schemas-microsoft-com:vml" Requires="v">
                <p:oleObj spid="_x0000_s10251" name="Equation" r:id="rId3" imgW="647700" imgH="533400" progId="Equation.3">
                  <p:embed/>
                </p:oleObj>
              </mc:Choice>
              <mc:Fallback>
                <p:oleObj name="Equation" r:id="rId3" imgW="647700" imgH="5334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6538" y="3109913"/>
                        <a:ext cx="1085850" cy="895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0" descr="Screen shot 2010-11-21 at 11.16.16 AM.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41375" y="5249863"/>
            <a:ext cx="7345363"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32-Point Star 11"/>
          <p:cNvSpPr/>
          <p:nvPr/>
        </p:nvSpPr>
        <p:spPr>
          <a:xfrm>
            <a:off x="841375" y="3109913"/>
            <a:ext cx="7469188" cy="2486025"/>
          </a:xfrm>
          <a:prstGeom prst="star32">
            <a:avLst>
              <a:gd name="adj" fmla="val 43076"/>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2000" b="1">
                <a:solidFill>
                  <a:srgbClr val="000000"/>
                </a:solidFill>
                <a:ea typeface="ＭＳ Ｐゴシック" pitchFamily="-111" charset="-128"/>
              </a:rPr>
              <a:t>Use this test only when </a:t>
            </a:r>
          </a:p>
          <a:p>
            <a:pPr algn="ctr">
              <a:defRPr/>
            </a:pPr>
            <a:r>
              <a:rPr lang="en-US" sz="2000" b="1">
                <a:solidFill>
                  <a:srgbClr val="000000"/>
                </a:solidFill>
                <a:ea typeface="ＭＳ Ｐゴシック" pitchFamily="-111" charset="-128"/>
              </a:rPr>
              <a:t>(1) the population distribution is Normal or the sample is large</a:t>
            </a:r>
          </a:p>
          <a:p>
            <a:pPr algn="ctr">
              <a:defRPr/>
            </a:pPr>
            <a:r>
              <a:rPr lang="en-US" sz="2000" b="1">
                <a:solidFill>
                  <a:srgbClr val="000000"/>
                </a:solidFill>
                <a:ea typeface="ＭＳ Ｐゴシック" pitchFamily="-111" charset="-128"/>
              </a:rPr>
              <a:t>(</a:t>
            </a:r>
            <a:r>
              <a:rPr lang="en-US" sz="2000" b="1" i="1">
                <a:solidFill>
                  <a:srgbClr val="000000"/>
                </a:solidFill>
                <a:ea typeface="ＭＳ Ｐゴシック" pitchFamily="-111" charset="-128"/>
              </a:rPr>
              <a:t>n </a:t>
            </a:r>
            <a:r>
              <a:rPr lang="en-US" sz="2000" b="1">
                <a:solidFill>
                  <a:srgbClr val="000000"/>
                </a:solidFill>
                <a:ea typeface="ＭＳ Ｐゴシック" pitchFamily="-111" charset="-128"/>
              </a:rPr>
              <a:t>≥ 30), and (2) the population is at least 10 times as large as the sample.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from="(-#ppt_w/2)" to="(#ppt_x)" calcmode="lin" valueType="num">
                                      <p:cBhvr>
                                        <p:cTn id="21" dur="600" fill="hold">
                                          <p:stCondLst>
                                            <p:cond delay="0"/>
                                          </p:stCondLst>
                                        </p:cTn>
                                        <p:tgtEl>
                                          <p:spTgt spid="12"/>
                                        </p:tgtEl>
                                        <p:attrNameLst>
                                          <p:attrName>ppt_x</p:attrName>
                                        </p:attrNameLst>
                                      </p:cBhvr>
                                    </p:anim>
                                    <p:anim from="0" to="-1.0" calcmode="lin" valueType="num">
                                      <p:cBhvr>
                                        <p:cTn id="22" dur="200" decel="50000" autoRev="1" fill="hold">
                                          <p:stCondLst>
                                            <p:cond delay="600"/>
                                          </p:stCondLst>
                                        </p:cTn>
                                        <p:tgtEl>
                                          <p:spTgt spid="12"/>
                                        </p:tgtEl>
                                        <p:attrNameLst>
                                          <p:attrName>xshear</p:attrName>
                                        </p:attrNameLst>
                                      </p:cBhvr>
                                    </p:anim>
                                    <p:animScale>
                                      <p:cBhvr>
                                        <p:cTn id="23" dur="200" decel="100000" autoRev="1" fill="hold">
                                          <p:stCondLst>
                                            <p:cond delay="600"/>
                                          </p:stCondLst>
                                        </p:cTn>
                                        <p:tgtEl>
                                          <p:spTgt spid="12"/>
                                        </p:tgtEl>
                                      </p:cBhvr>
                                      <p:from x="100000" y="100000"/>
                                      <p:to x="80000" y="100000"/>
                                    </p:animScale>
                                    <p:anim by="(#ppt_h/3+#ppt_w*0.1)" calcmode="lin" valueType="num">
                                      <p:cBhvr additive="sum">
                                        <p:cTn id="24" dur="200" decel="100000" autoRev="1" fill="hold">
                                          <p:stCondLst>
                                            <p:cond delay="600"/>
                                          </p:stCondLst>
                                        </p:cTn>
                                        <p:tgtEl>
                                          <p:spTgt spid="1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1839</TotalTime>
  <Words>3609</Words>
  <Application>Microsoft Office PowerPoint</Application>
  <PresentationFormat>On-screen Show (4:3)</PresentationFormat>
  <Paragraphs>478</Paragraphs>
  <Slides>37</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vt:lpstr>
      <vt:lpstr>Calibri</vt:lpstr>
      <vt:lpstr>Symbol</vt:lpstr>
      <vt:lpstr>ＭＳ Ｐゴシック</vt:lpstr>
      <vt:lpstr>Wingdings</vt:lpstr>
      <vt:lpstr>Times New Roman</vt:lpstr>
      <vt:lpstr>Palatino</vt:lpstr>
      <vt:lpstr>Default Design</vt:lpstr>
      <vt:lpstr>Microsoft Equation</vt:lpstr>
      <vt:lpstr>PowerPoint Presentation</vt:lpstr>
      <vt:lpstr>Lesson 9 - 3</vt:lpstr>
      <vt:lpstr>Objectives</vt:lpstr>
      <vt:lpstr>Vocabulary</vt:lpstr>
      <vt:lpstr>How Students See the World</vt:lpstr>
      <vt:lpstr>Introduction</vt:lpstr>
      <vt:lpstr>Inference Toolbox</vt:lpstr>
      <vt:lpstr>Real Life</vt:lpstr>
      <vt:lpstr>The One-Sample t Test</vt:lpstr>
      <vt:lpstr>PowerPoint Presentation</vt:lpstr>
      <vt:lpstr>Using Table B (t-table) Wisely</vt:lpstr>
      <vt:lpstr>Example 1</vt:lpstr>
      <vt:lpstr>Example 1</vt:lpstr>
      <vt:lpstr>Example 1</vt:lpstr>
      <vt:lpstr>Example 2</vt:lpstr>
      <vt:lpstr>Example 2 cont</vt:lpstr>
      <vt:lpstr>Using Your Calculator: T-Test</vt:lpstr>
      <vt:lpstr>Example 3</vt:lpstr>
      <vt:lpstr>Example 3  cont</vt:lpstr>
      <vt:lpstr>Summary and Homework</vt:lpstr>
      <vt:lpstr>PowerPoint Presentation</vt:lpstr>
      <vt:lpstr>Inference for Means: Paired Data</vt:lpstr>
      <vt:lpstr>Using t-Test on Differences</vt:lpstr>
      <vt:lpstr>Example 4</vt:lpstr>
      <vt:lpstr>Example 4 – The Data</vt:lpstr>
      <vt:lpstr>Example 4 – The Data</vt:lpstr>
      <vt:lpstr>Example 4</vt:lpstr>
      <vt:lpstr>Example 4</vt:lpstr>
      <vt:lpstr>Example 4</vt:lpstr>
      <vt:lpstr>Confidence Intervals / Two-Sided Tests</vt:lpstr>
      <vt:lpstr>Confidence Interval Approach</vt:lpstr>
      <vt:lpstr>Using Your Calculator: t-Interval</vt:lpstr>
      <vt:lpstr>One-sample t-Test</vt:lpstr>
      <vt:lpstr>Inference for Means: Paired Data</vt:lpstr>
      <vt:lpstr>Using Tests Wisely</vt:lpstr>
      <vt:lpstr>Using Tests Wisely</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109</cp:revision>
  <cp:lastPrinted>1601-01-01T00:00:00Z</cp:lastPrinted>
  <dcterms:created xsi:type="dcterms:W3CDTF">1601-01-01T00:00:00Z</dcterms:created>
  <dcterms:modified xsi:type="dcterms:W3CDTF">2018-10-28T16:04:16Z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