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7" r:id="rId2"/>
    <p:sldId id="256" r:id="rId3"/>
    <p:sldId id="257" r:id="rId4"/>
    <p:sldId id="268" r:id="rId5"/>
    <p:sldId id="269" r:id="rId6"/>
    <p:sldId id="275" r:id="rId7"/>
    <p:sldId id="271" r:id="rId8"/>
    <p:sldId id="273" r:id="rId9"/>
    <p:sldId id="272" r:id="rId10"/>
    <p:sldId id="276" r:id="rId11"/>
    <p:sldId id="277" r:id="rId12"/>
    <p:sldId id="278" r:id="rId13"/>
    <p:sldId id="263" r:id="rId14"/>
    <p:sldId id="279" r:id="rId15"/>
    <p:sldId id="280" r:id="rId16"/>
    <p:sldId id="281" r:id="rId17"/>
    <p:sldId id="282" r:id="rId18"/>
    <p:sldId id="283" r:id="rId19"/>
    <p:sldId id="284" r:id="rId20"/>
    <p:sldId id="285"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D34767A-6873-42FA-BCF9-728A95C66C76}" type="datetimeFigureOut">
              <a:rPr lang="en-US"/>
              <a:pPr>
                <a:defRPr/>
              </a:pPr>
              <a:t>10/28/2018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E92DDB3-C816-4AA9-9F71-25A67DBB9D80}" type="slidenum">
              <a:rPr lang="en-US"/>
              <a:pPr>
                <a:defRPr/>
              </a:pPr>
              <a:t>‹#›</a:t>
            </a:fld>
            <a:endParaRPr lang="en-US"/>
          </a:p>
        </p:txBody>
      </p:sp>
    </p:spTree>
    <p:extLst>
      <p:ext uri="{BB962C8B-B14F-4D97-AF65-F5344CB8AC3E}">
        <p14:creationId xmlns:p14="http://schemas.microsoft.com/office/powerpoint/2010/main" val="3135850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385199-73A7-4F60-92F4-F6FF1E432CD4}" type="slidenum">
              <a:rPr lang="en-US" altLang="en-US" smtClean="0"/>
              <a:pPr/>
              <a:t>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E7A322-C71C-4ABC-B584-A7E724E4FF6E}"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64FCE30-7542-4C4E-8563-D01201AF0093}"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E5C4EF7-2FC6-4744-89C2-6E054BA12DCB}" type="slidenum">
              <a:rPr lang="en-US" altLang="en-US" smtClean="0"/>
              <a:pPr/>
              <a:t>6</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B2E5CB-E830-495C-9550-1551512AFA64}" type="slidenum">
              <a:rPr lang="en-US" altLang="en-US" smtClean="0"/>
              <a:pPr/>
              <a:t>13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9B4611-B2CC-4C3F-8245-0E33933B036F}" type="slidenum">
              <a:rPr lang="en-US"/>
              <a:pPr>
                <a:defRPr/>
              </a:pPr>
              <a:t>‹#›</a:t>
            </a:fld>
            <a:endParaRPr lang="en-US"/>
          </a:p>
        </p:txBody>
      </p:sp>
    </p:spTree>
    <p:extLst>
      <p:ext uri="{BB962C8B-B14F-4D97-AF65-F5344CB8AC3E}">
        <p14:creationId xmlns:p14="http://schemas.microsoft.com/office/powerpoint/2010/main" val="2006484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980612-94B3-42B5-AB2B-E57001BB25F7}" type="slidenum">
              <a:rPr lang="en-US"/>
              <a:pPr>
                <a:defRPr/>
              </a:pPr>
              <a:t>‹#›</a:t>
            </a:fld>
            <a:endParaRPr lang="en-US"/>
          </a:p>
        </p:txBody>
      </p:sp>
    </p:spTree>
    <p:extLst>
      <p:ext uri="{BB962C8B-B14F-4D97-AF65-F5344CB8AC3E}">
        <p14:creationId xmlns:p14="http://schemas.microsoft.com/office/powerpoint/2010/main" val="1228567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B1FF72-3684-4DD7-9F18-5A41A50B1020}" type="slidenum">
              <a:rPr lang="en-US"/>
              <a:pPr>
                <a:defRPr/>
              </a:pPr>
              <a:t>‹#›</a:t>
            </a:fld>
            <a:endParaRPr lang="en-US"/>
          </a:p>
        </p:txBody>
      </p:sp>
    </p:spTree>
    <p:extLst>
      <p:ext uri="{BB962C8B-B14F-4D97-AF65-F5344CB8AC3E}">
        <p14:creationId xmlns:p14="http://schemas.microsoft.com/office/powerpoint/2010/main" val="4742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E28932-C51E-4B27-A54B-15A984412006}" type="slidenum">
              <a:rPr lang="en-US"/>
              <a:pPr>
                <a:defRPr/>
              </a:pPr>
              <a:t>‹#›</a:t>
            </a:fld>
            <a:endParaRPr lang="en-US"/>
          </a:p>
        </p:txBody>
      </p:sp>
    </p:spTree>
    <p:extLst>
      <p:ext uri="{BB962C8B-B14F-4D97-AF65-F5344CB8AC3E}">
        <p14:creationId xmlns:p14="http://schemas.microsoft.com/office/powerpoint/2010/main" val="360623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F667E9-5182-4462-A77B-5B0A8555019A}" type="slidenum">
              <a:rPr lang="en-US"/>
              <a:pPr>
                <a:defRPr/>
              </a:pPr>
              <a:t>‹#›</a:t>
            </a:fld>
            <a:endParaRPr lang="en-US"/>
          </a:p>
        </p:txBody>
      </p:sp>
    </p:spTree>
    <p:extLst>
      <p:ext uri="{BB962C8B-B14F-4D97-AF65-F5344CB8AC3E}">
        <p14:creationId xmlns:p14="http://schemas.microsoft.com/office/powerpoint/2010/main" val="3464393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0CDAB7-AD76-49DA-9214-A39A0717C8F1}" type="slidenum">
              <a:rPr lang="en-US"/>
              <a:pPr>
                <a:defRPr/>
              </a:pPr>
              <a:t>‹#›</a:t>
            </a:fld>
            <a:endParaRPr lang="en-US"/>
          </a:p>
        </p:txBody>
      </p:sp>
    </p:spTree>
    <p:extLst>
      <p:ext uri="{BB962C8B-B14F-4D97-AF65-F5344CB8AC3E}">
        <p14:creationId xmlns:p14="http://schemas.microsoft.com/office/powerpoint/2010/main" val="286459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AC59EC5-33C5-48ED-914A-FA17377DAC8F}" type="slidenum">
              <a:rPr lang="en-US"/>
              <a:pPr>
                <a:defRPr/>
              </a:pPr>
              <a:t>‹#›</a:t>
            </a:fld>
            <a:endParaRPr lang="en-US"/>
          </a:p>
        </p:txBody>
      </p:sp>
    </p:spTree>
    <p:extLst>
      <p:ext uri="{BB962C8B-B14F-4D97-AF65-F5344CB8AC3E}">
        <p14:creationId xmlns:p14="http://schemas.microsoft.com/office/powerpoint/2010/main" val="221032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4B6B82D-4D42-447D-B513-319C8C1FF918}" type="slidenum">
              <a:rPr lang="en-US"/>
              <a:pPr>
                <a:defRPr/>
              </a:pPr>
              <a:t>‹#›</a:t>
            </a:fld>
            <a:endParaRPr lang="en-US"/>
          </a:p>
        </p:txBody>
      </p:sp>
    </p:spTree>
    <p:extLst>
      <p:ext uri="{BB962C8B-B14F-4D97-AF65-F5344CB8AC3E}">
        <p14:creationId xmlns:p14="http://schemas.microsoft.com/office/powerpoint/2010/main" val="244115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74C4091-9710-4434-A705-2A4249B70016}" type="slidenum">
              <a:rPr lang="en-US"/>
              <a:pPr>
                <a:defRPr/>
              </a:pPr>
              <a:t>‹#›</a:t>
            </a:fld>
            <a:endParaRPr lang="en-US"/>
          </a:p>
        </p:txBody>
      </p:sp>
    </p:spTree>
    <p:extLst>
      <p:ext uri="{BB962C8B-B14F-4D97-AF65-F5344CB8AC3E}">
        <p14:creationId xmlns:p14="http://schemas.microsoft.com/office/powerpoint/2010/main" val="3389812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2654B64-B983-4AC8-A0A0-9FC0A61450B5}" type="slidenum">
              <a:rPr lang="en-US"/>
              <a:pPr>
                <a:defRPr/>
              </a:pPr>
              <a:t>‹#›</a:t>
            </a:fld>
            <a:endParaRPr lang="en-US"/>
          </a:p>
        </p:txBody>
      </p:sp>
    </p:spTree>
    <p:extLst>
      <p:ext uri="{BB962C8B-B14F-4D97-AF65-F5344CB8AC3E}">
        <p14:creationId xmlns:p14="http://schemas.microsoft.com/office/powerpoint/2010/main" val="1867646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BB6562-6C51-4A9F-A1F4-CB8DED3C3228}" type="slidenum">
              <a:rPr lang="en-US"/>
              <a:pPr>
                <a:defRPr/>
              </a:pPr>
              <a:t>‹#›</a:t>
            </a:fld>
            <a:endParaRPr lang="en-US"/>
          </a:p>
        </p:txBody>
      </p:sp>
    </p:spTree>
    <p:extLst>
      <p:ext uri="{BB962C8B-B14F-4D97-AF65-F5344CB8AC3E}">
        <p14:creationId xmlns:p14="http://schemas.microsoft.com/office/powerpoint/2010/main" val="2633251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B2BC3EF-C759-4A0A-B96B-AF8C756AFCB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solidFill>
                <a:srgbClr val="FFFFFF"/>
              </a:solidFill>
            </a:endParaRPr>
          </a:p>
        </p:txBody>
      </p:sp>
      <p:sp>
        <p:nvSpPr>
          <p:cNvPr id="205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FF"/>
              </a:solidFill>
            </a:endParaRPr>
          </a:p>
        </p:txBody>
      </p:sp>
      <p:sp>
        <p:nvSpPr>
          <p:cNvPr id="205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662613"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solidFill>
                  <a:srgbClr val="FFFFFF"/>
                </a:solidFill>
                <a:effectLst>
                  <a:outerShdw blurRad="38100" dist="38100" dir="2700000" algn="tl">
                    <a:srgbClr val="336699"/>
                  </a:outerShdw>
                </a:effectLst>
              </a:rPr>
              <a:t>5-Minute Check on Chapter 9-3a</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solidFill>
                  <a:srgbClr val="FFFFFF"/>
                </a:solidFill>
                <a:effectLst>
                  <a:outerShdw blurRad="38100" dist="38100" dir="2700000" algn="tl">
                    <a:srgbClr val="336699"/>
                  </a:outerShdw>
                </a:effectLst>
              </a:rPr>
              <a:t>Click the mouse button or press the Space Bar to display the answers.</a:t>
            </a:r>
          </a:p>
        </p:txBody>
      </p:sp>
      <p:sp>
        <p:nvSpPr>
          <p:cNvPr id="2055"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200" b="1"/>
          </a:p>
          <a:p>
            <a:pPr>
              <a:spcBef>
                <a:spcPct val="0"/>
              </a:spcBef>
              <a:buFontTx/>
              <a:buAutoNum type="arabicPeriod"/>
            </a:pPr>
            <a:r>
              <a:rPr lang="en-US" altLang="en-US" sz="2000" b="1"/>
              <a:t>How do we use a confidence interval on a test of population mean?</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In a matched pair design, what is the data that we use?</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What is the “power” of an inference test?</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What type of error is associated with the power of a test?</a:t>
            </a:r>
            <a:endParaRPr lang="el-GR" altLang="en-US" sz="2000" b="1">
              <a:solidFill>
                <a:srgbClr val="FFFFFF"/>
              </a:solidFill>
              <a:cs typeface="Arial" charset="0"/>
              <a:sym typeface="Symbol" pitchFamily="18" charset="2"/>
            </a:endParaRPr>
          </a:p>
        </p:txBody>
      </p:sp>
      <p:sp>
        <p:nvSpPr>
          <p:cNvPr id="8" name="TextBox 7"/>
          <p:cNvSpPr txBox="1">
            <a:spLocks noChangeArrowheads="1"/>
          </p:cNvSpPr>
          <p:nvPr/>
        </p:nvSpPr>
        <p:spPr bwMode="auto">
          <a:xfrm>
            <a:off x="1295400" y="1295400"/>
            <a:ext cx="601503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55563">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sz="2000" b="1">
                <a:solidFill>
                  <a:srgbClr val="FFFF00"/>
                </a:solidFill>
              </a:rPr>
              <a:t>Two-side:  If </a:t>
            </a:r>
            <a:r>
              <a:rPr lang="el-GR" altLang="en-US" sz="2000" b="1">
                <a:solidFill>
                  <a:srgbClr val="FFFF00"/>
                </a:solidFill>
                <a:cs typeface="Arial" charset="0"/>
              </a:rPr>
              <a:t>μ</a:t>
            </a:r>
            <a:r>
              <a:rPr lang="en-US" altLang="en-US" sz="2000" b="1" baseline="-25000">
                <a:solidFill>
                  <a:srgbClr val="FFFF00"/>
                </a:solidFill>
                <a:cs typeface="Arial" charset="0"/>
              </a:rPr>
              <a:t>0</a:t>
            </a:r>
            <a:r>
              <a:rPr lang="en-US" altLang="en-US" sz="2000" b="1">
                <a:solidFill>
                  <a:srgbClr val="FFFF00"/>
                </a:solidFill>
                <a:cs typeface="Arial" charset="0"/>
              </a:rPr>
              <a:t> is in the interval, then FTR</a:t>
            </a:r>
          </a:p>
          <a:p>
            <a:pPr lvl="1">
              <a:buFontTx/>
              <a:buNone/>
            </a:pPr>
            <a:r>
              <a:rPr lang="en-US" altLang="en-US" sz="2000" b="1">
                <a:solidFill>
                  <a:srgbClr val="FFFF00"/>
                </a:solidFill>
                <a:cs typeface="Arial" charset="0"/>
              </a:rPr>
              <a:t>                   If </a:t>
            </a:r>
            <a:r>
              <a:rPr lang="el-GR" altLang="en-US" sz="2000" b="1">
                <a:solidFill>
                  <a:srgbClr val="FFFF00"/>
                </a:solidFill>
                <a:cs typeface="Arial" charset="0"/>
              </a:rPr>
              <a:t>μ</a:t>
            </a:r>
            <a:r>
              <a:rPr lang="en-US" altLang="en-US" sz="2000" b="1" baseline="-25000">
                <a:solidFill>
                  <a:srgbClr val="FFFF00"/>
                </a:solidFill>
                <a:cs typeface="Arial" charset="0"/>
              </a:rPr>
              <a:t>0</a:t>
            </a:r>
            <a:r>
              <a:rPr lang="en-US" altLang="en-US" sz="2000" b="1">
                <a:solidFill>
                  <a:srgbClr val="FFFF00"/>
                </a:solidFill>
                <a:cs typeface="Arial" charset="0"/>
              </a:rPr>
              <a:t> is outside the interval, then REJ</a:t>
            </a:r>
            <a:endParaRPr lang="el-GR" altLang="en-US" sz="2000" b="1">
              <a:solidFill>
                <a:srgbClr val="FFFF00"/>
              </a:solidFill>
              <a:cs typeface="Arial" charset="0"/>
            </a:endParaRPr>
          </a:p>
        </p:txBody>
      </p:sp>
      <p:sp>
        <p:nvSpPr>
          <p:cNvPr id="13" name="TextBox 12"/>
          <p:cNvSpPr txBox="1">
            <a:spLocks noChangeArrowheads="1"/>
          </p:cNvSpPr>
          <p:nvPr/>
        </p:nvSpPr>
        <p:spPr bwMode="auto">
          <a:xfrm>
            <a:off x="1143000" y="2438400"/>
            <a:ext cx="5791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55563">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sz="2000" b="1">
                <a:solidFill>
                  <a:srgbClr val="FFFF00"/>
                </a:solidFill>
              </a:rPr>
              <a:t>The data is the difference data (after – before)</a:t>
            </a:r>
            <a:endParaRPr lang="el-GR" altLang="en-US" sz="2000" b="1">
              <a:solidFill>
                <a:srgbClr val="FFFF00"/>
              </a:solidFill>
              <a:cs typeface="Arial" charset="0"/>
            </a:endParaRPr>
          </a:p>
        </p:txBody>
      </p:sp>
      <p:sp>
        <p:nvSpPr>
          <p:cNvPr id="14" name="TextBox 13"/>
          <p:cNvSpPr txBox="1">
            <a:spLocks noChangeArrowheads="1"/>
          </p:cNvSpPr>
          <p:nvPr/>
        </p:nvSpPr>
        <p:spPr bwMode="auto">
          <a:xfrm>
            <a:off x="1066800" y="3733800"/>
            <a:ext cx="432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55563">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sz="2000" b="1">
                <a:solidFill>
                  <a:srgbClr val="FFFF00"/>
                </a:solidFill>
              </a:rPr>
              <a:t>Power is defined to be:    1 – P(</a:t>
            </a:r>
            <a:r>
              <a:rPr lang="el-GR" altLang="en-US" sz="2000" b="1">
                <a:solidFill>
                  <a:srgbClr val="FFFF00"/>
                </a:solidFill>
              </a:rPr>
              <a:t>β</a:t>
            </a:r>
            <a:r>
              <a:rPr lang="en-US" altLang="en-US" sz="2000" b="1">
                <a:solidFill>
                  <a:srgbClr val="FFFF00"/>
                </a:solidFill>
              </a:rPr>
              <a:t>)</a:t>
            </a:r>
            <a:endParaRPr lang="el-GR" altLang="en-US" sz="2000" b="1">
              <a:solidFill>
                <a:srgbClr val="FFFF00"/>
              </a:solidFill>
              <a:cs typeface="Arial" charset="0"/>
            </a:endParaRPr>
          </a:p>
        </p:txBody>
      </p:sp>
      <p:sp>
        <p:nvSpPr>
          <p:cNvPr id="15" name="TextBox 14"/>
          <p:cNvSpPr txBox="1">
            <a:spLocks noChangeArrowheads="1"/>
          </p:cNvSpPr>
          <p:nvPr/>
        </p:nvSpPr>
        <p:spPr bwMode="auto">
          <a:xfrm>
            <a:off x="1098550" y="5029200"/>
            <a:ext cx="4792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55563">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sz="2000" b="1" dirty="0">
                <a:solidFill>
                  <a:srgbClr val="FFFF00"/>
                </a:solidFill>
              </a:rPr>
              <a:t>Type 2 error:  FTR H</a:t>
            </a:r>
            <a:r>
              <a:rPr lang="en-US" altLang="en-US" sz="2000" b="1" baseline="-25000" dirty="0">
                <a:solidFill>
                  <a:srgbClr val="FFFF00"/>
                </a:solidFill>
              </a:rPr>
              <a:t>0</a:t>
            </a:r>
            <a:r>
              <a:rPr lang="en-US" altLang="en-US" sz="2000" b="1" dirty="0">
                <a:solidFill>
                  <a:srgbClr val="FFFF00"/>
                </a:solidFill>
              </a:rPr>
              <a:t> when H</a:t>
            </a:r>
            <a:r>
              <a:rPr lang="en-US" altLang="en-US" sz="2000" b="1" baseline="-25000" dirty="0">
                <a:solidFill>
                  <a:srgbClr val="FFFF00"/>
                </a:solidFill>
              </a:rPr>
              <a:t>a</a:t>
            </a:r>
            <a:r>
              <a:rPr lang="en-US" altLang="en-US" sz="2000" b="1" dirty="0">
                <a:solidFill>
                  <a:srgbClr val="FFFF00"/>
                </a:solidFill>
              </a:rPr>
              <a:t> is true</a:t>
            </a:r>
            <a:endParaRPr lang="el-GR" altLang="en-US" sz="2000" b="1" dirty="0">
              <a:solidFill>
                <a:srgbClr val="FFFF00"/>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edge">
                                      <p:cBhvr>
                                        <p:cTn id="12" dur="20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edge">
                                      <p:cBhvr>
                                        <p:cTn id="17" dur="20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edge">
                                      <p:cBhvr>
                                        <p:cTn id="2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79375"/>
            <a:ext cx="8229600" cy="868363"/>
          </a:xfrm>
        </p:spPr>
        <p:txBody>
          <a:bodyPr/>
          <a:lstStyle/>
          <a:p>
            <a:r>
              <a:rPr lang="en-US" altLang="en-US" sz="3600" b="1" smtClean="0"/>
              <a:t>Using Your Calculator: Z-Test</a:t>
            </a:r>
          </a:p>
        </p:txBody>
      </p:sp>
      <p:sp>
        <p:nvSpPr>
          <p:cNvPr id="11267" name="Content Placeholder 2"/>
          <p:cNvSpPr>
            <a:spLocks noGrp="1"/>
          </p:cNvSpPr>
          <p:nvPr>
            <p:ph idx="1"/>
          </p:nvPr>
        </p:nvSpPr>
        <p:spPr>
          <a:xfrm>
            <a:off x="457200" y="1143000"/>
            <a:ext cx="8229600" cy="4191000"/>
          </a:xfrm>
        </p:spPr>
        <p:txBody>
          <a:bodyPr/>
          <a:lstStyle/>
          <a:p>
            <a:r>
              <a:rPr lang="en-US" altLang="en-US" sz="2800" b="1" smtClean="0"/>
              <a:t>For classical or p-value approaches</a:t>
            </a:r>
          </a:p>
          <a:p>
            <a:r>
              <a:rPr lang="en-US" altLang="en-US" sz="2800" b="1" smtClean="0"/>
              <a:t>Press STAT</a:t>
            </a:r>
          </a:p>
          <a:p>
            <a:pPr lvl="1"/>
            <a:r>
              <a:rPr lang="en-US" altLang="en-US" sz="2400" b="1" smtClean="0"/>
              <a:t>Tab over to TESTS</a:t>
            </a:r>
          </a:p>
          <a:p>
            <a:pPr lvl="1"/>
            <a:r>
              <a:rPr lang="en-US" altLang="en-US" sz="2400" b="1" smtClean="0"/>
              <a:t>Select Z-Test and ENTER</a:t>
            </a:r>
          </a:p>
          <a:p>
            <a:pPr lvl="2"/>
            <a:r>
              <a:rPr lang="en-US" altLang="en-US" sz="2000" b="1" smtClean="0"/>
              <a:t>Highlight Stats</a:t>
            </a:r>
          </a:p>
          <a:p>
            <a:pPr lvl="2"/>
            <a:r>
              <a:rPr lang="en-US" altLang="en-US" sz="2000" b="1" smtClean="0"/>
              <a:t>Entry </a:t>
            </a:r>
            <a:r>
              <a:rPr lang="el-GR" altLang="en-US" sz="2000" b="1" smtClean="0"/>
              <a:t>μ</a:t>
            </a:r>
            <a:r>
              <a:rPr lang="en-US" altLang="en-US" sz="2000" b="1" baseline="-25000" smtClean="0"/>
              <a:t>0</a:t>
            </a:r>
            <a:r>
              <a:rPr lang="en-US" altLang="en-US" sz="2000" b="1" smtClean="0"/>
              <a:t>, </a:t>
            </a:r>
            <a:r>
              <a:rPr lang="el-GR" altLang="en-US" sz="2000" b="1" smtClean="0"/>
              <a:t>σ</a:t>
            </a:r>
            <a:r>
              <a:rPr lang="en-US" altLang="en-US" sz="2000" b="1" smtClean="0"/>
              <a:t>, x-bar, and n from summary stats</a:t>
            </a:r>
          </a:p>
          <a:p>
            <a:pPr lvl="2"/>
            <a:r>
              <a:rPr lang="en-US" altLang="en-US" sz="2000" b="1" smtClean="0"/>
              <a:t>Highlight test type (two-sided, left, or right)</a:t>
            </a:r>
          </a:p>
          <a:p>
            <a:pPr lvl="2"/>
            <a:r>
              <a:rPr lang="en-US" altLang="en-US" sz="2000" b="1" smtClean="0"/>
              <a:t>Highlight Calculate and ENTER</a:t>
            </a:r>
          </a:p>
          <a:p>
            <a:r>
              <a:rPr lang="en-US" altLang="en-US" sz="2800" b="1" smtClean="0"/>
              <a:t>Read z-critical and/or p-value off screen</a:t>
            </a:r>
          </a:p>
        </p:txBody>
      </p:sp>
      <p:sp>
        <p:nvSpPr>
          <p:cNvPr id="11268" name="Text Box 6"/>
          <p:cNvSpPr txBox="1">
            <a:spLocks noChangeArrowheads="1"/>
          </p:cNvSpPr>
          <p:nvPr/>
        </p:nvSpPr>
        <p:spPr bwMode="auto">
          <a:xfrm>
            <a:off x="6324600" y="1981200"/>
            <a:ext cx="1955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          X-bar – </a:t>
            </a:r>
            <a:r>
              <a:rPr lang="el-GR" altLang="en-US" sz="1800" b="1">
                <a:solidFill>
                  <a:srgbClr val="FFFF00"/>
                </a:solidFill>
                <a:cs typeface="Arial" charset="0"/>
              </a:rPr>
              <a:t>μ</a:t>
            </a:r>
          </a:p>
          <a:p>
            <a:pPr>
              <a:spcBef>
                <a:spcPct val="0"/>
              </a:spcBef>
              <a:buFontTx/>
              <a:buNone/>
            </a:pPr>
            <a:r>
              <a:rPr lang="en-US" altLang="en-US" sz="1800" b="1">
                <a:solidFill>
                  <a:srgbClr val="FFFF00"/>
                </a:solidFill>
              </a:rPr>
              <a:t>Z</a:t>
            </a:r>
            <a:r>
              <a:rPr lang="en-US" altLang="en-US" sz="1800" b="1" baseline="-25000">
                <a:solidFill>
                  <a:srgbClr val="FFFF00"/>
                </a:solidFill>
              </a:rPr>
              <a:t>0</a:t>
            </a:r>
            <a:r>
              <a:rPr lang="en-US" altLang="en-US" sz="1800" b="1">
                <a:solidFill>
                  <a:srgbClr val="FFFF00"/>
                </a:solidFill>
              </a:rPr>
              <a:t> = ---------------  </a:t>
            </a:r>
          </a:p>
          <a:p>
            <a:pPr>
              <a:spcBef>
                <a:spcPct val="0"/>
              </a:spcBef>
              <a:buFontTx/>
              <a:buNone/>
            </a:pPr>
            <a:r>
              <a:rPr lang="en-US" altLang="en-US" sz="1800" b="1">
                <a:solidFill>
                  <a:srgbClr val="FFFF00"/>
                </a:solidFill>
              </a:rPr>
              <a:t>          </a:t>
            </a:r>
            <a:r>
              <a:rPr lang="el-GR" altLang="en-US" sz="1800" b="1">
                <a:solidFill>
                  <a:srgbClr val="FFFF00"/>
                </a:solidFill>
                <a:cs typeface="Arial" charset="0"/>
              </a:rPr>
              <a:t>σ</a:t>
            </a:r>
            <a:r>
              <a:rPr lang="en-US" altLang="en-US" sz="1800" b="1">
                <a:solidFill>
                  <a:srgbClr val="FFFF00"/>
                </a:solidFill>
                <a:cs typeface="Arial" charset="0"/>
              </a:rPr>
              <a:t> / </a:t>
            </a:r>
            <a:r>
              <a:rPr lang="el-GR" altLang="en-US" sz="1800" b="1">
                <a:solidFill>
                  <a:srgbClr val="FFFF00"/>
                </a:solidFill>
                <a:cs typeface="Arial" charset="0"/>
              </a:rPr>
              <a:t>√</a:t>
            </a:r>
            <a:r>
              <a:rPr lang="en-US" altLang="en-US" sz="1800" b="1">
                <a:solidFill>
                  <a:srgbClr val="FFFF00"/>
                </a:solidFill>
                <a:cs typeface="Arial" charset="0"/>
              </a:rPr>
              <a:t>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53" name="Group 157"/>
          <p:cNvGraphicFramePr>
            <a:graphicFrameLocks noGrp="1"/>
          </p:cNvGraphicFramePr>
          <p:nvPr/>
        </p:nvGraphicFramePr>
        <p:xfrm>
          <a:off x="457200" y="1325563"/>
          <a:ext cx="7818438" cy="2560638"/>
        </p:xfrm>
        <a:graphic>
          <a:graphicData uri="http://schemas.openxmlformats.org/drawingml/2006/table">
            <a:tbl>
              <a:tblPr/>
              <a:tblGrid>
                <a:gridCol w="1763268"/>
                <a:gridCol w="2544442"/>
                <a:gridCol w="1716505"/>
                <a:gridCol w="1794223"/>
              </a:tblGrid>
              <a:tr h="45725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txBody>
                  <a:tcPr marL="91445" marR="91445" marT="45726" marB="45726" anchor="ctr" anchorCtr="1"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txBody>
                  <a:tcPr marL="91445" marR="91445" marT="45726" marB="45726" anchor="ctr" anchorCtr="1" horzOverflow="overflow">
                    <a:lnL>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Reality</a:t>
                      </a:r>
                    </a:p>
                  </a:txBody>
                  <a:tcPr marL="91445" marR="91445" marT="45726" marB="45726" anchor="ctr" anchorCtr="1"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5725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a:txBody>
                  <a:tcPr marL="91445" marR="91445" marT="45726" marB="45726" anchor="ctr" anchorCtr="1" horzOverflow="overflow">
                    <a:lnL cap="flat">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a:txBody>
                  <a:tcPr marL="91445" marR="91445" marT="45726" marB="45726" anchor="ctr" anchorCtr="1" horzOverflow="overflow">
                    <a:lnL>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H</a:t>
                      </a:r>
                      <a:r>
                        <a:rPr kumimoji="0" lang="en-US" sz="2400" b="1" i="0" u="none" strike="noStrike" cap="none" normalizeH="0" baseline="-25000" smtClean="0">
                          <a:ln>
                            <a:noFill/>
                          </a:ln>
                          <a:solidFill>
                            <a:schemeClr val="tx1"/>
                          </a:solidFill>
                          <a:effectLst/>
                          <a:latin typeface="Times New Roman" pitchFamily="18" charset="0"/>
                        </a:rPr>
                        <a:t>0</a:t>
                      </a:r>
                      <a:r>
                        <a:rPr kumimoji="0" lang="en-US" sz="2400" b="1" i="0" u="none" strike="noStrike" cap="none" normalizeH="0" baseline="0" smtClean="0">
                          <a:ln>
                            <a:noFill/>
                          </a:ln>
                          <a:solidFill>
                            <a:schemeClr val="tx1"/>
                          </a:solidFill>
                          <a:effectLst/>
                          <a:latin typeface="Times New Roman" pitchFamily="18" charset="0"/>
                        </a:rPr>
                        <a:t> is True</a:t>
                      </a:r>
                    </a:p>
                  </a:txBody>
                  <a:tcPr marL="91445" marR="91445" marT="45726" marB="45726" anchor="ctr" anchorCtr="1"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H</a:t>
                      </a:r>
                      <a:r>
                        <a:rPr kumimoji="0" lang="en-US" sz="2400" b="1" i="0" u="none" strike="noStrike" cap="none" normalizeH="0" baseline="-25000" smtClean="0">
                          <a:ln>
                            <a:noFill/>
                          </a:ln>
                          <a:solidFill>
                            <a:schemeClr val="tx1"/>
                          </a:solidFill>
                          <a:effectLst/>
                          <a:latin typeface="Times New Roman" pitchFamily="18" charset="0"/>
                        </a:rPr>
                        <a:t>1</a:t>
                      </a:r>
                      <a:r>
                        <a:rPr kumimoji="0" lang="en-US" sz="2400" b="1" i="0" u="none" strike="noStrike" cap="none" normalizeH="0" baseline="0" smtClean="0">
                          <a:ln>
                            <a:noFill/>
                          </a:ln>
                          <a:solidFill>
                            <a:schemeClr val="tx1"/>
                          </a:solidFill>
                          <a:effectLst/>
                          <a:latin typeface="Times New Roman" pitchFamily="18" charset="0"/>
                        </a:rPr>
                        <a:t> is True</a:t>
                      </a:r>
                    </a:p>
                  </a:txBody>
                  <a:tcPr marL="91445" marR="91445"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62">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Conclusion</a:t>
                      </a:r>
                    </a:p>
                  </a:txBody>
                  <a:tcPr marL="91445" marR="91445" marT="45726" marB="4572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Do Not Reject H</a:t>
                      </a:r>
                      <a:r>
                        <a:rPr kumimoji="0" lang="en-US" sz="2400" b="1" i="0" u="none" strike="noStrike" cap="none" normalizeH="0" baseline="-25000" smtClean="0">
                          <a:ln>
                            <a:noFill/>
                          </a:ln>
                          <a:solidFill>
                            <a:schemeClr val="tx1"/>
                          </a:solidFill>
                          <a:effectLst/>
                          <a:latin typeface="Times New Roman" pitchFamily="18" charset="0"/>
                        </a:rPr>
                        <a:t>0</a:t>
                      </a:r>
                    </a:p>
                  </a:txBody>
                  <a:tcPr marL="91445" marR="91445"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accent1"/>
                          </a:solidFill>
                          <a:effectLst/>
                          <a:latin typeface="Times New Roman" pitchFamily="18" charset="0"/>
                        </a:rPr>
                        <a:t>Correct</a:t>
                      </a:r>
                      <a:br>
                        <a:rPr kumimoji="0" lang="en-US" sz="2400" b="1" i="0" u="none" strike="noStrike" cap="none" normalizeH="0" baseline="0" dirty="0" smtClean="0">
                          <a:ln>
                            <a:noFill/>
                          </a:ln>
                          <a:solidFill>
                            <a:schemeClr val="accent1"/>
                          </a:solidFill>
                          <a:effectLst/>
                          <a:latin typeface="Times New Roman" pitchFamily="18" charset="0"/>
                        </a:rPr>
                      </a:br>
                      <a:r>
                        <a:rPr kumimoji="0" lang="en-US" sz="2400" b="1" i="0" u="none" strike="noStrike" cap="none" normalizeH="0" baseline="0" dirty="0" smtClean="0">
                          <a:ln>
                            <a:noFill/>
                          </a:ln>
                          <a:solidFill>
                            <a:schemeClr val="accent1"/>
                          </a:solidFill>
                          <a:effectLst/>
                          <a:latin typeface="Times New Roman" pitchFamily="18" charset="0"/>
                        </a:rPr>
                        <a:t>Conclusion</a:t>
                      </a:r>
                    </a:p>
                  </a:txBody>
                  <a:tcPr marL="91445" marR="91445"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rPr>
                        <a:t>Type II Error</a:t>
                      </a:r>
                    </a:p>
                  </a:txBody>
                  <a:tcPr marL="91445" marR="91445"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823062">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Reject H</a:t>
                      </a:r>
                      <a:r>
                        <a:rPr kumimoji="0" lang="en-US" sz="2400" b="1" i="0" u="none" strike="noStrike" cap="none" normalizeH="0" baseline="-25000" smtClean="0">
                          <a:ln>
                            <a:noFill/>
                          </a:ln>
                          <a:solidFill>
                            <a:schemeClr val="tx1"/>
                          </a:solidFill>
                          <a:effectLst/>
                          <a:latin typeface="Times New Roman" pitchFamily="18" charset="0"/>
                        </a:rPr>
                        <a:t>0</a:t>
                      </a:r>
                    </a:p>
                  </a:txBody>
                  <a:tcPr marL="91445" marR="91445"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rPr>
                        <a:t>Type I </a:t>
                      </a:r>
                      <a:br>
                        <a:rPr kumimoji="0" lang="en-US" sz="2400" b="1" i="0" u="none" strike="noStrike" cap="none" normalizeH="0" baseline="0" dirty="0" smtClean="0">
                          <a:ln>
                            <a:noFill/>
                          </a:ln>
                          <a:solidFill>
                            <a:srgbClr val="FF0000"/>
                          </a:solidFill>
                          <a:effectLst/>
                          <a:latin typeface="Times New Roman" pitchFamily="18" charset="0"/>
                        </a:rPr>
                      </a:br>
                      <a:r>
                        <a:rPr kumimoji="0" lang="en-US" sz="2400" b="1" i="0" u="none" strike="noStrike" cap="none" normalizeH="0" baseline="0" dirty="0" smtClean="0">
                          <a:ln>
                            <a:noFill/>
                          </a:ln>
                          <a:solidFill>
                            <a:srgbClr val="FF0000"/>
                          </a:solidFill>
                          <a:effectLst/>
                          <a:latin typeface="Times New Roman" pitchFamily="18" charset="0"/>
                        </a:rPr>
                        <a:t>Error</a:t>
                      </a:r>
                    </a:p>
                  </a:txBody>
                  <a:tcPr marL="91445" marR="91445"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accent1"/>
                          </a:solidFill>
                          <a:effectLst/>
                          <a:latin typeface="Times New Roman" pitchFamily="18" charset="0"/>
                        </a:rPr>
                        <a:t>Correct</a:t>
                      </a:r>
                      <a:br>
                        <a:rPr kumimoji="0" lang="en-US" sz="2400" b="1" i="0" u="none" strike="noStrike" cap="none" normalizeH="0" baseline="0" dirty="0" smtClean="0">
                          <a:ln>
                            <a:noFill/>
                          </a:ln>
                          <a:solidFill>
                            <a:schemeClr val="accent1"/>
                          </a:solidFill>
                          <a:effectLst/>
                          <a:latin typeface="Times New Roman" pitchFamily="18" charset="0"/>
                        </a:rPr>
                      </a:br>
                      <a:r>
                        <a:rPr kumimoji="0" lang="en-US" sz="2400" b="1" i="0" u="none" strike="noStrike" cap="none" normalizeH="0" baseline="0" dirty="0" smtClean="0">
                          <a:ln>
                            <a:noFill/>
                          </a:ln>
                          <a:solidFill>
                            <a:schemeClr val="accent1"/>
                          </a:solidFill>
                          <a:effectLst/>
                          <a:latin typeface="Times New Roman" pitchFamily="18" charset="0"/>
                        </a:rPr>
                        <a:t>Conclusion</a:t>
                      </a:r>
                    </a:p>
                  </a:txBody>
                  <a:tcPr marL="91445" marR="91445"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bl>
          </a:graphicData>
        </a:graphic>
      </p:graphicFrame>
      <p:sp>
        <p:nvSpPr>
          <p:cNvPr id="12317" name="Text Box 158"/>
          <p:cNvSpPr txBox="1">
            <a:spLocks noChangeArrowheads="1"/>
          </p:cNvSpPr>
          <p:nvPr/>
        </p:nvSpPr>
        <p:spPr bwMode="auto">
          <a:xfrm>
            <a:off x="449263" y="4164013"/>
            <a:ext cx="8248650"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200" b="1"/>
              <a:t>H</a:t>
            </a:r>
            <a:r>
              <a:rPr lang="en-US" altLang="en-US" sz="2200" b="1" baseline="-25000"/>
              <a:t>0</a:t>
            </a:r>
            <a:r>
              <a:rPr lang="en-US" altLang="en-US" sz="2200" b="1"/>
              <a:t>: the defendant is innocent</a:t>
            </a:r>
          </a:p>
          <a:p>
            <a:pPr>
              <a:spcBef>
                <a:spcPct val="0"/>
              </a:spcBef>
              <a:buFontTx/>
              <a:buNone/>
            </a:pPr>
            <a:r>
              <a:rPr lang="en-US" altLang="en-US" sz="2200" b="1"/>
              <a:t>H</a:t>
            </a:r>
            <a:r>
              <a:rPr lang="en-US" altLang="en-US" sz="2200" b="1" baseline="-25000"/>
              <a:t>1</a:t>
            </a:r>
            <a:r>
              <a:rPr lang="en-US" altLang="en-US" sz="2200" b="1"/>
              <a:t>: the defendant is guilty</a:t>
            </a:r>
          </a:p>
          <a:p>
            <a:pPr>
              <a:spcBef>
                <a:spcPct val="0"/>
              </a:spcBef>
              <a:buFontTx/>
              <a:buNone/>
            </a:pPr>
            <a:endParaRPr lang="en-US" altLang="en-US" sz="2200" b="1"/>
          </a:p>
          <a:p>
            <a:pPr>
              <a:spcBef>
                <a:spcPct val="0"/>
              </a:spcBef>
              <a:buFontTx/>
              <a:buNone/>
            </a:pPr>
            <a:r>
              <a:rPr lang="en-US" altLang="en-US" sz="2200" b="1"/>
              <a:t>Type I Error (</a:t>
            </a:r>
            <a:r>
              <a:rPr lang="el-GR" altLang="en-US" sz="2200" b="1">
                <a:cs typeface="Times New Roman" pitchFamily="18" charset="0"/>
              </a:rPr>
              <a:t>α</a:t>
            </a:r>
            <a:r>
              <a:rPr lang="en-US" altLang="en-US" sz="2200" b="1"/>
              <a:t>):  convict an innocent person</a:t>
            </a:r>
          </a:p>
          <a:p>
            <a:pPr>
              <a:spcBef>
                <a:spcPct val="0"/>
              </a:spcBef>
              <a:buFontTx/>
              <a:buNone/>
            </a:pPr>
            <a:r>
              <a:rPr lang="en-US" altLang="en-US" sz="2200" b="1"/>
              <a:t>Type II Error (</a:t>
            </a:r>
            <a:r>
              <a:rPr lang="el-GR" altLang="en-US" sz="2200" b="1">
                <a:cs typeface="Times New Roman" pitchFamily="18" charset="0"/>
              </a:rPr>
              <a:t>β</a:t>
            </a:r>
            <a:r>
              <a:rPr lang="en-US" altLang="en-US" sz="2200" b="1"/>
              <a:t>):  let a guilty person go free</a:t>
            </a:r>
          </a:p>
          <a:p>
            <a:pPr>
              <a:spcBef>
                <a:spcPct val="0"/>
              </a:spcBef>
              <a:buFontTx/>
              <a:buNone/>
            </a:pPr>
            <a:endParaRPr lang="en-US" altLang="en-US" sz="2200" b="1"/>
          </a:p>
          <a:p>
            <a:pPr>
              <a:spcBef>
                <a:spcPct val="0"/>
              </a:spcBef>
              <a:buFontTx/>
              <a:buNone/>
            </a:pPr>
            <a:r>
              <a:rPr lang="en-US" altLang="en-US" sz="2200" b="1"/>
              <a:t>Note: a defendant is never declared innocent; just not guilty</a:t>
            </a:r>
          </a:p>
        </p:txBody>
      </p:sp>
      <p:sp>
        <p:nvSpPr>
          <p:cNvPr id="12318" name="Text Box 159"/>
          <p:cNvSpPr txBox="1">
            <a:spLocks noChangeArrowheads="1"/>
          </p:cNvSpPr>
          <p:nvPr/>
        </p:nvSpPr>
        <p:spPr bwMode="auto">
          <a:xfrm>
            <a:off x="6359525" y="4140200"/>
            <a:ext cx="25876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cs typeface="Times New Roman" pitchFamily="18" charset="0"/>
              </a:rPr>
              <a:t>decrease </a:t>
            </a:r>
            <a:r>
              <a:rPr lang="el-GR" altLang="en-US" sz="1600" b="1">
                <a:cs typeface="Times New Roman" pitchFamily="18" charset="0"/>
              </a:rPr>
              <a:t>α</a:t>
            </a:r>
            <a:r>
              <a:rPr lang="en-US" altLang="en-US" sz="1600" b="1">
                <a:cs typeface="Times New Roman" pitchFamily="18" charset="0"/>
              </a:rPr>
              <a:t> </a:t>
            </a:r>
            <a:r>
              <a:rPr lang="en-US" altLang="en-US" sz="1600" b="1">
                <a:cs typeface="Times New Roman" pitchFamily="18" charset="0"/>
                <a:sym typeface="Wingdings" pitchFamily="2" charset="2"/>
              </a:rPr>
              <a:t> increase </a:t>
            </a:r>
            <a:r>
              <a:rPr lang="el-GR" altLang="en-US" sz="1600" b="1">
                <a:cs typeface="Times New Roman" pitchFamily="18" charset="0"/>
              </a:rPr>
              <a:t>β</a:t>
            </a:r>
            <a:endParaRPr lang="en-US" altLang="en-US" sz="1600" b="1">
              <a:cs typeface="Times New Roman" pitchFamily="18" charset="0"/>
            </a:endParaRPr>
          </a:p>
          <a:p>
            <a:pPr>
              <a:spcBef>
                <a:spcPct val="0"/>
              </a:spcBef>
              <a:buFontTx/>
              <a:buNone/>
            </a:pPr>
            <a:r>
              <a:rPr lang="en-US" altLang="en-US" sz="1600" b="1">
                <a:sym typeface="Wingdings" pitchFamily="2" charset="2"/>
              </a:rPr>
              <a:t>increase</a:t>
            </a:r>
            <a:r>
              <a:rPr lang="en-US" altLang="en-US" sz="1600" b="1"/>
              <a:t> </a:t>
            </a:r>
            <a:r>
              <a:rPr lang="el-GR" altLang="en-US" sz="1600" b="1"/>
              <a:t>α</a:t>
            </a:r>
            <a:r>
              <a:rPr lang="en-US" altLang="en-US" sz="1600" b="1"/>
              <a:t> </a:t>
            </a:r>
            <a:r>
              <a:rPr lang="en-US" altLang="en-US" sz="1600" b="1">
                <a:sym typeface="Wingdings" pitchFamily="2" charset="2"/>
              </a:rPr>
              <a:t> </a:t>
            </a:r>
            <a:r>
              <a:rPr lang="en-US" altLang="en-US" sz="1600" b="1"/>
              <a:t>decrease</a:t>
            </a:r>
            <a:r>
              <a:rPr lang="en-US" altLang="en-US" sz="1600" b="1">
                <a:sym typeface="Wingdings" pitchFamily="2" charset="2"/>
              </a:rPr>
              <a:t> </a:t>
            </a:r>
            <a:r>
              <a:rPr lang="el-GR" altLang="en-US" sz="1600" b="1"/>
              <a:t>β</a:t>
            </a:r>
          </a:p>
        </p:txBody>
      </p:sp>
      <p:sp>
        <p:nvSpPr>
          <p:cNvPr id="12319" name="Title 5"/>
          <p:cNvSpPr>
            <a:spLocks noGrp="1"/>
          </p:cNvSpPr>
          <p:nvPr>
            <p:ph type="title"/>
          </p:nvPr>
        </p:nvSpPr>
        <p:spPr>
          <a:xfrm>
            <a:off x="0" y="87313"/>
            <a:ext cx="9144000" cy="838200"/>
          </a:xfrm>
        </p:spPr>
        <p:txBody>
          <a:bodyPr/>
          <a:lstStyle/>
          <a:p>
            <a:r>
              <a:rPr lang="en-US" altLang="en-US" sz="3600" b="1" smtClean="0"/>
              <a:t>Hypothesis Testing:  Four Outcomes</a:t>
            </a:r>
            <a:endParaRPr lang="en-US" altLang="en-US" sz="36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79375"/>
            <a:ext cx="8229600" cy="868363"/>
          </a:xfrm>
        </p:spPr>
        <p:txBody>
          <a:bodyPr/>
          <a:lstStyle/>
          <a:p>
            <a:r>
              <a:rPr lang="en-US" altLang="en-US" sz="3600" b="1" smtClean="0"/>
              <a:t>Increasing the Power of a Test</a:t>
            </a:r>
          </a:p>
        </p:txBody>
      </p:sp>
      <p:sp>
        <p:nvSpPr>
          <p:cNvPr id="13315" name="Content Placeholder 2"/>
          <p:cNvSpPr>
            <a:spLocks noGrp="1"/>
          </p:cNvSpPr>
          <p:nvPr>
            <p:ph idx="1"/>
          </p:nvPr>
        </p:nvSpPr>
        <p:spPr>
          <a:xfrm>
            <a:off x="457200" y="1143000"/>
            <a:ext cx="8229600" cy="4983163"/>
          </a:xfrm>
        </p:spPr>
        <p:txBody>
          <a:bodyPr/>
          <a:lstStyle/>
          <a:p>
            <a:r>
              <a:rPr lang="en-US" altLang="en-US" sz="2800" b="1" smtClean="0"/>
              <a:t>Four Main Methods:</a:t>
            </a:r>
          </a:p>
          <a:p>
            <a:pPr lvl="1"/>
            <a:r>
              <a:rPr lang="en-US" altLang="en-US" sz="2400" b="1" smtClean="0"/>
              <a:t>Increase significance level, </a:t>
            </a:r>
            <a:r>
              <a:rPr lang="en-US" altLang="en-US" sz="2400" b="1" smtClean="0">
                <a:sym typeface="Symbol" pitchFamily="18" charset="2"/>
              </a:rPr>
              <a:t></a:t>
            </a:r>
            <a:endParaRPr lang="en-US" altLang="en-US" sz="2400" b="1" smtClean="0"/>
          </a:p>
          <a:p>
            <a:pPr lvl="1"/>
            <a:r>
              <a:rPr lang="en-US" altLang="en-US" sz="2400" b="1" smtClean="0"/>
              <a:t>Consider a particular alternative that is farther away from </a:t>
            </a:r>
            <a:r>
              <a:rPr lang="en-US" altLang="en-US" sz="2400" b="1" smtClean="0">
                <a:sym typeface="Symbol" pitchFamily="18" charset="2"/>
              </a:rPr>
              <a:t></a:t>
            </a:r>
          </a:p>
          <a:p>
            <a:pPr lvl="1"/>
            <a:r>
              <a:rPr lang="en-US" altLang="en-US" sz="2400" b="1" smtClean="0">
                <a:sym typeface="Symbol" pitchFamily="18" charset="2"/>
              </a:rPr>
              <a:t>Increase the sample size, n, in the experiment</a:t>
            </a:r>
          </a:p>
          <a:p>
            <a:pPr lvl="1"/>
            <a:r>
              <a:rPr lang="en-US" altLang="en-US" sz="2400" b="1" smtClean="0">
                <a:sym typeface="Symbol" pitchFamily="18" charset="2"/>
              </a:rPr>
              <a:t>Decrease the population (or sample) standard deviation, </a:t>
            </a:r>
            <a:r>
              <a:rPr lang="el-GR" altLang="en-US" sz="2400" b="1" smtClean="0">
                <a:sym typeface="Symbol" pitchFamily="18" charset="2"/>
              </a:rPr>
              <a:t>σ</a:t>
            </a:r>
            <a:endParaRPr lang="en-US" altLang="en-US" sz="2400" b="1" smtClean="0"/>
          </a:p>
          <a:p>
            <a:pPr lvl="1"/>
            <a:endParaRPr lang="en-US" altLang="en-US" sz="2400" b="1" smtClean="0"/>
          </a:p>
          <a:p>
            <a:r>
              <a:rPr lang="en-US" altLang="en-US" sz="2800" b="1" smtClean="0"/>
              <a:t>Only increasing the sample size and the significance level are under the control of the researcher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90488"/>
            <a:ext cx="8229600" cy="838200"/>
          </a:xfrm>
        </p:spPr>
        <p:txBody>
          <a:bodyPr/>
          <a:lstStyle/>
          <a:p>
            <a:pPr eaLnBrk="1" hangingPunct="1"/>
            <a:r>
              <a:rPr lang="en-US" altLang="en-US" sz="3600" b="1" smtClean="0"/>
              <a:t>Summary and Homework</a:t>
            </a:r>
          </a:p>
        </p:txBody>
      </p:sp>
      <p:sp>
        <p:nvSpPr>
          <p:cNvPr id="14339" name="Rectangle 3"/>
          <p:cNvSpPr>
            <a:spLocks noGrp="1" noChangeArrowheads="1"/>
          </p:cNvSpPr>
          <p:nvPr>
            <p:ph type="body" idx="1"/>
          </p:nvPr>
        </p:nvSpPr>
        <p:spPr>
          <a:xfrm>
            <a:off x="457200" y="990600"/>
            <a:ext cx="8229600" cy="5562600"/>
          </a:xfrm>
        </p:spPr>
        <p:txBody>
          <a:bodyPr/>
          <a:lstStyle/>
          <a:p>
            <a:pPr eaLnBrk="1" hangingPunct="1"/>
            <a:r>
              <a:rPr lang="en-US" altLang="en-US" sz="2800" b="1" smtClean="0">
                <a:solidFill>
                  <a:srgbClr val="FFFF00"/>
                </a:solidFill>
              </a:rPr>
              <a:t>Summary</a:t>
            </a:r>
          </a:p>
          <a:p>
            <a:pPr lvl="1" eaLnBrk="1" hangingPunct="1"/>
            <a:r>
              <a:rPr lang="en-US" altLang="en-US" sz="2400" b="1" smtClean="0"/>
              <a:t>Inference testing has an H</a:t>
            </a:r>
            <a:r>
              <a:rPr lang="en-US" altLang="en-US" sz="2400" b="1" baseline="-25000" smtClean="0"/>
              <a:t>0</a:t>
            </a:r>
            <a:r>
              <a:rPr lang="en-US" altLang="en-US" sz="2400" b="1" smtClean="0"/>
              <a:t> and an H</a:t>
            </a:r>
            <a:r>
              <a:rPr lang="en-US" altLang="en-US" sz="2400" b="1" baseline="-25000" smtClean="0"/>
              <a:t>a</a:t>
            </a:r>
            <a:r>
              <a:rPr lang="en-US" altLang="en-US" sz="2400" b="1" smtClean="0"/>
              <a:t> to evaluate</a:t>
            </a:r>
          </a:p>
          <a:p>
            <a:pPr lvl="1" eaLnBrk="1" hangingPunct="1"/>
            <a:r>
              <a:rPr lang="en-US" altLang="en-US" sz="2400" b="1" smtClean="0"/>
              <a:t>H</a:t>
            </a:r>
            <a:r>
              <a:rPr lang="en-US" altLang="en-US" sz="2400" b="1" baseline="-25000" smtClean="0"/>
              <a:t>0</a:t>
            </a:r>
            <a:r>
              <a:rPr lang="en-US" altLang="en-US" sz="2400" b="1" smtClean="0"/>
              <a:t> is the status quo and cannot be proven</a:t>
            </a:r>
          </a:p>
          <a:p>
            <a:pPr lvl="1" eaLnBrk="1" hangingPunct="1"/>
            <a:r>
              <a:rPr lang="en-US" altLang="en-US" sz="2400" b="1" smtClean="0"/>
              <a:t>H</a:t>
            </a:r>
            <a:r>
              <a:rPr lang="en-US" altLang="en-US" sz="2400" b="1" baseline="-25000" smtClean="0"/>
              <a:t>a</a:t>
            </a:r>
            <a:r>
              <a:rPr lang="en-US" altLang="en-US" sz="2400" b="1" smtClean="0"/>
              <a:t> is the claim that’s being tested</a:t>
            </a:r>
          </a:p>
          <a:p>
            <a:pPr lvl="1" eaLnBrk="1" hangingPunct="1"/>
            <a:r>
              <a:rPr lang="en-US" altLang="en-US" sz="2400" b="1" smtClean="0"/>
              <a:t>Small p-values (tails), or p &lt; </a:t>
            </a:r>
            <a:r>
              <a:rPr lang="en-US" altLang="en-US" sz="2400" b="1" smtClean="0">
                <a:sym typeface="Symbol" pitchFamily="18" charset="2"/>
              </a:rPr>
              <a:t>, are in favor of H</a:t>
            </a:r>
            <a:r>
              <a:rPr lang="en-US" altLang="en-US" sz="2400" b="1" baseline="-25000" smtClean="0">
                <a:sym typeface="Symbol" pitchFamily="18" charset="2"/>
              </a:rPr>
              <a:t>a</a:t>
            </a:r>
          </a:p>
          <a:p>
            <a:pPr lvl="1" eaLnBrk="1" hangingPunct="1"/>
            <a:r>
              <a:rPr lang="en-US" altLang="en-US" sz="2400" b="1" smtClean="0">
                <a:sym typeface="Symbol" pitchFamily="18" charset="2"/>
              </a:rPr>
              <a:t>P(Type I error – reject H</a:t>
            </a:r>
            <a:r>
              <a:rPr lang="en-US" altLang="en-US" sz="2400" b="1" baseline="-25000" smtClean="0">
                <a:sym typeface="Symbol" pitchFamily="18" charset="2"/>
              </a:rPr>
              <a:t>0</a:t>
            </a:r>
            <a:r>
              <a:rPr lang="en-US" altLang="en-US" sz="2400" b="1" smtClean="0">
                <a:sym typeface="Symbol" pitchFamily="18" charset="2"/>
              </a:rPr>
              <a:t> when H</a:t>
            </a:r>
            <a:r>
              <a:rPr lang="en-US" altLang="en-US" sz="2400" b="1" baseline="-25000" smtClean="0">
                <a:sym typeface="Symbol" pitchFamily="18" charset="2"/>
              </a:rPr>
              <a:t>0</a:t>
            </a:r>
            <a:r>
              <a:rPr lang="en-US" altLang="en-US" sz="2400" b="1" smtClean="0">
                <a:sym typeface="Symbol" pitchFamily="18" charset="2"/>
              </a:rPr>
              <a:t> is true) = </a:t>
            </a:r>
          </a:p>
          <a:p>
            <a:pPr lvl="1" eaLnBrk="1" hangingPunct="1"/>
            <a:r>
              <a:rPr lang="en-US" altLang="en-US" sz="2400" b="1" smtClean="0">
                <a:sym typeface="Symbol" pitchFamily="18" charset="2"/>
              </a:rPr>
              <a:t>P(Type II error – FTR H</a:t>
            </a:r>
            <a:r>
              <a:rPr lang="en-US" altLang="en-US" sz="2400" b="1" baseline="-25000" smtClean="0">
                <a:sym typeface="Symbol" pitchFamily="18" charset="2"/>
              </a:rPr>
              <a:t>0</a:t>
            </a:r>
            <a:r>
              <a:rPr lang="en-US" altLang="en-US" sz="2400" b="1" smtClean="0">
                <a:sym typeface="Symbol" pitchFamily="18" charset="2"/>
              </a:rPr>
              <a:t> when H</a:t>
            </a:r>
            <a:r>
              <a:rPr lang="en-US" altLang="en-US" sz="2400" b="1" baseline="-25000" smtClean="0">
                <a:sym typeface="Symbol" pitchFamily="18" charset="2"/>
              </a:rPr>
              <a:t>a</a:t>
            </a:r>
            <a:r>
              <a:rPr lang="en-US" altLang="en-US" sz="2400" b="1" smtClean="0">
                <a:sym typeface="Symbol" pitchFamily="18" charset="2"/>
              </a:rPr>
              <a:t> is true) = </a:t>
            </a:r>
          </a:p>
          <a:p>
            <a:pPr lvl="1" eaLnBrk="1" hangingPunct="1"/>
            <a:r>
              <a:rPr lang="en-US" altLang="en-US" sz="2400" b="1" smtClean="0">
                <a:sym typeface="Symbol" pitchFamily="18" charset="2"/>
              </a:rPr>
              <a:t>Power (of a test) = 1 - </a:t>
            </a:r>
          </a:p>
          <a:p>
            <a:pPr lvl="1" eaLnBrk="1" hangingPunct="1"/>
            <a:r>
              <a:rPr lang="en-US" altLang="en-US" sz="2400" b="1" smtClean="0"/>
              <a:t>Increase power by increasing n or </a:t>
            </a:r>
            <a:r>
              <a:rPr lang="en-US" altLang="en-US" sz="2400" b="1" smtClean="0">
                <a:sym typeface="Symbol" pitchFamily="18" charset="2"/>
              </a:rPr>
              <a:t></a:t>
            </a:r>
          </a:p>
          <a:p>
            <a:pPr lvl="1" eaLnBrk="1" hangingPunct="1"/>
            <a:endParaRPr lang="en-US" altLang="en-US" sz="1200" b="1" smtClean="0"/>
          </a:p>
          <a:p>
            <a:pPr eaLnBrk="1" hangingPunct="1"/>
            <a:r>
              <a:rPr lang="en-US" altLang="en-US" sz="2800" b="1" smtClean="0">
                <a:solidFill>
                  <a:srgbClr val="FFFF00"/>
                </a:solidFill>
              </a:rPr>
              <a:t>Homework</a:t>
            </a:r>
          </a:p>
          <a:p>
            <a:pPr lvl="1" eaLnBrk="1" hangingPunct="1"/>
            <a:r>
              <a:rPr lang="en-US" altLang="en-US" sz="2400" b="1" smtClean="0"/>
              <a:t>pg 738 – 9; 11.65 – 74</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19063"/>
            <a:ext cx="8229600" cy="792162"/>
          </a:xfrm>
        </p:spPr>
        <p:txBody>
          <a:bodyPr/>
          <a:lstStyle/>
          <a:p>
            <a:r>
              <a:rPr lang="en-US" altLang="en-US" sz="3600" b="1" smtClean="0"/>
              <a:t>Problem 1</a:t>
            </a:r>
          </a:p>
        </p:txBody>
      </p:sp>
      <p:sp>
        <p:nvSpPr>
          <p:cNvPr id="15363" name="Content Placeholder 2"/>
          <p:cNvSpPr>
            <a:spLocks noGrp="1"/>
          </p:cNvSpPr>
          <p:nvPr>
            <p:ph idx="1"/>
          </p:nvPr>
        </p:nvSpPr>
        <p:spPr>
          <a:xfrm>
            <a:off x="457200" y="1143000"/>
            <a:ext cx="8229600" cy="4983163"/>
          </a:xfrm>
        </p:spPr>
        <p:txBody>
          <a:bodyPr/>
          <a:lstStyle/>
          <a:p>
            <a:pPr marL="0" indent="0">
              <a:buFontTx/>
              <a:buNone/>
            </a:pPr>
            <a:r>
              <a:rPr lang="en-US" altLang="en-US" sz="2800" b="1" smtClean="0"/>
              <a:t>When performing inference procedures for means we sometimes use the normal distribution and sometimes use Student’s </a:t>
            </a:r>
            <a:r>
              <a:rPr lang="en-US" altLang="en-US" sz="2800" b="1" i="1" smtClean="0"/>
              <a:t>t</a:t>
            </a:r>
            <a:r>
              <a:rPr lang="en-US" altLang="en-US" sz="2800" b="1" smtClean="0"/>
              <a:t> distribution.  How do you decide which to use?</a:t>
            </a:r>
          </a:p>
        </p:txBody>
      </p:sp>
      <p:sp>
        <p:nvSpPr>
          <p:cNvPr id="15364" name="Rectangle 3"/>
          <p:cNvSpPr>
            <a:spLocks noChangeArrowheads="1"/>
          </p:cNvSpPr>
          <p:nvPr/>
        </p:nvSpPr>
        <p:spPr bwMode="auto">
          <a:xfrm>
            <a:off x="457200" y="3200400"/>
            <a:ext cx="83820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b="1">
                <a:solidFill>
                  <a:srgbClr val="FFFF00"/>
                </a:solidFill>
              </a:rPr>
              <a:t>We use normal distributions in inference procedures for population proportions always and for population means if we know the population standard deviation (very rare).  </a:t>
            </a:r>
          </a:p>
          <a:p>
            <a:pPr eaLnBrk="1" hangingPunct="1">
              <a:spcBef>
                <a:spcPct val="0"/>
              </a:spcBef>
              <a:buFontTx/>
              <a:buNone/>
            </a:pPr>
            <a:endParaRPr lang="en-US" altLang="en-US" sz="2000" b="1">
              <a:solidFill>
                <a:srgbClr val="FFFF00"/>
              </a:solidFill>
            </a:endParaRPr>
          </a:p>
          <a:p>
            <a:pPr eaLnBrk="1" hangingPunct="1">
              <a:spcBef>
                <a:spcPct val="0"/>
              </a:spcBef>
              <a:buFontTx/>
              <a:buNone/>
            </a:pPr>
            <a:r>
              <a:rPr lang="en-US" altLang="en-US" sz="2000" b="1">
                <a:solidFill>
                  <a:srgbClr val="FFFF00"/>
                </a:solidFill>
              </a:rPr>
              <a:t>We use the Student’s t distribution for population means when we don’t know the population standard deviation and have to use the sample standard deviation as its estimate.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19063"/>
            <a:ext cx="8229600" cy="792162"/>
          </a:xfrm>
        </p:spPr>
        <p:txBody>
          <a:bodyPr/>
          <a:lstStyle/>
          <a:p>
            <a:r>
              <a:rPr lang="en-US" altLang="en-US" sz="3600" b="1" smtClean="0"/>
              <a:t>Problem 2a</a:t>
            </a:r>
          </a:p>
        </p:txBody>
      </p:sp>
      <p:sp>
        <p:nvSpPr>
          <p:cNvPr id="3" name="Content Placeholder 2"/>
          <p:cNvSpPr>
            <a:spLocks noGrp="1"/>
          </p:cNvSpPr>
          <p:nvPr>
            <p:ph idx="1"/>
          </p:nvPr>
        </p:nvSpPr>
        <p:spPr>
          <a:xfrm>
            <a:off x="228600" y="914400"/>
            <a:ext cx="8686800" cy="4114800"/>
          </a:xfrm>
        </p:spPr>
        <p:txBody>
          <a:bodyPr/>
          <a:lstStyle/>
          <a:p>
            <a:pPr marL="0" indent="0">
              <a:buFontTx/>
              <a:buNone/>
              <a:defRPr/>
            </a:pPr>
            <a:r>
              <a:rPr lang="en-US" sz="2400" b="1" dirty="0" smtClean="0"/>
              <a:t>The blood sugar levels of 7 randomly selected rabbits of a certain species are measured 90 minutes after injection of 0.8 units of insulin.  The data (in mg/100 ml) are:  45,  34,  32,  48,  39,  45,  51. The researcher would like to use this sample to make inferences about the mean blood sugar level for the population of rabbits. </a:t>
            </a:r>
          </a:p>
          <a:p>
            <a:pPr>
              <a:buFontTx/>
              <a:buNone/>
              <a:defRPr/>
            </a:pPr>
            <a:r>
              <a:rPr lang="en-US" sz="1200" b="1" dirty="0" smtClean="0"/>
              <a:t> </a:t>
            </a:r>
          </a:p>
          <a:p>
            <a:pPr>
              <a:buFontTx/>
              <a:buNone/>
              <a:defRPr/>
            </a:pPr>
            <a:r>
              <a:rPr lang="en-US" sz="2400" b="1" dirty="0" smtClean="0"/>
              <a:t>(a) List the conditions (assumptions) that must be satisfied in order to compute confidence intervals or perform hypothesis tests.  Also, provide information to convince me that the condition is satisfied.</a:t>
            </a:r>
            <a:endParaRPr lang="en-US" sz="2400" b="1" dirty="0"/>
          </a:p>
        </p:txBody>
      </p:sp>
      <p:sp>
        <p:nvSpPr>
          <p:cNvPr id="4" name="Rectangle 3"/>
          <p:cNvSpPr/>
          <p:nvPr/>
        </p:nvSpPr>
        <p:spPr>
          <a:xfrm>
            <a:off x="228600" y="4953000"/>
            <a:ext cx="8915400" cy="1754188"/>
          </a:xfrm>
          <a:prstGeom prst="rect">
            <a:avLst/>
          </a:prstGeom>
        </p:spPr>
        <p:txBody>
          <a:bodyPr>
            <a:spAutoFit/>
          </a:bodyPr>
          <a:lstStyle/>
          <a:p>
            <a:pPr eaLnBrk="1" hangingPunct="1">
              <a:defRPr/>
            </a:pPr>
            <a:r>
              <a:rPr lang="en-US" b="1" u="sng" dirty="0">
                <a:solidFill>
                  <a:srgbClr val="FFFF00"/>
                </a:solidFill>
              </a:rPr>
              <a:t>Conditions</a:t>
            </a:r>
            <a:r>
              <a:rPr lang="en-US" b="1" dirty="0">
                <a:solidFill>
                  <a:srgbClr val="FFFF00"/>
                </a:solidFill>
              </a:rPr>
              <a:t>:  </a:t>
            </a:r>
          </a:p>
          <a:p>
            <a:pPr eaLnBrk="1" hangingPunct="1">
              <a:defRPr/>
            </a:pPr>
            <a:r>
              <a:rPr lang="en-US" b="1" dirty="0">
                <a:solidFill>
                  <a:schemeClr val="bg2">
                    <a:lumMod val="20000"/>
                    <a:lumOff val="80000"/>
                  </a:schemeClr>
                </a:solidFill>
              </a:rPr>
              <a:t>SRS</a:t>
            </a:r>
            <a:r>
              <a:rPr lang="en-US" b="1" dirty="0">
                <a:solidFill>
                  <a:srgbClr val="FFFF00"/>
                </a:solidFill>
              </a:rPr>
              <a:t> – problem states random selection, so assume </a:t>
            </a:r>
            <a:r>
              <a:rPr lang="en-US" b="1" dirty="0">
                <a:solidFill>
                  <a:srgbClr val="FFFF00"/>
                </a:solidFill>
              </a:rPr>
              <a:t>SRS is ok</a:t>
            </a:r>
            <a:r>
              <a:rPr lang="en-US" b="1" dirty="0">
                <a:solidFill>
                  <a:srgbClr val="FFFF00"/>
                </a:solidFill>
              </a:rPr>
              <a:t/>
            </a:r>
            <a:br>
              <a:rPr lang="en-US" b="1" dirty="0">
                <a:solidFill>
                  <a:srgbClr val="FFFF00"/>
                </a:solidFill>
              </a:rPr>
            </a:br>
            <a:r>
              <a:rPr lang="en-US" b="1" dirty="0">
                <a:solidFill>
                  <a:schemeClr val="bg2">
                    <a:lumMod val="20000"/>
                    <a:lumOff val="80000"/>
                  </a:schemeClr>
                </a:solidFill>
              </a:rPr>
              <a:t>Independence</a:t>
            </a:r>
            <a:r>
              <a:rPr lang="en-US" b="1" dirty="0">
                <a:solidFill>
                  <a:srgbClr val="FFFF00"/>
                </a:solidFill>
              </a:rPr>
              <a:t> – assumption is reasonable from </a:t>
            </a:r>
            <a:r>
              <a:rPr lang="en-US" b="1" dirty="0">
                <a:solidFill>
                  <a:srgbClr val="FFFF00"/>
                </a:solidFill>
              </a:rPr>
              <a:t>problem (more than 70 rabbits)</a:t>
            </a:r>
            <a:endParaRPr lang="en-US" b="1" dirty="0">
              <a:solidFill>
                <a:srgbClr val="FFFF00"/>
              </a:solidFill>
            </a:endParaRPr>
          </a:p>
          <a:p>
            <a:pPr eaLnBrk="1" hangingPunct="1">
              <a:defRPr/>
            </a:pPr>
            <a:r>
              <a:rPr lang="en-US" b="1" dirty="0">
                <a:solidFill>
                  <a:schemeClr val="bg2">
                    <a:lumMod val="20000"/>
                    <a:lumOff val="80000"/>
                  </a:schemeClr>
                </a:solidFill>
              </a:rPr>
              <a:t>Normality</a:t>
            </a:r>
            <a:r>
              <a:rPr lang="en-US" b="1" dirty="0">
                <a:solidFill>
                  <a:srgbClr val="FFFF00"/>
                </a:solidFill>
              </a:rPr>
              <a:t> </a:t>
            </a:r>
            <a:r>
              <a:rPr lang="en-US" b="1" dirty="0">
                <a:solidFill>
                  <a:srgbClr val="FFFF00"/>
                </a:solidFill>
              </a:rPr>
              <a:t>– n = 7 is too small for CLT to apply so box-plot of data is required to check if normality is not a good assumption and to see if there are any outliers!  [no outliers, symmetry not great, normality plot ok</a:t>
            </a:r>
            <a:r>
              <a:rPr lang="en-US" b="1" dirty="0">
                <a:solidFill>
                  <a:srgbClr val="FFFF00"/>
                </a:solidFill>
              </a:rPr>
              <a:t>]</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19063"/>
            <a:ext cx="8229600" cy="792162"/>
          </a:xfrm>
        </p:spPr>
        <p:txBody>
          <a:bodyPr/>
          <a:lstStyle/>
          <a:p>
            <a:r>
              <a:rPr lang="en-US" altLang="en-US" sz="3600" b="1" smtClean="0"/>
              <a:t>Problem 2b</a:t>
            </a:r>
          </a:p>
        </p:txBody>
      </p:sp>
      <p:sp>
        <p:nvSpPr>
          <p:cNvPr id="3" name="Content Placeholder 2"/>
          <p:cNvSpPr>
            <a:spLocks noGrp="1"/>
          </p:cNvSpPr>
          <p:nvPr>
            <p:ph idx="1"/>
          </p:nvPr>
        </p:nvSpPr>
        <p:spPr>
          <a:xfrm>
            <a:off x="228600" y="914400"/>
            <a:ext cx="8686800" cy="5211763"/>
          </a:xfrm>
        </p:spPr>
        <p:txBody>
          <a:bodyPr/>
          <a:lstStyle/>
          <a:p>
            <a:pPr marL="0" indent="0">
              <a:buFontTx/>
              <a:buNone/>
              <a:defRPr/>
            </a:pPr>
            <a:r>
              <a:rPr lang="en-US" sz="2400" b="1" dirty="0" smtClean="0"/>
              <a:t>The blood sugar levels of 7 randomly selected rabbits of a certain species are measured 90 minutes after injection of 0.8 units of insulin.  The data (in mg/100 ml) are:  45,  34,  32,  48,  39,  45,  51. The researcher would like to use this sample to make inferences about the mean blood sugar level for the population of rabbits. </a:t>
            </a:r>
          </a:p>
          <a:p>
            <a:pPr>
              <a:buFontTx/>
              <a:buNone/>
              <a:defRPr/>
            </a:pPr>
            <a:r>
              <a:rPr lang="en-US" sz="1200" b="1" dirty="0" smtClean="0"/>
              <a:t> </a:t>
            </a:r>
          </a:p>
          <a:p>
            <a:pPr>
              <a:buFontTx/>
              <a:buNone/>
              <a:defRPr/>
            </a:pPr>
            <a:r>
              <a:rPr lang="en-US" sz="2400" b="1" dirty="0" smtClean="0"/>
              <a:t>(b) Calculate a 90% confidence interval for the mean blood sugar level in the population of all rabbits of this species 90 minutes after insulin injection.</a:t>
            </a:r>
            <a:endParaRPr lang="en-US" sz="2400" b="1" dirty="0"/>
          </a:p>
        </p:txBody>
      </p:sp>
      <p:sp>
        <p:nvSpPr>
          <p:cNvPr id="17412" name="Rectangle 3"/>
          <p:cNvSpPr>
            <a:spLocks noChangeArrowheads="1"/>
          </p:cNvSpPr>
          <p:nvPr/>
        </p:nvSpPr>
        <p:spPr bwMode="auto">
          <a:xfrm>
            <a:off x="381000" y="4724400"/>
            <a:ext cx="8382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b="1" u="sng">
                <a:solidFill>
                  <a:srgbClr val="FFFF00"/>
                </a:solidFill>
              </a:rPr>
              <a:t>Calculations</a:t>
            </a:r>
            <a:r>
              <a:rPr lang="en-US" altLang="en-US" sz="1800" b="1">
                <a:solidFill>
                  <a:srgbClr val="FFFF00"/>
                </a:solidFill>
              </a:rPr>
              <a:t>:   </a:t>
            </a:r>
            <a:br>
              <a:rPr lang="en-US" altLang="en-US" sz="1800" b="1">
                <a:solidFill>
                  <a:srgbClr val="FFFF00"/>
                </a:solidFill>
              </a:rPr>
            </a:br>
            <a:r>
              <a:rPr lang="en-US" altLang="en-US" sz="1800" b="1">
                <a:solidFill>
                  <a:srgbClr val="FFFF00"/>
                </a:solidFill>
              </a:rPr>
              <a:t>    n = 7,  x-bar = 42 mg/100 ml, s = 7.165 mg/100 ml, and α/2 = .05 </a:t>
            </a:r>
          </a:p>
          <a:p>
            <a:pPr eaLnBrk="1" hangingPunct="1">
              <a:spcBef>
                <a:spcPct val="0"/>
              </a:spcBef>
              <a:buFontTx/>
              <a:buNone/>
            </a:pPr>
            <a:r>
              <a:rPr lang="en-US" altLang="en-US" sz="1800" b="1">
                <a:solidFill>
                  <a:srgbClr val="FFFF00"/>
                </a:solidFill>
              </a:rPr>
              <a:t>    CI = x-bar </a:t>
            </a:r>
            <a:r>
              <a:rPr lang="en-US" altLang="en-US" sz="1800" b="1">
                <a:solidFill>
                  <a:srgbClr val="FFFF00"/>
                </a:solidFill>
                <a:sym typeface="Symbol" pitchFamily="18" charset="2"/>
              </a:rPr>
              <a:t> t</a:t>
            </a:r>
            <a:r>
              <a:rPr lang="en-US" altLang="en-US" sz="1800" b="1" baseline="-25000">
                <a:solidFill>
                  <a:srgbClr val="FFFF00"/>
                </a:solidFill>
                <a:sym typeface="Symbol" pitchFamily="18" charset="2"/>
              </a:rPr>
              <a:t>.95,6</a:t>
            </a:r>
            <a:r>
              <a:rPr lang="en-US" altLang="en-US" sz="1800" b="1">
                <a:solidFill>
                  <a:srgbClr val="FFFF00"/>
                </a:solidFill>
              </a:rPr>
              <a:t>(s/√n) = 42 </a:t>
            </a:r>
            <a:r>
              <a:rPr lang="en-US" altLang="en-US" sz="1800" b="1">
                <a:solidFill>
                  <a:srgbClr val="FFFF00"/>
                </a:solidFill>
                <a:sym typeface="Symbol" pitchFamily="18" charset="2"/>
              </a:rPr>
              <a:t> 1.943</a:t>
            </a:r>
            <a:r>
              <a:rPr lang="en-US" altLang="en-US" sz="1800" b="1">
                <a:solidFill>
                  <a:srgbClr val="FFFF00"/>
                </a:solidFill>
              </a:rPr>
              <a:t>(7.165/√7) = 42 </a:t>
            </a:r>
            <a:r>
              <a:rPr lang="en-US" altLang="en-US" sz="1800" b="1">
                <a:solidFill>
                  <a:srgbClr val="FFFF00"/>
                </a:solidFill>
                <a:sym typeface="Symbol" pitchFamily="18" charset="2"/>
              </a:rPr>
              <a:t> 5.262</a:t>
            </a:r>
            <a:endParaRPr lang="en-US" altLang="en-US" sz="1800" b="1">
              <a:solidFill>
                <a:srgbClr val="FFFF00"/>
              </a:solidFill>
            </a:endParaRPr>
          </a:p>
          <a:p>
            <a:pPr eaLnBrk="1" hangingPunct="1">
              <a:spcBef>
                <a:spcPct val="0"/>
              </a:spcBef>
              <a:buFontTx/>
              <a:buNone/>
            </a:pPr>
            <a:r>
              <a:rPr lang="en-US" altLang="en-US" sz="1800" b="1">
                <a:solidFill>
                  <a:srgbClr val="FFFF00"/>
                </a:solidFill>
              </a:rPr>
              <a:t>    </a:t>
            </a:r>
          </a:p>
          <a:p>
            <a:pPr eaLnBrk="1" hangingPunct="1">
              <a:spcBef>
                <a:spcPct val="0"/>
              </a:spcBef>
              <a:buFontTx/>
              <a:buNone/>
            </a:pPr>
            <a:r>
              <a:rPr lang="en-US" altLang="en-US" sz="1800" b="1">
                <a:solidFill>
                  <a:srgbClr val="FFFF00"/>
                </a:solidFill>
              </a:rPr>
              <a:t>From calculator:  [36.738, 47.262 ]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19063"/>
            <a:ext cx="8229600" cy="792162"/>
          </a:xfrm>
        </p:spPr>
        <p:txBody>
          <a:bodyPr/>
          <a:lstStyle/>
          <a:p>
            <a:r>
              <a:rPr lang="en-US" altLang="en-US" sz="3600" b="1" smtClean="0"/>
              <a:t>Problem 3</a:t>
            </a:r>
          </a:p>
        </p:txBody>
      </p:sp>
      <p:sp>
        <p:nvSpPr>
          <p:cNvPr id="18435" name="Content Placeholder 2"/>
          <p:cNvSpPr>
            <a:spLocks noGrp="1"/>
          </p:cNvSpPr>
          <p:nvPr>
            <p:ph idx="1"/>
          </p:nvPr>
        </p:nvSpPr>
        <p:spPr>
          <a:xfrm>
            <a:off x="304800" y="914400"/>
            <a:ext cx="8610600" cy="5211763"/>
          </a:xfrm>
        </p:spPr>
        <p:txBody>
          <a:bodyPr/>
          <a:lstStyle/>
          <a:p>
            <a:pPr marL="0" indent="0">
              <a:buFontTx/>
              <a:buNone/>
            </a:pPr>
            <a:r>
              <a:rPr lang="en-US" altLang="en-US" sz="2400" b="1" smtClean="0"/>
              <a:t>The mean length of the incision used in arthroscopic knee surgery has been 2.0 cm.  An article in a recent medical journal reports that a new procedure can reduce the average length of the incision used in such surgeries.  The authors of the article reported that in a sample of 36 such surgeries in which the new technique was used, the average incision length was 1.96 cm, with a standard deviation of 0.13 cm.  Perform a test at the α = .05 level to determine whether the mean length of incision used in the new procedure is significantly less than 2.0 cm.  Assume that any conditions needed for inference are satisfied.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
            <a:ext cx="8229600" cy="944563"/>
          </a:xfrm>
        </p:spPr>
        <p:txBody>
          <a:bodyPr/>
          <a:lstStyle/>
          <a:p>
            <a:r>
              <a:rPr lang="en-US" altLang="en-US" sz="3600" b="1" smtClean="0"/>
              <a:t>Problem 3</a:t>
            </a:r>
          </a:p>
        </p:txBody>
      </p:sp>
      <p:sp>
        <p:nvSpPr>
          <p:cNvPr id="4" name="Rectangle 3"/>
          <p:cNvSpPr/>
          <p:nvPr/>
        </p:nvSpPr>
        <p:spPr>
          <a:xfrm>
            <a:off x="261938" y="990600"/>
            <a:ext cx="8610600" cy="5632450"/>
          </a:xfrm>
          <a:prstGeom prst="rect">
            <a:avLst/>
          </a:prstGeom>
        </p:spPr>
        <p:txBody>
          <a:bodyPr>
            <a:spAutoFit/>
          </a:bodyPr>
          <a:lstStyle/>
          <a:p>
            <a:pPr eaLnBrk="1" hangingPunct="1">
              <a:defRPr/>
            </a:pPr>
            <a:r>
              <a:rPr lang="en-US" sz="2000" b="1" dirty="0">
                <a:solidFill>
                  <a:schemeClr val="bg2">
                    <a:lumMod val="20000"/>
                    <a:lumOff val="80000"/>
                  </a:schemeClr>
                </a:solidFill>
              </a:rPr>
              <a:t>Hypothesis:  </a:t>
            </a:r>
            <a:r>
              <a:rPr lang="el-GR" sz="2000" b="1" dirty="0">
                <a:solidFill>
                  <a:srgbClr val="FFFF00"/>
                </a:solidFill>
              </a:rPr>
              <a:t>μ</a:t>
            </a:r>
            <a:r>
              <a:rPr lang="en-US" sz="2000" b="1" dirty="0">
                <a:solidFill>
                  <a:srgbClr val="FFFF00"/>
                </a:solidFill>
              </a:rPr>
              <a:t> = average incision length of old procedure</a:t>
            </a:r>
          </a:p>
          <a:p>
            <a:pPr eaLnBrk="1" hangingPunct="1">
              <a:defRPr/>
            </a:pPr>
            <a:r>
              <a:rPr lang="en-US" sz="2000" b="1" dirty="0">
                <a:solidFill>
                  <a:srgbClr val="FFFF00"/>
                </a:solidFill>
              </a:rPr>
              <a:t>    H</a:t>
            </a:r>
            <a:r>
              <a:rPr lang="en-US" sz="2000" b="1" baseline="-25000" dirty="0">
                <a:solidFill>
                  <a:srgbClr val="FFFF00"/>
                </a:solidFill>
              </a:rPr>
              <a:t>0</a:t>
            </a:r>
            <a:r>
              <a:rPr lang="en-US" sz="2000" b="1" dirty="0">
                <a:solidFill>
                  <a:srgbClr val="FFFF00"/>
                </a:solidFill>
              </a:rPr>
              <a:t>:   </a:t>
            </a:r>
            <a:r>
              <a:rPr lang="el-GR" sz="2000" b="1" dirty="0">
                <a:solidFill>
                  <a:srgbClr val="FFFF00"/>
                </a:solidFill>
              </a:rPr>
              <a:t>μ</a:t>
            </a:r>
            <a:r>
              <a:rPr lang="en-US" sz="2000" b="1" dirty="0">
                <a:solidFill>
                  <a:srgbClr val="FFFF00"/>
                </a:solidFill>
              </a:rPr>
              <a:t> = 2.0 cm        no change</a:t>
            </a:r>
          </a:p>
          <a:p>
            <a:pPr eaLnBrk="1" hangingPunct="1">
              <a:defRPr/>
            </a:pPr>
            <a:r>
              <a:rPr lang="en-US" sz="2000" b="1" dirty="0">
                <a:solidFill>
                  <a:srgbClr val="FFFF00"/>
                </a:solidFill>
              </a:rPr>
              <a:t>    H</a:t>
            </a:r>
            <a:r>
              <a:rPr lang="en-US" sz="2000" b="1" baseline="-25000" dirty="0">
                <a:solidFill>
                  <a:srgbClr val="FFFF00"/>
                </a:solidFill>
              </a:rPr>
              <a:t>a</a:t>
            </a:r>
            <a:r>
              <a:rPr lang="en-US" sz="2000" b="1" dirty="0">
                <a:solidFill>
                  <a:srgbClr val="FFFF00"/>
                </a:solidFill>
              </a:rPr>
              <a:t>:   </a:t>
            </a:r>
            <a:r>
              <a:rPr lang="el-GR" sz="2000" b="1" dirty="0">
                <a:solidFill>
                  <a:srgbClr val="FFFF00"/>
                </a:solidFill>
              </a:rPr>
              <a:t>μ</a:t>
            </a:r>
            <a:r>
              <a:rPr lang="en-US" sz="2000" b="1" dirty="0">
                <a:solidFill>
                  <a:srgbClr val="FFFF00"/>
                </a:solidFill>
              </a:rPr>
              <a:t> &lt; 2.0 cm        new procedure better    (One sided test)</a:t>
            </a:r>
          </a:p>
          <a:p>
            <a:pPr eaLnBrk="1" hangingPunct="1">
              <a:defRPr/>
            </a:pPr>
            <a:endParaRPr lang="en-US" sz="2000" b="1" dirty="0">
              <a:solidFill>
                <a:srgbClr val="FFFF00"/>
              </a:solidFill>
            </a:endParaRPr>
          </a:p>
          <a:p>
            <a:pPr eaLnBrk="1" hangingPunct="1">
              <a:defRPr/>
            </a:pPr>
            <a:r>
              <a:rPr lang="en-US" sz="2000" b="1" dirty="0">
                <a:solidFill>
                  <a:schemeClr val="bg2">
                    <a:lumMod val="20000"/>
                    <a:lumOff val="80000"/>
                  </a:schemeClr>
                </a:solidFill>
              </a:rPr>
              <a:t>Conditions:  </a:t>
            </a:r>
            <a:r>
              <a:rPr lang="en-US" sz="2000" b="1" dirty="0">
                <a:solidFill>
                  <a:srgbClr val="FFFF00"/>
                </a:solidFill>
              </a:rPr>
              <a:t>“Assume that any conditions . . . satisfied”</a:t>
            </a:r>
          </a:p>
          <a:p>
            <a:pPr eaLnBrk="1" hangingPunct="1">
              <a:defRPr/>
            </a:pPr>
            <a:endParaRPr lang="en-US" sz="2000" b="1" dirty="0">
              <a:solidFill>
                <a:srgbClr val="FFFF00"/>
              </a:solidFill>
            </a:endParaRPr>
          </a:p>
          <a:p>
            <a:pPr eaLnBrk="1" hangingPunct="1">
              <a:defRPr/>
            </a:pPr>
            <a:r>
              <a:rPr lang="en-US" sz="2000" b="1" dirty="0">
                <a:solidFill>
                  <a:schemeClr val="bg2">
                    <a:lumMod val="20000"/>
                    <a:lumOff val="80000"/>
                  </a:schemeClr>
                </a:solidFill>
              </a:rPr>
              <a:t>Calculations:   </a:t>
            </a:r>
            <a:r>
              <a:rPr lang="en-US" sz="2000" b="1" dirty="0">
                <a:solidFill>
                  <a:srgbClr val="FFFF00"/>
                </a:solidFill>
              </a:rPr>
              <a:t/>
            </a:r>
            <a:br>
              <a:rPr lang="en-US" sz="2000" b="1" dirty="0">
                <a:solidFill>
                  <a:srgbClr val="FFFF00"/>
                </a:solidFill>
              </a:rPr>
            </a:br>
            <a:r>
              <a:rPr lang="en-US" sz="2000" b="1" dirty="0">
                <a:solidFill>
                  <a:srgbClr val="FFFF00"/>
                </a:solidFill>
              </a:rPr>
              <a:t>    </a:t>
            </a:r>
            <a:r>
              <a:rPr lang="el-GR" sz="2000" b="1" dirty="0">
                <a:solidFill>
                  <a:srgbClr val="FFFF00"/>
                </a:solidFill>
              </a:rPr>
              <a:t>μ</a:t>
            </a:r>
            <a:r>
              <a:rPr lang="en-US" sz="2000" b="1" dirty="0">
                <a:solidFill>
                  <a:srgbClr val="FFFF00"/>
                </a:solidFill>
              </a:rPr>
              <a:t> = 2.0 cm, n = 36,  x-bar = 1.96 cm, s = 0.13 cm, and α = .05 </a:t>
            </a:r>
          </a:p>
          <a:p>
            <a:pPr eaLnBrk="1" hangingPunct="1">
              <a:defRPr/>
            </a:pPr>
            <a:r>
              <a:rPr lang="en-US" sz="2000" b="1" dirty="0">
                <a:solidFill>
                  <a:srgbClr val="FFFF00"/>
                </a:solidFill>
              </a:rPr>
              <a:t>    TS = (1.96 – 2.0)/(0.13/√36) = -1.846</a:t>
            </a:r>
          </a:p>
          <a:p>
            <a:pPr eaLnBrk="1" hangingPunct="1">
              <a:defRPr/>
            </a:pPr>
            <a:r>
              <a:rPr lang="en-US" sz="2000" b="1" dirty="0">
                <a:solidFill>
                  <a:srgbClr val="FFFF00"/>
                </a:solidFill>
              </a:rPr>
              <a:t>    From calculator:  TS = -1.846   p-value = 0.0367</a:t>
            </a:r>
          </a:p>
          <a:p>
            <a:pPr eaLnBrk="1" hangingPunct="1">
              <a:defRPr/>
            </a:pPr>
            <a:endParaRPr lang="en-US" sz="2000" b="1" dirty="0">
              <a:solidFill>
                <a:srgbClr val="FFFF00"/>
              </a:solidFill>
            </a:endParaRPr>
          </a:p>
          <a:p>
            <a:pPr eaLnBrk="1" hangingPunct="1">
              <a:defRPr/>
            </a:pPr>
            <a:endParaRPr lang="en-US" sz="2000" b="1" dirty="0">
              <a:solidFill>
                <a:srgbClr val="FFFF00"/>
              </a:solidFill>
            </a:endParaRPr>
          </a:p>
          <a:p>
            <a:pPr eaLnBrk="1" hangingPunct="1">
              <a:defRPr/>
            </a:pPr>
            <a:r>
              <a:rPr lang="en-US" sz="2000" b="1" dirty="0">
                <a:solidFill>
                  <a:schemeClr val="bg2">
                    <a:lumMod val="20000"/>
                    <a:lumOff val="80000"/>
                  </a:schemeClr>
                </a:solidFill>
              </a:rPr>
              <a:t>Interpretation:</a:t>
            </a:r>
            <a:r>
              <a:rPr lang="en-US" sz="2000" b="1" dirty="0">
                <a:solidFill>
                  <a:srgbClr val="FFFF00"/>
                </a:solidFill>
              </a:rPr>
              <a:t/>
            </a:r>
            <a:br>
              <a:rPr lang="en-US" sz="2000" b="1" dirty="0">
                <a:solidFill>
                  <a:srgbClr val="FFFF00"/>
                </a:solidFill>
              </a:rPr>
            </a:br>
            <a:r>
              <a:rPr lang="en-US" sz="2000" b="1" dirty="0">
                <a:solidFill>
                  <a:srgbClr val="FFFF00"/>
                </a:solidFill>
              </a:rPr>
              <a:t>    Since p &lt; </a:t>
            </a:r>
            <a:r>
              <a:rPr lang="en-US" sz="2000" b="1" dirty="0">
                <a:solidFill>
                  <a:srgbClr val="FFFF00"/>
                </a:solidFill>
                <a:sym typeface="Symbol"/>
              </a:rPr>
              <a:t>, then we have evidence to reject H</a:t>
            </a:r>
            <a:r>
              <a:rPr lang="en-US" sz="2000" b="1" baseline="-25000" dirty="0">
                <a:solidFill>
                  <a:srgbClr val="FFFF00"/>
                </a:solidFill>
                <a:sym typeface="Symbol"/>
              </a:rPr>
              <a:t>0</a:t>
            </a:r>
            <a:r>
              <a:rPr lang="en-US" sz="2000" b="1" dirty="0">
                <a:solidFill>
                  <a:srgbClr val="FFFF00"/>
                </a:solidFill>
                <a:sym typeface="Symbol"/>
              </a:rPr>
              <a:t> in favor of H</a:t>
            </a:r>
            <a:r>
              <a:rPr lang="en-US" sz="2000" b="1" baseline="-25000" dirty="0">
                <a:solidFill>
                  <a:srgbClr val="FFFF00"/>
                </a:solidFill>
                <a:sym typeface="Symbol"/>
              </a:rPr>
              <a:t>a</a:t>
            </a:r>
            <a:r>
              <a:rPr lang="en-US" sz="2000" b="1" dirty="0">
                <a:solidFill>
                  <a:srgbClr val="FFFF00"/>
                </a:solidFill>
                <a:sym typeface="Symbol"/>
              </a:rPr>
              <a:t>.  The new procedure has smaller average length incision (scars) than the old procedure.  Statistically significant result, but not much real practical significance (0.04 cm improvement or about 1/50 of an inch).</a:t>
            </a:r>
            <a:endParaRPr lang="en-US" sz="2000" b="1" dirty="0">
              <a:solidFill>
                <a:srgbClr val="FFFF00"/>
              </a:solidFill>
            </a:endParaRPr>
          </a:p>
          <a:p>
            <a:pPr eaLnBrk="1" hangingPunct="1">
              <a:defRPr/>
            </a:pPr>
            <a:endParaRPr lang="en-US" sz="2000" b="1" dirty="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19063"/>
            <a:ext cx="8229600" cy="792162"/>
          </a:xfrm>
        </p:spPr>
        <p:txBody>
          <a:bodyPr/>
          <a:lstStyle/>
          <a:p>
            <a:r>
              <a:rPr lang="en-US" altLang="en-US" sz="3600" b="1" smtClean="0"/>
              <a:t>Problem 4</a:t>
            </a:r>
          </a:p>
        </p:txBody>
      </p:sp>
      <p:sp>
        <p:nvSpPr>
          <p:cNvPr id="20483" name="Content Placeholder 2"/>
          <p:cNvSpPr>
            <a:spLocks noGrp="1"/>
          </p:cNvSpPr>
          <p:nvPr>
            <p:ph idx="1"/>
          </p:nvPr>
        </p:nvSpPr>
        <p:spPr>
          <a:xfrm>
            <a:off x="304800" y="838200"/>
            <a:ext cx="8610600" cy="5867400"/>
          </a:xfrm>
        </p:spPr>
        <p:txBody>
          <a:bodyPr/>
          <a:lstStyle/>
          <a:p>
            <a:pPr marL="0" indent="0">
              <a:buFontTx/>
              <a:buNone/>
            </a:pPr>
            <a:r>
              <a:rPr lang="en-US" altLang="en-US" sz="2400" b="1" smtClean="0"/>
              <a:t>A company institutes an exercise break for its workers to see if this will improve job satisfaction.  A questionnaire designed to assess worker satisfaction was given to 10 randomly selected workers before and after implementation of the exercise program.  These scores are provided in the table below:</a:t>
            </a:r>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r>
              <a:rPr lang="en-US" altLang="en-US" sz="2400" b="1" smtClean="0"/>
              <a:t>Perform a significance test to determine whether the exercise program was effective in improving job satisfaction.  You should state the conditions necessary for the test you perform to be valid, but you do not need to check these conditions.  Organize your work clearly and be sure to show all steps of the test below.</a:t>
            </a:r>
          </a:p>
        </p:txBody>
      </p:sp>
      <p:graphicFrame>
        <p:nvGraphicFramePr>
          <p:cNvPr id="4" name="Table 3"/>
          <p:cNvGraphicFramePr>
            <a:graphicFrameLocks noGrp="1"/>
          </p:cNvGraphicFramePr>
          <p:nvPr/>
        </p:nvGraphicFramePr>
        <p:xfrm>
          <a:off x="457200" y="3352800"/>
          <a:ext cx="8077200" cy="822325"/>
        </p:xfrm>
        <a:graphic>
          <a:graphicData uri="http://schemas.openxmlformats.org/drawingml/2006/table">
            <a:tbl>
              <a:tblPr/>
              <a:tblGrid>
                <a:gridCol w="1759348"/>
                <a:gridCol w="631785"/>
                <a:gridCol w="631785"/>
                <a:gridCol w="631785"/>
                <a:gridCol w="631785"/>
                <a:gridCol w="631785"/>
                <a:gridCol w="631785"/>
                <a:gridCol w="631785"/>
                <a:gridCol w="631785"/>
                <a:gridCol w="631785"/>
                <a:gridCol w="631785"/>
              </a:tblGrid>
              <a:tr h="274108">
                <a:tc>
                  <a:txBody>
                    <a:bodyPr/>
                    <a:lstStyle/>
                    <a:p>
                      <a:pPr marL="0" marR="0">
                        <a:spcBef>
                          <a:spcPts val="0"/>
                        </a:spcBef>
                        <a:spcAft>
                          <a:spcPts val="0"/>
                        </a:spcAft>
                      </a:pPr>
                      <a:r>
                        <a:rPr lang="en-US" sz="1800" b="1" dirty="0">
                          <a:solidFill>
                            <a:srgbClr val="FFFF00"/>
                          </a:solidFill>
                          <a:latin typeface="Times New Roman"/>
                          <a:ea typeface="Times New Roman"/>
                        </a:rPr>
                        <a:t>Worker </a:t>
                      </a:r>
                      <a:r>
                        <a:rPr lang="en-US" sz="1800" b="1" dirty="0" smtClean="0">
                          <a:solidFill>
                            <a:srgbClr val="FFFF00"/>
                          </a:solidFill>
                          <a:latin typeface="Times New Roman"/>
                          <a:ea typeface="Times New Roman"/>
                        </a:rPr>
                        <a:t> #</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1</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2</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3</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4</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5</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6</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7</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8</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9</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10</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108">
                <a:tc>
                  <a:txBody>
                    <a:bodyPr/>
                    <a:lstStyle/>
                    <a:p>
                      <a:pPr marL="0" marR="0">
                        <a:spcBef>
                          <a:spcPts val="0"/>
                        </a:spcBef>
                        <a:spcAft>
                          <a:spcPts val="0"/>
                        </a:spcAft>
                      </a:pPr>
                      <a:r>
                        <a:rPr lang="en-US" sz="1800" b="1" dirty="0">
                          <a:solidFill>
                            <a:srgbClr val="FFFF00"/>
                          </a:solidFill>
                          <a:latin typeface="Times New Roman"/>
                          <a:ea typeface="Times New Roman"/>
                        </a:rPr>
                        <a:t>Score </a:t>
                      </a:r>
                      <a:r>
                        <a:rPr lang="en-US" sz="1800" b="1" dirty="0" smtClean="0">
                          <a:solidFill>
                            <a:srgbClr val="FFFF00"/>
                          </a:solidFill>
                          <a:latin typeface="Times New Roman"/>
                          <a:ea typeface="Times New Roman"/>
                        </a:rPr>
                        <a:t>before</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34</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28</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29</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45</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26</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27</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24</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15</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15</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27</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108">
                <a:tc>
                  <a:txBody>
                    <a:bodyPr/>
                    <a:lstStyle/>
                    <a:p>
                      <a:pPr marL="0" marR="0">
                        <a:spcBef>
                          <a:spcPts val="0"/>
                        </a:spcBef>
                        <a:spcAft>
                          <a:spcPts val="0"/>
                        </a:spcAft>
                      </a:pPr>
                      <a:r>
                        <a:rPr lang="en-US" sz="1800" b="1" dirty="0">
                          <a:solidFill>
                            <a:srgbClr val="FFFF00"/>
                          </a:solidFill>
                          <a:latin typeface="Times New Roman"/>
                          <a:ea typeface="Times New Roman"/>
                        </a:rPr>
                        <a:t>Score </a:t>
                      </a:r>
                      <a:r>
                        <a:rPr lang="en-US" sz="1800" b="1" dirty="0" smtClean="0">
                          <a:solidFill>
                            <a:srgbClr val="FFFF00"/>
                          </a:solidFill>
                          <a:latin typeface="Times New Roman"/>
                          <a:ea typeface="Times New Roman"/>
                        </a:rPr>
                        <a:t>after</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33</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FFFF00"/>
                          </a:solidFill>
                          <a:latin typeface="Times New Roman"/>
                          <a:ea typeface="Times New Roman"/>
                        </a:rPr>
                        <a:t>36</a:t>
                      </a:r>
                      <a:endParaRPr lang="en-US" sz="2800" b="1">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50</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41</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37</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41</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39</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21</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20</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00"/>
                          </a:solidFill>
                          <a:latin typeface="Times New Roman"/>
                          <a:ea typeface="Times New Roman"/>
                        </a:rPr>
                        <a:t>37</a:t>
                      </a:r>
                      <a:endParaRPr lang="en-US" sz="2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9 - R</a:t>
            </a:r>
          </a:p>
        </p:txBody>
      </p:sp>
      <p:sp>
        <p:nvSpPr>
          <p:cNvPr id="3075"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Review of  </a:t>
            </a:r>
            <a:br>
              <a:rPr lang="en-US" altLang="en-US" b="1" smtClean="0"/>
            </a:br>
            <a:r>
              <a:rPr lang="en-US" altLang="en-US" b="1" smtClean="0"/>
              <a:t>Testing a Claim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38100"/>
            <a:ext cx="8229600" cy="944563"/>
          </a:xfrm>
        </p:spPr>
        <p:txBody>
          <a:bodyPr/>
          <a:lstStyle/>
          <a:p>
            <a:r>
              <a:rPr lang="en-US" altLang="en-US" sz="3600" b="1" smtClean="0"/>
              <a:t>Problem 4 cont</a:t>
            </a:r>
          </a:p>
        </p:txBody>
      </p:sp>
      <p:graphicFrame>
        <p:nvGraphicFramePr>
          <p:cNvPr id="4" name="Table 3"/>
          <p:cNvGraphicFramePr>
            <a:graphicFrameLocks noGrp="1"/>
          </p:cNvGraphicFramePr>
          <p:nvPr/>
        </p:nvGraphicFramePr>
        <p:xfrm>
          <a:off x="508000" y="990600"/>
          <a:ext cx="8077200" cy="1096963"/>
        </p:xfrm>
        <a:graphic>
          <a:graphicData uri="http://schemas.openxmlformats.org/drawingml/2006/table">
            <a:tbl>
              <a:tblPr/>
              <a:tblGrid>
                <a:gridCol w="1759348"/>
                <a:gridCol w="631785"/>
                <a:gridCol w="631785"/>
                <a:gridCol w="631785"/>
                <a:gridCol w="631785"/>
                <a:gridCol w="631785"/>
                <a:gridCol w="631785"/>
                <a:gridCol w="631785"/>
                <a:gridCol w="631785"/>
                <a:gridCol w="631785"/>
                <a:gridCol w="631785"/>
              </a:tblGrid>
              <a:tr h="274241">
                <a:tc>
                  <a:txBody>
                    <a:bodyPr/>
                    <a:lstStyle/>
                    <a:p>
                      <a:pPr marL="0" marR="0">
                        <a:spcBef>
                          <a:spcPts val="0"/>
                        </a:spcBef>
                        <a:spcAft>
                          <a:spcPts val="0"/>
                        </a:spcAft>
                      </a:pPr>
                      <a:r>
                        <a:rPr lang="en-US" sz="1800" b="1" dirty="0">
                          <a:solidFill>
                            <a:schemeClr val="tx2"/>
                          </a:solidFill>
                          <a:latin typeface="Times New Roman"/>
                          <a:ea typeface="Times New Roman"/>
                        </a:rPr>
                        <a:t>Worker </a:t>
                      </a:r>
                      <a:r>
                        <a:rPr lang="en-US" sz="1800" b="1" dirty="0" smtClean="0">
                          <a:solidFill>
                            <a:schemeClr val="tx2"/>
                          </a:solidFill>
                          <a:latin typeface="Times New Roman"/>
                          <a:ea typeface="Times New Roman"/>
                        </a:rPr>
                        <a:t> #</a:t>
                      </a:r>
                      <a:endParaRPr lang="en-US" sz="1800" b="1" dirty="0">
                        <a:solidFill>
                          <a:schemeClr val="tx2"/>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1</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2</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3</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4</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5</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6</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7</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8</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9</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10</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spcBef>
                          <a:spcPts val="0"/>
                        </a:spcBef>
                        <a:spcAft>
                          <a:spcPts val="0"/>
                        </a:spcAft>
                      </a:pPr>
                      <a:r>
                        <a:rPr lang="en-US" sz="1800" b="1" dirty="0">
                          <a:solidFill>
                            <a:schemeClr val="tx2"/>
                          </a:solidFill>
                          <a:latin typeface="Times New Roman"/>
                          <a:ea typeface="Times New Roman"/>
                        </a:rPr>
                        <a:t>Score </a:t>
                      </a:r>
                      <a:r>
                        <a:rPr lang="en-US" sz="1800" b="1" dirty="0" smtClean="0">
                          <a:solidFill>
                            <a:schemeClr val="tx2"/>
                          </a:solidFill>
                          <a:latin typeface="Times New Roman"/>
                          <a:ea typeface="Times New Roman"/>
                        </a:rPr>
                        <a:t>before</a:t>
                      </a:r>
                      <a:endParaRPr lang="en-US" sz="1800" b="1" dirty="0">
                        <a:solidFill>
                          <a:schemeClr val="tx2"/>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34</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28</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29</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45</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26</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27</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24</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15</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15</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27</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spcBef>
                          <a:spcPts val="0"/>
                        </a:spcBef>
                        <a:spcAft>
                          <a:spcPts val="0"/>
                        </a:spcAft>
                      </a:pPr>
                      <a:r>
                        <a:rPr lang="en-US" sz="1800" b="1" dirty="0">
                          <a:solidFill>
                            <a:schemeClr val="tx2"/>
                          </a:solidFill>
                          <a:latin typeface="Times New Roman"/>
                          <a:ea typeface="Times New Roman"/>
                        </a:rPr>
                        <a:t>Score </a:t>
                      </a:r>
                      <a:r>
                        <a:rPr lang="en-US" sz="1800" b="1" dirty="0" smtClean="0">
                          <a:solidFill>
                            <a:schemeClr val="tx2"/>
                          </a:solidFill>
                          <a:latin typeface="Times New Roman"/>
                          <a:ea typeface="Times New Roman"/>
                        </a:rPr>
                        <a:t>after</a:t>
                      </a:r>
                      <a:endParaRPr lang="en-US" sz="1800" b="1" dirty="0">
                        <a:solidFill>
                          <a:schemeClr val="tx2"/>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33</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chemeClr val="tx2"/>
                          </a:solidFill>
                          <a:latin typeface="Times New Roman"/>
                          <a:ea typeface="Times New Roman"/>
                        </a:rPr>
                        <a:t>36</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50</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41</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37</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41</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39</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21</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20</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2"/>
                          </a:solidFill>
                          <a:latin typeface="Times New Roman"/>
                          <a:ea typeface="Times New Roman"/>
                        </a:rPr>
                        <a:t>37</a:t>
                      </a: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spcBef>
                          <a:spcPts val="0"/>
                        </a:spcBef>
                        <a:spcAft>
                          <a:spcPts val="0"/>
                        </a:spcAft>
                      </a:pPr>
                      <a:r>
                        <a:rPr lang="en-US" sz="1800" b="1" dirty="0" smtClean="0">
                          <a:solidFill>
                            <a:srgbClr val="FFFF00"/>
                          </a:solidFill>
                          <a:latin typeface="Times New Roman"/>
                          <a:ea typeface="Times New Roman"/>
                        </a:rPr>
                        <a:t>Difference</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-1</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8</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21</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-4</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11</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14</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15</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6</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5</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FF00"/>
                          </a:solidFill>
                          <a:latin typeface="Times New Roman"/>
                          <a:ea typeface="Times New Roman"/>
                        </a:rPr>
                        <a:t>10</a:t>
                      </a:r>
                      <a:endParaRPr lang="en-US" sz="1800" b="1" dirty="0">
                        <a:solidFill>
                          <a:srgbClr val="FFFF0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61938" y="2209800"/>
            <a:ext cx="8653462" cy="4400550"/>
          </a:xfrm>
          <a:prstGeom prst="rect">
            <a:avLst/>
          </a:prstGeom>
        </p:spPr>
        <p:txBody>
          <a:bodyPr>
            <a:spAutoFit/>
          </a:bodyPr>
          <a:lstStyle/>
          <a:p>
            <a:pPr eaLnBrk="1" hangingPunct="1">
              <a:defRPr/>
            </a:pPr>
            <a:r>
              <a:rPr lang="en-US" sz="2000" b="1" dirty="0">
                <a:solidFill>
                  <a:schemeClr val="bg2">
                    <a:lumMod val="20000"/>
                    <a:lumOff val="80000"/>
                  </a:schemeClr>
                </a:solidFill>
              </a:rPr>
              <a:t>Hypothesis:  </a:t>
            </a:r>
            <a:r>
              <a:rPr lang="el-GR" sz="2000" b="1" dirty="0">
                <a:solidFill>
                  <a:srgbClr val="FFFF00"/>
                </a:solidFill>
              </a:rPr>
              <a:t>μ</a:t>
            </a:r>
            <a:r>
              <a:rPr lang="en-US" sz="2000" b="1" dirty="0">
                <a:solidFill>
                  <a:srgbClr val="FFFF00"/>
                </a:solidFill>
              </a:rPr>
              <a:t> = average difference between after and before program</a:t>
            </a:r>
          </a:p>
          <a:p>
            <a:pPr eaLnBrk="1" hangingPunct="1">
              <a:defRPr/>
            </a:pPr>
            <a:r>
              <a:rPr lang="en-US" sz="2000" b="1" dirty="0">
                <a:solidFill>
                  <a:srgbClr val="FFFF00"/>
                </a:solidFill>
              </a:rPr>
              <a:t>    H</a:t>
            </a:r>
            <a:r>
              <a:rPr lang="en-US" sz="2000" b="1" baseline="-25000" dirty="0">
                <a:solidFill>
                  <a:srgbClr val="FFFF00"/>
                </a:solidFill>
              </a:rPr>
              <a:t>0</a:t>
            </a:r>
            <a:r>
              <a:rPr lang="en-US" sz="2000" b="1" dirty="0">
                <a:solidFill>
                  <a:srgbClr val="FFFF00"/>
                </a:solidFill>
              </a:rPr>
              <a:t>:   </a:t>
            </a:r>
            <a:r>
              <a:rPr lang="el-GR" sz="2000" b="1" dirty="0">
                <a:solidFill>
                  <a:srgbClr val="FFFF00"/>
                </a:solidFill>
              </a:rPr>
              <a:t>μ</a:t>
            </a:r>
            <a:r>
              <a:rPr lang="en-US" sz="2000" b="1" baseline="-25000" dirty="0">
                <a:solidFill>
                  <a:srgbClr val="FFFF00"/>
                </a:solidFill>
              </a:rPr>
              <a:t>diff</a:t>
            </a:r>
            <a:r>
              <a:rPr lang="en-US" sz="2000" b="1" dirty="0">
                <a:solidFill>
                  <a:srgbClr val="FFFF00"/>
                </a:solidFill>
              </a:rPr>
              <a:t> = 0       program ineffective</a:t>
            </a:r>
          </a:p>
          <a:p>
            <a:pPr eaLnBrk="1" hangingPunct="1">
              <a:defRPr/>
            </a:pPr>
            <a:r>
              <a:rPr lang="en-US" sz="2000" b="1" dirty="0">
                <a:solidFill>
                  <a:srgbClr val="FFFF00"/>
                </a:solidFill>
              </a:rPr>
              <a:t>    H</a:t>
            </a:r>
            <a:r>
              <a:rPr lang="en-US" sz="2000" b="1" baseline="-25000" dirty="0">
                <a:solidFill>
                  <a:srgbClr val="FFFF00"/>
                </a:solidFill>
              </a:rPr>
              <a:t>a</a:t>
            </a:r>
            <a:r>
              <a:rPr lang="en-US" sz="2000" b="1" dirty="0">
                <a:solidFill>
                  <a:srgbClr val="FFFF00"/>
                </a:solidFill>
              </a:rPr>
              <a:t>:   </a:t>
            </a:r>
            <a:r>
              <a:rPr lang="el-GR" sz="2000" b="1" dirty="0">
                <a:solidFill>
                  <a:srgbClr val="FFFF00"/>
                </a:solidFill>
              </a:rPr>
              <a:t>μ</a:t>
            </a:r>
            <a:r>
              <a:rPr lang="en-US" sz="2000" b="1" baseline="-25000" dirty="0">
                <a:solidFill>
                  <a:srgbClr val="FFFF00"/>
                </a:solidFill>
              </a:rPr>
              <a:t>diff</a:t>
            </a:r>
            <a:r>
              <a:rPr lang="en-US" sz="2000" b="1" dirty="0">
                <a:solidFill>
                  <a:srgbClr val="FFFF00"/>
                </a:solidFill>
              </a:rPr>
              <a:t> &gt; 0       program improves job sat.       (One sided test)</a:t>
            </a:r>
          </a:p>
          <a:p>
            <a:pPr eaLnBrk="1" hangingPunct="1">
              <a:defRPr/>
            </a:pPr>
            <a:endParaRPr lang="en-US" sz="2000" b="1" dirty="0">
              <a:solidFill>
                <a:srgbClr val="FFFF00"/>
              </a:solidFill>
            </a:endParaRPr>
          </a:p>
          <a:p>
            <a:pPr eaLnBrk="1" hangingPunct="1">
              <a:defRPr/>
            </a:pPr>
            <a:r>
              <a:rPr lang="en-US" sz="2000" b="1" dirty="0">
                <a:solidFill>
                  <a:schemeClr val="bg2">
                    <a:lumMod val="20000"/>
                    <a:lumOff val="80000"/>
                  </a:schemeClr>
                </a:solidFill>
              </a:rPr>
              <a:t>Conditions:  </a:t>
            </a:r>
            <a:r>
              <a:rPr lang="en-US" sz="2000" b="1" dirty="0">
                <a:solidFill>
                  <a:srgbClr val="FFFF00"/>
                </a:solidFill>
              </a:rPr>
              <a:t>SRS – </a:t>
            </a:r>
            <a:r>
              <a:rPr lang="en-US" sz="2000" b="1" dirty="0">
                <a:solidFill>
                  <a:srgbClr val="FFFF00"/>
                </a:solidFill>
              </a:rPr>
              <a:t>assume from random; </a:t>
            </a:r>
            <a:r>
              <a:rPr lang="en-US" sz="2000" b="1" dirty="0">
                <a:solidFill>
                  <a:srgbClr val="FFFF00"/>
                </a:solidFill>
              </a:rPr>
              <a:t>Independent – </a:t>
            </a:r>
            <a:r>
              <a:rPr lang="en-US" sz="2000" b="1" dirty="0">
                <a:solidFill>
                  <a:srgbClr val="FFFF00"/>
                </a:solidFill>
              </a:rPr>
              <a:t>Employees &gt; 100 (?); Normal </a:t>
            </a:r>
            <a:r>
              <a:rPr lang="en-US" sz="2000" b="1" dirty="0">
                <a:solidFill>
                  <a:srgbClr val="FFFF00"/>
                </a:solidFill>
              </a:rPr>
              <a:t>– no CLT, but box-plot and normality plots </a:t>
            </a:r>
            <a:r>
              <a:rPr lang="en-US" sz="2000" b="1" dirty="0">
                <a:solidFill>
                  <a:srgbClr val="FFFF00"/>
                </a:solidFill>
              </a:rPr>
              <a:t>OK</a:t>
            </a:r>
            <a:endParaRPr lang="en-US" sz="2000" b="1" dirty="0">
              <a:solidFill>
                <a:srgbClr val="FFFF00"/>
              </a:solidFill>
            </a:endParaRPr>
          </a:p>
          <a:p>
            <a:pPr eaLnBrk="1" hangingPunct="1">
              <a:defRPr/>
            </a:pPr>
            <a:endParaRPr lang="en-US" sz="2000" b="1" dirty="0">
              <a:solidFill>
                <a:schemeClr val="bg2">
                  <a:lumMod val="20000"/>
                  <a:lumOff val="80000"/>
                </a:schemeClr>
              </a:solidFill>
            </a:endParaRPr>
          </a:p>
          <a:p>
            <a:pPr eaLnBrk="1" hangingPunct="1">
              <a:defRPr/>
            </a:pPr>
            <a:r>
              <a:rPr lang="en-US" sz="2000" b="1" dirty="0">
                <a:solidFill>
                  <a:schemeClr val="bg2">
                    <a:lumMod val="20000"/>
                    <a:lumOff val="80000"/>
                  </a:schemeClr>
                </a:solidFill>
              </a:rPr>
              <a:t>Calculations</a:t>
            </a:r>
            <a:r>
              <a:rPr lang="en-US" sz="2000" b="1" dirty="0">
                <a:solidFill>
                  <a:schemeClr val="bg2">
                    <a:lumMod val="20000"/>
                    <a:lumOff val="80000"/>
                  </a:schemeClr>
                </a:solidFill>
              </a:rPr>
              <a:t>:   </a:t>
            </a:r>
            <a:r>
              <a:rPr lang="en-US" sz="2000" b="1" dirty="0">
                <a:solidFill>
                  <a:srgbClr val="FFFF00"/>
                </a:solidFill>
              </a:rPr>
              <a:t/>
            </a:r>
            <a:br>
              <a:rPr lang="en-US" sz="2000" b="1" dirty="0">
                <a:solidFill>
                  <a:srgbClr val="FFFF00"/>
                </a:solidFill>
              </a:rPr>
            </a:br>
            <a:r>
              <a:rPr lang="en-US" sz="2000" b="1" dirty="0">
                <a:solidFill>
                  <a:srgbClr val="FFFF00"/>
                </a:solidFill>
              </a:rPr>
              <a:t>    </a:t>
            </a:r>
            <a:r>
              <a:rPr lang="el-GR" sz="2000" b="1" dirty="0">
                <a:solidFill>
                  <a:srgbClr val="FFFF00"/>
                </a:solidFill>
              </a:rPr>
              <a:t>μ</a:t>
            </a:r>
            <a:r>
              <a:rPr lang="en-US" sz="2000" b="1" dirty="0">
                <a:solidFill>
                  <a:srgbClr val="FFFF00"/>
                </a:solidFill>
              </a:rPr>
              <a:t> = 0, n = 10,  x-bar = 8.94, s = 6.749, and α = .05 </a:t>
            </a:r>
          </a:p>
          <a:p>
            <a:pPr eaLnBrk="1" hangingPunct="1">
              <a:defRPr/>
            </a:pPr>
            <a:r>
              <a:rPr lang="en-US" sz="2000" b="1" dirty="0">
                <a:solidFill>
                  <a:srgbClr val="FFFF00"/>
                </a:solidFill>
              </a:rPr>
              <a:t>    TS = (8.94 – 0)/(6.749/√10) =   4.189</a:t>
            </a:r>
          </a:p>
          <a:p>
            <a:pPr eaLnBrk="1" hangingPunct="1">
              <a:defRPr/>
            </a:pPr>
            <a:r>
              <a:rPr lang="en-US" sz="2000" b="1" dirty="0">
                <a:solidFill>
                  <a:srgbClr val="FFFF00"/>
                </a:solidFill>
              </a:rPr>
              <a:t>    From calculator:  t = 4.189 and p-value = 0.0012</a:t>
            </a:r>
          </a:p>
          <a:p>
            <a:pPr eaLnBrk="1" hangingPunct="1">
              <a:defRPr/>
            </a:pPr>
            <a:endParaRPr lang="en-US" sz="2000" b="1" dirty="0">
              <a:solidFill>
                <a:srgbClr val="FFFF00"/>
              </a:solidFill>
            </a:endParaRPr>
          </a:p>
          <a:p>
            <a:pPr eaLnBrk="1" hangingPunct="1">
              <a:defRPr/>
            </a:pPr>
            <a:r>
              <a:rPr lang="en-US" sz="2000" b="1" dirty="0">
                <a:solidFill>
                  <a:schemeClr val="bg2">
                    <a:lumMod val="20000"/>
                    <a:lumOff val="80000"/>
                  </a:schemeClr>
                </a:solidFill>
              </a:rPr>
              <a:t>Interpretation:  </a:t>
            </a:r>
            <a:r>
              <a:rPr lang="en-US" sz="2000" b="1" dirty="0">
                <a:solidFill>
                  <a:srgbClr val="FFFF00"/>
                </a:solidFill>
              </a:rPr>
              <a:t>Since p-value is &lt; </a:t>
            </a:r>
            <a:r>
              <a:rPr lang="en-US" sz="2000" b="1" dirty="0">
                <a:solidFill>
                  <a:srgbClr val="FFFF00"/>
                </a:solidFill>
                <a:sym typeface="Symbol"/>
              </a:rPr>
              <a:t>, we reject H</a:t>
            </a:r>
            <a:r>
              <a:rPr lang="en-US" sz="2000" b="1" baseline="-25000" dirty="0">
                <a:solidFill>
                  <a:srgbClr val="FFFF00"/>
                </a:solidFill>
                <a:sym typeface="Symbol"/>
              </a:rPr>
              <a:t>0</a:t>
            </a:r>
            <a:r>
              <a:rPr lang="en-US" sz="2000" b="1" dirty="0">
                <a:solidFill>
                  <a:srgbClr val="FFFF00"/>
                </a:solidFill>
                <a:sym typeface="Symbol"/>
              </a:rPr>
              <a:t> in favor of H</a:t>
            </a:r>
            <a:r>
              <a:rPr lang="en-US" sz="2000" b="1" baseline="-25000" dirty="0">
                <a:solidFill>
                  <a:srgbClr val="FFFF00"/>
                </a:solidFill>
                <a:sym typeface="Symbol"/>
              </a:rPr>
              <a:t>a</a:t>
            </a:r>
            <a:r>
              <a:rPr lang="en-US" sz="2000" b="1" dirty="0">
                <a:solidFill>
                  <a:srgbClr val="FFFF00"/>
                </a:solidFill>
                <a:sym typeface="Symbol"/>
              </a:rPr>
              <a:t> and conclude that the exercise program improves job satisfaction</a:t>
            </a:r>
            <a:r>
              <a:rPr lang="en-US" sz="2000" b="1" dirty="0">
                <a:solidFill>
                  <a:srgbClr val="FFFF00"/>
                </a:solidFill>
                <a:sym typeface="Symbol"/>
              </a:rPr>
              <a:t>.</a:t>
            </a:r>
            <a:endParaRPr lang="en-US" sz="2000" b="1"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457200" y="914400"/>
            <a:ext cx="8229600" cy="5410200"/>
          </a:xfrm>
        </p:spPr>
        <p:txBody>
          <a:bodyPr/>
          <a:lstStyle/>
          <a:p>
            <a:r>
              <a:rPr lang="en-US" altLang="en-US" sz="2400" b="1" smtClean="0"/>
              <a:t>Explain the </a:t>
            </a:r>
            <a:r>
              <a:rPr lang="en-US" altLang="en-US" sz="2400" b="1" i="1" smtClean="0"/>
              <a:t>logic of significance testing</a:t>
            </a:r>
            <a:r>
              <a:rPr lang="en-US" altLang="en-US" sz="2400" b="1" smtClean="0"/>
              <a:t>.</a:t>
            </a:r>
          </a:p>
          <a:p>
            <a:r>
              <a:rPr lang="en-US" altLang="en-US" sz="2400" b="1" smtClean="0"/>
              <a:t>List and explain the differences between a </a:t>
            </a:r>
            <a:r>
              <a:rPr lang="en-US" altLang="en-US" sz="2400" b="1" i="1" smtClean="0"/>
              <a:t>null hypothesis</a:t>
            </a:r>
            <a:r>
              <a:rPr lang="en-US" altLang="en-US" sz="2400" b="1" smtClean="0"/>
              <a:t> and an </a:t>
            </a:r>
            <a:r>
              <a:rPr lang="en-US" altLang="en-US" sz="2400" b="1" i="1" smtClean="0"/>
              <a:t>alternative hypothesis</a:t>
            </a:r>
            <a:r>
              <a:rPr lang="en-US" altLang="en-US" sz="2400" b="1" smtClean="0"/>
              <a:t>.</a:t>
            </a:r>
          </a:p>
          <a:p>
            <a:r>
              <a:rPr lang="en-US" altLang="en-US" sz="2400" b="1" smtClean="0"/>
              <a:t>Discuss the meaning of </a:t>
            </a:r>
            <a:r>
              <a:rPr lang="en-US" altLang="en-US" sz="2400" b="1" i="1" smtClean="0"/>
              <a:t>statistical significance</a:t>
            </a:r>
            <a:r>
              <a:rPr lang="en-US" altLang="en-US" sz="2400" b="1" smtClean="0"/>
              <a:t>.</a:t>
            </a:r>
          </a:p>
          <a:p>
            <a:r>
              <a:rPr lang="en-US" altLang="en-US" sz="2400" b="1" smtClean="0"/>
              <a:t>Use the Inference Toolbox to conduct a </a:t>
            </a:r>
            <a:r>
              <a:rPr lang="en-US" altLang="en-US" sz="2400" b="1" i="1" smtClean="0"/>
              <a:t>large sample test for a population mean</a:t>
            </a:r>
            <a:r>
              <a:rPr lang="en-US" altLang="en-US" sz="2400" b="1" smtClean="0"/>
              <a:t>.</a:t>
            </a:r>
          </a:p>
          <a:p>
            <a:r>
              <a:rPr lang="en-US" altLang="en-US" sz="2400" b="1" smtClean="0"/>
              <a:t>Compare two-sided significance tests and confidence intervals when doing inference.</a:t>
            </a:r>
          </a:p>
          <a:p>
            <a:r>
              <a:rPr lang="en-US" altLang="en-US" sz="2400" b="1" smtClean="0"/>
              <a:t>Differentiate between </a:t>
            </a:r>
            <a:r>
              <a:rPr lang="en-US" altLang="en-US" sz="2400" b="1" i="1" smtClean="0"/>
              <a:t>statistical</a:t>
            </a:r>
            <a:r>
              <a:rPr lang="en-US" altLang="en-US" sz="2400" b="1" smtClean="0"/>
              <a:t> and </a:t>
            </a:r>
            <a:r>
              <a:rPr lang="en-US" altLang="en-US" sz="2400" b="1" i="1" smtClean="0"/>
              <a:t>practical</a:t>
            </a:r>
            <a:r>
              <a:rPr lang="en-US" altLang="en-US" sz="2400" b="1" smtClean="0"/>
              <a:t> “significance.”</a:t>
            </a:r>
          </a:p>
          <a:p>
            <a:r>
              <a:rPr lang="en-US" altLang="en-US" sz="2400" b="1" smtClean="0"/>
              <a:t>Explain, and distinguish between, </a:t>
            </a:r>
            <a:r>
              <a:rPr lang="en-US" altLang="en-US" sz="2400" b="1" i="1" smtClean="0"/>
              <a:t>two types of errors</a:t>
            </a:r>
            <a:r>
              <a:rPr lang="en-US" altLang="en-US" sz="2400" b="1" smtClean="0"/>
              <a:t> in hypothesis testing.</a:t>
            </a:r>
          </a:p>
          <a:p>
            <a:r>
              <a:rPr lang="en-US" altLang="en-US" sz="2400" b="1" smtClean="0"/>
              <a:t>Define and discuss the </a:t>
            </a:r>
            <a:r>
              <a:rPr lang="en-US" altLang="en-US" sz="2400" b="1" i="1" smtClean="0"/>
              <a:t>power of a test</a:t>
            </a:r>
            <a:r>
              <a:rPr lang="en-US" altLang="en-US" sz="2400" b="1"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914400"/>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50813"/>
            <a:ext cx="8229600" cy="715962"/>
          </a:xfrm>
        </p:spPr>
        <p:txBody>
          <a:bodyPr/>
          <a:lstStyle/>
          <a:p>
            <a:r>
              <a:rPr lang="en-US" altLang="en-US" sz="3600" b="1" smtClean="0"/>
              <a:t>What you Learned</a:t>
            </a:r>
          </a:p>
        </p:txBody>
      </p:sp>
      <p:sp>
        <p:nvSpPr>
          <p:cNvPr id="6147" name="Content Placeholder 2"/>
          <p:cNvSpPr>
            <a:spLocks noGrp="1"/>
          </p:cNvSpPr>
          <p:nvPr>
            <p:ph idx="1"/>
          </p:nvPr>
        </p:nvSpPr>
        <p:spPr>
          <a:xfrm>
            <a:off x="228600" y="990600"/>
            <a:ext cx="8686800" cy="5486400"/>
          </a:xfrm>
        </p:spPr>
        <p:txBody>
          <a:bodyPr/>
          <a:lstStyle/>
          <a:p>
            <a:pPr lvl="1"/>
            <a:r>
              <a:rPr lang="en-US" altLang="en-US" sz="2000" b="1" smtClean="0"/>
              <a:t>State the null and alternative hypotheses in a testing situation when the parameter in question is a population mean µ.</a:t>
            </a:r>
            <a:endParaRPr lang="en-US" altLang="en-US" sz="3200" b="1" smtClean="0"/>
          </a:p>
          <a:p>
            <a:pPr lvl="1"/>
            <a:r>
              <a:rPr lang="en-US" altLang="en-US" sz="2000" b="1" smtClean="0"/>
              <a:t>Explain in nontechnical language the meaning of the </a:t>
            </a:r>
            <a:r>
              <a:rPr lang="en-US" altLang="en-US" sz="2000" b="1" i="1" smtClean="0"/>
              <a:t>P</a:t>
            </a:r>
            <a:r>
              <a:rPr lang="en-US" altLang="en-US" sz="2000" b="1" smtClean="0"/>
              <a:t>-value when you are given the numerical value of </a:t>
            </a:r>
            <a:r>
              <a:rPr lang="en-US" altLang="en-US" sz="2000" b="1" i="1" smtClean="0"/>
              <a:t>P</a:t>
            </a:r>
            <a:r>
              <a:rPr lang="en-US" altLang="en-US" sz="2000" b="1" smtClean="0"/>
              <a:t> for a test.</a:t>
            </a:r>
            <a:endParaRPr lang="en-US" altLang="en-US" sz="3200" b="1" smtClean="0"/>
          </a:p>
          <a:p>
            <a:pPr lvl="1"/>
            <a:r>
              <a:rPr lang="en-US" altLang="en-US" sz="2000" b="1" smtClean="0"/>
              <a:t>Calculate the one-sample </a:t>
            </a:r>
            <a:r>
              <a:rPr lang="en-US" altLang="en-US" sz="2000" b="1" i="1" smtClean="0"/>
              <a:t>z</a:t>
            </a:r>
            <a:r>
              <a:rPr lang="en-US" altLang="en-US" sz="2000" b="1" smtClean="0"/>
              <a:t>-statistic and the </a:t>
            </a:r>
            <a:r>
              <a:rPr lang="en-US" altLang="en-US" sz="2000" b="1" i="1" smtClean="0"/>
              <a:t>P</a:t>
            </a:r>
            <a:r>
              <a:rPr lang="en-US" altLang="en-US" sz="2000" b="1" smtClean="0"/>
              <a:t>-value for both one-sided and two-sided tests about the mean µ of a Normal population.</a:t>
            </a:r>
            <a:endParaRPr lang="en-US" altLang="en-US" sz="3200" b="1" smtClean="0"/>
          </a:p>
          <a:p>
            <a:pPr lvl="1"/>
            <a:r>
              <a:rPr lang="en-US" altLang="en-US" sz="2000" b="1" smtClean="0"/>
              <a:t>Assess statistical significance at standard levels α by comparing </a:t>
            </a:r>
            <a:r>
              <a:rPr lang="en-US" altLang="en-US" sz="2000" b="1" i="1" smtClean="0"/>
              <a:t>P</a:t>
            </a:r>
            <a:r>
              <a:rPr lang="en-US" altLang="en-US" sz="2000" b="1" smtClean="0"/>
              <a:t> to α.</a:t>
            </a:r>
            <a:endParaRPr lang="en-US" altLang="en-US" sz="3200" b="1" smtClean="0"/>
          </a:p>
          <a:p>
            <a:pPr lvl="1"/>
            <a:r>
              <a:rPr lang="en-US" altLang="en-US" sz="2000" b="1" smtClean="0"/>
              <a:t>Recognize that significance testing does not measure the size or importance of an effect.</a:t>
            </a:r>
            <a:endParaRPr lang="en-US" altLang="en-US" sz="3200" b="1" smtClean="0"/>
          </a:p>
          <a:p>
            <a:pPr lvl="1"/>
            <a:r>
              <a:rPr lang="en-US" altLang="en-US" sz="2000" b="1" smtClean="0"/>
              <a:t>Recognize when you can use the </a:t>
            </a:r>
            <a:r>
              <a:rPr lang="en-US" altLang="en-US" sz="2000" b="1" i="1" smtClean="0"/>
              <a:t>z</a:t>
            </a:r>
            <a:r>
              <a:rPr lang="en-US" altLang="en-US" sz="2000" b="1" smtClean="0"/>
              <a:t> test and when the data collection design or a small sample from a skewed population makes it inappropriate.</a:t>
            </a:r>
            <a:endParaRPr lang="en-US" altLang="en-US" sz="3200" b="1" smtClean="0"/>
          </a:p>
          <a:p>
            <a:pPr lvl="1"/>
            <a:r>
              <a:rPr lang="en-US" altLang="en-US" sz="2000" b="1" smtClean="0"/>
              <a:t>Explain Type I error, Type II error, and power in a significance-testing problem.</a:t>
            </a:r>
            <a:endParaRPr lang="en-US" altLang="en-US" sz="2400" b="1"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Hypothesis Testing Approaches</a:t>
            </a:r>
          </a:p>
        </p:txBody>
      </p:sp>
      <p:sp>
        <p:nvSpPr>
          <p:cNvPr id="7171" name="Rectangle 3"/>
          <p:cNvSpPr>
            <a:spLocks noGrp="1" noChangeArrowheads="1"/>
          </p:cNvSpPr>
          <p:nvPr>
            <p:ph type="body" idx="1"/>
          </p:nvPr>
        </p:nvSpPr>
        <p:spPr>
          <a:xfrm>
            <a:off x="304800" y="1219200"/>
            <a:ext cx="8534400" cy="5257800"/>
          </a:xfrm>
        </p:spPr>
        <p:txBody>
          <a:bodyPr/>
          <a:lstStyle/>
          <a:p>
            <a:r>
              <a:rPr lang="en-US" altLang="en-US" sz="2400" b="1" smtClean="0"/>
              <a:t>Classical</a:t>
            </a:r>
          </a:p>
          <a:p>
            <a:pPr lvl="1"/>
            <a:r>
              <a:rPr lang="en-US" altLang="en-US" sz="2000" b="1" smtClean="0">
                <a:solidFill>
                  <a:srgbClr val="FFFF00"/>
                </a:solidFill>
              </a:rPr>
              <a:t>Logic:  </a:t>
            </a:r>
            <a:r>
              <a:rPr lang="en-US" altLang="en-US" sz="2000" b="1" smtClean="0"/>
              <a:t>If the sample mean is too many standard deviations from the mean stated in the null hypothesis, then we reject the null hypothesis (accept the alternative)</a:t>
            </a:r>
          </a:p>
          <a:p>
            <a:endParaRPr lang="en-US" altLang="en-US" sz="2400" b="1" smtClean="0"/>
          </a:p>
          <a:p>
            <a:r>
              <a:rPr lang="en-US" altLang="en-US" sz="2400" b="1" smtClean="0"/>
              <a:t>P-Value</a:t>
            </a:r>
          </a:p>
          <a:p>
            <a:pPr lvl="1"/>
            <a:r>
              <a:rPr lang="en-US" altLang="en-US" sz="2000" b="1" smtClean="0">
                <a:solidFill>
                  <a:srgbClr val="FFFF00"/>
                </a:solidFill>
              </a:rPr>
              <a:t>Logic: </a:t>
            </a:r>
            <a:r>
              <a:rPr lang="en-US" altLang="en-US" sz="2000" b="1" smtClean="0"/>
              <a:t>Assuming H</a:t>
            </a:r>
            <a:r>
              <a:rPr lang="en-US" altLang="en-US" sz="2000" b="1" baseline="-25000" smtClean="0"/>
              <a:t>0</a:t>
            </a:r>
            <a:r>
              <a:rPr lang="en-US" altLang="en-US" sz="2000" b="1" smtClean="0"/>
              <a:t> is true, if the probability of getting a sample mean as extreme or more extreme than the one obtained is small, then we reject the null hypothesis (accept the alternative).</a:t>
            </a:r>
          </a:p>
          <a:p>
            <a:endParaRPr lang="en-US" altLang="en-US" sz="2400" b="1" smtClean="0"/>
          </a:p>
          <a:p>
            <a:r>
              <a:rPr lang="en-US" altLang="en-US" sz="2400" b="1" smtClean="0"/>
              <a:t>Confidence Intervals</a:t>
            </a:r>
          </a:p>
          <a:p>
            <a:pPr lvl="1"/>
            <a:r>
              <a:rPr lang="en-US" altLang="en-US" sz="2000" b="1" smtClean="0">
                <a:solidFill>
                  <a:srgbClr val="FFFF00"/>
                </a:solidFill>
              </a:rPr>
              <a:t>Logic:  </a:t>
            </a:r>
            <a:r>
              <a:rPr lang="en-US" altLang="en-US" sz="2000" b="1" smtClean="0"/>
              <a:t>If the sample mean lies in the confidence interval about the status quo, then we fail to reject the null hypothesis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457200" y="90488"/>
            <a:ext cx="8229600" cy="838200"/>
          </a:xfrm>
        </p:spPr>
        <p:txBody>
          <a:bodyPr/>
          <a:lstStyle/>
          <a:p>
            <a:r>
              <a:rPr lang="en-US" altLang="en-US" sz="3600" b="1" smtClean="0"/>
              <a:t>Determining H</a:t>
            </a:r>
            <a:r>
              <a:rPr lang="en-US" altLang="en-US" sz="3600" b="1" baseline="-25000" smtClean="0"/>
              <a:t>o</a:t>
            </a:r>
            <a:r>
              <a:rPr lang="en-US" altLang="en-US" sz="3600" b="1" smtClean="0"/>
              <a:t> and H</a:t>
            </a:r>
            <a:r>
              <a:rPr lang="en-US" altLang="en-US" sz="3600" b="1" baseline="-25000" smtClean="0"/>
              <a:t>a</a:t>
            </a:r>
            <a:endParaRPr lang="el-GR" altLang="en-US" sz="3600" b="1" baseline="-25000" smtClean="0"/>
          </a:p>
        </p:txBody>
      </p:sp>
      <p:sp>
        <p:nvSpPr>
          <p:cNvPr id="8195" name="Content Placeholder 10"/>
          <p:cNvSpPr>
            <a:spLocks noGrp="1"/>
          </p:cNvSpPr>
          <p:nvPr>
            <p:ph idx="1"/>
          </p:nvPr>
        </p:nvSpPr>
        <p:spPr>
          <a:xfrm>
            <a:off x="228600" y="1219200"/>
            <a:ext cx="8686800" cy="4906963"/>
          </a:xfrm>
        </p:spPr>
        <p:txBody>
          <a:bodyPr/>
          <a:lstStyle/>
          <a:p>
            <a:r>
              <a:rPr lang="en-US" altLang="en-US" sz="2800" b="1" smtClean="0">
                <a:solidFill>
                  <a:srgbClr val="FFFF00"/>
                </a:solidFill>
              </a:rPr>
              <a:t>H</a:t>
            </a:r>
            <a:r>
              <a:rPr lang="en-US" altLang="en-US" sz="2800" b="1" baseline="-25000" smtClean="0">
                <a:solidFill>
                  <a:srgbClr val="FFFF00"/>
                </a:solidFill>
              </a:rPr>
              <a:t>o</a:t>
            </a:r>
            <a:r>
              <a:rPr lang="en-US" altLang="en-US" sz="2800" b="1" smtClean="0">
                <a:solidFill>
                  <a:srgbClr val="FFFF00"/>
                </a:solidFill>
              </a:rPr>
              <a:t> – is the status quo; </a:t>
            </a:r>
            <a:r>
              <a:rPr lang="en-US" altLang="en-US" sz="2800" b="1" smtClean="0"/>
              <a:t/>
            </a:r>
            <a:br>
              <a:rPr lang="en-US" altLang="en-US" sz="2800" b="1" smtClean="0"/>
            </a:br>
            <a:r>
              <a:rPr lang="en-US" altLang="en-US" sz="2800" b="1" smtClean="0"/>
              <a:t>     what the situation is currently</a:t>
            </a:r>
            <a:br>
              <a:rPr lang="en-US" altLang="en-US" sz="2800" b="1" smtClean="0"/>
            </a:br>
            <a:r>
              <a:rPr lang="en-US" altLang="en-US" sz="2800" b="1" smtClean="0"/>
              <a:t>     the claim made by the manufacturer</a:t>
            </a:r>
          </a:p>
          <a:p>
            <a:pPr>
              <a:buFontTx/>
              <a:buNone/>
            </a:pPr>
            <a:endParaRPr lang="en-US" altLang="en-US" sz="2800" b="1" smtClean="0"/>
          </a:p>
          <a:p>
            <a:r>
              <a:rPr lang="en-US" altLang="en-US" sz="2800" b="1" smtClean="0">
                <a:solidFill>
                  <a:srgbClr val="FFFF00"/>
                </a:solidFill>
              </a:rPr>
              <a:t>H</a:t>
            </a:r>
            <a:r>
              <a:rPr lang="en-US" altLang="en-US" sz="2800" b="1" baseline="-25000" smtClean="0">
                <a:solidFill>
                  <a:srgbClr val="FFFF00"/>
                </a:solidFill>
              </a:rPr>
              <a:t>a</a:t>
            </a:r>
            <a:r>
              <a:rPr lang="en-US" altLang="en-US" sz="2800" b="1" smtClean="0">
                <a:solidFill>
                  <a:srgbClr val="FFFF00"/>
                </a:solidFill>
              </a:rPr>
              <a:t> – is the alternative that you are testing; </a:t>
            </a:r>
            <a:r>
              <a:rPr lang="en-US" altLang="en-US" sz="2800" b="1" smtClean="0"/>
              <a:t/>
            </a:r>
            <a:br>
              <a:rPr lang="en-US" altLang="en-US" sz="2800" b="1" smtClean="0"/>
            </a:br>
            <a:r>
              <a:rPr lang="en-US" altLang="en-US" sz="2800" b="1" smtClean="0"/>
              <a:t>    the new idea</a:t>
            </a:r>
            <a:br>
              <a:rPr lang="en-US" altLang="en-US" sz="2800" b="1" smtClean="0"/>
            </a:br>
            <a:r>
              <a:rPr lang="en-US" altLang="en-US" sz="2800" b="1" smtClean="0"/>
              <a:t>    the thing that proves the claim false</a:t>
            </a:r>
          </a:p>
          <a:p>
            <a:endParaRPr lang="en-US" altLang="en-US" sz="2800" b="1" smtClean="0"/>
          </a:p>
          <a:p>
            <a:r>
              <a:rPr lang="en-US" altLang="en-US" sz="2800" b="1" smtClean="0"/>
              <a:t>H</a:t>
            </a:r>
            <a:r>
              <a:rPr lang="en-US" altLang="en-US" sz="2800" b="1" baseline="-25000" smtClean="0"/>
              <a:t>0</a:t>
            </a:r>
            <a:r>
              <a:rPr lang="en-US" altLang="en-US" sz="2800" b="1" smtClean="0"/>
              <a:t> and H</a:t>
            </a:r>
            <a:r>
              <a:rPr lang="en-US" altLang="en-US" sz="2800" b="1" baseline="-25000" smtClean="0"/>
              <a:t>a</a:t>
            </a:r>
            <a:r>
              <a:rPr lang="en-US" altLang="en-US" sz="2800" b="1" smtClean="0"/>
              <a:t> always refer to population parameters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15888"/>
            <a:ext cx="8229600" cy="792162"/>
          </a:xfrm>
        </p:spPr>
        <p:txBody>
          <a:bodyPr/>
          <a:lstStyle/>
          <a:p>
            <a:r>
              <a:rPr lang="en-US" altLang="en-US" sz="3600" b="1" smtClean="0"/>
              <a:t>Inference Toolbox</a:t>
            </a:r>
          </a:p>
        </p:txBody>
      </p:sp>
      <p:sp>
        <p:nvSpPr>
          <p:cNvPr id="9219" name="Content Placeholder 2"/>
          <p:cNvSpPr>
            <a:spLocks noGrp="1"/>
          </p:cNvSpPr>
          <p:nvPr>
            <p:ph idx="1"/>
          </p:nvPr>
        </p:nvSpPr>
        <p:spPr>
          <a:xfrm>
            <a:off x="304800" y="990600"/>
            <a:ext cx="8610600" cy="5562600"/>
          </a:xfrm>
        </p:spPr>
        <p:txBody>
          <a:bodyPr/>
          <a:lstStyle/>
          <a:p>
            <a:r>
              <a:rPr lang="en-US" altLang="en-US" sz="2800" b="1" smtClean="0"/>
              <a:t>Step 1:  </a:t>
            </a:r>
            <a:r>
              <a:rPr lang="en-US" altLang="en-US" sz="2800" b="1" smtClean="0">
                <a:solidFill>
                  <a:srgbClr val="FFFF00"/>
                </a:solidFill>
              </a:rPr>
              <a:t>Hypothesis</a:t>
            </a:r>
          </a:p>
          <a:p>
            <a:pPr lvl="1"/>
            <a:r>
              <a:rPr lang="en-US" altLang="en-US" sz="2400" b="1" smtClean="0"/>
              <a:t>Identify population of interest and parameter </a:t>
            </a:r>
          </a:p>
          <a:p>
            <a:pPr lvl="1"/>
            <a:r>
              <a:rPr lang="en-US" altLang="en-US" sz="2400" b="1" smtClean="0"/>
              <a:t>State H</a:t>
            </a:r>
            <a:r>
              <a:rPr lang="en-US" altLang="en-US" sz="2400" b="1" baseline="-25000" smtClean="0"/>
              <a:t>0</a:t>
            </a:r>
            <a:r>
              <a:rPr lang="en-US" altLang="en-US" sz="2400" b="1" smtClean="0"/>
              <a:t> and H</a:t>
            </a:r>
            <a:r>
              <a:rPr lang="en-US" altLang="en-US" sz="2400" b="1" baseline="-25000" smtClean="0"/>
              <a:t>a</a:t>
            </a:r>
          </a:p>
          <a:p>
            <a:r>
              <a:rPr lang="en-US" altLang="en-US" sz="2800" b="1" smtClean="0"/>
              <a:t>Step 2:  </a:t>
            </a:r>
            <a:r>
              <a:rPr lang="en-US" altLang="en-US" sz="2800" b="1" smtClean="0">
                <a:solidFill>
                  <a:srgbClr val="FFFF00"/>
                </a:solidFill>
              </a:rPr>
              <a:t>Conditions</a:t>
            </a:r>
          </a:p>
          <a:p>
            <a:pPr lvl="1"/>
            <a:r>
              <a:rPr lang="en-US" altLang="en-US" sz="2400" b="1" smtClean="0"/>
              <a:t>Check appropriate conditions</a:t>
            </a:r>
          </a:p>
          <a:p>
            <a:r>
              <a:rPr lang="en-US" altLang="en-US" sz="2800" b="1" smtClean="0"/>
              <a:t>Step 3:  </a:t>
            </a:r>
            <a:r>
              <a:rPr lang="en-US" altLang="en-US" sz="2800" b="1" smtClean="0">
                <a:solidFill>
                  <a:srgbClr val="FFFF00"/>
                </a:solidFill>
              </a:rPr>
              <a:t>Calculations</a:t>
            </a:r>
          </a:p>
          <a:p>
            <a:pPr lvl="1"/>
            <a:r>
              <a:rPr lang="en-US" altLang="en-US" sz="2400" b="1" smtClean="0"/>
              <a:t>State test or test statistic</a:t>
            </a:r>
          </a:p>
          <a:p>
            <a:pPr lvl="1"/>
            <a:r>
              <a:rPr lang="en-US" altLang="en-US" sz="2400" b="1" smtClean="0"/>
              <a:t>Use calculator to calculate test statistic and p-value</a:t>
            </a:r>
          </a:p>
          <a:p>
            <a:r>
              <a:rPr lang="en-US" altLang="en-US" sz="2800" b="1" smtClean="0"/>
              <a:t>Step 4:  </a:t>
            </a:r>
            <a:r>
              <a:rPr lang="en-US" altLang="en-US" sz="2800" b="1" smtClean="0">
                <a:solidFill>
                  <a:srgbClr val="FFFF00"/>
                </a:solidFill>
              </a:rPr>
              <a:t>Interpretation</a:t>
            </a:r>
          </a:p>
          <a:p>
            <a:pPr lvl="1"/>
            <a:r>
              <a:rPr lang="en-US" altLang="en-US" sz="2400" b="1" smtClean="0"/>
              <a:t>Interpret the p-value (fail-to-reject or reject)</a:t>
            </a:r>
          </a:p>
          <a:p>
            <a:pPr lvl="1"/>
            <a:r>
              <a:rPr lang="en-US" altLang="en-US" sz="2400" b="1" smtClean="0"/>
              <a:t>Don’t forget 3 C’s:  conclusion, connection and context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a:xfrm>
            <a:off x="457200" y="90488"/>
            <a:ext cx="8229600" cy="838200"/>
          </a:xfrm>
        </p:spPr>
        <p:txBody>
          <a:bodyPr/>
          <a:lstStyle/>
          <a:p>
            <a:r>
              <a:rPr lang="en-US" altLang="en-US" sz="3600" b="1" smtClean="0"/>
              <a:t>Conditions for Significance Tests</a:t>
            </a:r>
            <a:endParaRPr lang="el-GR" altLang="en-US" sz="3600" b="1" baseline="-25000" smtClean="0"/>
          </a:p>
        </p:txBody>
      </p:sp>
      <p:sp>
        <p:nvSpPr>
          <p:cNvPr id="10243" name="Content Placeholder 10"/>
          <p:cNvSpPr>
            <a:spLocks noGrp="1"/>
          </p:cNvSpPr>
          <p:nvPr>
            <p:ph idx="1"/>
          </p:nvPr>
        </p:nvSpPr>
        <p:spPr>
          <a:xfrm>
            <a:off x="228600" y="1066800"/>
            <a:ext cx="8686800" cy="5257800"/>
          </a:xfrm>
        </p:spPr>
        <p:txBody>
          <a:bodyPr/>
          <a:lstStyle/>
          <a:p>
            <a:r>
              <a:rPr lang="en-US" altLang="en-US" sz="2800" b="1" smtClean="0">
                <a:solidFill>
                  <a:srgbClr val="FFFF00"/>
                </a:solidFill>
              </a:rPr>
              <a:t>SRS</a:t>
            </a:r>
          </a:p>
          <a:p>
            <a:pPr lvl="1"/>
            <a:r>
              <a:rPr lang="en-US" altLang="en-US" sz="2400" b="1" smtClean="0"/>
              <a:t>simple random sample from population of interest</a:t>
            </a:r>
          </a:p>
          <a:p>
            <a:endParaRPr lang="en-US" altLang="en-US" sz="1600" b="1" smtClean="0">
              <a:solidFill>
                <a:srgbClr val="FFFF00"/>
              </a:solidFill>
            </a:endParaRPr>
          </a:p>
          <a:p>
            <a:r>
              <a:rPr lang="en-US" altLang="en-US" sz="2800" b="1" smtClean="0">
                <a:solidFill>
                  <a:srgbClr val="FFFF00"/>
                </a:solidFill>
              </a:rPr>
              <a:t>Independence </a:t>
            </a:r>
          </a:p>
          <a:p>
            <a:pPr lvl="1"/>
            <a:r>
              <a:rPr lang="en-US" altLang="en-US" sz="2400" b="1" smtClean="0"/>
              <a:t>Population, N, such that N &gt; 10n</a:t>
            </a:r>
          </a:p>
          <a:p>
            <a:endParaRPr lang="en-US" altLang="en-US" sz="1600" b="1" smtClean="0">
              <a:solidFill>
                <a:srgbClr val="FFFF00"/>
              </a:solidFill>
            </a:endParaRPr>
          </a:p>
          <a:p>
            <a:r>
              <a:rPr lang="en-US" altLang="en-US" sz="2800" b="1" smtClean="0">
                <a:solidFill>
                  <a:srgbClr val="FFFF00"/>
                </a:solidFill>
              </a:rPr>
              <a:t>Normality</a:t>
            </a:r>
          </a:p>
          <a:p>
            <a:pPr lvl="1"/>
            <a:r>
              <a:rPr lang="en-US" altLang="en-US" sz="2400" b="1" smtClean="0"/>
              <a:t>For means:  </a:t>
            </a:r>
          </a:p>
          <a:p>
            <a:pPr lvl="2"/>
            <a:r>
              <a:rPr lang="en-US" altLang="en-US" sz="2000" b="1" smtClean="0"/>
              <a:t>population normal or large enough sample size for CLT to apply or use t-procedures</a:t>
            </a:r>
          </a:p>
          <a:p>
            <a:pPr lvl="2"/>
            <a:r>
              <a:rPr lang="en-US" altLang="en-US" sz="2000" b="1" smtClean="0"/>
              <a:t>t-procedures:  boxplot or normality plot to check for shape and any outliers (outliers are a </a:t>
            </a:r>
            <a:r>
              <a:rPr lang="en-US" altLang="en-US" sz="2000" b="1" i="1" u="sng" smtClean="0"/>
              <a:t>killer</a:t>
            </a:r>
            <a:r>
              <a:rPr lang="en-US" altLang="en-US" sz="2000" b="1" smtClean="0"/>
              <a:t>)</a:t>
            </a:r>
          </a:p>
          <a:p>
            <a:pPr lvl="1"/>
            <a:r>
              <a:rPr lang="en-US" altLang="en-US" sz="2400" b="1" smtClean="0"/>
              <a:t>For proportions:  </a:t>
            </a:r>
            <a:r>
              <a:rPr lang="en-US" altLang="en-US" sz="2400" b="1" i="1" smtClean="0"/>
              <a:t>np</a:t>
            </a:r>
            <a:r>
              <a:rPr lang="en-US" altLang="en-US" sz="2400" b="1" smtClean="0"/>
              <a:t> ≥ 10 and </a:t>
            </a:r>
            <a:r>
              <a:rPr lang="en-US" altLang="en-US" sz="2400" b="1" i="1" smtClean="0"/>
              <a:t>n</a:t>
            </a:r>
            <a:r>
              <a:rPr lang="en-US" altLang="en-US" sz="2400" b="1" smtClean="0"/>
              <a:t>(1-</a:t>
            </a:r>
            <a:r>
              <a:rPr lang="en-US" altLang="en-US" sz="2400" b="1" i="1" smtClean="0"/>
              <a:t>p</a:t>
            </a:r>
            <a:r>
              <a:rPr lang="en-US" altLang="en-US" sz="2400" b="1" smtClean="0"/>
              <a:t>) ≥ 10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TotalTime>
  <Words>1595</Words>
  <Application>Microsoft Office PowerPoint</Application>
  <PresentationFormat>On-screen Show (4:3)</PresentationFormat>
  <Paragraphs>270</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Symbol</vt:lpstr>
      <vt:lpstr>Times New Roman</vt:lpstr>
      <vt:lpstr>Wingdings</vt:lpstr>
      <vt:lpstr>Default Design</vt:lpstr>
      <vt:lpstr>PowerPoint Presentation</vt:lpstr>
      <vt:lpstr>Lesson 9 - R</vt:lpstr>
      <vt:lpstr>Objectives</vt:lpstr>
      <vt:lpstr>Vocabulary</vt:lpstr>
      <vt:lpstr>What you Learned</vt:lpstr>
      <vt:lpstr>Hypothesis Testing Approaches</vt:lpstr>
      <vt:lpstr>Determining Ho and Ha</vt:lpstr>
      <vt:lpstr>Inference Toolbox</vt:lpstr>
      <vt:lpstr>Conditions for Significance Tests</vt:lpstr>
      <vt:lpstr>Using Your Calculator: Z-Test</vt:lpstr>
      <vt:lpstr>Hypothesis Testing:  Four Outcomes</vt:lpstr>
      <vt:lpstr>Increasing the Power of a Test</vt:lpstr>
      <vt:lpstr>Summary and Homework</vt:lpstr>
      <vt:lpstr>Problem 1</vt:lpstr>
      <vt:lpstr>Problem 2a</vt:lpstr>
      <vt:lpstr>Problem 2b</vt:lpstr>
      <vt:lpstr>Problem 3</vt:lpstr>
      <vt:lpstr>Problem 3</vt:lpstr>
      <vt:lpstr>Problem 4</vt:lpstr>
      <vt:lpstr>Problem 4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31</cp:revision>
  <cp:lastPrinted>1601-01-01T00:00:00Z</cp:lastPrinted>
  <dcterms:created xsi:type="dcterms:W3CDTF">1601-01-01T00:00:00Z</dcterms:created>
  <dcterms:modified xsi:type="dcterms:W3CDTF">2018-10-28T16:09:58Z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