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62" r:id="rId3"/>
    <p:sldId id="264" r:id="rId4"/>
    <p:sldId id="267" r:id="rId5"/>
    <p:sldId id="268" r:id="rId6"/>
    <p:sldId id="266" r:id="rId7"/>
    <p:sldId id="269" r:id="rId8"/>
    <p:sldId id="257" r:id="rId9"/>
    <p:sldId id="270" r:id="rId10"/>
    <p:sldId id="258" r:id="rId11"/>
    <p:sldId id="260" r:id="rId12"/>
    <p:sldId id="271" r:id="rId13"/>
    <p:sldId id="261" r:id="rId14"/>
    <p:sldId id="272" r:id="rId15"/>
    <p:sldId id="263"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66"/>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456"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4BD4DF7-B5B3-4B7D-AEB3-3D8C83779E3A}" type="datetimeFigureOut">
              <a:rPr lang="en-US" smtClean="0"/>
              <a:pPr/>
              <a:t>12/9/2015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97FA81E-0368-4D28-8583-09820D037375}" type="slidenum">
              <a:rPr lang="en-US" smtClean="0"/>
              <a:pPr/>
              <a:t>‹#›</a:t>
            </a:fld>
            <a:endParaRPr lang="en-US"/>
          </a:p>
        </p:txBody>
      </p:sp>
    </p:spTree>
    <p:extLst>
      <p:ext uri="{BB962C8B-B14F-4D97-AF65-F5344CB8AC3E}">
        <p14:creationId xmlns:p14="http://schemas.microsoft.com/office/powerpoint/2010/main" val="14232685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97FA81E-0368-4D28-8583-09820D037375}" type="slidenum">
              <a:rPr lang="en-US" smtClean="0"/>
              <a:pPr/>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2C38F91-9EF2-42AC-8A88-AA1BF3EA7DAE}" type="datetimeFigureOut">
              <a:rPr lang="en-US" smtClean="0"/>
              <a:pPr/>
              <a:t>12/9/2015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5BF81D-6896-498C-93F8-926EFCF66BB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C38F91-9EF2-42AC-8A88-AA1BF3EA7DAE}" type="datetimeFigureOut">
              <a:rPr lang="en-US" smtClean="0"/>
              <a:pPr/>
              <a:t>12/9/2015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5BF81D-6896-498C-93F8-926EFCF66BB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C38F91-9EF2-42AC-8A88-AA1BF3EA7DAE}" type="datetimeFigureOut">
              <a:rPr lang="en-US" smtClean="0"/>
              <a:pPr/>
              <a:t>12/9/2015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5BF81D-6896-498C-93F8-926EFCF66BB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C38F91-9EF2-42AC-8A88-AA1BF3EA7DAE}" type="datetimeFigureOut">
              <a:rPr lang="en-US" smtClean="0"/>
              <a:pPr/>
              <a:t>12/9/2015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5BF81D-6896-498C-93F8-926EFCF66BB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2C38F91-9EF2-42AC-8A88-AA1BF3EA7DAE}" type="datetimeFigureOut">
              <a:rPr lang="en-US" smtClean="0"/>
              <a:pPr/>
              <a:t>12/9/2015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5BF81D-6896-498C-93F8-926EFCF66BB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2C38F91-9EF2-42AC-8A88-AA1BF3EA7DAE}" type="datetimeFigureOut">
              <a:rPr lang="en-US" smtClean="0"/>
              <a:pPr/>
              <a:t>12/9/2015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5BF81D-6896-498C-93F8-926EFCF66BB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2C38F91-9EF2-42AC-8A88-AA1BF3EA7DAE}" type="datetimeFigureOut">
              <a:rPr lang="en-US" smtClean="0"/>
              <a:pPr/>
              <a:t>12/9/2015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F5BF81D-6896-498C-93F8-926EFCF66BB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2C38F91-9EF2-42AC-8A88-AA1BF3EA7DAE}" type="datetimeFigureOut">
              <a:rPr lang="en-US" smtClean="0"/>
              <a:pPr/>
              <a:t>12/9/2015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F5BF81D-6896-498C-93F8-926EFCF66BB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C38F91-9EF2-42AC-8A88-AA1BF3EA7DAE}" type="datetimeFigureOut">
              <a:rPr lang="en-US" smtClean="0"/>
              <a:pPr/>
              <a:t>12/9/2015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F5BF81D-6896-498C-93F8-926EFCF66BB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C38F91-9EF2-42AC-8A88-AA1BF3EA7DAE}" type="datetimeFigureOut">
              <a:rPr lang="en-US" smtClean="0"/>
              <a:pPr/>
              <a:t>12/9/2015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5BF81D-6896-498C-93F8-926EFCF66BB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C38F91-9EF2-42AC-8A88-AA1BF3EA7DAE}" type="datetimeFigureOut">
              <a:rPr lang="en-US" smtClean="0"/>
              <a:pPr/>
              <a:t>12/9/2015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5BF81D-6896-498C-93F8-926EFCF66BB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C38F91-9EF2-42AC-8A88-AA1BF3EA7DAE}" type="datetimeFigureOut">
              <a:rPr lang="en-US" smtClean="0"/>
              <a:pPr/>
              <a:t>12/9/2015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5BF81D-6896-498C-93F8-926EFCF66BB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 Id="rId4" Type="http://schemas.openxmlformats.org/officeDocument/2006/relationships/image" Target="../media/image1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http://i.ehow.com/images/GlobalPhoto/Articles/5487837/pencilsivanprole-main_Full.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Third Person Point of View</a:t>
            </a:r>
            <a:endParaRPr lang="en-US" dirty="0"/>
          </a:p>
        </p:txBody>
      </p:sp>
      <p:sp>
        <p:nvSpPr>
          <p:cNvPr id="3" name="Content Placeholder 2"/>
          <p:cNvSpPr>
            <a:spLocks noGrp="1"/>
          </p:cNvSpPr>
          <p:nvPr>
            <p:ph idx="1"/>
          </p:nvPr>
        </p:nvSpPr>
        <p:spPr>
          <a:xfrm>
            <a:off x="304800" y="1600200"/>
            <a:ext cx="3886200" cy="4952999"/>
          </a:xfrm>
        </p:spPr>
        <p:txBody>
          <a:bodyPr>
            <a:normAutofit fontScale="92500" lnSpcReduction="10000"/>
          </a:bodyPr>
          <a:lstStyle/>
          <a:p>
            <a:pPr>
              <a:spcBef>
                <a:spcPts val="0"/>
              </a:spcBef>
              <a:buNone/>
            </a:pPr>
            <a:r>
              <a:rPr lang="en-US" dirty="0" smtClean="0"/>
              <a:t>Here </a:t>
            </a:r>
            <a:r>
              <a:rPr lang="en-US" dirty="0"/>
              <a:t>the narrator </a:t>
            </a:r>
            <a:endParaRPr lang="en-US" dirty="0" smtClean="0"/>
          </a:p>
          <a:p>
            <a:pPr>
              <a:spcBef>
                <a:spcPts val="0"/>
              </a:spcBef>
              <a:buNone/>
            </a:pPr>
            <a:r>
              <a:rPr lang="en-US" b="1" u="sng" dirty="0" smtClean="0">
                <a:solidFill>
                  <a:srgbClr val="66FF66"/>
                </a:solidFill>
              </a:rPr>
              <a:t>does not participate </a:t>
            </a:r>
          </a:p>
          <a:p>
            <a:pPr>
              <a:spcBef>
                <a:spcPts val="0"/>
              </a:spcBef>
              <a:buNone/>
            </a:pPr>
            <a:r>
              <a:rPr lang="en-US" dirty="0" smtClean="0"/>
              <a:t>in </a:t>
            </a:r>
            <a:r>
              <a:rPr lang="en-US" dirty="0"/>
              <a:t>the </a:t>
            </a:r>
            <a:r>
              <a:rPr lang="en-US" dirty="0" smtClean="0"/>
              <a:t>action </a:t>
            </a:r>
            <a:r>
              <a:rPr lang="en-US" dirty="0"/>
              <a:t>of the </a:t>
            </a:r>
            <a:endParaRPr lang="en-US" dirty="0" smtClean="0"/>
          </a:p>
          <a:p>
            <a:pPr>
              <a:spcBef>
                <a:spcPts val="0"/>
              </a:spcBef>
              <a:buNone/>
            </a:pPr>
            <a:r>
              <a:rPr lang="en-US" dirty="0" smtClean="0"/>
              <a:t>story </a:t>
            </a:r>
            <a:r>
              <a:rPr lang="en-US" dirty="0"/>
              <a:t>as one of the </a:t>
            </a:r>
            <a:endParaRPr lang="en-US" dirty="0" smtClean="0"/>
          </a:p>
          <a:p>
            <a:pPr>
              <a:spcBef>
                <a:spcPts val="0"/>
              </a:spcBef>
              <a:buNone/>
            </a:pPr>
            <a:r>
              <a:rPr lang="en-US" dirty="0" smtClean="0"/>
              <a:t>characters</a:t>
            </a:r>
            <a:r>
              <a:rPr lang="en-US" dirty="0"/>
              <a:t>, but </a:t>
            </a:r>
            <a:endParaRPr lang="en-US" dirty="0" smtClean="0"/>
          </a:p>
          <a:p>
            <a:pPr>
              <a:spcBef>
                <a:spcPts val="0"/>
              </a:spcBef>
              <a:buNone/>
            </a:pPr>
            <a:r>
              <a:rPr lang="en-US" b="1" u="sng" dirty="0" smtClean="0">
                <a:solidFill>
                  <a:srgbClr val="66FF66"/>
                </a:solidFill>
              </a:rPr>
              <a:t>lets </a:t>
            </a:r>
            <a:r>
              <a:rPr lang="en-US" b="1" u="sng" dirty="0">
                <a:solidFill>
                  <a:srgbClr val="66FF66"/>
                </a:solidFill>
              </a:rPr>
              <a:t>us know </a:t>
            </a:r>
            <a:endParaRPr lang="en-US" b="1" u="sng" dirty="0" smtClean="0">
              <a:solidFill>
                <a:srgbClr val="66FF66"/>
              </a:solidFill>
            </a:endParaRPr>
          </a:p>
          <a:p>
            <a:pPr>
              <a:spcBef>
                <a:spcPts val="0"/>
              </a:spcBef>
              <a:buNone/>
            </a:pPr>
            <a:r>
              <a:rPr lang="en-US" b="1" u="sng" dirty="0" smtClean="0">
                <a:solidFill>
                  <a:srgbClr val="66FF66"/>
                </a:solidFill>
              </a:rPr>
              <a:t>exactly </a:t>
            </a:r>
            <a:r>
              <a:rPr lang="en-US" b="1" u="sng" dirty="0">
                <a:solidFill>
                  <a:srgbClr val="66FF66"/>
                </a:solidFill>
              </a:rPr>
              <a:t>how the </a:t>
            </a:r>
            <a:endParaRPr lang="en-US" b="1" u="sng" dirty="0" smtClean="0">
              <a:solidFill>
                <a:srgbClr val="66FF66"/>
              </a:solidFill>
            </a:endParaRPr>
          </a:p>
          <a:p>
            <a:pPr>
              <a:spcBef>
                <a:spcPts val="0"/>
              </a:spcBef>
              <a:buNone/>
            </a:pPr>
            <a:r>
              <a:rPr lang="en-US" b="1" u="sng" dirty="0" smtClean="0">
                <a:solidFill>
                  <a:srgbClr val="66FF66"/>
                </a:solidFill>
              </a:rPr>
              <a:t>characters </a:t>
            </a:r>
            <a:r>
              <a:rPr lang="en-US" b="1" u="sng" dirty="0">
                <a:solidFill>
                  <a:srgbClr val="66FF66"/>
                </a:solidFill>
              </a:rPr>
              <a:t>feel</a:t>
            </a:r>
            <a:r>
              <a:rPr lang="en-US" dirty="0"/>
              <a:t>. </a:t>
            </a:r>
            <a:endParaRPr lang="en-US" dirty="0" smtClean="0"/>
          </a:p>
          <a:p>
            <a:pPr>
              <a:spcBef>
                <a:spcPts val="0"/>
              </a:spcBef>
              <a:buNone/>
            </a:pPr>
            <a:r>
              <a:rPr lang="en-US" dirty="0" smtClean="0"/>
              <a:t>We learn </a:t>
            </a:r>
            <a:r>
              <a:rPr lang="en-US" dirty="0"/>
              <a:t>about the </a:t>
            </a:r>
            <a:endParaRPr lang="en-US" dirty="0" smtClean="0"/>
          </a:p>
          <a:p>
            <a:pPr>
              <a:spcBef>
                <a:spcPts val="0"/>
              </a:spcBef>
              <a:buNone/>
            </a:pPr>
            <a:r>
              <a:rPr lang="en-US" dirty="0" smtClean="0"/>
              <a:t>characters </a:t>
            </a:r>
            <a:r>
              <a:rPr lang="en-US" dirty="0"/>
              <a:t>through </a:t>
            </a:r>
            <a:endParaRPr lang="en-US" dirty="0" smtClean="0"/>
          </a:p>
          <a:p>
            <a:pPr>
              <a:spcBef>
                <a:spcPts val="0"/>
              </a:spcBef>
              <a:buNone/>
            </a:pPr>
            <a:r>
              <a:rPr lang="en-US" dirty="0" smtClean="0"/>
              <a:t>this outside voice</a:t>
            </a:r>
            <a:r>
              <a:rPr lang="en-US" dirty="0"/>
              <a:t>.</a:t>
            </a:r>
          </a:p>
          <a:p>
            <a:endParaRPr lang="en-US" dirty="0"/>
          </a:p>
        </p:txBody>
      </p:sp>
      <p:pic>
        <p:nvPicPr>
          <p:cNvPr id="3074" name="Picture 2" descr="http://www.social-anxiety-solutions.com/images/InternalVoice.jpg"/>
          <p:cNvPicPr>
            <a:picLocks noChangeAspect="1" noChangeArrowheads="1"/>
          </p:cNvPicPr>
          <p:nvPr/>
        </p:nvPicPr>
        <p:blipFill>
          <a:blip r:embed="rId2" cstate="print"/>
          <a:srcRect/>
          <a:stretch>
            <a:fillRect/>
          </a:stretch>
        </p:blipFill>
        <p:spPr bwMode="auto">
          <a:xfrm>
            <a:off x="4572000" y="1676400"/>
            <a:ext cx="4180523" cy="4343400"/>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Omniscient Point of View</a:t>
            </a:r>
            <a:endParaRPr lang="en-US" dirty="0"/>
          </a:p>
        </p:txBody>
      </p:sp>
      <p:sp>
        <p:nvSpPr>
          <p:cNvPr id="3" name="Content Placeholder 2"/>
          <p:cNvSpPr>
            <a:spLocks noGrp="1"/>
          </p:cNvSpPr>
          <p:nvPr>
            <p:ph idx="1"/>
          </p:nvPr>
        </p:nvSpPr>
        <p:spPr>
          <a:xfrm>
            <a:off x="5562600" y="1219200"/>
            <a:ext cx="3124200" cy="5334000"/>
          </a:xfrm>
        </p:spPr>
        <p:txBody>
          <a:bodyPr>
            <a:normAutofit/>
          </a:bodyPr>
          <a:lstStyle/>
          <a:p>
            <a:pPr>
              <a:buNone/>
            </a:pPr>
            <a:r>
              <a:rPr lang="en-US" dirty="0"/>
              <a:t/>
            </a:r>
            <a:br>
              <a:rPr lang="en-US" dirty="0"/>
            </a:br>
            <a:r>
              <a:rPr lang="en-US" dirty="0"/>
              <a:t>A narrator who </a:t>
            </a:r>
            <a:r>
              <a:rPr lang="en-US" b="1" u="sng" dirty="0">
                <a:solidFill>
                  <a:srgbClr val="66FF66"/>
                </a:solidFill>
              </a:rPr>
              <a:t>knows everything about all the characters </a:t>
            </a:r>
            <a:r>
              <a:rPr lang="en-US" dirty="0"/>
              <a:t>is all knowing, or omniscient.</a:t>
            </a:r>
          </a:p>
          <a:p>
            <a:endParaRPr lang="en-US" dirty="0"/>
          </a:p>
        </p:txBody>
      </p:sp>
      <p:pic>
        <p:nvPicPr>
          <p:cNvPr id="11266" name="Picture 2" descr="http://2.bp.blogspot.com/_nyNLJETYnnc/SpVQCfMFVvI/AAAAAAAAEmY/XtonW8Vs9v4/s400/POV4.jpg"/>
          <p:cNvPicPr>
            <a:picLocks noChangeAspect="1" noChangeArrowheads="1"/>
          </p:cNvPicPr>
          <p:nvPr/>
        </p:nvPicPr>
        <p:blipFill>
          <a:blip r:embed="rId2" cstate="print"/>
          <a:srcRect/>
          <a:stretch>
            <a:fillRect/>
          </a:stretch>
        </p:blipFill>
        <p:spPr bwMode="auto">
          <a:xfrm>
            <a:off x="304800" y="1371600"/>
            <a:ext cx="5486400" cy="5029200"/>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686800" cy="1143000"/>
          </a:xfrm>
        </p:spPr>
        <p:txBody>
          <a:bodyPr>
            <a:normAutofit fontScale="90000"/>
          </a:bodyPr>
          <a:lstStyle/>
          <a:p>
            <a:r>
              <a:rPr lang="en-US" dirty="0" smtClean="0"/>
              <a:t>Thomas Hardy - </a:t>
            </a:r>
            <a:r>
              <a:rPr lang="en-US" i="1" dirty="0" smtClean="0"/>
              <a:t>Tess of the </a:t>
            </a:r>
            <a:r>
              <a:rPr lang="en-US" i="1" dirty="0" err="1" smtClean="0"/>
              <a:t>d'Urberville</a:t>
            </a:r>
            <a:r>
              <a:rPr lang="en-US" dirty="0" smtClean="0"/>
              <a:t> </a:t>
            </a:r>
            <a:endParaRPr lang="en-US" dirty="0"/>
          </a:p>
        </p:txBody>
      </p:sp>
      <p:sp>
        <p:nvSpPr>
          <p:cNvPr id="3" name="Content Placeholder 2"/>
          <p:cNvSpPr>
            <a:spLocks noGrp="1"/>
          </p:cNvSpPr>
          <p:nvPr>
            <p:ph idx="1"/>
          </p:nvPr>
        </p:nvSpPr>
        <p:spPr>
          <a:xfrm>
            <a:off x="0" y="1600200"/>
            <a:ext cx="3276600" cy="4953000"/>
          </a:xfrm>
        </p:spPr>
        <p:txBody>
          <a:bodyPr>
            <a:normAutofit fontScale="70000" lnSpcReduction="20000"/>
          </a:bodyPr>
          <a:lstStyle/>
          <a:p>
            <a:pPr>
              <a:buNone/>
            </a:pPr>
            <a:r>
              <a:rPr lang="en-US" sz="3800" dirty="0" smtClean="0"/>
              <a:t>	</a:t>
            </a:r>
            <a:r>
              <a:rPr lang="en-US" sz="4000" dirty="0" smtClean="0"/>
              <a:t>“…his original Tess had spiritually ceased to recognize the body before him as hers - allowing it to drift, like a corpse upon the current, in a direction disassociated from its living will.“ </a:t>
            </a:r>
            <a:endParaRPr lang="en-US" sz="4000" dirty="0"/>
          </a:p>
        </p:txBody>
      </p:sp>
      <p:pic>
        <p:nvPicPr>
          <p:cNvPr id="28674" name="Picture 2" descr="http://www.victorianweb.org/art/illustration/syddall/tess5.jpg"/>
          <p:cNvPicPr>
            <a:picLocks noChangeAspect="1" noChangeArrowheads="1"/>
          </p:cNvPicPr>
          <p:nvPr/>
        </p:nvPicPr>
        <p:blipFill>
          <a:blip r:embed="rId2" cstate="print"/>
          <a:srcRect/>
          <a:stretch>
            <a:fillRect/>
          </a:stretch>
        </p:blipFill>
        <p:spPr bwMode="auto">
          <a:xfrm>
            <a:off x="3429000" y="1828800"/>
            <a:ext cx="5486400" cy="4019550"/>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Limited Omniscient Point of View</a:t>
            </a:r>
            <a:endParaRPr lang="en-US" dirty="0"/>
          </a:p>
        </p:txBody>
      </p:sp>
      <p:sp>
        <p:nvSpPr>
          <p:cNvPr id="3" name="Content Placeholder 2"/>
          <p:cNvSpPr>
            <a:spLocks noGrp="1"/>
          </p:cNvSpPr>
          <p:nvPr>
            <p:ph idx="1"/>
          </p:nvPr>
        </p:nvSpPr>
        <p:spPr>
          <a:xfrm>
            <a:off x="457200" y="1600200"/>
            <a:ext cx="4114800" cy="5029199"/>
          </a:xfrm>
        </p:spPr>
        <p:txBody>
          <a:bodyPr>
            <a:normAutofit/>
          </a:bodyPr>
          <a:lstStyle/>
          <a:p>
            <a:pPr>
              <a:buNone/>
            </a:pPr>
            <a:r>
              <a:rPr lang="en-US" dirty="0" smtClean="0"/>
              <a:t>A narrator whose </a:t>
            </a:r>
          </a:p>
          <a:p>
            <a:pPr>
              <a:buNone/>
            </a:pPr>
            <a:r>
              <a:rPr lang="en-US" b="1" u="sng" dirty="0" smtClean="0">
                <a:solidFill>
                  <a:srgbClr val="66FF66"/>
                </a:solidFill>
              </a:rPr>
              <a:t>knowledge is </a:t>
            </a:r>
          </a:p>
          <a:p>
            <a:pPr>
              <a:buNone/>
            </a:pPr>
            <a:r>
              <a:rPr lang="en-US" b="1" u="sng" dirty="0" smtClean="0">
                <a:solidFill>
                  <a:srgbClr val="66FF66"/>
                </a:solidFill>
              </a:rPr>
              <a:t>limited to one </a:t>
            </a:r>
          </a:p>
          <a:p>
            <a:pPr>
              <a:buNone/>
            </a:pPr>
            <a:r>
              <a:rPr lang="en-US" b="1" u="sng" dirty="0" smtClean="0">
                <a:solidFill>
                  <a:srgbClr val="66FF66"/>
                </a:solidFill>
              </a:rPr>
              <a:t>character</a:t>
            </a:r>
            <a:r>
              <a:rPr lang="en-US" dirty="0" smtClean="0"/>
              <a:t>, either </a:t>
            </a:r>
          </a:p>
          <a:p>
            <a:pPr>
              <a:buNone/>
            </a:pPr>
            <a:r>
              <a:rPr lang="en-US" dirty="0" smtClean="0"/>
              <a:t>major or minor, has a </a:t>
            </a:r>
          </a:p>
          <a:p>
            <a:pPr>
              <a:buNone/>
            </a:pPr>
            <a:r>
              <a:rPr lang="en-US" dirty="0" smtClean="0"/>
              <a:t>limited omniscient </a:t>
            </a:r>
          </a:p>
          <a:p>
            <a:pPr>
              <a:buNone/>
            </a:pPr>
            <a:r>
              <a:rPr lang="en-US" dirty="0" smtClean="0"/>
              <a:t>point of view.</a:t>
            </a:r>
          </a:p>
          <a:p>
            <a:endParaRPr lang="en-US" dirty="0"/>
          </a:p>
        </p:txBody>
      </p:sp>
      <p:pic>
        <p:nvPicPr>
          <p:cNvPr id="1026" name="Picture 2" descr="http://memory.loc.gov/pnp/habshaer/ny/ny1200/ny1251/photos/120371pv.jpg"/>
          <p:cNvPicPr>
            <a:picLocks noChangeAspect="1" noChangeArrowheads="1"/>
          </p:cNvPicPr>
          <p:nvPr/>
        </p:nvPicPr>
        <p:blipFill>
          <a:blip r:embed="rId2" cstate="print"/>
          <a:srcRect/>
          <a:stretch>
            <a:fillRect/>
          </a:stretch>
        </p:blipFill>
        <p:spPr bwMode="auto">
          <a:xfrm>
            <a:off x="4648200" y="1295400"/>
            <a:ext cx="4158182" cy="5237366"/>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Jane Austen – </a:t>
            </a:r>
            <a:r>
              <a:rPr lang="en-US" i="1" dirty="0" smtClean="0"/>
              <a:t>Pride and Prejudice</a:t>
            </a:r>
            <a:endParaRPr lang="en-US" i="1" dirty="0"/>
          </a:p>
        </p:txBody>
      </p:sp>
      <p:sp>
        <p:nvSpPr>
          <p:cNvPr id="3" name="Content Placeholder 2"/>
          <p:cNvSpPr>
            <a:spLocks noGrp="1"/>
          </p:cNvSpPr>
          <p:nvPr>
            <p:ph idx="1"/>
          </p:nvPr>
        </p:nvSpPr>
        <p:spPr>
          <a:xfrm>
            <a:off x="4343400" y="1371600"/>
            <a:ext cx="4648200" cy="5486400"/>
          </a:xfrm>
        </p:spPr>
        <p:txBody>
          <a:bodyPr>
            <a:normAutofit fontScale="85000" lnSpcReduction="20000"/>
          </a:bodyPr>
          <a:lstStyle/>
          <a:p>
            <a:pPr>
              <a:buNone/>
            </a:pPr>
            <a:r>
              <a:rPr lang="en-US" dirty="0" smtClean="0"/>
              <a:t>	“The tumult of her mind, was now painfully great. She knew not how to support herself, and from actual weakness sat down and cried for half-an-hour. Her astonishment, as she reflected on what had passed, was increased by every review of it. That she should receive an offer of marriage from Mr. Darcy! That he should have been in love with her for so many months!” </a:t>
            </a:r>
            <a:endParaRPr lang="en-US" dirty="0"/>
          </a:p>
        </p:txBody>
      </p:sp>
      <p:pic>
        <p:nvPicPr>
          <p:cNvPr id="30722" name="Picture 2" descr="http://1.bp.blogspot.com/_qM0JHH3J5TI/SWjofgZMN1I/AAAAAAAAAJI/RBFHXHCnKjk/s400/pride_and_prejudice.jpg"/>
          <p:cNvPicPr>
            <a:picLocks noChangeAspect="1" noChangeArrowheads="1"/>
          </p:cNvPicPr>
          <p:nvPr/>
        </p:nvPicPr>
        <p:blipFill>
          <a:blip r:embed="rId2" cstate="print"/>
          <a:srcRect/>
          <a:stretch>
            <a:fillRect/>
          </a:stretch>
        </p:blipFill>
        <p:spPr bwMode="auto">
          <a:xfrm>
            <a:off x="228600" y="1752600"/>
            <a:ext cx="3810000" cy="3657600"/>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29000" y="228600"/>
            <a:ext cx="5562600" cy="2971800"/>
          </a:xfrm>
        </p:spPr>
        <p:txBody>
          <a:bodyPr>
            <a:normAutofit fontScale="92500"/>
          </a:bodyPr>
          <a:lstStyle/>
          <a:p>
            <a:pPr>
              <a:buNone/>
            </a:pPr>
            <a:r>
              <a:rPr lang="en-US" sz="2800" dirty="0" smtClean="0"/>
              <a:t>	</a:t>
            </a:r>
            <a:r>
              <a:rPr lang="en-US" sz="2800" b="1" dirty="0" smtClean="0"/>
              <a:t>“Three quarters of the miseries and misunderstandings in the world would finish if people were to put on the shoes of their adversaries and understood their points of view.” – Mahatma Gandhi</a:t>
            </a:r>
          </a:p>
          <a:p>
            <a:endParaRPr lang="en-US" dirty="0"/>
          </a:p>
        </p:txBody>
      </p:sp>
      <p:pic>
        <p:nvPicPr>
          <p:cNvPr id="19458" name="Picture 2" descr="http://www.ojaipost.com/images/gandhi.jpg"/>
          <p:cNvPicPr>
            <a:picLocks noChangeAspect="1" noChangeArrowheads="1"/>
          </p:cNvPicPr>
          <p:nvPr/>
        </p:nvPicPr>
        <p:blipFill>
          <a:blip r:embed="rId2" cstate="print"/>
          <a:srcRect/>
          <a:stretch>
            <a:fillRect/>
          </a:stretch>
        </p:blipFill>
        <p:spPr bwMode="auto">
          <a:xfrm>
            <a:off x="6172200" y="3200400"/>
            <a:ext cx="2819400" cy="3048000"/>
          </a:xfrm>
          <a:prstGeom prst="rect">
            <a:avLst/>
          </a:prstGeom>
          <a:noFill/>
        </p:spPr>
      </p:pic>
      <p:pic>
        <p:nvPicPr>
          <p:cNvPr id="19460" name="Picture 4" descr="http://www.graphics18.com/wp-content/uploads/2009/10/happy-gandhi-jayanti-7.jpg"/>
          <p:cNvPicPr>
            <a:picLocks noChangeAspect="1" noChangeArrowheads="1"/>
          </p:cNvPicPr>
          <p:nvPr/>
        </p:nvPicPr>
        <p:blipFill>
          <a:blip r:embed="rId3" cstate="print"/>
          <a:srcRect/>
          <a:stretch>
            <a:fillRect/>
          </a:stretch>
        </p:blipFill>
        <p:spPr bwMode="auto">
          <a:xfrm>
            <a:off x="762000" y="3429000"/>
            <a:ext cx="4953000" cy="3043798"/>
          </a:xfrm>
          <a:prstGeom prst="rect">
            <a:avLst/>
          </a:prstGeom>
          <a:noFill/>
        </p:spPr>
      </p:pic>
      <p:pic>
        <p:nvPicPr>
          <p:cNvPr id="19462" name="Picture 6" descr="http://apanyangku.files.wordpress.com/2009/06/gandhi-button.jpg"/>
          <p:cNvPicPr>
            <a:picLocks noChangeAspect="1" noChangeArrowheads="1"/>
          </p:cNvPicPr>
          <p:nvPr/>
        </p:nvPicPr>
        <p:blipFill>
          <a:blip r:embed="rId4" cstate="print"/>
          <a:srcRect/>
          <a:stretch>
            <a:fillRect/>
          </a:stretch>
        </p:blipFill>
        <p:spPr bwMode="auto">
          <a:xfrm>
            <a:off x="304800" y="228600"/>
            <a:ext cx="3060700" cy="3060700"/>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066800" y="1600200"/>
            <a:ext cx="7086600" cy="3785652"/>
          </a:xfrm>
          <a:prstGeom prst="rect">
            <a:avLst/>
          </a:prstGeom>
          <a:noFill/>
        </p:spPr>
        <p:txBody>
          <a:bodyPr wrap="square" lIns="91440" tIns="45720" rIns="91440" bIns="45720">
            <a:spAutoFit/>
          </a:bodyPr>
          <a:lstStyle/>
          <a:p>
            <a:pPr algn="ctr"/>
            <a:r>
              <a:rPr lang="en-US" sz="120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POINT OF VIEW</a:t>
            </a:r>
            <a:endParaRPr lang="en-US" sz="120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First Person Point of View</a:t>
            </a:r>
            <a:endParaRPr lang="en-US" b="1" dirty="0"/>
          </a:p>
        </p:txBody>
      </p:sp>
      <p:sp>
        <p:nvSpPr>
          <p:cNvPr id="3" name="Content Placeholder 2"/>
          <p:cNvSpPr>
            <a:spLocks noGrp="1"/>
          </p:cNvSpPr>
          <p:nvPr>
            <p:ph idx="1"/>
          </p:nvPr>
        </p:nvSpPr>
        <p:spPr>
          <a:xfrm>
            <a:off x="533400" y="2209800"/>
            <a:ext cx="8229600" cy="3200400"/>
          </a:xfrm>
        </p:spPr>
        <p:txBody>
          <a:bodyPr>
            <a:normAutofit/>
          </a:bodyPr>
          <a:lstStyle/>
          <a:p>
            <a:pPr>
              <a:buNone/>
            </a:pPr>
            <a:r>
              <a:rPr lang="en-US" dirty="0" smtClean="0"/>
              <a:t>	A character narrates the story with </a:t>
            </a:r>
            <a:r>
              <a:rPr lang="en-US" b="1" i="1" u="sng" dirty="0" smtClean="0">
                <a:solidFill>
                  <a:srgbClr val="66FF66"/>
                </a:solidFill>
              </a:rPr>
              <a:t>I-me-my-mine</a:t>
            </a:r>
            <a:r>
              <a:rPr lang="en-US" b="1" u="sng" dirty="0" smtClean="0">
                <a:solidFill>
                  <a:srgbClr val="66FF66"/>
                </a:solidFill>
              </a:rPr>
              <a:t> </a:t>
            </a:r>
            <a:r>
              <a:rPr lang="en-US" dirty="0" smtClean="0"/>
              <a:t>in his or her speech. The advantage of this point of view is that </a:t>
            </a:r>
            <a:r>
              <a:rPr lang="en-US" b="1" u="sng" dirty="0" smtClean="0">
                <a:solidFill>
                  <a:srgbClr val="66FF66"/>
                </a:solidFill>
              </a:rPr>
              <a:t>you get to hear the thoughts of the narrator </a:t>
            </a:r>
            <a:r>
              <a:rPr lang="en-US" dirty="0" smtClean="0"/>
              <a:t>and see the world depicted in the story through his or her eyes. </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Nick in </a:t>
            </a:r>
            <a:r>
              <a:rPr lang="en-US" i="1" dirty="0" smtClean="0"/>
              <a:t>Great Gatsby</a:t>
            </a:r>
            <a:r>
              <a:rPr lang="en-US" u="sng" dirty="0" smtClean="0"/>
              <a:t/>
            </a:r>
            <a:br>
              <a:rPr lang="en-US" u="sng" dirty="0" smtClean="0"/>
            </a:br>
            <a:endParaRPr lang="en-US" dirty="0"/>
          </a:p>
        </p:txBody>
      </p:sp>
      <p:sp>
        <p:nvSpPr>
          <p:cNvPr id="3" name="Content Placeholder 2"/>
          <p:cNvSpPr>
            <a:spLocks noGrp="1"/>
          </p:cNvSpPr>
          <p:nvPr>
            <p:ph idx="1"/>
          </p:nvPr>
        </p:nvSpPr>
        <p:spPr>
          <a:xfrm>
            <a:off x="152400" y="1219200"/>
            <a:ext cx="4343400" cy="5410199"/>
          </a:xfrm>
        </p:spPr>
        <p:txBody>
          <a:bodyPr>
            <a:normAutofit lnSpcReduction="10000"/>
          </a:bodyPr>
          <a:lstStyle/>
          <a:p>
            <a:pPr>
              <a:buNone/>
            </a:pPr>
            <a:r>
              <a:rPr lang="en-US" dirty="0" smtClean="0"/>
              <a:t>	"Gatsby turned out all right at the end; it is what preyed on Gatsby, what foul dust floated in the wake of his dreams that temporarily closed out </a:t>
            </a:r>
            <a:r>
              <a:rPr lang="en-US" dirty="0" smtClean="0">
                <a:solidFill>
                  <a:srgbClr val="66FF66"/>
                </a:solidFill>
              </a:rPr>
              <a:t>my </a:t>
            </a:r>
            <a:r>
              <a:rPr lang="en-US" dirty="0" smtClean="0"/>
              <a:t>interest in the abortive sorrows and short-winded elations of men."</a:t>
            </a:r>
            <a:endParaRPr lang="en-US" u="sng" dirty="0" smtClean="0"/>
          </a:p>
        </p:txBody>
      </p:sp>
      <p:pic>
        <p:nvPicPr>
          <p:cNvPr id="21508" name="Picture 4" descr="http://www.jamespurple.com/gallery/Disillusionment.jpg"/>
          <p:cNvPicPr>
            <a:picLocks noChangeAspect="1" noChangeArrowheads="1"/>
          </p:cNvPicPr>
          <p:nvPr/>
        </p:nvPicPr>
        <p:blipFill>
          <a:blip r:embed="rId2" cstate="print"/>
          <a:srcRect/>
          <a:stretch>
            <a:fillRect/>
          </a:stretch>
        </p:blipFill>
        <p:spPr bwMode="auto">
          <a:xfrm>
            <a:off x="4495800" y="1219200"/>
            <a:ext cx="4538133" cy="5410200"/>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Holden in </a:t>
            </a:r>
            <a:r>
              <a:rPr lang="en-US" i="1" dirty="0" smtClean="0"/>
              <a:t>Catcher in the Rye</a:t>
            </a:r>
            <a:br>
              <a:rPr lang="en-US" i="1" dirty="0" smtClean="0"/>
            </a:br>
            <a:endParaRPr lang="en-US" dirty="0"/>
          </a:p>
        </p:txBody>
      </p:sp>
      <p:sp>
        <p:nvSpPr>
          <p:cNvPr id="3" name="Content Placeholder 2"/>
          <p:cNvSpPr>
            <a:spLocks noGrp="1"/>
          </p:cNvSpPr>
          <p:nvPr>
            <p:ph idx="1"/>
          </p:nvPr>
        </p:nvSpPr>
        <p:spPr>
          <a:xfrm>
            <a:off x="4267200" y="1066800"/>
            <a:ext cx="4572000" cy="5486399"/>
          </a:xfrm>
        </p:spPr>
        <p:txBody>
          <a:bodyPr>
            <a:normAutofit fontScale="92500" lnSpcReduction="20000"/>
          </a:bodyPr>
          <a:lstStyle/>
          <a:p>
            <a:pPr>
              <a:buNone/>
            </a:pPr>
            <a:r>
              <a:rPr lang="en-US" dirty="0" smtClean="0"/>
              <a:t>	“If you really want to hear about it, the first thing you'll probably want to know is where </a:t>
            </a:r>
            <a:r>
              <a:rPr lang="en-US" dirty="0" smtClean="0">
                <a:solidFill>
                  <a:srgbClr val="66FF66"/>
                </a:solidFill>
              </a:rPr>
              <a:t>I </a:t>
            </a:r>
            <a:r>
              <a:rPr lang="en-US" dirty="0" smtClean="0"/>
              <a:t>was born and what </a:t>
            </a:r>
            <a:r>
              <a:rPr lang="en-US" dirty="0" smtClean="0">
                <a:solidFill>
                  <a:srgbClr val="66FF66"/>
                </a:solidFill>
              </a:rPr>
              <a:t>my </a:t>
            </a:r>
            <a:r>
              <a:rPr lang="en-US" dirty="0" smtClean="0"/>
              <a:t>lousy childhood was like, and how </a:t>
            </a:r>
            <a:r>
              <a:rPr lang="en-US" dirty="0" smtClean="0">
                <a:solidFill>
                  <a:srgbClr val="66FF66"/>
                </a:solidFill>
              </a:rPr>
              <a:t>my </a:t>
            </a:r>
            <a:r>
              <a:rPr lang="en-US" dirty="0" smtClean="0"/>
              <a:t>parents were occupied and all before they had </a:t>
            </a:r>
            <a:r>
              <a:rPr lang="en-US" dirty="0" smtClean="0">
                <a:solidFill>
                  <a:srgbClr val="66FF66"/>
                </a:solidFill>
              </a:rPr>
              <a:t>me</a:t>
            </a:r>
            <a:r>
              <a:rPr lang="en-US" dirty="0" smtClean="0"/>
              <a:t>, and all that David Copperfield kind of crap, but </a:t>
            </a:r>
            <a:r>
              <a:rPr lang="en-US" dirty="0" smtClean="0">
                <a:solidFill>
                  <a:srgbClr val="66FF66"/>
                </a:solidFill>
              </a:rPr>
              <a:t>I</a:t>
            </a:r>
            <a:r>
              <a:rPr lang="en-US" dirty="0" smtClean="0"/>
              <a:t> don't feel like going into it, if you want to know the truth.”</a:t>
            </a:r>
            <a:endParaRPr lang="en-US" dirty="0"/>
          </a:p>
        </p:txBody>
      </p:sp>
      <p:pic>
        <p:nvPicPr>
          <p:cNvPr id="20482" name="Picture 2" descr="http://thecoolmeter.com/products/Holden%20Caulfield.jpg"/>
          <p:cNvPicPr>
            <a:picLocks noChangeAspect="1" noChangeArrowheads="1"/>
          </p:cNvPicPr>
          <p:nvPr/>
        </p:nvPicPr>
        <p:blipFill>
          <a:blip r:embed="rId2" cstate="print"/>
          <a:srcRect/>
          <a:stretch>
            <a:fillRect/>
          </a:stretch>
        </p:blipFill>
        <p:spPr bwMode="auto">
          <a:xfrm>
            <a:off x="555118" y="990599"/>
            <a:ext cx="3483482" cy="5595955"/>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Second-person</a:t>
            </a:r>
            <a:r>
              <a:rPr lang="en-US" dirty="0" smtClean="0"/>
              <a:t> Point of View</a:t>
            </a:r>
            <a:endParaRPr lang="en-US" dirty="0"/>
          </a:p>
        </p:txBody>
      </p:sp>
      <p:sp>
        <p:nvSpPr>
          <p:cNvPr id="3" name="Content Placeholder 2"/>
          <p:cNvSpPr>
            <a:spLocks noGrp="1"/>
          </p:cNvSpPr>
          <p:nvPr>
            <p:ph idx="1"/>
          </p:nvPr>
        </p:nvSpPr>
        <p:spPr/>
        <p:txBody>
          <a:bodyPr>
            <a:normAutofit/>
          </a:bodyPr>
          <a:lstStyle/>
          <a:p>
            <a:pPr>
              <a:buNone/>
            </a:pPr>
            <a:r>
              <a:rPr lang="en-US" dirty="0" smtClean="0"/>
              <a:t>	The author use of </a:t>
            </a:r>
            <a:r>
              <a:rPr lang="en-US" b="1" i="1" u="sng" dirty="0" smtClean="0">
                <a:solidFill>
                  <a:srgbClr val="66FF66"/>
                </a:solidFill>
              </a:rPr>
              <a:t>you</a:t>
            </a:r>
            <a:r>
              <a:rPr lang="en-US" b="1" u="sng" dirty="0" smtClean="0">
                <a:solidFill>
                  <a:srgbClr val="66FF66"/>
                </a:solidFill>
              </a:rPr>
              <a:t> and </a:t>
            </a:r>
            <a:r>
              <a:rPr lang="en-US" b="1" i="1" u="sng" dirty="0" smtClean="0">
                <a:solidFill>
                  <a:srgbClr val="66FF66"/>
                </a:solidFill>
              </a:rPr>
              <a:t>your</a:t>
            </a:r>
            <a:r>
              <a:rPr lang="en-US" dirty="0" smtClean="0"/>
              <a:t>, is rare; authors seldom speak directly to the reader. When you encounter this point of view, pay attention. Why? The author has made a daring choice, probably with a specific purpose in mind. Most times, second-person point of view draws the reader into the story, </a:t>
            </a:r>
            <a:r>
              <a:rPr lang="en-US" b="1" u="sng" dirty="0" smtClean="0">
                <a:solidFill>
                  <a:srgbClr val="66FF66"/>
                </a:solidFill>
              </a:rPr>
              <a:t>almost making the reader a participant in the action</a:t>
            </a:r>
            <a:r>
              <a:rPr lang="en-US" dirty="0" smtClean="0"/>
              <a:t>.</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371600"/>
            <a:ext cx="4953000" cy="4876799"/>
          </a:xfrm>
        </p:spPr>
        <p:txBody>
          <a:bodyPr>
            <a:normAutofit/>
          </a:bodyPr>
          <a:lstStyle/>
          <a:p>
            <a:pPr>
              <a:buNone/>
            </a:pPr>
            <a:r>
              <a:rPr lang="en-US" dirty="0" smtClean="0"/>
              <a:t>	"The day the stock market falls out of bed and breaks its back is the worst day of </a:t>
            </a:r>
            <a:r>
              <a:rPr lang="en-US" dirty="0" smtClean="0">
                <a:solidFill>
                  <a:srgbClr val="66FF66"/>
                </a:solidFill>
              </a:rPr>
              <a:t>your </a:t>
            </a:r>
            <a:r>
              <a:rPr lang="en-US" dirty="0" smtClean="0"/>
              <a:t>life. Or so</a:t>
            </a:r>
            <a:r>
              <a:rPr lang="en-US" b="1" dirty="0" smtClean="0"/>
              <a:t> </a:t>
            </a:r>
            <a:r>
              <a:rPr lang="en-US" dirty="0" smtClean="0">
                <a:solidFill>
                  <a:srgbClr val="66FF66"/>
                </a:solidFill>
              </a:rPr>
              <a:t>you</a:t>
            </a:r>
            <a:r>
              <a:rPr lang="en-US" b="1" dirty="0" smtClean="0"/>
              <a:t> </a:t>
            </a:r>
            <a:r>
              <a:rPr lang="en-US" dirty="0" smtClean="0"/>
              <a:t>think. It isn't the worst day of </a:t>
            </a:r>
            <a:r>
              <a:rPr lang="en-US" dirty="0" smtClean="0">
                <a:solidFill>
                  <a:srgbClr val="66FF66"/>
                </a:solidFill>
              </a:rPr>
              <a:t>your</a:t>
            </a:r>
            <a:r>
              <a:rPr lang="en-US" dirty="0" smtClean="0"/>
              <a:t> life, but </a:t>
            </a:r>
            <a:r>
              <a:rPr lang="en-US" dirty="0" smtClean="0">
                <a:solidFill>
                  <a:srgbClr val="66FF66"/>
                </a:solidFill>
              </a:rPr>
              <a:t>you</a:t>
            </a:r>
            <a:r>
              <a:rPr lang="en-US" dirty="0" smtClean="0"/>
              <a:t> think it is."</a:t>
            </a:r>
            <a:endParaRPr lang="en-US" dirty="0"/>
          </a:p>
        </p:txBody>
      </p:sp>
      <p:pic>
        <p:nvPicPr>
          <p:cNvPr id="27650" name="Picture 2" descr="http://www.noexit.co.uk/images/large/9781842430361large.jpg"/>
          <p:cNvPicPr>
            <a:picLocks noChangeAspect="1" noChangeArrowheads="1"/>
          </p:cNvPicPr>
          <p:nvPr/>
        </p:nvPicPr>
        <p:blipFill>
          <a:blip r:embed="rId3" cstate="print"/>
          <a:srcRect/>
          <a:stretch>
            <a:fillRect/>
          </a:stretch>
        </p:blipFill>
        <p:spPr bwMode="auto">
          <a:xfrm>
            <a:off x="5334000" y="914400"/>
            <a:ext cx="3527450" cy="5410200"/>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http://kenoath.files.wordpress.com/2009/02/detached.jpg"/>
          <p:cNvPicPr>
            <a:picLocks noChangeAspect="1" noChangeArrowheads="1"/>
          </p:cNvPicPr>
          <p:nvPr/>
        </p:nvPicPr>
        <p:blipFill>
          <a:blip r:embed="rId2" cstate="print"/>
          <a:srcRect/>
          <a:stretch>
            <a:fillRect/>
          </a:stretch>
        </p:blipFill>
        <p:spPr bwMode="auto">
          <a:xfrm>
            <a:off x="4038600" y="3810000"/>
            <a:ext cx="3962400" cy="2795257"/>
          </a:xfrm>
          <a:prstGeom prst="rect">
            <a:avLst/>
          </a:prstGeom>
          <a:noFill/>
        </p:spPr>
      </p:pic>
      <p:sp>
        <p:nvSpPr>
          <p:cNvPr id="2" name="Title 1"/>
          <p:cNvSpPr>
            <a:spLocks noGrp="1"/>
          </p:cNvSpPr>
          <p:nvPr>
            <p:ph type="title"/>
          </p:nvPr>
        </p:nvSpPr>
        <p:spPr/>
        <p:txBody>
          <a:bodyPr/>
          <a:lstStyle/>
          <a:p>
            <a:r>
              <a:rPr lang="en-US" b="1" dirty="0" smtClean="0"/>
              <a:t>Objective Point of View</a:t>
            </a:r>
            <a:endParaRPr lang="en-US" dirty="0"/>
          </a:p>
        </p:txBody>
      </p:sp>
      <p:sp>
        <p:nvSpPr>
          <p:cNvPr id="3" name="Content Placeholder 2"/>
          <p:cNvSpPr>
            <a:spLocks noGrp="1"/>
          </p:cNvSpPr>
          <p:nvPr>
            <p:ph idx="1"/>
          </p:nvPr>
        </p:nvSpPr>
        <p:spPr>
          <a:xfrm>
            <a:off x="533400" y="1295400"/>
            <a:ext cx="8229600" cy="3200399"/>
          </a:xfrm>
        </p:spPr>
        <p:txBody>
          <a:bodyPr>
            <a:normAutofit fontScale="92500"/>
          </a:bodyPr>
          <a:lstStyle/>
          <a:p>
            <a:pPr>
              <a:spcBef>
                <a:spcPts val="0"/>
              </a:spcBef>
              <a:buNone/>
            </a:pPr>
            <a:r>
              <a:rPr lang="en-US" dirty="0" smtClean="0"/>
              <a:t>With </a:t>
            </a:r>
            <a:r>
              <a:rPr lang="en-US" dirty="0"/>
              <a:t>the objective point of view, the writer tells </a:t>
            </a:r>
            <a:endParaRPr lang="en-US" dirty="0" smtClean="0"/>
          </a:p>
          <a:p>
            <a:pPr>
              <a:spcBef>
                <a:spcPts val="0"/>
              </a:spcBef>
              <a:buNone/>
            </a:pPr>
            <a:r>
              <a:rPr lang="en-US" dirty="0" smtClean="0"/>
              <a:t>what </a:t>
            </a:r>
            <a:r>
              <a:rPr lang="en-US" dirty="0"/>
              <a:t>happens without stating more than can </a:t>
            </a:r>
            <a:r>
              <a:rPr lang="en-US" dirty="0" smtClean="0"/>
              <a:t>be</a:t>
            </a:r>
          </a:p>
          <a:p>
            <a:pPr>
              <a:spcBef>
                <a:spcPts val="0"/>
              </a:spcBef>
              <a:buNone/>
            </a:pPr>
            <a:r>
              <a:rPr lang="en-US" dirty="0" smtClean="0"/>
              <a:t>inferred </a:t>
            </a:r>
            <a:r>
              <a:rPr lang="en-US" dirty="0"/>
              <a:t>from the story's action and dialogue. </a:t>
            </a:r>
            <a:endParaRPr lang="en-US" dirty="0" smtClean="0"/>
          </a:p>
          <a:p>
            <a:pPr>
              <a:spcBef>
                <a:spcPts val="0"/>
              </a:spcBef>
              <a:buNone/>
            </a:pPr>
            <a:r>
              <a:rPr lang="en-US" dirty="0" smtClean="0"/>
              <a:t>The </a:t>
            </a:r>
            <a:r>
              <a:rPr lang="en-US" dirty="0"/>
              <a:t>narrator </a:t>
            </a:r>
            <a:r>
              <a:rPr lang="en-US" b="1" u="sng" dirty="0">
                <a:solidFill>
                  <a:srgbClr val="66FF66"/>
                </a:solidFill>
              </a:rPr>
              <a:t>never discloses anything about </a:t>
            </a:r>
            <a:endParaRPr lang="en-US" b="1" u="sng" dirty="0" smtClean="0">
              <a:solidFill>
                <a:srgbClr val="66FF66"/>
              </a:solidFill>
            </a:endParaRPr>
          </a:p>
          <a:p>
            <a:pPr>
              <a:spcBef>
                <a:spcPts val="0"/>
              </a:spcBef>
              <a:buNone/>
            </a:pPr>
            <a:r>
              <a:rPr lang="en-US" b="1" u="sng" dirty="0" smtClean="0">
                <a:solidFill>
                  <a:srgbClr val="66FF66"/>
                </a:solidFill>
              </a:rPr>
              <a:t>what </a:t>
            </a:r>
            <a:r>
              <a:rPr lang="en-US" b="1" u="sng" dirty="0">
                <a:solidFill>
                  <a:srgbClr val="66FF66"/>
                </a:solidFill>
              </a:rPr>
              <a:t>the characters think or feel</a:t>
            </a:r>
            <a:r>
              <a:rPr lang="en-US" dirty="0"/>
              <a:t>, remaining a </a:t>
            </a:r>
            <a:endParaRPr lang="en-US" dirty="0" smtClean="0"/>
          </a:p>
          <a:p>
            <a:pPr>
              <a:spcBef>
                <a:spcPts val="0"/>
              </a:spcBef>
              <a:buNone/>
            </a:pPr>
            <a:r>
              <a:rPr lang="en-US" dirty="0" smtClean="0"/>
              <a:t>detached </a:t>
            </a:r>
            <a:r>
              <a:rPr lang="en-US" dirty="0"/>
              <a:t>observer.</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477000"/>
          </a:xfrm>
        </p:spPr>
        <p:txBody>
          <a:bodyPr>
            <a:normAutofit fontScale="62500" lnSpcReduction="20000"/>
          </a:bodyPr>
          <a:lstStyle/>
          <a:p>
            <a:r>
              <a:rPr lang="en-US" sz="3800" b="1" dirty="0" smtClean="0"/>
              <a:t>German police have detained a Berlin woman who screamed she was a vampire and thirsty as she attempted to bite people.</a:t>
            </a:r>
          </a:p>
          <a:p>
            <a:r>
              <a:rPr lang="en-US" sz="3800" b="1" dirty="0" smtClean="0"/>
              <a:t>"She tried to bite the necks of three people within a few minutes," police spokesman </a:t>
            </a:r>
            <a:r>
              <a:rPr lang="en-US" sz="3800" b="1" dirty="0" err="1" smtClean="0"/>
              <a:t>Hansjoerg</a:t>
            </a:r>
            <a:r>
              <a:rPr lang="en-US" sz="3800" b="1" dirty="0" smtClean="0"/>
              <a:t> </a:t>
            </a:r>
            <a:r>
              <a:rPr lang="en-US" sz="3800" b="1" dirty="0" err="1" smtClean="0"/>
              <a:t>Draeger</a:t>
            </a:r>
            <a:r>
              <a:rPr lang="en-US" sz="3800" b="1" dirty="0" smtClean="0"/>
              <a:t> said on Thursday. "She screamed out that she was a vampire and was thirsty." </a:t>
            </a:r>
          </a:p>
          <a:p>
            <a:r>
              <a:rPr lang="en-US" sz="3800" b="1" dirty="0" smtClean="0"/>
              <a:t>The 21-year-old woman, identified only as Laura E., was put under psychiatric observation after she also tried to bite her fingers off, police said.</a:t>
            </a:r>
          </a:p>
          <a:p>
            <a:r>
              <a:rPr lang="en-US" sz="3800" b="1" dirty="0" smtClean="0"/>
              <a:t>She first tried to bite the neck of a 20-year-old woman at a doctor's surgery, however the victim managed to escape. She then went into a fast-food restaurant and bit the neck of a 40-year-old waiter.</a:t>
            </a:r>
          </a:p>
          <a:p>
            <a:r>
              <a:rPr lang="en-US" sz="3800" b="1" dirty="0" smtClean="0"/>
              <a:t>Police said she then ran out onto the street where she first cut the neck of an 88-year-old pensioner with a piece of broken glass and then bit the elderly woman's ear. Two police officers called to the scene managed to detain her, but she repeatedly bit their hands and arms.</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4">
      <a:dk1>
        <a:srgbClr val="FEB2FF"/>
      </a:dk1>
      <a:lt1>
        <a:srgbClr val="3333CC"/>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776</TotalTime>
  <Words>338</Words>
  <Application>Microsoft Office PowerPoint</Application>
  <PresentationFormat>On-screen Show (4:3)</PresentationFormat>
  <Paragraphs>50</Paragraphs>
  <Slides>15</Slides>
  <Notes>1</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PowerPoint Presentation</vt:lpstr>
      <vt:lpstr>PowerPoint Presentation</vt:lpstr>
      <vt:lpstr>First Person Point of View</vt:lpstr>
      <vt:lpstr>Nick in Great Gatsby </vt:lpstr>
      <vt:lpstr>Holden in Catcher in the Rye </vt:lpstr>
      <vt:lpstr>Second-person Point of View</vt:lpstr>
      <vt:lpstr>PowerPoint Presentation</vt:lpstr>
      <vt:lpstr>Objective Point of View</vt:lpstr>
      <vt:lpstr>PowerPoint Presentation</vt:lpstr>
      <vt:lpstr>Third Person Point of View</vt:lpstr>
      <vt:lpstr>Omniscient Point of View</vt:lpstr>
      <vt:lpstr>Thomas Hardy - Tess of the d'Urberville </vt:lpstr>
      <vt:lpstr>Limited Omniscient Point of View</vt:lpstr>
      <vt:lpstr>Jane Austen – Pride and Prejudice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Point of View</dc:title>
  <dc:creator>Barbara</dc:creator>
  <cp:lastModifiedBy>student</cp:lastModifiedBy>
  <cp:revision>75</cp:revision>
  <dcterms:created xsi:type="dcterms:W3CDTF">2009-10-23T18:03:17Z</dcterms:created>
  <dcterms:modified xsi:type="dcterms:W3CDTF">2015-12-09T19:57:08Z</dcterms:modified>
</cp:coreProperties>
</file>