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7" r:id="rId3"/>
    <p:sldId id="263" r:id="rId4"/>
    <p:sldId id="258" r:id="rId5"/>
    <p:sldId id="264" r:id="rId6"/>
    <p:sldId id="259" r:id="rId7"/>
    <p:sldId id="265" r:id="rId8"/>
    <p:sldId id="260" r:id="rId9"/>
    <p:sldId id="266" r:id="rId10"/>
    <p:sldId id="267" r:id="rId11"/>
    <p:sldId id="261" r:id="rId12"/>
    <p:sldId id="262" r:id="rId13"/>
    <p:sldId id="268" r:id="rId14"/>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7" d="100"/>
          <a:sy n="117" d="100"/>
        </p:scale>
        <p:origin x="-1470"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9446E338-327D-4B76-BD0A-CC9533CEDC3C}" type="datetimeFigureOut">
              <a:rPr lang="en-US" smtClean="0"/>
              <a:pPr/>
              <a:t>2/27/2017</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E2D80FA3-5004-4E71-A500-BD448C10E5DF}" type="slidenum">
              <a:rPr lang="en-US" smtClean="0"/>
              <a:pPr/>
              <a:t>‹#›</a:t>
            </a:fld>
            <a:endParaRPr lang="en-US"/>
          </a:p>
        </p:txBody>
      </p:sp>
    </p:spTree>
    <p:extLst>
      <p:ext uri="{BB962C8B-B14F-4D97-AF65-F5344CB8AC3E}">
        <p14:creationId xmlns:p14="http://schemas.microsoft.com/office/powerpoint/2010/main" val="41374873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D6C49742-B8EC-4B2A-8928-C35D48760ECF}" type="datetimeFigureOut">
              <a:rPr lang="en-US" smtClean="0"/>
              <a:pPr/>
              <a:t>2/27/2017</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41333E6D-26CC-488E-BB9C-6BD13F56C438}" type="slidenum">
              <a:rPr lang="en-US" smtClean="0"/>
              <a:pPr/>
              <a:t>‹#›</a:t>
            </a:fld>
            <a:endParaRPr lang="en-US"/>
          </a:p>
        </p:txBody>
      </p:sp>
    </p:spTree>
    <p:extLst>
      <p:ext uri="{BB962C8B-B14F-4D97-AF65-F5344CB8AC3E}">
        <p14:creationId xmlns:p14="http://schemas.microsoft.com/office/powerpoint/2010/main" val="4072874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333E6D-26CC-488E-BB9C-6BD13F56C438}"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C68B87-6AD8-4D54-9CBF-46F0DADF7F4A}" type="datetimeFigureOut">
              <a:rPr lang="en-US" smtClean="0"/>
              <a:pPr/>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A7183-6478-48DF-B1FD-3B1922774D5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C68B87-6AD8-4D54-9CBF-46F0DADF7F4A}" type="datetimeFigureOut">
              <a:rPr lang="en-US" smtClean="0"/>
              <a:pPr/>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A7183-6478-48DF-B1FD-3B1922774D5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C68B87-6AD8-4D54-9CBF-46F0DADF7F4A}" type="datetimeFigureOut">
              <a:rPr lang="en-US" smtClean="0"/>
              <a:pPr/>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A7183-6478-48DF-B1FD-3B1922774D5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C68B87-6AD8-4D54-9CBF-46F0DADF7F4A}" type="datetimeFigureOut">
              <a:rPr lang="en-US" smtClean="0"/>
              <a:pPr/>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A7183-6478-48DF-B1FD-3B1922774D5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C68B87-6AD8-4D54-9CBF-46F0DADF7F4A}" type="datetimeFigureOut">
              <a:rPr lang="en-US" smtClean="0"/>
              <a:pPr/>
              <a:t>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A7183-6478-48DF-B1FD-3B1922774D5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C68B87-6AD8-4D54-9CBF-46F0DADF7F4A}" type="datetimeFigureOut">
              <a:rPr lang="en-US" smtClean="0"/>
              <a:pPr/>
              <a:t>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2A7183-6478-48DF-B1FD-3B1922774D5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C68B87-6AD8-4D54-9CBF-46F0DADF7F4A}" type="datetimeFigureOut">
              <a:rPr lang="en-US" smtClean="0"/>
              <a:pPr/>
              <a:t>2/27/2017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2A7183-6478-48DF-B1FD-3B1922774D5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C68B87-6AD8-4D54-9CBF-46F0DADF7F4A}" type="datetimeFigureOut">
              <a:rPr lang="en-US" smtClean="0"/>
              <a:pPr/>
              <a:t>2/27/2017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2A7183-6478-48DF-B1FD-3B1922774D5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C68B87-6AD8-4D54-9CBF-46F0DADF7F4A}" type="datetimeFigureOut">
              <a:rPr lang="en-US" smtClean="0"/>
              <a:pPr/>
              <a:t>2/27/2017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2A7183-6478-48DF-B1FD-3B1922774D5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C68B87-6AD8-4D54-9CBF-46F0DADF7F4A}" type="datetimeFigureOut">
              <a:rPr lang="en-US" smtClean="0"/>
              <a:pPr/>
              <a:t>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2A7183-6478-48DF-B1FD-3B1922774D5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C68B87-6AD8-4D54-9CBF-46F0DADF7F4A}" type="datetimeFigureOut">
              <a:rPr lang="en-US" smtClean="0"/>
              <a:pPr/>
              <a:t>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2A7183-6478-48DF-B1FD-3B1922774D5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C68B87-6AD8-4D54-9CBF-46F0DADF7F4A}" type="datetimeFigureOut">
              <a:rPr lang="en-US" smtClean="0"/>
              <a:pPr/>
              <a:t>2/27/2017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2A7183-6478-48DF-B1FD-3B1922774D5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uni-koeln.de/phil-fak/englisch/shakespear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mit.edu:8001/people/dryfoo/Funny-pages/shakespeare-insult-kit.html" TargetMode="External"/><Relationship Id="rId2" Type="http://schemas.openxmlformats.org/officeDocument/2006/relationships/hyperlink" Target="http://www.pangloss.com/seidel/shake_rule.html" TargetMode="External"/><Relationship Id="rId1" Type="http://schemas.openxmlformats.org/officeDocument/2006/relationships/slideLayout" Target="../slideLayouts/slideLayout2.xml"/><Relationship Id="rId4" Type="http://schemas.openxmlformats.org/officeDocument/2006/relationships/hyperlink" Target="http://www.pangloss.com/seidel/Shaker/"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english.cam.ac.uk/converse/movies/sound_globe.swf" TargetMode="External"/><Relationship Id="rId2" Type="http://schemas.openxmlformats.org/officeDocument/2006/relationships/hyperlink" Target="http://www.william-shakespeare.info/new-globe-theatre-structure-design-dimensions.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folger.edu/Content/Discover-Shakespeare/Shakespeares-Lif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bardweb.net/globe.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elizabethan.org/compendium/9.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lizabethan.org/compendium/62.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lizabethan.org/compendium/38.html" TargetMode="External"/><Relationship Id="rId2" Type="http://schemas.openxmlformats.org/officeDocument/2006/relationships/hyperlink" Target="http://elizabethan.org/compendium/46.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lizabethan.org/compendium/47.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elizabethan.org/compendium/20.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elizabethan.org/compendium/29.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en-US" dirty="0" smtClean="0"/>
              <a:t>Shakespeare Web quest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a:bodyPr>
          <a:lstStyle/>
          <a:p>
            <a:r>
              <a:rPr lang="en-US" sz="2800" dirty="0" smtClean="0"/>
              <a:t>Language Translation</a:t>
            </a:r>
            <a:endParaRPr lang="en-US" sz="2800" dirty="0"/>
          </a:p>
        </p:txBody>
      </p:sp>
      <p:graphicFrame>
        <p:nvGraphicFramePr>
          <p:cNvPr id="4" name="Content Placeholder 3"/>
          <p:cNvGraphicFramePr>
            <a:graphicFrameLocks noGrp="1"/>
          </p:cNvGraphicFramePr>
          <p:nvPr>
            <p:ph idx="1"/>
          </p:nvPr>
        </p:nvGraphicFramePr>
        <p:xfrm>
          <a:off x="457200" y="1600200"/>
          <a:ext cx="8229600" cy="30327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Person A</a:t>
                      </a:r>
                      <a:endParaRPr lang="en-US" dirty="0"/>
                    </a:p>
                  </a:txBody>
                  <a:tcPr/>
                </a:tc>
                <a:tc>
                  <a:txBody>
                    <a:bodyPr/>
                    <a:lstStyle/>
                    <a:p>
                      <a:r>
                        <a:rPr lang="en-US" dirty="0" smtClean="0"/>
                        <a:t>Hello. (A sneezes.) Excuse me.</a:t>
                      </a:r>
                      <a:endParaRPr lang="en-US" dirty="0"/>
                    </a:p>
                  </a:txBody>
                  <a:tcPr/>
                </a:tc>
                <a:tc>
                  <a:txBody>
                    <a:bodyPr/>
                    <a:lstStyle/>
                    <a:p>
                      <a:endParaRPr lang="en-US"/>
                    </a:p>
                  </a:txBody>
                  <a:tcPr/>
                </a:tc>
              </a:tr>
              <a:tr h="370840">
                <a:tc>
                  <a:txBody>
                    <a:bodyPr/>
                    <a:lstStyle/>
                    <a:p>
                      <a:r>
                        <a:rPr lang="en-US" b="1" dirty="0" smtClean="0"/>
                        <a:t>Person B</a:t>
                      </a:r>
                      <a:endParaRPr lang="en-US" b="1" dirty="0"/>
                    </a:p>
                  </a:txBody>
                  <a:tcPr/>
                </a:tc>
                <a:tc>
                  <a:txBody>
                    <a:bodyPr/>
                    <a:lstStyle/>
                    <a:p>
                      <a:r>
                        <a:rPr lang="en-US" dirty="0" err="1" smtClean="0"/>
                        <a:t>Gesundheit</a:t>
                      </a:r>
                      <a:r>
                        <a:rPr lang="en-US" dirty="0" smtClean="0"/>
                        <a:t>!</a:t>
                      </a:r>
                      <a:endParaRPr lang="en-US" dirty="0"/>
                    </a:p>
                  </a:txBody>
                  <a:tcPr/>
                </a:tc>
                <a:tc>
                  <a:txBody>
                    <a:bodyPr/>
                    <a:lstStyle/>
                    <a:p>
                      <a:endParaRPr lang="en-US" dirty="0"/>
                    </a:p>
                  </a:txBody>
                  <a:tcPr/>
                </a:tc>
              </a:tr>
              <a:tr h="370840">
                <a:tc>
                  <a:txBody>
                    <a:bodyPr/>
                    <a:lstStyle/>
                    <a:p>
                      <a:r>
                        <a:rPr lang="en-US" b="1" dirty="0" smtClean="0"/>
                        <a:t>Person A</a:t>
                      </a:r>
                      <a:endParaRPr lang="en-US" b="1" dirty="0"/>
                    </a:p>
                  </a:txBody>
                  <a:tcPr/>
                </a:tc>
                <a:tc>
                  <a:txBody>
                    <a:bodyPr/>
                    <a:lstStyle/>
                    <a:p>
                      <a:r>
                        <a:rPr lang="en-US" dirty="0" smtClean="0"/>
                        <a:t>Thank you.</a:t>
                      </a:r>
                      <a:endParaRPr lang="en-US" dirty="0"/>
                    </a:p>
                  </a:txBody>
                  <a:tcPr/>
                </a:tc>
                <a:tc>
                  <a:txBody>
                    <a:bodyPr/>
                    <a:lstStyle/>
                    <a:p>
                      <a:endParaRPr lang="en-US" dirty="0"/>
                    </a:p>
                  </a:txBody>
                  <a:tcPr/>
                </a:tc>
              </a:tr>
              <a:tr h="370840">
                <a:tc>
                  <a:txBody>
                    <a:bodyPr/>
                    <a:lstStyle/>
                    <a:p>
                      <a:r>
                        <a:rPr lang="en-US" b="1" dirty="0" smtClean="0"/>
                        <a:t>Person B</a:t>
                      </a:r>
                      <a:endParaRPr lang="en-US" b="1" dirty="0"/>
                    </a:p>
                  </a:txBody>
                  <a:tcPr/>
                </a:tc>
                <a:tc>
                  <a:txBody>
                    <a:bodyPr/>
                    <a:lstStyle/>
                    <a:p>
                      <a:r>
                        <a:rPr lang="en-US" dirty="0" smtClean="0"/>
                        <a:t>Say, do you know where the closest bathroom</a:t>
                      </a:r>
                      <a:r>
                        <a:rPr lang="en-US" baseline="0" dirty="0" smtClean="0"/>
                        <a:t> is?</a:t>
                      </a:r>
                      <a:endParaRPr lang="en-US" dirty="0"/>
                    </a:p>
                  </a:txBody>
                  <a:tcPr/>
                </a:tc>
                <a:tc>
                  <a:txBody>
                    <a:bodyPr/>
                    <a:lstStyle/>
                    <a:p>
                      <a:endParaRPr lang="en-US" dirty="0"/>
                    </a:p>
                  </a:txBody>
                  <a:tcPr/>
                </a:tc>
              </a:tr>
              <a:tr h="370840">
                <a:tc>
                  <a:txBody>
                    <a:bodyPr/>
                    <a:lstStyle/>
                    <a:p>
                      <a:r>
                        <a:rPr lang="en-US" b="1" dirty="0" smtClean="0"/>
                        <a:t>Person A</a:t>
                      </a:r>
                      <a:endParaRPr lang="en-US" b="1" dirty="0"/>
                    </a:p>
                  </a:txBody>
                  <a:tcPr/>
                </a:tc>
                <a:tc>
                  <a:txBody>
                    <a:bodyPr/>
                    <a:lstStyle/>
                    <a:p>
                      <a:r>
                        <a:rPr lang="en-US" dirty="0" smtClean="0"/>
                        <a:t>Certainly.  It’s down the  street in the King’s Tavern. </a:t>
                      </a:r>
                      <a:endParaRPr lang="en-US" dirty="0"/>
                    </a:p>
                  </a:txBody>
                  <a:tcPr/>
                </a:tc>
                <a:tc>
                  <a:txBody>
                    <a:bodyPr/>
                    <a:lstStyle/>
                    <a:p>
                      <a:endParaRPr lang="en-US" dirty="0"/>
                    </a:p>
                  </a:txBody>
                  <a:tcPr/>
                </a:tc>
              </a:tr>
              <a:tr h="370840">
                <a:tc>
                  <a:txBody>
                    <a:bodyPr/>
                    <a:lstStyle/>
                    <a:p>
                      <a:r>
                        <a:rPr lang="en-US" b="1" dirty="0" smtClean="0"/>
                        <a:t>Person B</a:t>
                      </a:r>
                      <a:endParaRPr lang="en-US" b="1" dirty="0"/>
                    </a:p>
                  </a:txBody>
                  <a:tcPr/>
                </a:tc>
                <a:tc>
                  <a:txBody>
                    <a:bodyPr/>
                    <a:lstStyle/>
                    <a:p>
                      <a:r>
                        <a:rPr lang="en-US" dirty="0" smtClean="0"/>
                        <a:t>Thanks. Goodbye.</a:t>
                      </a:r>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US" sz="2700" b="1" dirty="0" smtClean="0"/>
              <a:t/>
            </a:r>
            <a:br>
              <a:rPr lang="en-US" sz="2700" b="1" dirty="0" smtClean="0"/>
            </a:br>
            <a:r>
              <a:rPr lang="en-US" sz="2700" b="1" dirty="0"/>
              <a:t/>
            </a:r>
            <a:br>
              <a:rPr lang="en-US" sz="2700" b="1" dirty="0"/>
            </a:br>
            <a:r>
              <a:rPr lang="en-US" sz="2700" b="1" dirty="0" smtClean="0"/>
              <a:t>About Theatre in Shakespeare's Time</a:t>
            </a:r>
            <a:r>
              <a:rPr lang="en-US" sz="2700" dirty="0" smtClean="0"/>
              <a:t/>
            </a:r>
            <a:br>
              <a:rPr lang="en-US" sz="2700" dirty="0" smtClean="0"/>
            </a:br>
            <a:r>
              <a:rPr lang="en-US" sz="2700" dirty="0" smtClean="0"/>
              <a:t>"</a:t>
            </a:r>
            <a:r>
              <a:rPr lang="en-US" sz="2700" dirty="0" smtClean="0">
                <a:hlinkClick r:id="rId2"/>
              </a:rPr>
              <a:t>Actors, Acting, &amp; Audience</a:t>
            </a:r>
            <a:r>
              <a:rPr lang="en-US" sz="2700" dirty="0" smtClean="0"/>
              <a:t>" is the link for the next questions (27-30).</a:t>
            </a:r>
            <a:r>
              <a:rPr lang="en-US" dirty="0" smtClean="0"/>
              <a:t/>
            </a:r>
            <a:br>
              <a:rPr lang="en-US" dirty="0" smtClean="0"/>
            </a:br>
            <a:endParaRPr lang="en-US" dirty="0"/>
          </a:p>
        </p:txBody>
      </p:sp>
      <p:sp>
        <p:nvSpPr>
          <p:cNvPr id="3" name="Content Placeholder 2"/>
          <p:cNvSpPr>
            <a:spLocks noGrp="1"/>
          </p:cNvSpPr>
          <p:nvPr>
            <p:ph idx="1"/>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dirty="0" smtClean="0"/>
              <a:t>How many women actors did the company usually feature? </a:t>
            </a:r>
          </a:p>
          <a:p>
            <a:r>
              <a:rPr lang="en-US" dirty="0" smtClean="0"/>
              <a:t>Was Shakespeare an actor? What was the term used to refer to actors? </a:t>
            </a:r>
          </a:p>
          <a:p>
            <a:r>
              <a:rPr lang="en-US" dirty="0" smtClean="0"/>
              <a:t>How were the seating arrangements for the audience? How did one get a good seat? </a:t>
            </a:r>
          </a:p>
          <a:p>
            <a:r>
              <a:rPr lang="en-US" dirty="0" smtClean="0"/>
              <a:t>What would the audience do if they did not like a performance?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a:bodyPr>
          <a:lstStyle/>
          <a:p>
            <a:r>
              <a:rPr lang="en-US" sz="2800" b="1" dirty="0" smtClean="0"/>
              <a:t>Shakespearean Insults</a:t>
            </a:r>
            <a:r>
              <a:rPr lang="en-US" sz="2800" dirty="0" smtClean="0"/>
              <a:t/>
            </a:r>
            <a:br>
              <a:rPr lang="en-US" sz="2800" dirty="0" smtClean="0"/>
            </a:br>
            <a:r>
              <a:rPr lang="en-US" sz="2800" dirty="0" smtClean="0"/>
              <a:t>#31</a:t>
            </a:r>
            <a:endParaRPr lang="en-US" sz="2800" dirty="0"/>
          </a:p>
        </p:txBody>
      </p:sp>
      <p:sp>
        <p:nvSpPr>
          <p:cNvPr id="3" name="Content Placeholder 2"/>
          <p:cNvSpPr>
            <a:spLocks noGrp="1"/>
          </p:cNvSpPr>
          <p:nvPr>
            <p:ph idx="1"/>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10000"/>
          </a:bodyPr>
          <a:lstStyle/>
          <a:p>
            <a:r>
              <a:rPr lang="en-US" dirty="0" smtClean="0"/>
              <a:t>Go to the </a:t>
            </a:r>
            <a:r>
              <a:rPr lang="en-US" dirty="0" smtClean="0">
                <a:hlinkClick r:id="rId2"/>
              </a:rPr>
              <a:t>Shakespearean </a:t>
            </a:r>
            <a:r>
              <a:rPr lang="en-US" dirty="0" smtClean="0">
                <a:hlinkClick r:id="rId3"/>
              </a:rPr>
              <a:t>Insult Kit</a:t>
            </a:r>
            <a:r>
              <a:rPr lang="en-US" dirty="0" smtClean="0"/>
              <a:t> and create your own insult. </a:t>
            </a:r>
          </a:p>
          <a:p>
            <a:r>
              <a:rPr lang="en-US" dirty="0" smtClean="0"/>
              <a:t>Start with the word "Thou." Next, take a phrase/word from the first column to begin your insult. Continue by adding something from the second column, and finish it up royally with something from the third column. Create your own personal Shakespearean insult. </a:t>
            </a:r>
          </a:p>
          <a:p>
            <a:r>
              <a:rPr lang="en-US" dirty="0" smtClean="0"/>
              <a:t>[Thou + choice from column 1 + choice from column 2 + choice from column 3 = your custom made insult]. </a:t>
            </a:r>
          </a:p>
          <a:p>
            <a:r>
              <a:rPr lang="en-US" dirty="0" smtClean="0"/>
              <a:t>Click on this link to be </a:t>
            </a:r>
            <a:r>
              <a:rPr lang="en-US" dirty="0" smtClean="0">
                <a:hlinkClick r:id="rId4"/>
              </a:rPr>
              <a:t>insulted "professionally."</a:t>
            </a:r>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a:bodyPr>
          <a:lstStyle/>
          <a:p>
            <a:r>
              <a:rPr lang="en-US" smtClean="0"/>
              <a:t>More Globe Theater</a:t>
            </a:r>
            <a:r>
              <a:rPr lang="en-US" dirty="0" smtClean="0"/>
              <a:t/>
            </a:r>
            <a:br>
              <a:rPr lang="en-US" dirty="0" smtClean="0"/>
            </a:br>
            <a:r>
              <a:rPr lang="en-US" sz="1400" dirty="0" smtClean="0"/>
              <a:t>#32-33</a:t>
            </a:r>
            <a:endParaRPr lang="en-US" sz="1400" dirty="0"/>
          </a:p>
        </p:txBody>
      </p:sp>
      <p:sp>
        <p:nvSpPr>
          <p:cNvPr id="3" name="Content Placeholder 2"/>
          <p:cNvSpPr>
            <a:spLocks noGrp="1"/>
          </p:cNvSpPr>
          <p:nvPr>
            <p:ph idx="1"/>
          </p:nvPr>
        </p:nvSpPr>
        <p:spPr>
          <a:xfrm>
            <a:off x="457200" y="1600200"/>
            <a:ext cx="8229600" cy="4648200"/>
          </a:xfrm>
        </p:spPr>
        <p:style>
          <a:lnRef idx="1">
            <a:schemeClr val="accent6"/>
          </a:lnRef>
          <a:fillRef idx="3">
            <a:schemeClr val="accent6"/>
          </a:fillRef>
          <a:effectRef idx="2">
            <a:schemeClr val="accent6"/>
          </a:effectRef>
          <a:fontRef idx="minor">
            <a:schemeClr val="lt1"/>
          </a:fontRef>
        </p:style>
        <p:txBody>
          <a:bodyPr/>
          <a:lstStyle/>
          <a:p>
            <a:r>
              <a:rPr lang="en-US" dirty="0" smtClean="0"/>
              <a:t>Follow the</a:t>
            </a:r>
            <a:r>
              <a:rPr lang="en-US" dirty="0" smtClean="0">
                <a:hlinkClick r:id="rId2"/>
              </a:rPr>
              <a:t> link </a:t>
            </a:r>
            <a:r>
              <a:rPr lang="en-US" dirty="0" smtClean="0"/>
              <a:t>to learn about the Globe Theater.</a:t>
            </a:r>
          </a:p>
          <a:p>
            <a:r>
              <a:rPr lang="en-US" dirty="0" smtClean="0"/>
              <a:t>How many </a:t>
            </a:r>
            <a:r>
              <a:rPr lang="en-US" dirty="0"/>
              <a:t>p</a:t>
            </a:r>
            <a:r>
              <a:rPr lang="en-US" dirty="0" smtClean="0"/>
              <a:t>eople could the theater accommodate? (include standing room only)</a:t>
            </a:r>
          </a:p>
          <a:p>
            <a:r>
              <a:rPr lang="en-US" dirty="0" smtClean="0"/>
              <a:t>What do the reliefs (statues) above the stage represent?</a:t>
            </a:r>
          </a:p>
          <a:p>
            <a:pPr marL="0" indent="0">
              <a:buNone/>
            </a:pPr>
            <a:r>
              <a:rPr lang="en-US" dirty="0" smtClean="0"/>
              <a:t>Follow this </a:t>
            </a:r>
            <a:r>
              <a:rPr lang="en-US" dirty="0" smtClean="0">
                <a:hlinkClick r:id="rId3"/>
              </a:rPr>
              <a:t>link </a:t>
            </a:r>
            <a:r>
              <a:rPr lang="en-US" dirty="0" smtClean="0"/>
              <a:t>to explore the Globe Theater! Chat with some of the patrons.</a:t>
            </a:r>
          </a:p>
          <a:p>
            <a:endParaRPr lang="en-US" dirty="0"/>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fontScale="90000"/>
          </a:bodyPr>
          <a:lstStyle/>
          <a:p>
            <a:r>
              <a:rPr lang="en-US" sz="2800" b="1" dirty="0" smtClean="0"/>
              <a:t>About Shakespeare</a:t>
            </a:r>
            <a:r>
              <a:rPr lang="en-US" sz="2800" dirty="0" smtClean="0"/>
              <a:t/>
            </a:r>
            <a:br>
              <a:rPr lang="en-US" sz="2800" dirty="0" smtClean="0"/>
            </a:br>
            <a:r>
              <a:rPr lang="en-US" sz="2800" dirty="0" smtClean="0"/>
              <a:t>Click on </a:t>
            </a:r>
            <a:r>
              <a:rPr lang="en-US" sz="2800" dirty="0" smtClean="0">
                <a:hlinkClick r:id="rId3"/>
              </a:rPr>
              <a:t>this link </a:t>
            </a:r>
            <a:r>
              <a:rPr lang="en-US" sz="2800" dirty="0" smtClean="0"/>
              <a:t>and answer the following questions (1-7).</a:t>
            </a:r>
            <a:br>
              <a:rPr lang="en-US" sz="2800" dirty="0" smtClean="0"/>
            </a:br>
            <a:endParaRPr lang="en-US" sz="2800" dirty="0"/>
          </a:p>
        </p:txBody>
      </p:sp>
      <p:sp>
        <p:nvSpPr>
          <p:cNvPr id="3" name="Content Placeholder 2"/>
          <p:cNvSpPr>
            <a:spLocks noGrp="1"/>
          </p:cNvSpPr>
          <p:nvPr>
            <p:ph idx="1"/>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77500" lnSpcReduction="20000"/>
          </a:bodyPr>
          <a:lstStyle/>
          <a:p>
            <a:endParaRPr lang="en-US" dirty="0" smtClean="0"/>
          </a:p>
          <a:p>
            <a:r>
              <a:rPr lang="en-US" dirty="0" smtClean="0"/>
              <a:t>William Shakespeare was born in what year? </a:t>
            </a:r>
          </a:p>
          <a:p>
            <a:r>
              <a:rPr lang="en-US" dirty="0" smtClean="0"/>
              <a:t>What date do we recognize as his birthday? </a:t>
            </a:r>
          </a:p>
          <a:p>
            <a:r>
              <a:rPr lang="en-US" dirty="0" smtClean="0"/>
              <a:t>What was important about Stratford-upon-Avon in the 16th century? </a:t>
            </a:r>
          </a:p>
          <a:p>
            <a:r>
              <a:rPr lang="en-US" dirty="0" smtClean="0"/>
              <a:t>Find the acting companies Shakespeare was associated with in the early days. Name one. </a:t>
            </a:r>
          </a:p>
          <a:p>
            <a:r>
              <a:rPr lang="en-US" dirty="0" smtClean="0"/>
              <a:t>What is the probable year that Romeo and Juliet was written? </a:t>
            </a:r>
          </a:p>
          <a:p>
            <a:r>
              <a:rPr lang="en-US" dirty="0" smtClean="0"/>
              <a:t>What day and year did Shakespeare die? Why is this an </a:t>
            </a:r>
            <a:r>
              <a:rPr lang="en-US" i="1" dirty="0" smtClean="0"/>
              <a:t>interesting</a:t>
            </a:r>
            <a:r>
              <a:rPr lang="en-US" dirty="0" smtClean="0"/>
              <a:t> date? How old was Shakespeare when he died?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en-US" sz="2400" dirty="0" smtClean="0"/>
              <a:t>From this </a:t>
            </a:r>
            <a:r>
              <a:rPr lang="en-US" sz="2400" dirty="0" smtClean="0">
                <a:hlinkClick r:id="rId2"/>
              </a:rPr>
              <a:t>link</a:t>
            </a:r>
            <a:r>
              <a:rPr lang="en-US" sz="2400" dirty="0" smtClean="0"/>
              <a:t>, answer these questions about </a:t>
            </a:r>
            <a:r>
              <a:rPr lang="en-US" sz="2400" b="1" dirty="0" smtClean="0"/>
              <a:t>The Globe Theater</a:t>
            </a:r>
            <a:r>
              <a:rPr lang="en-US" sz="2400" dirty="0" smtClean="0"/>
              <a:t>: </a:t>
            </a:r>
            <a:br>
              <a:rPr lang="en-US" sz="2400" dirty="0" smtClean="0"/>
            </a:br>
            <a:r>
              <a:rPr lang="en-US" sz="2400" dirty="0" smtClean="0"/>
              <a:t>#8-10</a:t>
            </a:r>
            <a:endParaRPr lang="en-US" sz="2400"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lvl="1"/>
            <a:endParaRPr lang="en-US" dirty="0" smtClean="0"/>
          </a:p>
          <a:p>
            <a:pPr lvl="1"/>
            <a:r>
              <a:rPr lang="en-US" dirty="0" smtClean="0"/>
              <a:t>Where did the timbers to build the Globe come from? </a:t>
            </a:r>
          </a:p>
          <a:p>
            <a:pPr lvl="1"/>
            <a:r>
              <a:rPr lang="en-US" dirty="0" smtClean="0"/>
              <a:t>Who was the carpenter who built the Globe? </a:t>
            </a:r>
          </a:p>
          <a:p>
            <a:pPr lvl="1"/>
            <a:r>
              <a:rPr lang="en-US" dirty="0" smtClean="0"/>
              <a:t>What was the source of the fire in 1613?</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lnRef>
          <a:fillRef idx="1">
            <a:schemeClr val="lt1"/>
          </a:fillRef>
          <a:effectRef idx="0">
            <a:schemeClr val="accent5"/>
          </a:effectRef>
          <a:fontRef idx="minor">
            <a:schemeClr val="dk1"/>
          </a:fontRef>
        </p:style>
        <p:txBody>
          <a:bodyPr>
            <a:normAutofit fontScale="90000"/>
          </a:bodyPr>
          <a:lstStyle/>
          <a:p>
            <a:r>
              <a:rPr lang="en-US" sz="2800" b="1" dirty="0" smtClean="0"/>
              <a:t>About Marriage</a:t>
            </a:r>
            <a:r>
              <a:rPr lang="en-US" sz="2800" dirty="0" smtClean="0"/>
              <a:t/>
            </a:r>
            <a:br>
              <a:rPr lang="en-US" sz="2800" dirty="0" smtClean="0"/>
            </a:br>
            <a:r>
              <a:rPr lang="en-US" sz="2800" dirty="0" smtClean="0"/>
              <a:t>Click on </a:t>
            </a:r>
            <a:r>
              <a:rPr lang="en-US" sz="2800" dirty="0" smtClean="0">
                <a:hlinkClick r:id="rId2"/>
              </a:rPr>
              <a:t>this link</a:t>
            </a:r>
            <a:r>
              <a:rPr lang="en-US" sz="2800" dirty="0" smtClean="0"/>
              <a:t> and answer the next questions (11-14). </a:t>
            </a:r>
            <a:br>
              <a:rPr lang="en-US" sz="2800" dirty="0" smtClean="0"/>
            </a:br>
            <a:endParaRPr lang="en-US" sz="2800" dirty="0"/>
          </a:p>
        </p:txBody>
      </p:sp>
      <p:sp>
        <p:nvSpPr>
          <p:cNvPr id="3" name="Content Placeholder 2"/>
          <p:cNvSpPr>
            <a:spLocks noGrp="1"/>
          </p:cNvSpPr>
          <p:nvPr>
            <p:ph idx="1"/>
          </p:nvPr>
        </p:nvSpPr>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en-US" dirty="0" smtClean="0"/>
              <a:t>Romeo &amp; Juliet marry secretly, which is why  she is trying to escape the arranged marriage to Paris. Read this site about marriage in Elizabethan England and answer these questions. </a:t>
            </a:r>
          </a:p>
          <a:p>
            <a:pPr lvl="1"/>
            <a:r>
              <a:rPr lang="en-US" dirty="0" smtClean="0"/>
              <a:t>What does betrothal mean? </a:t>
            </a:r>
          </a:p>
          <a:p>
            <a:pPr lvl="1"/>
            <a:r>
              <a:rPr lang="en-US" dirty="0" smtClean="0"/>
              <a:t>Name three marriage and betrothal customs found on this page. </a:t>
            </a:r>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normAutofit/>
          </a:bodyPr>
          <a:lstStyle/>
          <a:p>
            <a:r>
              <a:rPr lang="en-US" sz="3200" dirty="0" smtClean="0"/>
              <a:t>Click on the </a:t>
            </a:r>
            <a:r>
              <a:rPr lang="en-US" sz="3200" dirty="0" smtClean="0">
                <a:hlinkClick r:id="rId2"/>
              </a:rPr>
              <a:t>link </a:t>
            </a:r>
            <a:r>
              <a:rPr lang="en-US" sz="3200" dirty="0" smtClean="0"/>
              <a:t>for "more wedding customs." </a:t>
            </a:r>
            <a:br>
              <a:rPr lang="en-US" sz="3200" dirty="0" smtClean="0"/>
            </a:br>
            <a:r>
              <a:rPr lang="en-US" sz="3200" dirty="0" smtClean="0"/>
              <a:t>#15-19</a:t>
            </a:r>
            <a:endParaRPr lang="en-US" sz="3200"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lvl="1"/>
            <a:r>
              <a:rPr lang="en-US" dirty="0" smtClean="0"/>
              <a:t>What color should the bride's dress be? </a:t>
            </a:r>
          </a:p>
          <a:p>
            <a:pPr lvl="1"/>
            <a:r>
              <a:rPr lang="en-US" dirty="0" smtClean="0"/>
              <a:t>How is the intention to marry announced? What happens if it is not announced previous to the event? </a:t>
            </a:r>
          </a:p>
          <a:p>
            <a:pPr lvl="1"/>
            <a:r>
              <a:rPr lang="en-US" dirty="0" smtClean="0"/>
              <a:t>Describe the wedding procession. </a:t>
            </a:r>
          </a:p>
          <a:p>
            <a:pPr lvl="1"/>
            <a:r>
              <a:rPr lang="en-US" dirty="0" smtClean="0"/>
              <a:t>What is a dowry? </a:t>
            </a:r>
          </a:p>
          <a:p>
            <a:r>
              <a:rPr lang="en-US" dirty="0" smtClean="0"/>
              <a:t>Explain how important is a wedding ring to the Elizabethans?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normAutofit fontScale="90000"/>
          </a:bodyPr>
          <a:lstStyle/>
          <a:p>
            <a:r>
              <a:rPr lang="en-US" sz="2800" b="1" dirty="0" smtClean="0"/>
              <a:t>About Food</a:t>
            </a:r>
            <a:r>
              <a:rPr lang="en-US" sz="2800" dirty="0" smtClean="0"/>
              <a:t/>
            </a:r>
            <a:br>
              <a:rPr lang="en-US" sz="2800" dirty="0" smtClean="0"/>
            </a:br>
            <a:r>
              <a:rPr lang="en-US" sz="2800" dirty="0" smtClean="0"/>
              <a:t>Click on </a:t>
            </a:r>
            <a:r>
              <a:rPr lang="en-US" sz="2800" dirty="0" smtClean="0">
                <a:hlinkClick r:id="rId2"/>
              </a:rPr>
              <a:t>this link</a:t>
            </a:r>
            <a:r>
              <a:rPr lang="en-US" sz="2800" dirty="0" smtClean="0"/>
              <a:t> and continue (20-21).</a:t>
            </a:r>
            <a:br>
              <a:rPr lang="en-US" sz="2800" dirty="0" smtClean="0"/>
            </a:br>
            <a:endParaRPr lang="en-US" sz="2800" dirty="0"/>
          </a:p>
        </p:txBody>
      </p:sp>
      <p:sp>
        <p:nvSpPr>
          <p:cNvPr id="3" name="Content Placeholder 2"/>
          <p:cNvSpPr>
            <a:spLocks noGrp="1"/>
          </p:cNvSpPr>
          <p:nvPr>
            <p:ph idx="1"/>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en-US" dirty="0" smtClean="0"/>
              <a:t>How many meals do people generally eat each day? </a:t>
            </a:r>
          </a:p>
          <a:p>
            <a:r>
              <a:rPr lang="en-US" dirty="0" smtClean="0"/>
              <a:t>Click </a:t>
            </a:r>
            <a:r>
              <a:rPr lang="en-US" dirty="0" smtClean="0">
                <a:hlinkClick r:id="rId3"/>
              </a:rPr>
              <a:t>here</a:t>
            </a:r>
            <a:r>
              <a:rPr lang="en-US" dirty="0" smtClean="0"/>
              <a:t>. Why would people in Shakespeare's day not know what a chocolate chip cookie is? </a:t>
            </a:r>
          </a:p>
          <a:p>
            <a:pPr>
              <a:buNone/>
            </a:pPr>
            <a:r>
              <a:rPr lang="en-US" dirty="0" smtClean="0"/>
              <a:t/>
            </a:r>
            <a:br>
              <a:rPr lang="en-US" dirty="0" smtClean="0"/>
            </a:br>
            <a:r>
              <a:rPr lang="en-US" dirty="0" smtClean="0"/>
              <a:t>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lnRef>
          <a:fillRef idx="1">
            <a:schemeClr val="lt1"/>
          </a:fillRef>
          <a:effectRef idx="0">
            <a:schemeClr val="accent5"/>
          </a:effectRef>
          <a:fontRef idx="minor">
            <a:schemeClr val="dk1"/>
          </a:fontRef>
        </p:style>
        <p:txBody>
          <a:bodyPr>
            <a:normAutofit/>
          </a:bodyPr>
          <a:lstStyle/>
          <a:p>
            <a:r>
              <a:rPr lang="en-US" sz="2800" b="1" dirty="0" smtClean="0"/>
              <a:t>Dinner Party Menu</a:t>
            </a:r>
            <a:r>
              <a:rPr lang="en-US" sz="2800" dirty="0" smtClean="0"/>
              <a:t/>
            </a:r>
            <a:br>
              <a:rPr lang="en-US" sz="2800" dirty="0" smtClean="0"/>
            </a:br>
            <a:r>
              <a:rPr lang="en-US" sz="2800" dirty="0" smtClean="0"/>
              <a:t>#22</a:t>
            </a:r>
            <a:endParaRPr lang="en-US" sz="2800"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r>
              <a:rPr lang="en-US" dirty="0" smtClean="0"/>
              <a:t>Lord Capulet throws a huge party, feast and all. Imagine you are in charge of that menu. Luckily for you, today you only have to plan a menu for a small dinner party. Be sure to use only </a:t>
            </a:r>
            <a:r>
              <a:rPr lang="en-US" dirty="0" smtClean="0">
                <a:hlinkClick r:id="rId2"/>
              </a:rPr>
              <a:t>food available in Europe</a:t>
            </a:r>
            <a:r>
              <a:rPr lang="en-US" dirty="0" smtClean="0"/>
              <a:t> during this time. </a:t>
            </a:r>
          </a:p>
          <a:p>
            <a:r>
              <a:rPr lang="en-US" dirty="0" smtClean="0"/>
              <a:t>Choose at least two vegetables, two meats, and two fruits or nuts.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normAutofit fontScale="90000"/>
          </a:bodyPr>
          <a:lstStyle/>
          <a:p>
            <a:r>
              <a:rPr lang="en-US" sz="2800" b="1" dirty="0" smtClean="0"/>
              <a:t>About Language</a:t>
            </a:r>
            <a:r>
              <a:rPr lang="en-US" sz="2800" dirty="0" smtClean="0"/>
              <a:t/>
            </a:r>
            <a:br>
              <a:rPr lang="en-US" sz="2800" dirty="0" smtClean="0"/>
            </a:br>
            <a:r>
              <a:rPr lang="en-US" sz="2800" dirty="0" smtClean="0"/>
              <a:t>Click on </a:t>
            </a:r>
            <a:r>
              <a:rPr lang="en-US" sz="2800" dirty="0" smtClean="0">
                <a:hlinkClick r:id="rId2"/>
              </a:rPr>
              <a:t>this link</a:t>
            </a:r>
            <a:r>
              <a:rPr lang="en-US" sz="2800" dirty="0" smtClean="0"/>
              <a:t> and continue (23-25).</a:t>
            </a:r>
            <a:br>
              <a:rPr lang="en-US" sz="2800" dirty="0" smtClean="0"/>
            </a:br>
            <a:endParaRPr lang="en-US" sz="2800" dirty="0"/>
          </a:p>
        </p:txBody>
      </p:sp>
      <p:sp>
        <p:nvSpPr>
          <p:cNvPr id="3" name="Content Placeholder 2"/>
          <p:cNvSpPr>
            <a:spLocks noGrp="1"/>
          </p:cNvSpPr>
          <p:nvPr>
            <p:ph idx="1"/>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US" dirty="0" smtClean="0"/>
              <a:t>A famous line from </a:t>
            </a:r>
            <a:r>
              <a:rPr lang="en-US" i="1" dirty="0" smtClean="0"/>
              <a:t>Romeo and Juliet</a:t>
            </a:r>
            <a:r>
              <a:rPr lang="en-US" dirty="0" smtClean="0"/>
              <a:t> is when Juliet says, "Romeo, Romeo, wherefore art thou Romeo?" </a:t>
            </a:r>
          </a:p>
          <a:p>
            <a:r>
              <a:rPr lang="en-US" dirty="0" smtClean="0"/>
              <a:t>What does "wherefore" mean? </a:t>
            </a:r>
          </a:p>
          <a:p>
            <a:r>
              <a:rPr lang="en-US" dirty="0" smtClean="0"/>
              <a:t>What does "stay" mean? </a:t>
            </a:r>
          </a:p>
          <a:p>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fontScale="90000"/>
          </a:bodyPr>
          <a:lstStyle/>
          <a:p>
            <a:r>
              <a:rPr lang="en-US" sz="2800" dirty="0" smtClean="0">
                <a:hlinkClick r:id="rId2"/>
              </a:rPr>
              <a:t>Click here</a:t>
            </a:r>
            <a:r>
              <a:rPr lang="en-US" sz="2800" dirty="0" smtClean="0"/>
              <a:t> to get the information you need to translate this conversation. </a:t>
            </a:r>
            <a:br>
              <a:rPr lang="en-US" sz="2800" dirty="0" smtClean="0"/>
            </a:br>
            <a:r>
              <a:rPr lang="en-US" sz="2800" dirty="0" smtClean="0"/>
              <a:t>#26</a:t>
            </a:r>
            <a:endParaRPr lang="en-US" sz="2800" dirty="0"/>
          </a:p>
        </p:txBody>
      </p:sp>
      <p:sp>
        <p:nvSpPr>
          <p:cNvPr id="3" name="Content Placeholder 2"/>
          <p:cNvSpPr>
            <a:spLocks noGrp="1"/>
          </p:cNvSpPr>
          <p:nvPr>
            <p:ph idx="1"/>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n-US" dirty="0" smtClean="0"/>
              <a:t>Put your translation in column two. Keep the phrases just about the same, but use Elizabethan words where you can. So, in other words, you rewrite the entire phrase but replace as many words as you can using Elizabethan English. </a:t>
            </a:r>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408</TotalTime>
  <Words>692</Words>
  <Application>Microsoft Office PowerPoint</Application>
  <PresentationFormat>On-screen Show (4:3)</PresentationFormat>
  <Paragraphs>66</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Shakespeare Web quest</vt:lpstr>
      <vt:lpstr>About Shakespeare Click on this link and answer the following questions (1-7). </vt:lpstr>
      <vt:lpstr>From this link, answer these questions about The Globe Theater:  #8-10</vt:lpstr>
      <vt:lpstr>About Marriage Click on this link and answer the next questions (11-14).  </vt:lpstr>
      <vt:lpstr>Click on the link for "more wedding customs."  #15-19</vt:lpstr>
      <vt:lpstr>About Food Click on this link and continue (20-21). </vt:lpstr>
      <vt:lpstr>Dinner Party Menu #22</vt:lpstr>
      <vt:lpstr>About Language Click on this link and continue (23-25). </vt:lpstr>
      <vt:lpstr>Click here to get the information you need to translate this conversation.  #26</vt:lpstr>
      <vt:lpstr>Language Translation</vt:lpstr>
      <vt:lpstr>  About Theatre in Shakespeare's Time "Actors, Acting, &amp; Audience" is the link for the next questions (27-30). </vt:lpstr>
      <vt:lpstr>Shakespearean Insults #31</vt:lpstr>
      <vt:lpstr>More Globe Theater #32-33</vt:lpstr>
    </vt:vector>
  </TitlesOfParts>
  <Company>Vigo County School Corp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master1</dc:creator>
  <cp:lastModifiedBy>Christina Wade</cp:lastModifiedBy>
  <cp:revision>20</cp:revision>
  <cp:lastPrinted>2015-03-05T14:11:24Z</cp:lastPrinted>
  <dcterms:created xsi:type="dcterms:W3CDTF">2014-03-07T22:16:28Z</dcterms:created>
  <dcterms:modified xsi:type="dcterms:W3CDTF">2017-02-27T19:28:24Z</dcterms:modified>
</cp:coreProperties>
</file>