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78" r:id="rId2"/>
    <p:sldId id="256" r:id="rId3"/>
    <p:sldId id="279" r:id="rId4"/>
    <p:sldId id="280" r:id="rId5"/>
    <p:sldId id="257" r:id="rId6"/>
    <p:sldId id="259" r:id="rId7"/>
    <p:sldId id="274" r:id="rId8"/>
    <p:sldId id="281" r:id="rId9"/>
    <p:sldId id="275" r:id="rId10"/>
    <p:sldId id="283" r:id="rId11"/>
    <p:sldId id="276" r:id="rId12"/>
    <p:sldId id="27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82" r:id="rId22"/>
    <p:sldId id="273" r:id="rId23"/>
  </p:sldIdLst>
  <p:sldSz cx="9144000" cy="6858000" type="screen4x3"/>
  <p:notesSz cx="7077075" cy="9382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1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12A9218-B1CD-4D0C-BD95-F7AC404B5317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0638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10638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6C99A4D-9D03-4D69-B89D-E79FB1552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pPr>
              <a:defRPr/>
            </a:pPr>
            <a:fld id="{167EE051-1B4F-4665-B6C9-9890C243960C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703263"/>
            <a:ext cx="4689475" cy="3517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6113"/>
            <a:ext cx="5661025" cy="422275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0638"/>
            <a:ext cx="3067050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10638"/>
            <a:ext cx="3067050" cy="46990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pPr>
              <a:defRPr/>
            </a:pPr>
            <a:fld id="{0B077E6F-C658-4B29-8D75-5A874C814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47497B-5837-43FB-99DC-A5600D4058A2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662B7-86A1-46AA-AA19-F8147B73CA8D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BA39-968E-4FAF-AC05-571F8B7DF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1096-8ED9-4994-9B71-39AE33DFA76B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ED734-7D7B-43F0-B787-A21A3A6B0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1CA7-F7D4-4A9A-A12A-64AF93901514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E678-2087-4AB3-942D-6E9D2EB8A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26773-C60C-42C9-A9CD-27450272F3C5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F035A-EE4E-47E9-ADE1-FEB290E9E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BEA5-87D3-4BEA-91E7-5B444F283869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D0DB2-A4A7-4EFB-BCB8-4897EB0AD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30993-C09A-4997-8D4B-48CE56DF36D4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FCCFC-0EC9-4D19-8004-AB27D9AE1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F49BA-1AA8-4C75-ADAC-D86A48C84A04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914E3-E892-40A9-9764-D5585A302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3B30D-D3A0-4412-9395-5EECEED188DE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1A8CF-A272-4D2D-8DF4-6BDBD49E1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94BE7-0A8B-4984-94DF-24FE773265B0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385DD-79D0-4070-962A-F62BE577C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1CDB-C0A4-4D8F-A765-877431AE5E73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55D9-AC8E-42F4-A0DC-76F1B4B99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0" tIns="182880" rIns="457200" bIns="18288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5DE2B5-1895-41BD-8C69-97B740244CC4}" type="datetimeFigureOut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81EF6F-631D-465F-9B30-D5BBB0E85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 spc="3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00800" y="388620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chomp!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441960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chomp!</a:t>
            </a:r>
          </a:p>
        </p:txBody>
      </p:sp>
      <p:pic>
        <p:nvPicPr>
          <p:cNvPr id="6" name="Picture 5" descr="gorilla.jpg"/>
          <p:cNvPicPr>
            <a:picLocks noChangeAspect="1"/>
          </p:cNvPicPr>
          <p:nvPr/>
        </p:nvPicPr>
        <p:blipFill>
          <a:blip r:embed="rId4" cstate="print"/>
          <a:srcRect l="17461"/>
          <a:stretch>
            <a:fillRect/>
          </a:stretch>
        </p:blipFill>
        <p:spPr bwMode="auto">
          <a:xfrm>
            <a:off x="0" y="1295400"/>
            <a:ext cx="396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>
            <a:spLocks noChangeArrowheads="1"/>
          </p:cNvSpPr>
          <p:nvPr/>
        </p:nvSpPr>
        <p:spPr bwMode="auto">
          <a:xfrm>
            <a:off x="5105400" y="3048000"/>
            <a:ext cx="3352800" cy="2667000"/>
          </a:xfrm>
          <a:prstGeom prst="wedgeRoundRectCallout">
            <a:avLst>
              <a:gd name="adj1" fmla="val -101469"/>
              <a:gd name="adj2" fmla="val 8785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presentation is brought to you by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Grammar Bytes!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©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2011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Robin L. Simmons.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om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om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 Black" pitchFamily="34" charset="0"/>
              </a:rPr>
              <a:t>Quick Test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676400"/>
            <a:ext cx="7620000" cy="220980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Directions: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items that follow, choose the option that corrects an error in the underlined portion(s). If no error exists, choose “No change is necessary.”</a:t>
            </a:r>
          </a:p>
        </p:txBody>
      </p:sp>
      <p:pic>
        <p:nvPicPr>
          <p:cNvPr id="8" name="Picture 7" descr="poi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8788" y="3657600"/>
            <a:ext cx="188118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6"/>
          <p:cNvSpPr>
            <a:spLocks noChangeArrowheads="1"/>
          </p:cNvSpPr>
          <p:nvPr/>
        </p:nvSpPr>
        <p:spPr bwMode="auto">
          <a:xfrm>
            <a:off x="5638800" y="4495800"/>
            <a:ext cx="2133600" cy="1752600"/>
          </a:xfrm>
          <a:prstGeom prst="wedgeRoundRectCallout">
            <a:avLst>
              <a:gd name="adj1" fmla="val -124649"/>
              <a:gd name="adj2" fmla="val -60754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 me what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you know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451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951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Tiesha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is good at math. See if she and Sam will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join our study group. Clueless students like we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 use all the help we can get!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Tiesha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is good at math. See if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Sam will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join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study group. Clueless students like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                                                             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 use all the help we can get!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Tiesha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is good at math. See if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Sam will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join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study group. Clueless students like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    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 use all the help we can get!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Marvin got an aisle seat.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Cherise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sat between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he. Together they slurped their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sodas as the guest lecturer droned on about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 Empire.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him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Marvin got an aisle seat.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Cherise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sat between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Together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slurped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sodas as the guest lecturer droned on about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 Empire.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him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Marvin got an aisle seat.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Cherise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sat between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him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Together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slurped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sodas as the guest lecturer droned on about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 Empire.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Byron and him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077200" cy="52578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Tonya prefer morning classes. 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roommates like to stay up late playing loud video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games. We hope to kick them out of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apartment next semester.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Tonya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two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447800"/>
            <a:ext cx="8077200" cy="5257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Tonya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prefer morning classes.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roommates like to stay up late playing loud video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games. We hope to kick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out of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apartment next semester.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Tonya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two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447800"/>
            <a:ext cx="8077200" cy="5257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Tonya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prefer morning classes.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roommates like to stay up late playing loud video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games. We hope to kick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out of the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apartment next semester.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Tonya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two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has a golden retriever. Perhaps that hair in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 green beans comes from she or the dog.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Since the strand is dark in color, I’ll bet it’s hers.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her’s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has a golden retriever. Perhaps that hair in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green beans comes from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or the dog.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Since the strand is dark in color, I’ll bet it’s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her’s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772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has a golden retriever. Perhaps that hair in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green beans comes from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or the dog.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Since the strand is dark in color, I’ll bet it’s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her’s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Abigail studied six hours for the chemistry exam.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she and her lab partner saw the test, they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both knew their hard work would protect their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high averages.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Abigail studied six hours for the chemistry exam.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her lab partner saw the test,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both knew their hard work would protect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high averages.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Abigail studied six hours for the chemistry exam.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her lab partner saw the test,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both knew their hard work would protect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high averages.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229600" cy="4800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Nicholas likes to gossip. Be careful what you say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around Julie and him. They both believe that your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news—whether good or bad—is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their’s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spread.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and Julie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676400"/>
            <a:ext cx="8229600" cy="480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Nicholas likes to gossip. Be careful what you say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around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Julie and him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both believe that your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news—whether good or bad—is </a:t>
            </a:r>
            <a:r>
              <a:rPr lang="en-US" sz="2800" b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their’s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spread.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and Julie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1676400"/>
            <a:ext cx="8229600" cy="480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Nicholas likes to gossip. Be careful what you say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around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Julie and him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both believe that your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news—whether good or bad—is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spread.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and Julie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Them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Even though Grandma and I brought a calculator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coupons, we spent too much money grocery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shopping. The fault is mainly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her’s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as she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insisted on ice cream that neither of us needed.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Grandma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Even though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Grandma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brought a calculator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coupons, we spent too much money grocery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shopping. The fault is mainly </a:t>
            </a:r>
            <a:r>
              <a:rPr lang="en-US" sz="2800" b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her’s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as she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insisted on ice cream that neither of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needed.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Grandma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Even though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Grandma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brought a calculator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coupons, we spent too much money grocery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shopping. The fault is mainly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as she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insisted on ice cream that neither of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needed.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Grandma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83820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Mom gave me and Sheila a lecture about good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manners. Mom had heard that me and Sheila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forgot to send Aunt Louise a thank-you card for 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Christmas presents.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524000"/>
            <a:ext cx="83820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Mom gave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Sheila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lecture about good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manners. Mom had heard that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Sheila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forgot to send Aunt Louise a thank-you card for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Christmas presents.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1524000"/>
            <a:ext cx="83820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Mom gave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Sheila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lecture about good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manners. Mom had heard that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forgot to send Aunt Louise a thank-you card for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Christmas presents.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Sheila and I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friends and I spent biology lab eating popcorn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giggling. After lab, Mr. Rivera threatened we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three with withdrawal. He insisted that our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behavior and attitude must change.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my friends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3058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friends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spent biology lab eating popcorn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giggling. After lab, Mr. Rivera threatened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three with withdrawal. He insisted that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behavior and attitude must change.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my friends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524000"/>
            <a:ext cx="83058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 friends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spent biology lab eating popcorn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giggling. After lab, Mr. Rivera threatened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three with withdrawal. He insisted that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behavior and attitude must change.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my friends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thi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5119688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latin typeface="Arial Black" pitchFamily="34" charset="0"/>
              </a:rPr>
              <a:t>Pronoun Case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04800" y="1981200"/>
            <a:ext cx="2133600" cy="2133600"/>
          </a:xfrm>
          <a:prstGeom prst="wedgeRoundRectCallout">
            <a:avLst>
              <a:gd name="adj1" fmla="val 161826"/>
              <a:gd name="adj2" fmla="val 3971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I need the pronoun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they</a:t>
            </a:r>
            <a:r>
              <a:rPr lang="en-US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705600" y="3200400"/>
            <a:ext cx="2133600" cy="2286000"/>
          </a:xfrm>
          <a:prstGeom prst="wedgeRoundRectCallout">
            <a:avLst>
              <a:gd name="adj1" fmla="val -117529"/>
              <a:gd name="adj2" fmla="val -48129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 do I need the pronoun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</a:rPr>
              <a:t> them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instead?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1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Item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gave our calculus notes to Diego and she.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lent us theirs. Before the big exam,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students need to make sure that we have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word Dr. Nguyen delivered in lecture.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theirs’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 students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gave our calculus notes to Diego and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lent us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Before the big exam,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students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need to make sure that we have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word Dr. Nguyen delivered in lecture.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theirs’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 students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524000"/>
            <a:ext cx="8077200" cy="5181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gave our calculus notes to Diego and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They lent us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Before the big exam,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students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need to make sure that we have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word Dr. Nguyen delivered in lecture.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her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theirs’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 students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86400" y="289560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chomp!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3429000"/>
            <a:ext cx="1143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chomp!</a:t>
            </a:r>
          </a:p>
        </p:txBody>
      </p:sp>
      <p:pic>
        <p:nvPicPr>
          <p:cNvPr id="6" name="Picture 5" descr="gorilla.jpg"/>
          <p:cNvPicPr>
            <a:picLocks noChangeAspect="1"/>
          </p:cNvPicPr>
          <p:nvPr/>
        </p:nvPicPr>
        <p:blipFill>
          <a:blip r:embed="rId4" cstate="print"/>
          <a:srcRect l="17461"/>
          <a:stretch>
            <a:fillRect/>
          </a:stretch>
        </p:blipFill>
        <p:spPr bwMode="auto">
          <a:xfrm>
            <a:off x="0" y="1295400"/>
            <a:ext cx="396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>
            <a:spLocks noChangeArrowheads="1"/>
          </p:cNvSpPr>
          <p:nvPr/>
        </p:nvSpPr>
        <p:spPr bwMode="auto">
          <a:xfrm>
            <a:off x="4800600" y="2362200"/>
            <a:ext cx="3962400" cy="2895600"/>
          </a:xfrm>
          <a:prstGeom prst="wedgeRoundRectCallout">
            <a:avLst>
              <a:gd name="adj1" fmla="val -96146"/>
              <a:gd name="adj2" fmla="val 16800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Grammar Bytes!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provides additional handouts and exercises on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pronoun case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Go to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chompchomp.com</a:t>
            </a:r>
            <a:r>
              <a:rPr lang="en-US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om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om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2895600"/>
            <a:ext cx="45720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The End.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unette.jpg"/>
          <p:cNvPicPr>
            <a:picLocks noChangeAspect="1"/>
          </p:cNvPicPr>
          <p:nvPr/>
        </p:nvPicPr>
        <p:blipFill>
          <a:blip r:embed="rId3" cstate="print"/>
          <a:srcRect l="3883" b="4688"/>
          <a:stretch>
            <a:fillRect/>
          </a:stretch>
        </p:blipFill>
        <p:spPr bwMode="auto">
          <a:xfrm>
            <a:off x="0" y="2209800"/>
            <a:ext cx="3771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ular Callout 2"/>
          <p:cNvSpPr>
            <a:spLocks noChangeArrowheads="1"/>
          </p:cNvSpPr>
          <p:nvPr/>
        </p:nvSpPr>
        <p:spPr bwMode="auto">
          <a:xfrm>
            <a:off x="5486400" y="2667000"/>
            <a:ext cx="3352800" cy="3505200"/>
          </a:xfrm>
          <a:prstGeom prst="wedgeRoundRectCallout">
            <a:avLst>
              <a:gd name="adj1" fmla="val -139021"/>
              <a:gd name="adj2" fmla="val 8555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presentation covers when to use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subjective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objective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and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possessive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 forms.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1524000"/>
            <a:ext cx="7010400" cy="3733800"/>
          </a:xfrm>
          <a:noFill/>
          <a:effectLst/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b="0" spc="0" dirty="0" smtClean="0">
                <a:latin typeface="Arial Black" pitchFamily="34" charset="0"/>
              </a:rPr>
              <a:t>A pronoun case item on an objective test might look like this </a:t>
            </a:r>
            <a:r>
              <a:rPr lang="en-US" sz="2800" b="0" spc="0" dirty="0" smtClean="0">
                <a:latin typeface="Arial Black" pitchFamily="34" charset="0"/>
              </a:rPr>
              <a:t>.</a:t>
            </a:r>
            <a:r>
              <a:rPr lang="en-US" sz="800" b="0" spc="0" dirty="0" smtClean="0">
                <a:latin typeface="Arial Black" pitchFamily="34" charset="0"/>
              </a:rPr>
              <a:t> </a:t>
            </a:r>
            <a:r>
              <a:rPr lang="en-US" sz="2800" b="0" spc="0" dirty="0" smtClean="0">
                <a:latin typeface="Arial Black" pitchFamily="34" charset="0"/>
              </a:rPr>
              <a:t>.</a:t>
            </a:r>
            <a:r>
              <a:rPr lang="en-US" sz="800" b="0" spc="0" dirty="0" smtClean="0">
                <a:latin typeface="Arial Black" pitchFamily="34" charset="0"/>
              </a:rPr>
              <a:t> </a:t>
            </a:r>
            <a:r>
              <a:rPr lang="en-US" sz="2800" b="0" spc="0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Sample Item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7924800" cy="4876800"/>
          </a:xfrm>
          <a:prstGeom prst="rect">
            <a:avLst/>
          </a:prstGeom>
          <a:noFill/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Stan and I offered to help move the furniture, but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new residents rolled their eyes when they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saw that us two had skinny arms.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Stan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1600200"/>
            <a:ext cx="79248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Stan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offered to help move the furniture, but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new residents rolled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eyes when they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saw that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two had skinny arms.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Stan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1600200"/>
            <a:ext cx="7924800" cy="487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Stan and 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offered to help move the furniture, but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new residents rolled </a:t>
            </a:r>
            <a:r>
              <a:rPr lang="en-US" sz="28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eyes when they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saw that </a:t>
            </a: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two had skinny arms.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 and Stan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theirs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</a:p>
          <a:p>
            <a:pPr marL="514350" lvl="1" indent="-514350" fontAlgn="auto">
              <a:spcBef>
                <a:spcPts val="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change is necessary.</a:t>
            </a:r>
          </a:p>
        </p:txBody>
      </p:sp>
      <p:pic>
        <p:nvPicPr>
          <p:cNvPr id="18" name="Picture 17" descr="brunette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6675" y="3352800"/>
            <a:ext cx="11525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ounded Rectangular Callout 18"/>
          <p:cNvSpPr>
            <a:spLocks noChangeArrowheads="1"/>
          </p:cNvSpPr>
          <p:nvPr/>
        </p:nvSpPr>
        <p:spPr bwMode="auto">
          <a:xfrm>
            <a:off x="4114800" y="4114800"/>
            <a:ext cx="2209800" cy="1676400"/>
          </a:xfrm>
          <a:prstGeom prst="wedgeRoundRectCallout">
            <a:avLst>
              <a:gd name="adj1" fmla="val 121327"/>
              <a:gd name="adj2" fmla="val -62295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Stan and </a:t>
            </a:r>
            <a:r>
              <a:rPr lang="en-US" sz="2400" b="1" i="1" dirty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their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or</a:t>
            </a: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us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problem?</a:t>
            </a:r>
          </a:p>
        </p:txBody>
      </p:sp>
      <p:sp>
        <p:nvSpPr>
          <p:cNvPr id="20" name="Rounded Rectangular Callout 19"/>
          <p:cNvSpPr>
            <a:spLocks noChangeArrowheads="1"/>
          </p:cNvSpPr>
          <p:nvPr/>
        </p:nvSpPr>
        <p:spPr bwMode="auto">
          <a:xfrm>
            <a:off x="4114800" y="4114800"/>
            <a:ext cx="2209800" cy="1676400"/>
          </a:xfrm>
          <a:prstGeom prst="wedgeRoundRectCallout">
            <a:avLst>
              <a:gd name="adj1" fmla="val 121327"/>
              <a:gd name="adj2" fmla="val -63204"/>
              <a:gd name="adj3" fmla="val 16667"/>
            </a:avLst>
          </a:prstGeom>
          <a:solidFill>
            <a:schemeClr val="tx1"/>
          </a:solidFill>
          <a:ln w="25400" algn="ctr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Us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needs to become</a:t>
            </a: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we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 change option</a:t>
            </a:r>
            <a:r>
              <a:rPr lang="en-US" sz="20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C </a:t>
            </a: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1" grpId="0" animBg="1"/>
      <p:bldP spid="12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3000" y="3581400"/>
            <a:ext cx="6858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and Meredith threw mashed potatoes at Henry.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Subjective Pronouns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981200"/>
          </a:xfrm>
        </p:spPr>
        <p:txBody>
          <a:bodyPr>
            <a:noAutofit/>
          </a:bodyPr>
          <a:lstStyle/>
          <a:p>
            <a:pPr marL="228600" indent="-22860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Forms include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I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you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she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he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it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we</a:t>
            </a:r>
            <a:r>
              <a:rPr lang="en-US" sz="2800" dirty="0" smtClean="0"/>
              <a:t>, and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they</a:t>
            </a:r>
            <a:r>
              <a:rPr lang="en-US" sz="2800" dirty="0" smtClean="0"/>
              <a:t>.</a:t>
            </a:r>
          </a:p>
          <a:p>
            <a:pPr marL="228600" indent="-22860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A subject pronoun functions as the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subject</a:t>
            </a:r>
            <a:r>
              <a:rPr lang="en-US" sz="2800" i="1" dirty="0" smtClean="0">
                <a:latin typeface="Arial Black" pitchFamily="34" charset="0"/>
              </a:rPr>
              <a:t> </a:t>
            </a:r>
            <a:r>
              <a:rPr lang="en-US" sz="2800" dirty="0" smtClean="0"/>
              <a:t>of a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verb</a:t>
            </a:r>
            <a:r>
              <a:rPr lang="en-US" sz="2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3581400"/>
            <a:ext cx="68580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Meredith and I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threw mashed potatoes at Henry.</a:t>
            </a:r>
          </a:p>
        </p:txBody>
      </p:sp>
      <p:pic>
        <p:nvPicPr>
          <p:cNvPr id="6146" name="Picture 7" descr="poi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594225"/>
            <a:ext cx="133032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4343400" y="5029200"/>
            <a:ext cx="3048000" cy="1524000"/>
          </a:xfrm>
          <a:prstGeom prst="wedgeRoundRectCallout">
            <a:avLst>
              <a:gd name="adj1" fmla="val -105477"/>
              <a:gd name="adj2" fmla="val -50304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Me threw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mashed potatoes? I don’t think so!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31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3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build="p" bldLvl="3"/>
      <p:bldP spid="8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19200" y="3962400"/>
            <a:ext cx="6705600" cy="99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between you and I, Stevie shouldn’t try to kiss Grace with spinach in his teeth!</a:t>
            </a:r>
          </a:p>
        </p:txBody>
      </p:sp>
      <p:pic>
        <p:nvPicPr>
          <p:cNvPr id="7171" name="Picture 7" descr="si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6350" y="5105400"/>
            <a:ext cx="23304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latin typeface="Arial Black" pitchFamily="34" charset="0"/>
              </a:rPr>
              <a:t>Objective Pronouns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8400"/>
          </a:xfrm>
        </p:spPr>
        <p:txBody>
          <a:bodyPr>
            <a:noAutofit/>
          </a:bodyPr>
          <a:lstStyle/>
          <a:p>
            <a:pPr marL="228600" indent="-22860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Forms include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me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you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her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him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it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us</a:t>
            </a:r>
            <a:r>
              <a:rPr lang="en-US" sz="2800" dirty="0" smtClean="0"/>
              <a:t>, and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them</a:t>
            </a:r>
            <a:r>
              <a:rPr lang="en-US" sz="2800" dirty="0" smtClean="0"/>
              <a:t>.</a:t>
            </a:r>
          </a:p>
          <a:p>
            <a:pPr marL="228600" indent="-228600"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An objective pronoun functions as a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direct object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indirect object</a:t>
            </a:r>
            <a:r>
              <a:rPr lang="en-US" sz="2800" dirty="0" smtClean="0"/>
              <a:t>, or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object of a preposition</a:t>
            </a:r>
            <a:r>
              <a:rPr lang="en-US" sz="2800" dirty="0" smtClean="0"/>
              <a:t>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1295400" y="5105400"/>
            <a:ext cx="3733800" cy="1524000"/>
          </a:xfrm>
          <a:prstGeom prst="wedgeRoundRectCallout">
            <a:avLst>
              <a:gd name="adj1" fmla="val 135163"/>
              <a:gd name="adj2" fmla="val -20304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After a preposition like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between</a:t>
            </a:r>
            <a:r>
              <a:rPr lang="en-US" sz="2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always use the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objective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pronoun!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962400"/>
            <a:ext cx="6705600" cy="99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between you and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me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Stevie shouldn’t try to kiss Grace with spinach in his teeth!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build="p" bldLvl="3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 Black" pitchFamily="34" charset="0"/>
              </a:rPr>
              <a:t>Direct vs. Indirect Objects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800" dirty="0" smtClean="0"/>
              <a:t>To find a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direct object</a:t>
            </a:r>
            <a:r>
              <a:rPr lang="en-US" sz="2800" i="1" dirty="0" smtClean="0"/>
              <a:t>,</a:t>
            </a:r>
            <a:r>
              <a:rPr lang="en-US" sz="2800" dirty="0" smtClean="0"/>
              <a:t> use this formula:</a:t>
            </a:r>
            <a:r>
              <a:rPr lang="en-US" sz="2800" dirty="0" smtClean="0">
                <a:solidFill>
                  <a:srgbClr val="FFC000"/>
                </a:solidFill>
                <a:latin typeface="Arial Black" pitchFamily="34" charset="0"/>
              </a:rPr>
              <a:t> subject </a:t>
            </a:r>
            <a:r>
              <a:rPr lang="en-US" sz="2800" dirty="0" smtClean="0"/>
              <a:t>+</a:t>
            </a:r>
            <a:r>
              <a:rPr lang="en-US" sz="2800" dirty="0" smtClean="0">
                <a:solidFill>
                  <a:srgbClr val="FFC000"/>
                </a:solidFill>
                <a:latin typeface="Arial Black" pitchFamily="34" charset="0"/>
              </a:rPr>
              <a:t> verb </a:t>
            </a:r>
            <a:r>
              <a:rPr lang="en-US" sz="2800" dirty="0" smtClean="0"/>
              <a:t>+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what</a:t>
            </a:r>
            <a:r>
              <a:rPr lang="en-US" sz="2800" i="1" dirty="0" smtClean="0"/>
              <a:t>?</a:t>
            </a:r>
            <a:r>
              <a:rPr lang="en-US" sz="2800" dirty="0" smtClean="0"/>
              <a:t> or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who</a:t>
            </a:r>
            <a:r>
              <a:rPr lang="en-US" sz="2800" i="1" dirty="0" smtClean="0"/>
              <a:t>?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800" dirty="0" smtClean="0"/>
              <a:t>The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indirect object </a:t>
            </a:r>
            <a:r>
              <a:rPr lang="en-US" sz="2800" dirty="0" smtClean="0"/>
              <a:t>is whoever or whatever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receives </a:t>
            </a:r>
            <a:r>
              <a:rPr lang="en-US" sz="2800" dirty="0" smtClean="0"/>
              <a:t>the direct object.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810000"/>
            <a:ext cx="7467600" cy="99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 gave Stevie a toothbrush before the kissing began.</a:t>
            </a:r>
          </a:p>
        </p:txBody>
      </p:sp>
      <p:pic>
        <p:nvPicPr>
          <p:cNvPr id="7" name="Picture 6" descr="brunette.jpg"/>
          <p:cNvPicPr>
            <a:picLocks noChangeAspect="1"/>
          </p:cNvPicPr>
          <p:nvPr/>
        </p:nvPicPr>
        <p:blipFill>
          <a:blip r:embed="rId2" cstate="print"/>
          <a:srcRect l="3883" b="4688"/>
          <a:stretch>
            <a:fillRect/>
          </a:stretch>
        </p:blipFill>
        <p:spPr bwMode="auto">
          <a:xfrm>
            <a:off x="0" y="4979988"/>
            <a:ext cx="1524000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3886200" y="5105400"/>
            <a:ext cx="3733800" cy="1524000"/>
          </a:xfrm>
          <a:prstGeom prst="wedgeRoundRectCallout">
            <a:avLst>
              <a:gd name="adj1" fmla="val -130143"/>
              <a:gd name="adj2" fmla="val 7696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Crystal gave what? The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toothbrush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the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direct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object!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886200" y="5105400"/>
            <a:ext cx="3733800" cy="1524000"/>
          </a:xfrm>
          <a:prstGeom prst="wedgeRoundRectCallout">
            <a:avLst>
              <a:gd name="adj1" fmla="val -130143"/>
              <a:gd name="adj2" fmla="val 7696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Who received the toothbrush?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Stevie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the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indirect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3810000"/>
            <a:ext cx="7467600" cy="99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 gave Stevie a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toothbrush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kissing began.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3810000"/>
            <a:ext cx="7467600" cy="9906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 gave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Stevie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toothbrush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kissing began.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3810000"/>
            <a:ext cx="7467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118872" bIns="91440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Crystal gave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him it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kissing began.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886200" y="5105400"/>
            <a:ext cx="3733800" cy="1524000"/>
          </a:xfrm>
          <a:prstGeom prst="wedgeRoundRectCallout">
            <a:avLst>
              <a:gd name="adj1" fmla="val -130143"/>
              <a:gd name="adj2" fmla="val 7696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Always use objective pronouns like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him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it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replace objects.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31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93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32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1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1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14400" y="3733800"/>
            <a:ext cx="7315200" cy="1447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Johnnie stepped to the plate and hit a home run, we rubbed ours eyes in disbelief.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Possessive Pronouns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362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Forms include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my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mine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your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yours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her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hers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his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its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our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ours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their</a:t>
            </a:r>
            <a:r>
              <a:rPr lang="en-US" sz="2800" dirty="0" smtClean="0"/>
              <a:t>, and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theirs</a:t>
            </a:r>
            <a:r>
              <a:rPr lang="en-US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/>
              <a:t>Possessive pronouns do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not </a:t>
            </a:r>
            <a:r>
              <a:rPr lang="en-US" sz="2800" dirty="0" smtClean="0"/>
              <a:t>require an 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apostrophe</a:t>
            </a:r>
            <a:r>
              <a:rPr lang="en-US" sz="2800" i="1" dirty="0" smtClean="0"/>
              <a:t>;</a:t>
            </a:r>
            <a:r>
              <a:rPr lang="en-US" sz="2800" dirty="0" smtClean="0"/>
              <a:t> adjective forms do</a:t>
            </a:r>
            <a:r>
              <a:rPr lang="en-US" sz="2800" i="1" dirty="0" smtClean="0">
                <a:solidFill>
                  <a:srgbClr val="FFC000"/>
                </a:solidFill>
                <a:latin typeface="Arial Black" pitchFamily="34" charset="0"/>
              </a:rPr>
              <a:t> not </a:t>
            </a:r>
            <a:r>
              <a:rPr lang="en-US" sz="2800" dirty="0" smtClean="0"/>
              <a:t>agree with the nouns that follow.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3733800"/>
            <a:ext cx="7315200" cy="14478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tIns="91440" bIns="91440" anchor="ctr"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Johnnie stepped to the plate and hit a home run, we rubbed</a:t>
            </a:r>
            <a:r>
              <a:rPr lang="en-US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our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 in disbelief.</a:t>
            </a:r>
          </a:p>
        </p:txBody>
      </p:sp>
      <p:pic>
        <p:nvPicPr>
          <p:cNvPr id="8194" name="Picture 7" descr="knee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613" y="5110163"/>
            <a:ext cx="1017587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4191000" y="4953000"/>
            <a:ext cx="3886200" cy="1828800"/>
          </a:xfrm>
          <a:prstGeom prst="wedgeRoundRectCallout">
            <a:avLst>
              <a:gd name="adj1" fmla="val -126430"/>
              <a:gd name="adj2" fmla="val -19303"/>
              <a:gd name="adj3" fmla="val 16667"/>
            </a:avLst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Your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her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our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and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their</a:t>
            </a:r>
            <a:r>
              <a:rPr lang="en-US" sz="2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adjectives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Yours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hers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ours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and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theirs</a:t>
            </a:r>
            <a:r>
              <a:rPr lang="en-US" sz="2400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i="1" dirty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nouns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01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40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build="p"/>
      <p:bldP spid="8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2230</TotalTime>
  <Words>1863</Words>
  <Application>Microsoft Office PowerPoint</Application>
  <PresentationFormat>On-screen Show (4:3)</PresentationFormat>
  <Paragraphs>436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Arial Black</vt:lpstr>
      <vt:lpstr>Garamond</vt:lpstr>
      <vt:lpstr>Office Theme</vt:lpstr>
      <vt:lpstr>Slide 1</vt:lpstr>
      <vt:lpstr>Pronoun Case</vt:lpstr>
      <vt:lpstr>Slide 3</vt:lpstr>
      <vt:lpstr>A pronoun case item on an objective test might look like this . . .</vt:lpstr>
      <vt:lpstr>Sample Item</vt:lpstr>
      <vt:lpstr>Subjective Pronouns</vt:lpstr>
      <vt:lpstr>Objective Pronouns</vt:lpstr>
      <vt:lpstr>Direct vs. Indirect Objects</vt:lpstr>
      <vt:lpstr>Possessive Pronouns</vt:lpstr>
      <vt:lpstr>Quick Test</vt:lpstr>
      <vt:lpstr>Item 1</vt:lpstr>
      <vt:lpstr>Item 2</vt:lpstr>
      <vt:lpstr>Item 3</vt:lpstr>
      <vt:lpstr>Item 4</vt:lpstr>
      <vt:lpstr>Item 5</vt:lpstr>
      <vt:lpstr>Item 6</vt:lpstr>
      <vt:lpstr>Item 7</vt:lpstr>
      <vt:lpstr>Item 8</vt:lpstr>
      <vt:lpstr>Item 9</vt:lpstr>
      <vt:lpstr>Item 10</vt:lpstr>
      <vt:lpstr>Slide 21</vt:lpstr>
      <vt:lpstr>Slide 22</vt:lpstr>
    </vt:vector>
  </TitlesOfParts>
  <Manager>herself</Manager>
  <Company>TurtleEliot Enterprises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 Case</dc:title>
  <dc:creator>Robin L. Simmons</dc:creator>
  <cp:keywords>pronouns, pronoun case, grammar, Grammar Bytes!, Robin L. Simmons</cp:keywords>
  <dc:description>This presentation is ©2011 by Robin L. Simmons. All Rights Reserved.</dc:description>
  <cp:lastModifiedBy>master1</cp:lastModifiedBy>
  <cp:revision>121</cp:revision>
  <dcterms:created xsi:type="dcterms:W3CDTF">2008-05-06T15:35:09Z</dcterms:created>
  <dcterms:modified xsi:type="dcterms:W3CDTF">2011-03-30T20:10:04Z</dcterms:modified>
</cp:coreProperties>
</file>