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6" r:id="rId10"/>
    <p:sldId id="267" r:id="rId11"/>
    <p:sldId id="265" r:id="rId12"/>
    <p:sldId id="269" r:id="rId13"/>
    <p:sldId id="270" r:id="rId14"/>
    <p:sldId id="264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55F-457A-4527-B35B-D346BF69CB3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5939-60C5-4A1F-BA30-5E06CC318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55F-457A-4527-B35B-D346BF69CB3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5939-60C5-4A1F-BA30-5E06CC318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55F-457A-4527-B35B-D346BF69CB3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5939-60C5-4A1F-BA30-5E06CC318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55F-457A-4527-B35B-D346BF69CB3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5939-60C5-4A1F-BA30-5E06CC318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55F-457A-4527-B35B-D346BF69CB3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5939-60C5-4A1F-BA30-5E06CC318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55F-457A-4527-B35B-D346BF69CB3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5939-60C5-4A1F-BA30-5E06CC318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55F-457A-4527-B35B-D346BF69CB3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5939-60C5-4A1F-BA30-5E06CC318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55F-457A-4527-B35B-D346BF69CB3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5939-60C5-4A1F-BA30-5E06CC318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55F-457A-4527-B35B-D346BF69CB3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5939-60C5-4A1F-BA30-5E06CC318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55F-457A-4527-B35B-D346BF69CB3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5939-60C5-4A1F-BA30-5E06CC318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55F-457A-4527-B35B-D346BF69CB3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5939-60C5-4A1F-BA30-5E06CC318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4855F-457A-4527-B35B-D346BF69CB3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45939-60C5-4A1F-BA30-5E06CC318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file:///D:\documents\SRNHS\GRADE%207\second%20grading\lesson4\irony\My%20Irony%20Project.fl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5.gif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image" Target="../media/image4.jpeg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57200"/>
            <a:ext cx="9144000" cy="9906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096000"/>
            <a:ext cx="9144000" cy="3810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5532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pic>
        <p:nvPicPr>
          <p:cNvPr id="10" name="Picture 9" descr="images.jp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67600" y="4648200"/>
            <a:ext cx="1524000" cy="1304494"/>
          </a:xfrm>
          <a:prstGeom prst="rect">
            <a:avLst/>
          </a:prstGeom>
        </p:spPr>
      </p:pic>
      <p:pic>
        <p:nvPicPr>
          <p:cNvPr id="12" name="Picture 11" descr="daisysdayglow_tnb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V="1">
            <a:off x="0" y="0"/>
            <a:ext cx="5029200" cy="457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819400"/>
            <a:ext cx="7772400" cy="276225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a_PlakatCmBrk" pitchFamily="82" charset="0"/>
              </a:rPr>
              <a:t>Irony and Humor</a:t>
            </a:r>
            <a:endParaRPr lang="en-US" sz="9600" dirty="0">
              <a:latin typeface="a_PlakatCmBrk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0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8686800" cy="64008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/>
              <a:t>		You </a:t>
            </a:r>
            <a:r>
              <a:rPr lang="en-US" sz="4800" b="1" dirty="0"/>
              <a:t>break a </a:t>
            </a:r>
            <a:r>
              <a:rPr lang="en-US" sz="4800" b="1" dirty="0" smtClean="0"/>
              <a:t>date with </a:t>
            </a:r>
            <a:r>
              <a:rPr lang="en-US" sz="4800" b="1" dirty="0"/>
              <a:t>your </a:t>
            </a:r>
            <a:r>
              <a:rPr lang="en-US" sz="4800" b="1" dirty="0" smtClean="0"/>
              <a:t>girlfriend so </a:t>
            </a:r>
            <a:r>
              <a:rPr lang="en-US" sz="4800" b="1" dirty="0"/>
              <a:t>you can go to </a:t>
            </a:r>
            <a:r>
              <a:rPr lang="en-US" sz="4800" b="1" dirty="0" smtClean="0"/>
              <a:t>the ball </a:t>
            </a:r>
            <a:r>
              <a:rPr lang="en-US" sz="4800" b="1" dirty="0"/>
              <a:t>game with </a:t>
            </a:r>
            <a:r>
              <a:rPr lang="en-US" sz="4800" b="1" dirty="0" smtClean="0"/>
              <a:t>the guys</a:t>
            </a:r>
            <a:r>
              <a:rPr lang="en-US" sz="4800" b="1" dirty="0"/>
              <a:t>. When you </a:t>
            </a:r>
            <a:r>
              <a:rPr lang="en-US" sz="4800" b="1" dirty="0" smtClean="0"/>
              <a:t>go to </a:t>
            </a:r>
            <a:r>
              <a:rPr lang="en-US" sz="4800" b="1" dirty="0"/>
              <a:t>the </a:t>
            </a:r>
            <a:r>
              <a:rPr lang="en-US" sz="4800" b="1" dirty="0" smtClean="0"/>
              <a:t>concession stand</a:t>
            </a:r>
            <a:r>
              <a:rPr lang="en-US" sz="4800" b="1" dirty="0"/>
              <a:t>, you run </a:t>
            </a:r>
            <a:r>
              <a:rPr lang="en-US" sz="4800" b="1" dirty="0" smtClean="0"/>
              <a:t>into your </a:t>
            </a:r>
            <a:r>
              <a:rPr lang="en-US" sz="4800" b="1" dirty="0"/>
              <a:t>date who is </a:t>
            </a:r>
            <a:r>
              <a:rPr lang="en-US" sz="4800" b="1" dirty="0" smtClean="0"/>
              <a:t>with another </a:t>
            </a:r>
            <a:r>
              <a:rPr lang="en-US" sz="4800" b="1" dirty="0"/>
              <a:t>guy.</a:t>
            </a:r>
            <a:endParaRPr lang="en-US" sz="48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6934200" y="5715000"/>
            <a:ext cx="1828800" cy="914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terms you need to know: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/>
              <a:t>Sentimentality</a:t>
            </a:r>
            <a:r>
              <a:rPr lang="en-US" dirty="0" smtClean="0"/>
              <a:t> – stories that try to elicit easy or unearned emotional responses as genuine emotion.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Picture 4" descr="s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3429000"/>
            <a:ext cx="4067175" cy="30464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>
            <a:alpha val="8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Sentimental Writers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600" b="1" dirty="0" smtClean="0"/>
              <a:t>Editorialize</a:t>
            </a:r>
            <a:r>
              <a:rPr lang="en-US" sz="2600" dirty="0" smtClean="0"/>
              <a:t> – comment on the story and, in a manner, instruct us how to feel.</a:t>
            </a:r>
          </a:p>
          <a:p>
            <a:endParaRPr lang="en-US" sz="2600" dirty="0" smtClean="0"/>
          </a:p>
          <a:p>
            <a:r>
              <a:rPr lang="en-US" sz="2600" b="1" dirty="0" smtClean="0"/>
              <a:t>Poeticize</a:t>
            </a:r>
            <a:r>
              <a:rPr lang="en-US" sz="2600" dirty="0" smtClean="0"/>
              <a:t> </a:t>
            </a:r>
            <a:r>
              <a:rPr lang="en-US" sz="2600" dirty="0" smtClean="0"/>
              <a:t>– use an </a:t>
            </a:r>
            <a:r>
              <a:rPr lang="en-US" sz="2600" dirty="0" smtClean="0"/>
              <a:t>immoderately </a:t>
            </a:r>
            <a:r>
              <a:rPr lang="en-US" sz="2600" dirty="0" smtClean="0"/>
              <a:t>heightened and distended language to accomplish their effects. </a:t>
            </a: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r>
              <a:rPr lang="en-US" sz="2600" b="1" dirty="0" smtClean="0"/>
              <a:t>Make excessively selective use of detail</a:t>
            </a:r>
            <a:r>
              <a:rPr lang="en-US" sz="2600" dirty="0" smtClean="0"/>
              <a:t>. </a:t>
            </a:r>
          </a:p>
          <a:p>
            <a:pPr lvl="1"/>
            <a:r>
              <a:rPr lang="en-US" sz="2200" dirty="0" smtClean="0"/>
              <a:t>For </a:t>
            </a:r>
            <a:r>
              <a:rPr lang="en-US" sz="2200" dirty="0" smtClean="0"/>
              <a:t>example, the most innocent and sweet characters always die or suffer, rather than the more complicated or unlikeable characters.</a:t>
            </a:r>
          </a:p>
          <a:p>
            <a:endParaRPr lang="en-US" sz="2600" dirty="0" smtClean="0"/>
          </a:p>
          <a:p>
            <a:r>
              <a:rPr lang="en-US" sz="2600" b="1" dirty="0" smtClean="0"/>
              <a:t>Rely heavily on stock response </a:t>
            </a:r>
            <a:r>
              <a:rPr lang="en-US" sz="2600" dirty="0" smtClean="0"/>
              <a:t>– an emotion that has at its source the facts established by the story. </a:t>
            </a:r>
          </a:p>
          <a:p>
            <a:pPr lvl="1"/>
            <a:r>
              <a:rPr lang="en-US" sz="2200" dirty="0" smtClean="0"/>
              <a:t>For example, babies, grandmothers, young love, patriotism, worship, etc.</a:t>
            </a:r>
          </a:p>
          <a:p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Review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" b="1" dirty="0" smtClean="0"/>
              <a:t>Something that is </a:t>
            </a:r>
            <a:r>
              <a:rPr lang="en-US" sz="4000" b="1" dirty="0" smtClean="0">
                <a:solidFill>
                  <a:srgbClr val="FF0000"/>
                </a:solidFill>
              </a:rPr>
              <a:t>ironic</a:t>
            </a:r>
            <a:r>
              <a:rPr lang="en-US" sz="4000" b="1" dirty="0" smtClean="0"/>
              <a:t> is unexpected.</a:t>
            </a:r>
          </a:p>
          <a:p>
            <a:pPr algn="ctr">
              <a:buNone/>
            </a:pPr>
            <a:endParaRPr lang="en-US" sz="4000" b="1" dirty="0" smtClean="0"/>
          </a:p>
          <a:p>
            <a:pPr>
              <a:buNone/>
            </a:pPr>
            <a:r>
              <a:rPr lang="en-US" sz="4000" dirty="0" smtClean="0"/>
              <a:t>If unexpected by a </a:t>
            </a:r>
            <a:r>
              <a:rPr lang="en-US" sz="4000" b="1" dirty="0" smtClean="0"/>
              <a:t>character</a:t>
            </a:r>
            <a:r>
              <a:rPr lang="en-US" sz="4000" dirty="0" smtClean="0"/>
              <a:t>, it’s </a:t>
            </a:r>
            <a:r>
              <a:rPr lang="en-US" sz="4000" b="1" dirty="0" smtClean="0">
                <a:solidFill>
                  <a:srgbClr val="FF0000"/>
                </a:solidFill>
              </a:rPr>
              <a:t>dramatic</a:t>
            </a:r>
            <a:r>
              <a:rPr lang="en-US" sz="4000" dirty="0" smtClean="0"/>
              <a:t>.</a:t>
            </a:r>
          </a:p>
          <a:p>
            <a:pPr>
              <a:buNone/>
            </a:pPr>
            <a:r>
              <a:rPr lang="en-US" sz="4000" dirty="0" smtClean="0"/>
              <a:t>If unexpected by </a:t>
            </a:r>
            <a:r>
              <a:rPr lang="en-US" sz="4000" b="1" dirty="0" smtClean="0"/>
              <a:t>everyone</a:t>
            </a:r>
            <a:r>
              <a:rPr lang="en-US" sz="4000" dirty="0" smtClean="0"/>
              <a:t>, it’s </a:t>
            </a:r>
            <a:r>
              <a:rPr lang="en-US" sz="4000" b="1" dirty="0" smtClean="0">
                <a:solidFill>
                  <a:srgbClr val="FF0000"/>
                </a:solidFill>
              </a:rPr>
              <a:t>situational</a:t>
            </a:r>
            <a:r>
              <a:rPr lang="en-US" sz="4000" dirty="0" smtClean="0"/>
              <a:t>.</a:t>
            </a:r>
          </a:p>
          <a:p>
            <a:pPr>
              <a:buNone/>
            </a:pPr>
            <a:r>
              <a:rPr lang="en-US" sz="4000" dirty="0" smtClean="0"/>
              <a:t>If it’s </a:t>
            </a:r>
            <a:r>
              <a:rPr lang="en-US" sz="4000" b="1" dirty="0" smtClean="0"/>
              <a:t>sarcasm</a:t>
            </a:r>
            <a:r>
              <a:rPr lang="en-US" sz="4000" dirty="0" smtClean="0"/>
              <a:t>, it’s </a:t>
            </a:r>
            <a:r>
              <a:rPr lang="en-US" sz="4000" b="1" dirty="0" smtClean="0">
                <a:solidFill>
                  <a:srgbClr val="FF0000"/>
                </a:solidFill>
              </a:rPr>
              <a:t>verbal</a:t>
            </a:r>
            <a:r>
              <a:rPr lang="en-US" sz="40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33400"/>
            <a:ext cx="9144000" cy="9144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096000"/>
            <a:ext cx="9144000" cy="3810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0"/>
          <p:cNvSpPr txBox="1">
            <a:spLocks/>
          </p:cNvSpPr>
          <p:nvPr/>
        </p:nvSpPr>
        <p:spPr>
          <a:xfrm>
            <a:off x="381000" y="228600"/>
            <a:ext cx="8382000" cy="1447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iolex Girls" pitchFamily="34" charset="0"/>
                <a:ea typeface="+mj-ea"/>
                <a:cs typeface="AngsanaUPC" pitchFamily="18" charset="-34"/>
              </a:rPr>
              <a:t>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2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08831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57200"/>
            <a:ext cx="9144000" cy="18288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096000"/>
            <a:ext cx="9144000" cy="3810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5532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609600"/>
            <a:ext cx="4038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a_PlakatCmBrk" pitchFamily="82" charset="0"/>
              </a:rPr>
              <a:t>Irony</a:t>
            </a:r>
            <a:endParaRPr lang="en-US" sz="9600" dirty="0">
              <a:latin typeface="a_PlakatCmBrk" pitchFamily="82" charset="0"/>
            </a:endParaRPr>
          </a:p>
        </p:txBody>
      </p:sp>
      <p:pic>
        <p:nvPicPr>
          <p:cNvPr id="12" name="Picture 11" descr="daisysdayglow_tnb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V="1">
            <a:off x="0" y="0"/>
            <a:ext cx="3352800" cy="3048000"/>
          </a:xfrm>
          <a:prstGeom prst="rect">
            <a:avLst/>
          </a:prstGeom>
        </p:spPr>
      </p:pic>
      <p:pic>
        <p:nvPicPr>
          <p:cNvPr id="13" name="Picture 12" descr="daisysdayglow_tnb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958840" y="3962400"/>
            <a:ext cx="3185160" cy="2895600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304800" y="3657600"/>
            <a:ext cx="85344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Irony is a statement that intends to express the opposite of what was stated.</a:t>
            </a: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67000"/>
            <a:ext cx="80772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Irony is about expectations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9144000" cy="9144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096000"/>
            <a:ext cx="9144000" cy="3810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5532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382000" cy="1447799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atin typeface="Fiolex Girls" pitchFamily="34" charset="0"/>
                <a:cs typeface="AngsanaUPC" pitchFamily="18" charset="-34"/>
              </a:rPr>
              <a:t>Types of Irony</a:t>
            </a:r>
            <a:endParaRPr lang="en-US" sz="8000" b="1" dirty="0">
              <a:latin typeface="Fiolex Girls" pitchFamily="34" charset="0"/>
              <a:cs typeface="AngsanaUPC" pitchFamily="18" charset="-34"/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1295400" y="18288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4" name="Picture 13" descr="cry animated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3200" y="2819400"/>
            <a:ext cx="3400425" cy="2828144"/>
          </a:xfrm>
          <a:prstGeom prst="rect">
            <a:avLst/>
          </a:prstGeom>
        </p:spPr>
      </p:pic>
      <p:pic>
        <p:nvPicPr>
          <p:cNvPr id="16" name="Picture 15" descr="nfgdrg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48400" y="2667000"/>
            <a:ext cx="2384778" cy="3048000"/>
          </a:xfrm>
          <a:prstGeom prst="rect">
            <a:avLst/>
          </a:prstGeom>
        </p:spPr>
      </p:pic>
      <p:pic>
        <p:nvPicPr>
          <p:cNvPr id="18" name="Picture 17" descr="AG00018_.gif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28600" y="2133600"/>
            <a:ext cx="2438400" cy="36206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9144000" cy="9144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096000"/>
            <a:ext cx="9144000" cy="3810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5532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382000" cy="1447799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atin typeface="Fiolex Girls" pitchFamily="34" charset="0"/>
                <a:cs typeface="AngsanaUPC" pitchFamily="18" charset="-34"/>
              </a:rPr>
              <a:t>Verbal Irony</a:t>
            </a:r>
            <a:endParaRPr lang="en-US" sz="8000" b="1" dirty="0">
              <a:latin typeface="Fiolex Girls" pitchFamily="34" charset="0"/>
              <a:cs typeface="AngsanaUPC" pitchFamily="18" charset="-34"/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152400" y="1752600"/>
            <a:ext cx="8686800" cy="4267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1" dirty="0" smtClean="0">
                <a:solidFill>
                  <a:srgbClr val="002060"/>
                </a:solidFill>
              </a:rPr>
              <a:t>A character says one thing but means the opposite</a:t>
            </a:r>
          </a:p>
          <a:p>
            <a:pPr>
              <a:lnSpc>
                <a:spcPct val="90000"/>
              </a:lnSpc>
            </a:pPr>
            <a:endParaRPr lang="en-US" sz="1400" b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4400" dirty="0" smtClean="0">
                <a:solidFill>
                  <a:srgbClr val="002060"/>
                </a:solidFill>
              </a:rPr>
              <a:t>Also called</a:t>
            </a:r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i="1" dirty="0" smtClean="0">
                <a:solidFill>
                  <a:srgbClr val="002060"/>
                </a:solidFill>
              </a:rPr>
              <a:t>sarcasm</a:t>
            </a:r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dirty="0" smtClean="0">
                <a:solidFill>
                  <a:srgbClr val="002060"/>
                </a:solidFill>
              </a:rPr>
              <a:t>or being</a:t>
            </a:r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i="1" dirty="0" smtClean="0">
                <a:solidFill>
                  <a:srgbClr val="002060"/>
                </a:solidFill>
              </a:rPr>
              <a:t>sarcastic</a:t>
            </a:r>
            <a:r>
              <a:rPr lang="en-US" sz="4400" b="1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endParaRPr lang="en-US" sz="1800" b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rgbClr val="002060"/>
                </a:solidFill>
              </a:rPr>
              <a:t>Examples</a:t>
            </a:r>
          </a:p>
          <a:p>
            <a:pPr>
              <a:lnSpc>
                <a:spcPct val="90000"/>
              </a:lnSpc>
            </a:pPr>
            <a:r>
              <a:rPr lang="en-US" sz="4400" i="1" dirty="0" smtClean="0">
                <a:solidFill>
                  <a:srgbClr val="002060"/>
                </a:solidFill>
              </a:rPr>
              <a:t>The locker room smells really good.</a:t>
            </a:r>
          </a:p>
        </p:txBody>
      </p:sp>
      <p:pic>
        <p:nvPicPr>
          <p:cNvPr id="18" name="Picture 17" descr="AG00018_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81000"/>
            <a:ext cx="1129004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2876" cy="6858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sp>
        <p:nvSpPr>
          <p:cNvPr id="5" name="Rectangular Callout 4"/>
          <p:cNvSpPr/>
          <p:nvPr/>
        </p:nvSpPr>
        <p:spPr>
          <a:xfrm>
            <a:off x="990600" y="762000"/>
            <a:ext cx="5257800" cy="2209800"/>
          </a:xfrm>
          <a:prstGeom prst="wedgeRectCallout">
            <a:avLst>
              <a:gd name="adj1" fmla="val 69565"/>
              <a:gd name="adj2" fmla="val -75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/>
              <a:t>Honey</a:t>
            </a:r>
            <a:r>
              <a:rPr lang="en-US" sz="3600" b="1" dirty="0"/>
              <a:t>, your room is absolutely beautiful. I’ve never been prouder of you than right now! </a:t>
            </a:r>
            <a:endParaRPr lang="en-US" sz="3600" dirty="0"/>
          </a:p>
        </p:txBody>
      </p:sp>
      <p:sp>
        <p:nvSpPr>
          <p:cNvPr id="6" name="Left Arrow 5">
            <a:hlinkClick r:id="rId3" action="ppaction://hlinksldjump"/>
          </p:cNvPr>
          <p:cNvSpPr/>
          <p:nvPr/>
        </p:nvSpPr>
        <p:spPr>
          <a:xfrm>
            <a:off x="6934200" y="5715000"/>
            <a:ext cx="1828800" cy="914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9144000" cy="9144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096000"/>
            <a:ext cx="9144000" cy="3810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5532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382000" cy="1447799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atin typeface="Fiolex Girls" pitchFamily="34" charset="0"/>
                <a:cs typeface="AngsanaUPC" pitchFamily="18" charset="-34"/>
              </a:rPr>
              <a:t>Dramatic Irony</a:t>
            </a:r>
            <a:endParaRPr lang="en-US" sz="8000" b="1" dirty="0">
              <a:latin typeface="Fiolex Girls" pitchFamily="34" charset="0"/>
              <a:cs typeface="AngsanaUPC" pitchFamily="18" charset="-34"/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9144000" cy="4419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	When the reader understands more about the events of a story than a character.</a:t>
            </a:r>
          </a:p>
          <a:p>
            <a:endParaRPr lang="en-US" sz="1400" b="1" dirty="0" smtClean="0">
              <a:solidFill>
                <a:srgbClr val="002060"/>
              </a:solidFill>
            </a:endParaRPr>
          </a:p>
          <a:p>
            <a:r>
              <a:rPr lang="en-US" sz="3600" i="1" dirty="0" smtClean="0">
                <a:solidFill>
                  <a:srgbClr val="FF0000"/>
                </a:solidFill>
              </a:rPr>
              <a:t>You know something that a character doesn’t.</a:t>
            </a:r>
            <a:endParaRPr lang="en-US" sz="3600" dirty="0" smtClean="0">
              <a:solidFill>
                <a:srgbClr val="FF0000"/>
              </a:solidFill>
            </a:endParaRPr>
          </a:p>
          <a:p>
            <a:endParaRPr lang="en-US" sz="500" dirty="0" smtClean="0">
              <a:solidFill>
                <a:srgbClr val="002060"/>
              </a:solidFill>
            </a:endParaRPr>
          </a:p>
          <a:p>
            <a:r>
              <a:rPr lang="en-US" sz="3600" b="1" dirty="0" smtClean="0">
                <a:solidFill>
                  <a:srgbClr val="002060"/>
                </a:solidFill>
              </a:rPr>
              <a:t>Example</a:t>
            </a:r>
          </a:p>
          <a:p>
            <a:r>
              <a:rPr lang="en-US" sz="3600" dirty="0" smtClean="0">
                <a:solidFill>
                  <a:srgbClr val="002060"/>
                </a:solidFill>
              </a:rPr>
              <a:t>	Tim’s parents are proud of the “A” he got on the test, but we know he cheated.</a:t>
            </a:r>
          </a:p>
        </p:txBody>
      </p:sp>
      <p:pic>
        <p:nvPicPr>
          <p:cNvPr id="10" name="Picture 9" descr="cry animate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4800"/>
            <a:ext cx="1676400" cy="1394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1190" t="10102" r="26336" b="571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6934200" y="5715000"/>
            <a:ext cx="1828800" cy="914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9144000" cy="9144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096000"/>
            <a:ext cx="9144000" cy="3810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553200"/>
            <a:ext cx="9144000" cy="76200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382000" cy="1447799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atin typeface="Fiolex Girls" pitchFamily="34" charset="0"/>
                <a:cs typeface="AngsanaUPC" pitchFamily="18" charset="-34"/>
              </a:rPr>
              <a:t>Situational Irony</a:t>
            </a:r>
            <a:endParaRPr lang="en-US" sz="8000" b="1" dirty="0">
              <a:latin typeface="Fiolex Girls" pitchFamily="34" charset="0"/>
              <a:cs typeface="AngsanaUPC" pitchFamily="18" charset="-34"/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685800" y="2133600"/>
            <a:ext cx="7620000" cy="3352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600" b="1" dirty="0" smtClean="0">
                <a:solidFill>
                  <a:srgbClr val="7030A0"/>
                </a:solidFill>
              </a:rPr>
              <a:t>When what actually happens is the opposite of what is expected.</a:t>
            </a:r>
          </a:p>
          <a:p>
            <a:pPr>
              <a:spcBef>
                <a:spcPts val="0"/>
              </a:spcBef>
            </a:pPr>
            <a:endParaRPr lang="en-US" sz="1800" b="1" dirty="0" smtClean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</a:pPr>
            <a:r>
              <a:rPr lang="en-US" sz="3600" i="1" dirty="0" smtClean="0">
                <a:solidFill>
                  <a:schemeClr val="tx1"/>
                </a:solidFill>
              </a:rPr>
              <a:t>Something about the situation is completely unexpected.</a:t>
            </a:r>
          </a:p>
          <a:p>
            <a:pPr>
              <a:spcBef>
                <a:spcPts val="0"/>
              </a:spcBef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US" sz="500" dirty="0" smtClean="0">
              <a:solidFill>
                <a:srgbClr val="7030A0"/>
              </a:solidFill>
            </a:endParaRPr>
          </a:p>
        </p:txBody>
      </p:sp>
      <p:pic>
        <p:nvPicPr>
          <p:cNvPr id="13" name="Picture 12" descr="nfgdrg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1000"/>
            <a:ext cx="1371600" cy="1753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8763000" cy="64008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250</Words>
  <Application>Microsoft Office PowerPoint</Application>
  <PresentationFormat>On-screen Show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Irony and Humor</vt:lpstr>
      <vt:lpstr>Irony</vt:lpstr>
      <vt:lpstr>Types of Irony</vt:lpstr>
      <vt:lpstr>Verbal Irony</vt:lpstr>
      <vt:lpstr>Slide 5</vt:lpstr>
      <vt:lpstr>Dramatic Irony</vt:lpstr>
      <vt:lpstr>Slide 7</vt:lpstr>
      <vt:lpstr>Situational Irony</vt:lpstr>
      <vt:lpstr>Slide 9</vt:lpstr>
      <vt:lpstr>Slide 10</vt:lpstr>
      <vt:lpstr>Slide 11</vt:lpstr>
      <vt:lpstr>Other terms you need to know:</vt:lpstr>
      <vt:lpstr>Sentimental Writers </vt:lpstr>
      <vt:lpstr>Review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Irony</dc:title>
  <dc:creator>jara</dc:creator>
  <cp:lastModifiedBy>master1</cp:lastModifiedBy>
  <cp:revision>53</cp:revision>
  <dcterms:created xsi:type="dcterms:W3CDTF">2013-09-18T01:46:06Z</dcterms:created>
  <dcterms:modified xsi:type="dcterms:W3CDTF">2013-12-17T15:36:40Z</dcterms:modified>
</cp:coreProperties>
</file>