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68" r:id="rId5"/>
    <p:sldId id="258" r:id="rId6"/>
    <p:sldId id="270" r:id="rId7"/>
    <p:sldId id="259" r:id="rId8"/>
    <p:sldId id="269" r:id="rId9"/>
    <p:sldId id="272" r:id="rId10"/>
    <p:sldId id="260" r:id="rId11"/>
    <p:sldId id="273" r:id="rId12"/>
    <p:sldId id="261" r:id="rId13"/>
    <p:sldId id="274" r:id="rId14"/>
    <p:sldId id="262" r:id="rId15"/>
    <p:sldId id="275" r:id="rId16"/>
    <p:sldId id="263" r:id="rId17"/>
    <p:sldId id="276" r:id="rId18"/>
    <p:sldId id="264" r:id="rId19"/>
    <p:sldId id="277" r:id="rId20"/>
    <p:sldId id="265" r:id="rId21"/>
    <p:sldId id="266"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85CF912-F627-4F9A-A4F4-4DB5BCE92DE2}" type="datetimeFigureOut">
              <a:rPr lang="en-US" smtClean="0"/>
              <a:pPr/>
              <a:t>8/18/2010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040CD08-5326-4138-B7C7-5CEB415FB20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5CF912-F627-4F9A-A4F4-4DB5BCE92DE2}"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5CF912-F627-4F9A-A4F4-4DB5BCE92DE2}"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5CF912-F627-4F9A-A4F4-4DB5BCE92DE2}"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5CF912-F627-4F9A-A4F4-4DB5BCE92DE2}"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040CD08-5326-4138-B7C7-5CEB415FB20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5CF912-F627-4F9A-A4F4-4DB5BCE92DE2}"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5CF912-F627-4F9A-A4F4-4DB5BCE92DE2}" type="datetimeFigureOut">
              <a:rPr lang="en-US" smtClean="0"/>
              <a:pPr/>
              <a:t>8/18/2010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5CF912-F627-4F9A-A4F4-4DB5BCE92DE2}" type="datetimeFigureOut">
              <a:rPr lang="en-US" smtClean="0"/>
              <a:pPr/>
              <a:t>8/18/2010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CF912-F627-4F9A-A4F4-4DB5BCE92DE2}" type="datetimeFigureOut">
              <a:rPr lang="en-US" smtClean="0"/>
              <a:pPr/>
              <a:t>8/18/2010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5CF912-F627-4F9A-A4F4-4DB5BCE92DE2}"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5CF912-F627-4F9A-A4F4-4DB5BCE92DE2}"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CD08-5326-4138-B7C7-5CEB415FB2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5CF912-F627-4F9A-A4F4-4DB5BCE92DE2}" type="datetimeFigureOut">
              <a:rPr lang="en-US" smtClean="0"/>
              <a:pPr/>
              <a:t>8/18/2010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040CD08-5326-4138-B7C7-5CEB415FB20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371600"/>
            <a:ext cx="8194430" cy="3962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Unit 1:  Early American Writing</a:t>
            </a:r>
            <a:br>
              <a:rPr lang="en-US" dirty="0" smtClean="0"/>
            </a:br>
            <a:r>
              <a:rPr lang="en-US" dirty="0" smtClean="0"/>
              <a:t>(The Colonial Age) </a:t>
            </a:r>
            <a:br>
              <a:rPr lang="en-US" dirty="0" smtClean="0"/>
            </a:br>
            <a:r>
              <a:rPr lang="en-US" dirty="0" smtClean="0"/>
              <a:t>1600-1800</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lnSpcReduction="10000"/>
          </a:bodyPr>
          <a:lstStyle/>
          <a:p>
            <a:pPr lvl="1"/>
            <a:r>
              <a:rPr lang="en-US" dirty="0" smtClean="0"/>
              <a:t>Puritan Beliefs</a:t>
            </a:r>
            <a:endParaRPr lang="en-US" sz="2000" dirty="0" smtClean="0"/>
          </a:p>
          <a:p>
            <a:r>
              <a:rPr lang="en-US" dirty="0" smtClean="0"/>
              <a:t> </a:t>
            </a:r>
            <a:endParaRPr lang="en-US" sz="2400" dirty="0" smtClean="0"/>
          </a:p>
          <a:p>
            <a:pPr lvl="2"/>
            <a:r>
              <a:rPr lang="en-US" sz="2400" dirty="0" smtClean="0"/>
              <a:t>Described as: practical, committed, convinced of the rightness of their purpose.</a:t>
            </a:r>
            <a:endParaRPr lang="en-US" sz="2000" dirty="0" smtClean="0"/>
          </a:p>
          <a:p>
            <a:r>
              <a:rPr lang="en-US" dirty="0" smtClean="0"/>
              <a:t> </a:t>
            </a:r>
            <a:endParaRPr lang="en-US" sz="2400" dirty="0" smtClean="0"/>
          </a:p>
          <a:p>
            <a:pPr lvl="2"/>
            <a:r>
              <a:rPr lang="en-US" sz="2400" dirty="0" smtClean="0"/>
              <a:t>Puritans taught that all mankind had sinned against God because of Adam’s “Original Sin”</a:t>
            </a:r>
            <a:endParaRPr lang="en-US" sz="2000" dirty="0" smtClean="0"/>
          </a:p>
          <a:p>
            <a:r>
              <a:rPr lang="en-US" dirty="0" smtClean="0"/>
              <a:t> </a:t>
            </a:r>
            <a:endParaRPr lang="en-US" sz="2400" dirty="0" smtClean="0"/>
          </a:p>
          <a:p>
            <a:pPr lvl="2"/>
            <a:r>
              <a:rPr lang="en-US" sz="2400" dirty="0" smtClean="0"/>
              <a:t>But God sent his son as an act of mercy to allow “some” to be saved</a:t>
            </a:r>
            <a:endParaRPr lang="en-US" sz="2000" dirty="0" smtClean="0"/>
          </a:p>
          <a:p>
            <a:r>
              <a:rPr lang="en-US" dirty="0" smtClean="0"/>
              <a:t> </a:t>
            </a:r>
            <a:endParaRPr lang="en-US" sz="2400" dirty="0" smtClean="0"/>
          </a:p>
          <a:p>
            <a:pPr lvl="2"/>
            <a:r>
              <a:rPr lang="en-US" sz="2400" dirty="0" smtClean="0"/>
              <a:t>The question then became:  How did you know if you were saved or damned?</a:t>
            </a:r>
            <a:endParaRPr lang="en-US" sz="20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609600" y="197667"/>
            <a:ext cx="8153400" cy="597453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lnSpcReduction="10000"/>
          </a:bodyPr>
          <a:lstStyle/>
          <a:p>
            <a:pPr lvl="1"/>
            <a:r>
              <a:rPr lang="en-US" dirty="0" smtClean="0"/>
              <a:t>Predestination</a:t>
            </a:r>
            <a:endParaRPr lang="en-US" sz="1800" dirty="0" smtClean="0"/>
          </a:p>
          <a:p>
            <a:r>
              <a:rPr lang="en-US" dirty="0" smtClean="0"/>
              <a:t> </a:t>
            </a:r>
            <a:endParaRPr lang="en-US" sz="2000" dirty="0" smtClean="0"/>
          </a:p>
          <a:p>
            <a:pPr lvl="2"/>
            <a:r>
              <a:rPr lang="en-US" sz="2400" dirty="0" smtClean="0"/>
              <a:t>In theory – a person’s fate was determined by God, even before he was born.</a:t>
            </a:r>
            <a:endParaRPr lang="en-US" sz="2000" dirty="0" smtClean="0"/>
          </a:p>
          <a:p>
            <a:r>
              <a:rPr lang="en-US" dirty="0" smtClean="0"/>
              <a:t> </a:t>
            </a:r>
            <a:endParaRPr lang="en-US" sz="2400" dirty="0" smtClean="0"/>
          </a:p>
          <a:p>
            <a:pPr lvl="2"/>
            <a:r>
              <a:rPr lang="en-US" sz="2400" dirty="0" smtClean="0"/>
              <a:t>A person had no control or influence over whether he was one of the lucky few, therefore Puritans lived their lives with the hope that they were worthy of being saved if they were one of those lucky few. </a:t>
            </a:r>
            <a:endParaRPr lang="en-US" sz="2000" dirty="0" smtClean="0"/>
          </a:p>
          <a:p>
            <a:r>
              <a:rPr lang="en-US" dirty="0" smtClean="0"/>
              <a:t> </a:t>
            </a:r>
            <a:endParaRPr lang="en-US" sz="2400" dirty="0" smtClean="0"/>
          </a:p>
          <a:p>
            <a:pPr lvl="2"/>
            <a:r>
              <a:rPr lang="en-US" sz="2400" dirty="0" smtClean="0"/>
              <a:t>The worse fate that could befall a person was to be one of the few, but be rejected by God because of an unholy life.</a:t>
            </a:r>
            <a:endParaRPr lang="en-US" sz="20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990600" y="762000"/>
            <a:ext cx="7402286" cy="5181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533400"/>
            <a:ext cx="8229600" cy="5775960"/>
          </a:xfrm>
        </p:spPr>
        <p:txBody>
          <a:bodyPr/>
          <a:lstStyle/>
          <a:p>
            <a:pPr lvl="2"/>
            <a:r>
              <a:rPr lang="en-US" sz="2400" dirty="0" smtClean="0"/>
              <a:t>According to their theology – there were two principal indicators of the state of your soul, neither certain.</a:t>
            </a:r>
            <a:endParaRPr lang="en-US" sz="2000" dirty="0" smtClean="0"/>
          </a:p>
          <a:p>
            <a:r>
              <a:rPr lang="en-US" dirty="0" smtClean="0"/>
              <a:t> </a:t>
            </a:r>
            <a:endParaRPr lang="en-US" sz="2400" dirty="0" smtClean="0"/>
          </a:p>
          <a:p>
            <a:pPr lvl="3"/>
            <a:r>
              <a:rPr lang="en-US" dirty="0" smtClean="0"/>
              <a:t>Saved by Grace and you could feel its arrival in your body in an intensely emotional fashion.  It was most likely demonstrated through your behavior.  You would behave like a “saint”.</a:t>
            </a:r>
            <a:endParaRPr lang="en-US" sz="1800" dirty="0" smtClean="0"/>
          </a:p>
          <a:p>
            <a:r>
              <a:rPr lang="en-US" dirty="0" smtClean="0"/>
              <a:t> </a:t>
            </a:r>
            <a:endParaRPr lang="en-US" sz="2400" dirty="0" smtClean="0"/>
          </a:p>
          <a:p>
            <a:pPr lvl="3"/>
            <a:r>
              <a:rPr lang="en-US" dirty="0" smtClean="0"/>
              <a:t>Living a life of value – industriousness, temperance, sobriety, and simplicity.</a:t>
            </a:r>
            <a:endParaRPr lang="en-US" sz="18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143000" y="228600"/>
            <a:ext cx="3000375" cy="26193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715000" y="1371600"/>
            <a:ext cx="2695575" cy="403860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533400" y="2971800"/>
            <a:ext cx="4462479" cy="371023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fontScale="92500" lnSpcReduction="20000"/>
          </a:bodyPr>
          <a:lstStyle/>
          <a:p>
            <a:pPr lvl="1"/>
            <a:r>
              <a:rPr lang="en-US" dirty="0" smtClean="0"/>
              <a:t>Government</a:t>
            </a:r>
            <a:endParaRPr lang="en-US" sz="2000" dirty="0" smtClean="0"/>
          </a:p>
          <a:p>
            <a:r>
              <a:rPr lang="en-US" dirty="0" smtClean="0"/>
              <a:t> </a:t>
            </a:r>
            <a:endParaRPr lang="en-US" sz="2400" dirty="0" smtClean="0"/>
          </a:p>
          <a:p>
            <a:pPr lvl="2"/>
            <a:r>
              <a:rPr lang="en-US" sz="2400" dirty="0" smtClean="0"/>
              <a:t>Because of past experiences (in England) Puritans rejected the idea of a national church.</a:t>
            </a:r>
            <a:endParaRPr lang="en-US" sz="2000" dirty="0" smtClean="0"/>
          </a:p>
          <a:p>
            <a:r>
              <a:rPr lang="en-US" dirty="0" smtClean="0"/>
              <a:t> </a:t>
            </a:r>
            <a:endParaRPr lang="en-US" sz="2400" dirty="0" smtClean="0"/>
          </a:p>
          <a:p>
            <a:pPr lvl="2"/>
            <a:r>
              <a:rPr lang="en-US" sz="2400" dirty="0" smtClean="0"/>
              <a:t>They did believe that the sinful nature of man made government absolutely necessary.</a:t>
            </a:r>
            <a:endParaRPr lang="en-US" sz="2000" dirty="0" smtClean="0"/>
          </a:p>
          <a:p>
            <a:r>
              <a:rPr lang="en-US" dirty="0" smtClean="0"/>
              <a:t> </a:t>
            </a:r>
            <a:endParaRPr lang="en-US" sz="2400" dirty="0" smtClean="0"/>
          </a:p>
          <a:p>
            <a:pPr lvl="2"/>
            <a:r>
              <a:rPr lang="en-US" sz="2400" dirty="0" smtClean="0"/>
              <a:t>Government was viewed as a contract between man and God.</a:t>
            </a:r>
            <a:endParaRPr lang="en-US" sz="2000" dirty="0" smtClean="0"/>
          </a:p>
          <a:p>
            <a:r>
              <a:rPr lang="en-US" dirty="0" smtClean="0"/>
              <a:t> </a:t>
            </a:r>
            <a:endParaRPr lang="en-US" sz="2400" dirty="0" smtClean="0"/>
          </a:p>
          <a:p>
            <a:pPr lvl="2"/>
            <a:r>
              <a:rPr lang="en-US" sz="2400" dirty="0" smtClean="0"/>
              <a:t>They believed that the laws should be based on the inflexible laws of God.  </a:t>
            </a:r>
            <a:endParaRPr lang="en-US" sz="2000" dirty="0" smtClean="0"/>
          </a:p>
          <a:p>
            <a:r>
              <a:rPr lang="en-US" dirty="0" smtClean="0"/>
              <a:t> </a:t>
            </a:r>
            <a:endParaRPr lang="en-US" sz="2400" dirty="0" smtClean="0"/>
          </a:p>
          <a:p>
            <a:pPr lvl="2"/>
            <a:r>
              <a:rPr lang="en-US" sz="2400" dirty="0" smtClean="0"/>
              <a:t>To commit a crime was also to commit a sin; therefore punishment was designed to bring about repentance.</a:t>
            </a:r>
            <a:endParaRPr lang="en-US" sz="20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3963927" y="228600"/>
            <a:ext cx="4809344" cy="32004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04800" y="457200"/>
            <a:ext cx="3133725" cy="57150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4800600" y="3505200"/>
            <a:ext cx="3200400" cy="3200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94960"/>
          </a:xfrm>
        </p:spPr>
        <p:txBody>
          <a:bodyPr/>
          <a:lstStyle/>
          <a:p>
            <a:pPr lvl="0"/>
            <a:r>
              <a:rPr lang="en-US" dirty="0" smtClean="0"/>
              <a:t>The Pilgrim</a:t>
            </a:r>
            <a:endParaRPr lang="en-US" sz="2400" dirty="0" smtClean="0"/>
          </a:p>
          <a:p>
            <a:r>
              <a:rPr lang="en-US" dirty="0" smtClean="0"/>
              <a:t> </a:t>
            </a:r>
            <a:endParaRPr lang="en-US" sz="2400" dirty="0" smtClean="0"/>
          </a:p>
          <a:p>
            <a:pPr lvl="1"/>
            <a:r>
              <a:rPr lang="en-US" dirty="0" smtClean="0"/>
              <a:t>One who makes a journey to a holy place. For Puritans, this was more than just a journey to a new land, but was also a journey towards salvation.</a:t>
            </a:r>
            <a:endParaRPr lang="en-US" sz="2000" dirty="0" smtClean="0"/>
          </a:p>
          <a:p>
            <a:r>
              <a:rPr lang="en-US" dirty="0" smtClean="0"/>
              <a:t> </a:t>
            </a:r>
            <a:endParaRPr lang="en-US" sz="2400" dirty="0" smtClean="0"/>
          </a:p>
          <a:p>
            <a:pPr lvl="1"/>
            <a:r>
              <a:rPr lang="en-US" dirty="0" smtClean="0"/>
              <a:t>Symbols existed everywhere and in every thing and were frequently interpreted within the context of their lives.</a:t>
            </a:r>
            <a:endParaRPr lang="en-US" sz="20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2286000" y="457200"/>
            <a:ext cx="4186237" cy="583447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762000" y="1524000"/>
            <a:ext cx="7239000" cy="4267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fontScale="92500" lnSpcReduction="20000"/>
          </a:bodyPr>
          <a:lstStyle/>
          <a:p>
            <a:pPr lvl="0"/>
            <a:r>
              <a:rPr lang="en-US" dirty="0" smtClean="0"/>
              <a:t>Education – Puritans believed that the Bible was the literal word of God and that being able to read that word was absolutely necessary for everyone.</a:t>
            </a:r>
            <a:endParaRPr lang="en-US" sz="2400" dirty="0" smtClean="0"/>
          </a:p>
          <a:p>
            <a:r>
              <a:rPr lang="en-US" dirty="0" smtClean="0"/>
              <a:t> </a:t>
            </a:r>
            <a:endParaRPr lang="en-US" sz="2400" dirty="0" smtClean="0"/>
          </a:p>
          <a:p>
            <a:pPr lvl="1"/>
            <a:r>
              <a:rPr lang="en-US" dirty="0" smtClean="0"/>
              <a:t> Great emphasis on education for both men and women, even slaves and servants.</a:t>
            </a:r>
            <a:endParaRPr lang="en-US" sz="2000" dirty="0" smtClean="0"/>
          </a:p>
          <a:p>
            <a:r>
              <a:rPr lang="en-US" dirty="0" smtClean="0"/>
              <a:t> </a:t>
            </a:r>
            <a:endParaRPr lang="en-US" sz="2400" dirty="0" smtClean="0"/>
          </a:p>
          <a:p>
            <a:pPr lvl="1"/>
            <a:r>
              <a:rPr lang="en-US" dirty="0" smtClean="0"/>
              <a:t>People were educated not just for literacy, but for higher education (denied to them in England) like philosophy and analysis.</a:t>
            </a:r>
            <a:endParaRPr lang="en-US" sz="2000" dirty="0" smtClean="0"/>
          </a:p>
          <a:p>
            <a:r>
              <a:rPr lang="en-US" dirty="0" smtClean="0"/>
              <a:t> </a:t>
            </a:r>
            <a:endParaRPr lang="en-US" sz="2400" dirty="0" smtClean="0"/>
          </a:p>
          <a:p>
            <a:pPr lvl="1"/>
            <a:r>
              <a:rPr lang="en-US" dirty="0" smtClean="0"/>
              <a:t>Harvard College was founded in 1636</a:t>
            </a:r>
            <a:endParaRPr lang="en-US" sz="2000" dirty="0" smtClean="0"/>
          </a:p>
          <a:p>
            <a:r>
              <a:rPr lang="en-US" dirty="0" smtClean="0"/>
              <a:t> </a:t>
            </a:r>
            <a:endParaRPr lang="en-US" sz="2400" dirty="0" smtClean="0"/>
          </a:p>
          <a:p>
            <a:pPr lvl="2"/>
            <a:r>
              <a:rPr lang="en-US" sz="2400" dirty="0" smtClean="0"/>
              <a:t>6 years after the Massachusetts Bay colony</a:t>
            </a:r>
            <a:endParaRPr lang="en-US" sz="2000" dirty="0" smtClean="0"/>
          </a:p>
          <a:p>
            <a:r>
              <a:rPr lang="en-US" dirty="0" smtClean="0"/>
              <a:t> </a:t>
            </a:r>
            <a:endParaRPr lang="en-US" sz="2400" dirty="0" smtClean="0"/>
          </a:p>
          <a:p>
            <a:pPr lvl="2"/>
            <a:r>
              <a:rPr lang="en-US" sz="2400" dirty="0" smtClean="0"/>
              <a:t>16 years after the first Pilgrims</a:t>
            </a:r>
            <a:endParaRPr lang="en-US" sz="20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fontScale="85000" lnSpcReduction="20000"/>
          </a:bodyPr>
          <a:lstStyle/>
          <a:p>
            <a:pPr lvl="0"/>
            <a:r>
              <a:rPr lang="en-US" dirty="0" smtClean="0"/>
              <a:t>Puritan Writings</a:t>
            </a:r>
            <a:endParaRPr lang="en-US" sz="2400" dirty="0" smtClean="0"/>
          </a:p>
          <a:p>
            <a:r>
              <a:rPr lang="en-US" dirty="0" smtClean="0"/>
              <a:t> </a:t>
            </a:r>
            <a:endParaRPr lang="en-US" sz="2400" dirty="0" smtClean="0"/>
          </a:p>
          <a:p>
            <a:pPr lvl="1"/>
            <a:r>
              <a:rPr lang="en-US" dirty="0" smtClean="0"/>
              <a:t>The Bible was the foundation of Puritan literature</a:t>
            </a:r>
            <a:endParaRPr lang="en-US" sz="2000" dirty="0" smtClean="0"/>
          </a:p>
          <a:p>
            <a:r>
              <a:rPr lang="en-US" dirty="0" smtClean="0"/>
              <a:t> </a:t>
            </a:r>
            <a:endParaRPr lang="en-US" sz="2400" dirty="0" smtClean="0"/>
          </a:p>
          <a:p>
            <a:pPr lvl="1"/>
            <a:r>
              <a:rPr lang="en-US" dirty="0" smtClean="0"/>
              <a:t>They focused on plain style with no ceremonies or celebrations</a:t>
            </a:r>
            <a:endParaRPr lang="en-US" sz="2000" dirty="0" smtClean="0"/>
          </a:p>
          <a:p>
            <a:r>
              <a:rPr lang="en-US" dirty="0" smtClean="0"/>
              <a:t> </a:t>
            </a:r>
            <a:endParaRPr lang="en-US" sz="2400" dirty="0" smtClean="0"/>
          </a:p>
          <a:p>
            <a:pPr lvl="1"/>
            <a:r>
              <a:rPr lang="en-US" dirty="0" smtClean="0"/>
              <a:t>Because of the reflective nature of their faith and the significance of the symbols in their lives, people frequently kept journals of their experiences as a way of reflecting on the life lessons they were learning.</a:t>
            </a:r>
            <a:endParaRPr lang="en-US" sz="2000" dirty="0" smtClean="0"/>
          </a:p>
          <a:p>
            <a:r>
              <a:rPr lang="en-US" dirty="0" smtClean="0"/>
              <a:t> </a:t>
            </a:r>
            <a:endParaRPr lang="en-US" sz="2400" dirty="0" smtClean="0"/>
          </a:p>
          <a:p>
            <a:pPr lvl="2"/>
            <a:r>
              <a:rPr lang="en-US" sz="2400" dirty="0" smtClean="0"/>
              <a:t>Journals allowed people to examine God’s communication with mankind</a:t>
            </a:r>
            <a:endParaRPr lang="en-US" sz="2000" dirty="0" smtClean="0"/>
          </a:p>
          <a:p>
            <a:r>
              <a:rPr lang="en-US" dirty="0" smtClean="0"/>
              <a:t> </a:t>
            </a:r>
            <a:endParaRPr lang="en-US" sz="2400" dirty="0" smtClean="0"/>
          </a:p>
          <a:p>
            <a:pPr lvl="2"/>
            <a:r>
              <a:rPr lang="en-US" sz="2400" dirty="0" smtClean="0"/>
              <a:t>Journals became excellent resources into the lives of the people from this time</a:t>
            </a:r>
            <a:endParaRPr lang="en-US" sz="2000" dirty="0" smtClean="0"/>
          </a:p>
          <a:p>
            <a:r>
              <a:rPr lang="en-US" dirty="0" smtClean="0"/>
              <a:t> </a:t>
            </a:r>
            <a:endParaRPr lang="en-US" sz="2400" dirty="0" smtClean="0"/>
          </a:p>
          <a:p>
            <a:pPr lvl="2"/>
            <a:r>
              <a:rPr lang="en-US" sz="2400" dirty="0" smtClean="0"/>
              <a:t>Common themes were:  revelations, lessons learned, and spiritual truths.</a:t>
            </a:r>
            <a:endParaRPr lang="en-US" sz="20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762000" y="762000"/>
            <a:ext cx="7469753" cy="55089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Also recognized as the </a:t>
            </a:r>
            <a:br>
              <a:rPr lang="en-US" dirty="0" smtClean="0"/>
            </a:br>
            <a:r>
              <a:rPr lang="en-US" dirty="0" smtClean="0"/>
              <a:t>“Age of Faith”</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sz="2600" dirty="0" smtClean="0"/>
              <a:t>America </a:t>
            </a:r>
          </a:p>
          <a:p>
            <a:r>
              <a:rPr lang="en-US" sz="2600" dirty="0" smtClean="0"/>
              <a:t> </a:t>
            </a:r>
          </a:p>
          <a:p>
            <a:pPr lvl="1"/>
            <a:r>
              <a:rPr lang="en-US" sz="2600" dirty="0" smtClean="0"/>
              <a:t>The Discovery - 1492 by Christopher Columbus</a:t>
            </a:r>
          </a:p>
          <a:p>
            <a:r>
              <a:rPr lang="en-US" sz="2600" dirty="0" smtClean="0"/>
              <a:t> </a:t>
            </a:r>
          </a:p>
          <a:p>
            <a:pPr lvl="1"/>
            <a:r>
              <a:rPr lang="en-US" sz="2600" dirty="0" smtClean="0"/>
              <a:t>Exploration – </a:t>
            </a:r>
            <a:r>
              <a:rPr lang="en-US" sz="2600" dirty="0" err="1" smtClean="0"/>
              <a:t>Alvar</a:t>
            </a:r>
            <a:r>
              <a:rPr lang="en-US" sz="2600" dirty="0" smtClean="0"/>
              <a:t> Nunez </a:t>
            </a:r>
            <a:r>
              <a:rPr lang="en-US" sz="2600" dirty="0" err="1" smtClean="0"/>
              <a:t>Cabeza</a:t>
            </a:r>
            <a:r>
              <a:rPr lang="en-US" sz="2600" dirty="0" smtClean="0"/>
              <a:t> de </a:t>
            </a:r>
            <a:r>
              <a:rPr lang="en-US" sz="2600" dirty="0" err="1" smtClean="0"/>
              <a:t>Vaca</a:t>
            </a:r>
            <a:endParaRPr lang="en-US" sz="2600" dirty="0" smtClean="0"/>
          </a:p>
          <a:p>
            <a:r>
              <a:rPr lang="en-US" sz="2600" dirty="0" smtClean="0"/>
              <a:t> </a:t>
            </a:r>
          </a:p>
          <a:p>
            <a:pPr lvl="2"/>
            <a:r>
              <a:rPr lang="en-US" sz="2600" dirty="0" smtClean="0"/>
              <a:t>36 years after Columbus</a:t>
            </a:r>
          </a:p>
          <a:p>
            <a:r>
              <a:rPr lang="en-US" sz="2600" dirty="0" smtClean="0"/>
              <a:t> </a:t>
            </a:r>
          </a:p>
          <a:p>
            <a:pPr lvl="2"/>
            <a:r>
              <a:rPr lang="en-US" sz="2600" dirty="0" smtClean="0"/>
              <a:t>landed at what is now Tampa Bay, Florida</a:t>
            </a:r>
          </a:p>
          <a:p>
            <a:r>
              <a:rPr lang="en-US" sz="2600" dirty="0" smtClean="0"/>
              <a:t> </a:t>
            </a:r>
          </a:p>
          <a:p>
            <a:pPr lvl="2"/>
            <a:r>
              <a:rPr lang="en-US" sz="2600" dirty="0" smtClean="0"/>
              <a:t>left ship with group to explore and report</a:t>
            </a:r>
          </a:p>
          <a:p>
            <a:r>
              <a:rPr lang="en-US" sz="2600" dirty="0" smtClean="0"/>
              <a:t> </a:t>
            </a:r>
          </a:p>
          <a:p>
            <a:pPr lvl="2"/>
            <a:r>
              <a:rPr lang="en-US" sz="2600" dirty="0" smtClean="0"/>
              <a:t>after a year, the ship gave them up for dead and left</a:t>
            </a:r>
          </a:p>
          <a:p>
            <a:r>
              <a:rPr lang="en-US" sz="2600" dirty="0" smtClean="0"/>
              <a:t> </a:t>
            </a:r>
          </a:p>
          <a:p>
            <a:pPr lvl="2"/>
            <a:r>
              <a:rPr lang="en-US" sz="2600" dirty="0" smtClean="0"/>
              <a:t>8 years spent wandering (lost) through the Southwest (Texas, New Mexico, Arizona)</a:t>
            </a:r>
          </a:p>
          <a:p>
            <a:r>
              <a:rPr lang="en-US" dirty="0" smtClean="0"/>
              <a:t> </a:t>
            </a:r>
            <a:endParaRPr lang="en-US" sz="24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04800" y="381000"/>
            <a:ext cx="4021169" cy="301199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29200" y="3657600"/>
            <a:ext cx="3838575" cy="294403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pPr lvl="1"/>
            <a:r>
              <a:rPr lang="en-US" dirty="0" smtClean="0"/>
              <a:t>Discoveries – De </a:t>
            </a:r>
            <a:r>
              <a:rPr lang="en-US" dirty="0" err="1" smtClean="0"/>
              <a:t>Vaca</a:t>
            </a:r>
            <a:r>
              <a:rPr lang="en-US" dirty="0" smtClean="0"/>
              <a:t> recorded meetings with Native Indians and information on tribal life</a:t>
            </a:r>
            <a:endParaRPr lang="en-US" sz="2000" dirty="0" smtClean="0"/>
          </a:p>
          <a:p>
            <a:r>
              <a:rPr lang="en-US" dirty="0" smtClean="0"/>
              <a:t> </a:t>
            </a:r>
            <a:endParaRPr lang="en-US" sz="2400" dirty="0" smtClean="0"/>
          </a:p>
          <a:p>
            <a:pPr lvl="2"/>
            <a:r>
              <a:rPr lang="en-US" sz="2400" dirty="0" smtClean="0"/>
              <a:t>foods</a:t>
            </a:r>
            <a:endParaRPr lang="en-US" sz="2000" dirty="0" smtClean="0"/>
          </a:p>
          <a:p>
            <a:r>
              <a:rPr lang="en-US" dirty="0" smtClean="0"/>
              <a:t> </a:t>
            </a:r>
            <a:endParaRPr lang="en-US" sz="2400" dirty="0" smtClean="0"/>
          </a:p>
          <a:p>
            <a:pPr lvl="2"/>
            <a:r>
              <a:rPr lang="en-US" sz="2400" dirty="0" smtClean="0"/>
              <a:t>housing materials and structures</a:t>
            </a:r>
            <a:endParaRPr lang="en-US" sz="2000" dirty="0" smtClean="0"/>
          </a:p>
          <a:p>
            <a:r>
              <a:rPr lang="en-US" dirty="0" smtClean="0"/>
              <a:t> </a:t>
            </a:r>
            <a:endParaRPr lang="en-US" sz="2400" dirty="0" smtClean="0"/>
          </a:p>
          <a:p>
            <a:pPr lvl="2"/>
            <a:r>
              <a:rPr lang="en-US" sz="2400" dirty="0" smtClean="0"/>
              <a:t>traditions and ceremonies/culture</a:t>
            </a:r>
            <a:endParaRPr lang="en-US" sz="2000" dirty="0" smtClean="0"/>
          </a:p>
          <a:p>
            <a:r>
              <a:rPr lang="en-US" dirty="0" smtClean="0"/>
              <a:t> </a:t>
            </a:r>
            <a:endParaRPr lang="en-US" sz="2400" dirty="0" smtClean="0"/>
          </a:p>
          <a:p>
            <a:pPr lvl="2"/>
            <a:r>
              <a:rPr lang="en-US" sz="2400" dirty="0" smtClean="0"/>
              <a:t>New foods/plants and animals (like the opossum)</a:t>
            </a:r>
            <a:endParaRPr lang="en-US" sz="20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04800" y="228600"/>
            <a:ext cx="2800350" cy="3048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05200" y="381000"/>
            <a:ext cx="2323417" cy="35814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248401" y="228600"/>
            <a:ext cx="2545461" cy="3082004"/>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28600" y="4229100"/>
            <a:ext cx="3505200" cy="262890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334000" y="4236493"/>
            <a:ext cx="3657600" cy="256577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fontScale="85000" lnSpcReduction="20000"/>
          </a:bodyPr>
          <a:lstStyle/>
          <a:p>
            <a:pPr lvl="0"/>
            <a:r>
              <a:rPr lang="en-US" dirty="0" smtClean="0"/>
              <a:t>Puritans – any number of Protestant sects that sought to “purify” the established church of England”</a:t>
            </a:r>
          </a:p>
          <a:p>
            <a:pPr lvl="0"/>
            <a:endParaRPr lang="en-US" sz="2400" dirty="0" smtClean="0"/>
          </a:p>
          <a:p>
            <a:r>
              <a:rPr lang="en-US" dirty="0" smtClean="0"/>
              <a:t>Also called “non-conformists” or “dissenters”</a:t>
            </a:r>
            <a:endParaRPr lang="en-US" sz="2400" dirty="0" smtClean="0"/>
          </a:p>
          <a:p>
            <a:r>
              <a:rPr lang="en-US" dirty="0" smtClean="0"/>
              <a:t> </a:t>
            </a:r>
            <a:endParaRPr lang="en-US" sz="2400" dirty="0" smtClean="0"/>
          </a:p>
          <a:p>
            <a:pPr lvl="1"/>
            <a:r>
              <a:rPr lang="en-US" dirty="0" smtClean="0"/>
              <a:t>Originated with two ships:  The Mayflower and The Speedwell</a:t>
            </a:r>
            <a:endParaRPr lang="en-US" sz="2000" dirty="0" smtClean="0"/>
          </a:p>
          <a:p>
            <a:r>
              <a:rPr lang="en-US" dirty="0" smtClean="0"/>
              <a:t> </a:t>
            </a:r>
            <a:endParaRPr lang="en-US" sz="2400" dirty="0" smtClean="0"/>
          </a:p>
          <a:p>
            <a:pPr lvl="2"/>
            <a:r>
              <a:rPr lang="en-US" sz="2400" dirty="0" smtClean="0"/>
              <a:t>2 month journey</a:t>
            </a:r>
            <a:endParaRPr lang="en-US" sz="2000" dirty="0" smtClean="0"/>
          </a:p>
          <a:p>
            <a:r>
              <a:rPr lang="en-US" dirty="0" smtClean="0"/>
              <a:t> </a:t>
            </a:r>
            <a:endParaRPr lang="en-US" sz="2400" dirty="0" smtClean="0"/>
          </a:p>
          <a:p>
            <a:pPr lvl="2"/>
            <a:r>
              <a:rPr lang="en-US" sz="2400" dirty="0" smtClean="0"/>
              <a:t>they turned back because of bad weather and difficulties twice</a:t>
            </a:r>
            <a:endParaRPr lang="en-US" sz="2000" dirty="0" smtClean="0"/>
          </a:p>
          <a:p>
            <a:r>
              <a:rPr lang="en-US" dirty="0" smtClean="0"/>
              <a:t> </a:t>
            </a:r>
            <a:endParaRPr lang="en-US" sz="2400" dirty="0" smtClean="0"/>
          </a:p>
          <a:p>
            <a:pPr lvl="2"/>
            <a:r>
              <a:rPr lang="en-US" sz="2400" dirty="0" smtClean="0"/>
              <a:t>Speedwell was finally abandoned after numerous problems with leaks</a:t>
            </a:r>
            <a:endParaRPr lang="en-US" sz="2000" dirty="0" smtClean="0"/>
          </a:p>
          <a:p>
            <a:r>
              <a:rPr lang="en-US" dirty="0" smtClean="0"/>
              <a:t> </a:t>
            </a:r>
            <a:endParaRPr lang="en-US" sz="2400" dirty="0" smtClean="0"/>
          </a:p>
          <a:p>
            <a:pPr lvl="2"/>
            <a:r>
              <a:rPr lang="en-US" sz="2400" dirty="0" smtClean="0"/>
              <a:t>Mayflower finally landed with approximately 100 people on board.</a:t>
            </a:r>
            <a:endParaRPr lang="en-US" sz="20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990600" y="762000"/>
            <a:ext cx="7190225" cy="541064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685800" y="609600"/>
            <a:ext cx="7772488" cy="555732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98</Words>
  <Application>Microsoft Office PowerPoint</Application>
  <PresentationFormat>On-screen Show (4:3)</PresentationFormat>
  <Paragraphs>101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      Unit 1:  Early American Writing (The Colonial Age)  1600-1800 </vt:lpstr>
      <vt:lpstr>Slide 2</vt:lpstr>
      <vt:lpstr> Also recognized as the  “Age of Faith”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Vigo County School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Unit 1:  Early American Writing (The Colonial Age)  1600-1800 </dc:title>
  <dc:creator>master1</dc:creator>
  <cp:lastModifiedBy>master1</cp:lastModifiedBy>
  <cp:revision>17</cp:revision>
  <dcterms:created xsi:type="dcterms:W3CDTF">2010-08-18T12:47:29Z</dcterms:created>
  <dcterms:modified xsi:type="dcterms:W3CDTF">2010-08-18T19:07:05Z</dcterms:modified>
</cp:coreProperties>
</file>