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07" r:id="rId4"/>
    <p:sldId id="26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Lst>
  <p:sldSz cx="9144000" cy="6858000" type="screen4x3"/>
  <p:notesSz cx="6858000" cy="9144000"/>
  <p:defaultTextStyle>
    <a:defPPr>
      <a:defRPr lang="en-US"/>
    </a:defPPr>
    <a:lvl1pPr algn="ctr" rtl="0" eaLnBrk="0" fontAlgn="base" hangingPunct="0">
      <a:spcBef>
        <a:spcPct val="0"/>
      </a:spcBef>
      <a:spcAft>
        <a:spcPct val="0"/>
      </a:spcAft>
      <a:defRPr sz="36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36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36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36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50" d="100"/>
          <a:sy n="50" d="100"/>
        </p:scale>
        <p:origin x="-1386"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r>
              <a:rPr lang="en-US"/>
              <a:t>Eleanor M. Savko</a:t>
            </a:r>
          </a:p>
        </p:txBody>
      </p:sp>
      <p:sp>
        <p:nvSpPr>
          <p:cNvPr id="1054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fld id="{822FDBB1-1A46-4D61-8AFA-6C2FAF8E0858}" type="datetime1">
              <a:rPr lang="en-US"/>
              <a:pPr/>
              <a:t>9/7/2011</a:t>
            </a:fld>
            <a:endParaRPr lang="en-US"/>
          </a:p>
        </p:txBody>
      </p:sp>
      <p:sp>
        <p:nvSpPr>
          <p:cNvPr id="1054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endParaRPr lang="en-US"/>
          </a:p>
        </p:txBody>
      </p:sp>
      <p:sp>
        <p:nvSpPr>
          <p:cNvPr id="1054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5A842D93-86FD-4ADE-9B56-9D170640E11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r>
              <a:rPr lang="en-US"/>
              <a:t>Eleanor M. Savko</a:t>
            </a:r>
          </a:p>
        </p:txBody>
      </p:sp>
      <p:sp>
        <p:nvSpPr>
          <p:cNvPr id="1034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fld id="{B96D6EDE-36CE-455B-831D-283CD3718E57}" type="datetime1">
              <a:rPr lang="en-US"/>
              <a:pPr/>
              <a:t>9/7/2011</a:t>
            </a:fld>
            <a:endParaRPr lang="en-US"/>
          </a:p>
        </p:txBody>
      </p:sp>
      <p:sp>
        <p:nvSpPr>
          <p:cNvPr id="10342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34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endParaRPr lang="en-US"/>
          </a:p>
        </p:txBody>
      </p:sp>
      <p:sp>
        <p:nvSpPr>
          <p:cNvPr id="1034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11F9EC54-757E-4E22-818E-828BBD378717}" type="slidenum">
              <a:rPr lang="en-US"/>
              <a:pPr/>
              <a:t>‹#›</a:t>
            </a:fld>
            <a:endParaRPr lang="en-US"/>
          </a:p>
        </p:txBody>
      </p:sp>
    </p:spTree>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Eleanor M. Savko</a:t>
            </a:r>
          </a:p>
        </p:txBody>
      </p:sp>
      <p:sp>
        <p:nvSpPr>
          <p:cNvPr id="5" name="Rectangle 3"/>
          <p:cNvSpPr>
            <a:spLocks noGrp="1" noChangeArrowheads="1"/>
          </p:cNvSpPr>
          <p:nvPr>
            <p:ph type="dt" idx="1"/>
          </p:nvPr>
        </p:nvSpPr>
        <p:spPr>
          <a:ln/>
        </p:spPr>
        <p:txBody>
          <a:bodyPr/>
          <a:lstStyle/>
          <a:p>
            <a:fld id="{2DAF0CBA-CE66-4765-8D8F-632F6DF75CB4}" type="datetime1">
              <a:rPr lang="en-US"/>
              <a:pPr/>
              <a:t>9/7/2011</a:t>
            </a:fld>
            <a:endParaRPr lang="en-US"/>
          </a:p>
        </p:txBody>
      </p:sp>
      <p:sp>
        <p:nvSpPr>
          <p:cNvPr id="106498" name="Rectangle 2"/>
          <p:cNvSpPr>
            <a:spLocks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5FA6006B-337B-4E93-8694-0B2817A49C93}" type="datetime1">
              <a:rPr lang="en-US"/>
              <a:pPr/>
              <a:t>9/7/2011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756300-2FC8-4325-99C7-D66B474FA3B8}" type="slidenum">
              <a:rPr lang="en-US"/>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13C4693-F503-4935-A16E-20A788CF7A90}" type="datetime1">
              <a:rPr lang="en-US"/>
              <a:pPr/>
              <a:t>9/7/2011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A5C723-0E51-4E23-AC5B-CCE573D349E3}" type="slidenum">
              <a:rPr lang="en-US"/>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ECE0922-D9D6-4ABD-A989-E4F9BF510D76}" type="datetime1">
              <a:rPr lang="en-US"/>
              <a:pPr/>
              <a:t>9/7/2011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41155D8-916E-413B-A212-A94DBBF9BB94}" type="slidenum">
              <a:rPr lang="en-US"/>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5403DD8-DB9A-4407-817C-E8A128078D0D}" type="datetime1">
              <a:rPr lang="en-US"/>
              <a:pPr/>
              <a:t>9/7/2011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09BE90-5BF0-434E-AED3-CF7071278FC3}" type="slidenum">
              <a:rPr lang="en-US"/>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AC6D9E9-65D8-4F11-94B8-DF6BD538B18A}" type="datetime1">
              <a:rPr lang="en-US"/>
              <a:pPr/>
              <a:t>9/7/2011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12F75E-0783-4571-B93D-85BE1A756DEB}" type="slidenum">
              <a:rPr lang="en-US"/>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721B3F0-B6E2-4527-9962-0F5219BA726B}" type="datetime1">
              <a:rPr lang="en-US"/>
              <a:pPr/>
              <a:t>9/7/2011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ED8CFB-0135-44FF-9B15-B1D2001E9067}" type="slidenum">
              <a:rPr lang="en-US"/>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DE909AB7-DF45-4BCC-B58E-EA7F082F7CFB}" type="datetime1">
              <a:rPr lang="en-US"/>
              <a:pPr/>
              <a:t>9/7/2011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E2866BA-E191-4725-A5C3-EC782305E1CB}" type="slidenum">
              <a:rPr lang="en-US"/>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9CBDA74-17C2-4A37-96FE-83CD285705F1}" type="datetime1">
              <a:rPr lang="en-US"/>
              <a:pPr/>
              <a:t>9/7/2011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92515A6-0A83-4840-B23F-0FA40D7F0563}" type="slidenum">
              <a:rPr lang="en-US"/>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447BC4D-D57B-426B-91FC-04CF8543052D}" type="datetime1">
              <a:rPr lang="en-US"/>
              <a:pPr/>
              <a:t>9/7/2011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23E73AB-E898-482C-BE3D-97797612BC5E}" type="slidenum">
              <a:rPr lang="en-US"/>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96F77DA-3775-4065-8574-F1770D18B5E5}" type="datetime1">
              <a:rPr lang="en-US"/>
              <a:pPr/>
              <a:t>9/7/2011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32EB1A-34B6-4523-B490-19488E547068}" type="slidenum">
              <a:rPr lang="en-US"/>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B1A86D0-A74D-4F7D-9270-93AF25D49CF7}" type="datetime1">
              <a:rPr lang="en-US"/>
              <a:pPr/>
              <a:t>9/7/2011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C1F463-5041-4BB4-A07A-6D602B30ABE6}" type="slidenum">
              <a:rPr lang="en-US"/>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62D207F0-7D03-4955-A4AD-0C709FE9EDF6}" type="datetime1">
              <a:rPr lang="en-US"/>
              <a:pPr/>
              <a:t>9/7/2011</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4D525C-3B37-445A-919C-C3F03C3FCB5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4.xml"/><Relationship Id="rId18" Type="http://schemas.openxmlformats.org/officeDocument/2006/relationships/slide" Target="slide34.xml"/><Relationship Id="rId26" Type="http://schemas.openxmlformats.org/officeDocument/2006/relationships/slide" Target="slide50.xml"/><Relationship Id="rId3" Type="http://schemas.openxmlformats.org/officeDocument/2006/relationships/slide" Target="slide4.xml"/><Relationship Id="rId21" Type="http://schemas.openxmlformats.org/officeDocument/2006/relationships/slide" Target="slide40.xml"/><Relationship Id="rId7" Type="http://schemas.openxmlformats.org/officeDocument/2006/relationships/slide" Target="slide12.xml"/><Relationship Id="rId12" Type="http://schemas.openxmlformats.org/officeDocument/2006/relationships/slide" Target="slide22.xml"/><Relationship Id="rId17" Type="http://schemas.openxmlformats.org/officeDocument/2006/relationships/slide" Target="slide32.xml"/><Relationship Id="rId25" Type="http://schemas.openxmlformats.org/officeDocument/2006/relationships/slide" Target="slide48.xml"/><Relationship Id="rId2" Type="http://schemas.openxmlformats.org/officeDocument/2006/relationships/notesSlide" Target="../notesSlides/notesSlide1.xml"/><Relationship Id="rId16" Type="http://schemas.openxmlformats.org/officeDocument/2006/relationships/slide" Target="slide30.xml"/><Relationship Id="rId20"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20.xml"/><Relationship Id="rId24" Type="http://schemas.openxmlformats.org/officeDocument/2006/relationships/slide" Target="slide46.xml"/><Relationship Id="rId5" Type="http://schemas.openxmlformats.org/officeDocument/2006/relationships/slide" Target="slide8.xml"/><Relationship Id="rId15" Type="http://schemas.openxmlformats.org/officeDocument/2006/relationships/slide" Target="slide28.xml"/><Relationship Id="rId23" Type="http://schemas.openxmlformats.org/officeDocument/2006/relationships/slide" Target="slide44.xml"/><Relationship Id="rId10" Type="http://schemas.openxmlformats.org/officeDocument/2006/relationships/slide" Target="slide18.xml"/><Relationship Id="rId19"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6.xml"/><Relationship Id="rId14" Type="http://schemas.openxmlformats.org/officeDocument/2006/relationships/slide" Target="slide26.xml"/><Relationship Id="rId22" Type="http://schemas.openxmlformats.org/officeDocument/2006/relationships/slide" Target="slide42.xml"/><Relationship Id="rId27" Type="http://schemas.openxmlformats.org/officeDocument/2006/relationships/slide" Target="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7" name="AutoShape 89">
            <a:hlinkClick r:id="rId3" action="ppaction://hlinksldjump" highlightClick="1"/>
          </p:cNvPr>
          <p:cNvSpPr>
            <a:spLocks noChangeArrowheads="1"/>
          </p:cNvSpPr>
          <p:nvPr/>
        </p:nvSpPr>
        <p:spPr bwMode="auto">
          <a:xfrm>
            <a:off x="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3" action="ppaction://hlinksldjump"/>
              </a:rPr>
              <a:t>$200</a:t>
            </a:r>
            <a:endParaRPr lang="en-US" sz="2400">
              <a:latin typeface="Arial" charset="0"/>
            </a:endParaRPr>
          </a:p>
        </p:txBody>
      </p:sp>
      <p:sp>
        <p:nvSpPr>
          <p:cNvPr id="2138" name="AutoShape 90">
            <a:hlinkClick r:id="rId4" action="ppaction://hlinksldjump" highlightClick="1"/>
          </p:cNvPr>
          <p:cNvSpPr>
            <a:spLocks noChangeArrowheads="1"/>
          </p:cNvSpPr>
          <p:nvPr/>
        </p:nvSpPr>
        <p:spPr bwMode="auto">
          <a:xfrm>
            <a:off x="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4" action="ppaction://hlinksldjump"/>
              </a:rPr>
              <a:t>$300</a:t>
            </a:r>
            <a:endParaRPr lang="en-US" sz="2400">
              <a:latin typeface="Arial" charset="0"/>
              <a:hlinkClick r:id="rId4" action="ppaction://hlinksldjump"/>
            </a:endParaRPr>
          </a:p>
        </p:txBody>
      </p:sp>
      <p:sp>
        <p:nvSpPr>
          <p:cNvPr id="2139" name="AutoShape 91">
            <a:hlinkClick r:id="rId5" action="ppaction://hlinksldjump" highlightClick="1"/>
          </p:cNvPr>
          <p:cNvSpPr>
            <a:spLocks noChangeArrowheads="1"/>
          </p:cNvSpPr>
          <p:nvPr/>
        </p:nvSpPr>
        <p:spPr bwMode="auto">
          <a:xfrm>
            <a:off x="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5" action="ppaction://hlinksldjump"/>
              </a:rPr>
              <a:t>$400</a:t>
            </a:r>
            <a:endParaRPr lang="en-US" sz="2400">
              <a:latin typeface="Arial" charset="0"/>
              <a:hlinkClick r:id="rId5" action="ppaction://hlinksldjump"/>
            </a:endParaRPr>
          </a:p>
        </p:txBody>
      </p:sp>
      <p:sp>
        <p:nvSpPr>
          <p:cNvPr id="2140" name="AutoShape 92">
            <a:hlinkClick r:id="rId6" action="ppaction://hlinksldjump" highlightClick="1"/>
          </p:cNvPr>
          <p:cNvSpPr>
            <a:spLocks noChangeArrowheads="1"/>
          </p:cNvSpPr>
          <p:nvPr/>
        </p:nvSpPr>
        <p:spPr bwMode="auto">
          <a:xfrm>
            <a:off x="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6" action="ppaction://hlinksldjump"/>
              </a:rPr>
              <a:t>$500</a:t>
            </a:r>
            <a:endParaRPr lang="en-US" sz="2400">
              <a:latin typeface="Arial" charset="0"/>
            </a:endParaRPr>
          </a:p>
        </p:txBody>
      </p:sp>
      <p:sp>
        <p:nvSpPr>
          <p:cNvPr id="2149" name="AutoShape 101">
            <a:hlinkClick r:id="rId7" action="ppaction://hlinksldjump" highlightClick="1"/>
          </p:cNvPr>
          <p:cNvSpPr>
            <a:spLocks noChangeArrowheads="1"/>
          </p:cNvSpPr>
          <p:nvPr/>
        </p:nvSpPr>
        <p:spPr bwMode="auto">
          <a:xfrm>
            <a:off x="18288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7" action="ppaction://hlinksldjump"/>
              </a:rPr>
              <a:t>$100</a:t>
            </a:r>
            <a:endParaRPr lang="en-US" sz="2400">
              <a:latin typeface="Arial" charset="0"/>
            </a:endParaRPr>
          </a:p>
        </p:txBody>
      </p:sp>
      <p:sp>
        <p:nvSpPr>
          <p:cNvPr id="2150" name="AutoShape 102">
            <a:hlinkClick r:id="rId8" action="ppaction://hlinksldjump" highlightClick="1"/>
          </p:cNvPr>
          <p:cNvSpPr>
            <a:spLocks noChangeArrowheads="1"/>
          </p:cNvSpPr>
          <p:nvPr/>
        </p:nvSpPr>
        <p:spPr bwMode="auto">
          <a:xfrm>
            <a:off x="18288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8" action="ppaction://hlinksldjump"/>
              </a:rPr>
              <a:t>$200</a:t>
            </a:r>
            <a:endParaRPr lang="en-US" sz="2400">
              <a:latin typeface="Arial" charset="0"/>
              <a:hlinkClick r:id="rId8" action="ppaction://hlinksldjump"/>
            </a:endParaRPr>
          </a:p>
        </p:txBody>
      </p:sp>
      <p:sp>
        <p:nvSpPr>
          <p:cNvPr id="2151" name="AutoShape 103">
            <a:hlinkClick r:id="rId9" action="ppaction://hlinksldjump" highlightClick="1"/>
          </p:cNvPr>
          <p:cNvSpPr>
            <a:spLocks noChangeArrowheads="1"/>
          </p:cNvSpPr>
          <p:nvPr/>
        </p:nvSpPr>
        <p:spPr bwMode="auto">
          <a:xfrm>
            <a:off x="18288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9" action="ppaction://hlinksldjump"/>
              </a:rPr>
              <a:t>$300</a:t>
            </a:r>
            <a:endParaRPr lang="en-US" sz="2400">
              <a:latin typeface="Arial" charset="0"/>
            </a:endParaRPr>
          </a:p>
        </p:txBody>
      </p:sp>
      <p:sp>
        <p:nvSpPr>
          <p:cNvPr id="2152" name="AutoShape 104">
            <a:hlinkClick r:id="rId10" action="ppaction://hlinksldjump" highlightClick="1"/>
          </p:cNvPr>
          <p:cNvSpPr>
            <a:spLocks noChangeArrowheads="1"/>
          </p:cNvSpPr>
          <p:nvPr/>
        </p:nvSpPr>
        <p:spPr bwMode="auto">
          <a:xfrm>
            <a:off x="18288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0" action="ppaction://hlinksldjump"/>
              </a:rPr>
              <a:t>$400</a:t>
            </a:r>
            <a:endParaRPr lang="en-US" sz="2400">
              <a:latin typeface="Arial" charset="0"/>
            </a:endParaRPr>
          </a:p>
        </p:txBody>
      </p:sp>
      <p:sp>
        <p:nvSpPr>
          <p:cNvPr id="2153" name="AutoShape 105">
            <a:hlinkClick r:id="rId11" action="ppaction://hlinksldjump" highlightClick="1"/>
          </p:cNvPr>
          <p:cNvSpPr>
            <a:spLocks noChangeArrowheads="1"/>
          </p:cNvSpPr>
          <p:nvPr/>
        </p:nvSpPr>
        <p:spPr bwMode="auto">
          <a:xfrm>
            <a:off x="18288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1" action="ppaction://hlinksldjump"/>
              </a:rPr>
              <a:t>$500</a:t>
            </a:r>
            <a:endParaRPr lang="en-US" sz="2400">
              <a:latin typeface="Arial" charset="0"/>
            </a:endParaRPr>
          </a:p>
        </p:txBody>
      </p:sp>
      <p:sp>
        <p:nvSpPr>
          <p:cNvPr id="2154" name="AutoShape 106">
            <a:hlinkClick r:id="rId12" action="ppaction://hlinksldjump" highlightClick="1"/>
          </p:cNvPr>
          <p:cNvSpPr>
            <a:spLocks noChangeArrowheads="1"/>
          </p:cNvSpPr>
          <p:nvPr/>
        </p:nvSpPr>
        <p:spPr bwMode="auto">
          <a:xfrm>
            <a:off x="36576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2" action="ppaction://hlinksldjump"/>
              </a:rPr>
              <a:t>$100</a:t>
            </a:r>
            <a:endParaRPr lang="en-US" sz="2400">
              <a:latin typeface="Arial" charset="0"/>
            </a:endParaRPr>
          </a:p>
        </p:txBody>
      </p:sp>
      <p:sp>
        <p:nvSpPr>
          <p:cNvPr id="2155" name="AutoShape 107">
            <a:hlinkClick r:id="rId13" action="ppaction://hlinksldjump" highlightClick="1"/>
          </p:cNvPr>
          <p:cNvSpPr>
            <a:spLocks noChangeArrowheads="1"/>
          </p:cNvSpPr>
          <p:nvPr/>
        </p:nvSpPr>
        <p:spPr bwMode="auto">
          <a:xfrm>
            <a:off x="36576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3" action="ppaction://hlinksldjump"/>
              </a:rPr>
              <a:t>$200</a:t>
            </a:r>
            <a:endParaRPr lang="en-US" sz="2400">
              <a:latin typeface="Arial" charset="0"/>
            </a:endParaRPr>
          </a:p>
        </p:txBody>
      </p:sp>
      <p:sp>
        <p:nvSpPr>
          <p:cNvPr id="2156" name="AutoShape 108">
            <a:hlinkClick r:id="rId14" action="ppaction://hlinksldjump" highlightClick="1"/>
          </p:cNvPr>
          <p:cNvSpPr>
            <a:spLocks noChangeArrowheads="1"/>
          </p:cNvSpPr>
          <p:nvPr/>
        </p:nvSpPr>
        <p:spPr bwMode="auto">
          <a:xfrm>
            <a:off x="36576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4" action="ppaction://hlinksldjump"/>
              </a:rPr>
              <a:t>$300</a:t>
            </a:r>
            <a:endParaRPr lang="en-US" sz="2400">
              <a:latin typeface="Arial" charset="0"/>
            </a:endParaRPr>
          </a:p>
        </p:txBody>
      </p:sp>
      <p:sp>
        <p:nvSpPr>
          <p:cNvPr id="2157" name="AutoShape 109">
            <a:hlinkClick r:id="rId15" action="ppaction://hlinksldjump" highlightClick="1"/>
          </p:cNvPr>
          <p:cNvSpPr>
            <a:spLocks noChangeArrowheads="1"/>
          </p:cNvSpPr>
          <p:nvPr/>
        </p:nvSpPr>
        <p:spPr bwMode="auto">
          <a:xfrm>
            <a:off x="36576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5" action="ppaction://hlinksldjump"/>
              </a:rPr>
              <a:t>$400</a:t>
            </a:r>
            <a:endParaRPr lang="en-US" sz="2400">
              <a:latin typeface="Arial" charset="0"/>
            </a:endParaRPr>
          </a:p>
        </p:txBody>
      </p:sp>
      <p:sp>
        <p:nvSpPr>
          <p:cNvPr id="2158" name="AutoShape 110">
            <a:hlinkClick r:id="rId16" action="ppaction://hlinksldjump" highlightClick="1"/>
          </p:cNvPr>
          <p:cNvSpPr>
            <a:spLocks noChangeArrowheads="1"/>
          </p:cNvSpPr>
          <p:nvPr/>
        </p:nvSpPr>
        <p:spPr bwMode="auto">
          <a:xfrm>
            <a:off x="36576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6" action="ppaction://hlinksldjump"/>
              </a:rPr>
              <a:t>$500</a:t>
            </a:r>
            <a:endParaRPr lang="en-US" sz="2400">
              <a:latin typeface="Arial" charset="0"/>
            </a:endParaRPr>
          </a:p>
        </p:txBody>
      </p:sp>
      <p:sp>
        <p:nvSpPr>
          <p:cNvPr id="2159" name="AutoShape 111">
            <a:hlinkClick r:id="rId17" action="ppaction://hlinksldjump" highlightClick="1"/>
          </p:cNvPr>
          <p:cNvSpPr>
            <a:spLocks noChangeArrowheads="1"/>
          </p:cNvSpPr>
          <p:nvPr/>
        </p:nvSpPr>
        <p:spPr bwMode="auto">
          <a:xfrm>
            <a:off x="54864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7" action="ppaction://hlinksldjump"/>
              </a:rPr>
              <a:t>$100</a:t>
            </a:r>
            <a:endParaRPr lang="en-US" sz="2400">
              <a:latin typeface="Arial" charset="0"/>
            </a:endParaRPr>
          </a:p>
        </p:txBody>
      </p:sp>
      <p:sp>
        <p:nvSpPr>
          <p:cNvPr id="2160" name="AutoShape 112">
            <a:hlinkClick r:id="rId18" action="ppaction://hlinksldjump" highlightClick="1"/>
          </p:cNvPr>
          <p:cNvSpPr>
            <a:spLocks noChangeArrowheads="1"/>
          </p:cNvSpPr>
          <p:nvPr/>
        </p:nvSpPr>
        <p:spPr bwMode="auto">
          <a:xfrm>
            <a:off x="54864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8" action="ppaction://hlinksldjump"/>
              </a:rPr>
              <a:t>$200</a:t>
            </a:r>
            <a:endParaRPr lang="en-US" sz="2400">
              <a:latin typeface="Arial" charset="0"/>
            </a:endParaRPr>
          </a:p>
        </p:txBody>
      </p:sp>
      <p:sp>
        <p:nvSpPr>
          <p:cNvPr id="2161" name="AutoShape 113">
            <a:hlinkClick r:id="rId19" action="ppaction://hlinksldjump" highlightClick="1"/>
          </p:cNvPr>
          <p:cNvSpPr>
            <a:spLocks noChangeArrowheads="1"/>
          </p:cNvSpPr>
          <p:nvPr/>
        </p:nvSpPr>
        <p:spPr bwMode="auto">
          <a:xfrm>
            <a:off x="54864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19" action="ppaction://hlinksldjump"/>
              </a:rPr>
              <a:t>$300</a:t>
            </a:r>
            <a:endParaRPr lang="en-US" sz="2400">
              <a:latin typeface="Arial" charset="0"/>
            </a:endParaRPr>
          </a:p>
        </p:txBody>
      </p:sp>
      <p:sp>
        <p:nvSpPr>
          <p:cNvPr id="2162" name="AutoShape 114">
            <a:hlinkClick r:id="rId20" action="ppaction://hlinksldjump" highlightClick="1"/>
          </p:cNvPr>
          <p:cNvSpPr>
            <a:spLocks noChangeArrowheads="1"/>
          </p:cNvSpPr>
          <p:nvPr/>
        </p:nvSpPr>
        <p:spPr bwMode="auto">
          <a:xfrm>
            <a:off x="54864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0" action="ppaction://hlinksldjump"/>
              </a:rPr>
              <a:t>$400</a:t>
            </a:r>
            <a:endParaRPr lang="en-US" sz="2400">
              <a:latin typeface="Arial" charset="0"/>
            </a:endParaRPr>
          </a:p>
        </p:txBody>
      </p:sp>
      <p:sp>
        <p:nvSpPr>
          <p:cNvPr id="2163" name="AutoShape 115">
            <a:hlinkClick r:id="rId21" action="ppaction://hlinksldjump" highlightClick="1"/>
          </p:cNvPr>
          <p:cNvSpPr>
            <a:spLocks noChangeArrowheads="1"/>
          </p:cNvSpPr>
          <p:nvPr/>
        </p:nvSpPr>
        <p:spPr bwMode="auto">
          <a:xfrm>
            <a:off x="54864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1" action="ppaction://hlinksldjump"/>
              </a:rPr>
              <a:t>$500</a:t>
            </a:r>
            <a:endParaRPr lang="en-US" sz="2400">
              <a:latin typeface="Arial" charset="0"/>
            </a:endParaRPr>
          </a:p>
        </p:txBody>
      </p:sp>
      <p:sp>
        <p:nvSpPr>
          <p:cNvPr id="2164" name="AutoShape 116">
            <a:hlinkClick r:id="rId22" action="ppaction://hlinksldjump" highlightClick="1"/>
          </p:cNvPr>
          <p:cNvSpPr>
            <a:spLocks noChangeArrowheads="1"/>
          </p:cNvSpPr>
          <p:nvPr/>
        </p:nvSpPr>
        <p:spPr bwMode="auto">
          <a:xfrm>
            <a:off x="73152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2" action="ppaction://hlinksldjump"/>
              </a:rPr>
              <a:t>$100</a:t>
            </a:r>
            <a:endParaRPr lang="en-US" sz="2400">
              <a:latin typeface="Arial" charset="0"/>
            </a:endParaRPr>
          </a:p>
        </p:txBody>
      </p:sp>
      <p:sp>
        <p:nvSpPr>
          <p:cNvPr id="2165" name="AutoShape 117">
            <a:hlinkClick r:id="rId23" action="ppaction://hlinksldjump" highlightClick="1"/>
          </p:cNvPr>
          <p:cNvSpPr>
            <a:spLocks noChangeArrowheads="1"/>
          </p:cNvSpPr>
          <p:nvPr/>
        </p:nvSpPr>
        <p:spPr bwMode="auto">
          <a:xfrm>
            <a:off x="73152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3" action="ppaction://hlinksldjump"/>
              </a:rPr>
              <a:t>$200</a:t>
            </a:r>
            <a:endParaRPr lang="en-US" sz="2400">
              <a:latin typeface="Arial" charset="0"/>
            </a:endParaRPr>
          </a:p>
        </p:txBody>
      </p:sp>
      <p:sp>
        <p:nvSpPr>
          <p:cNvPr id="2166" name="AutoShape 118">
            <a:hlinkClick r:id="rId23" action="ppaction://hlinksldjump" highlightClick="1"/>
          </p:cNvPr>
          <p:cNvSpPr>
            <a:spLocks noChangeArrowheads="1"/>
          </p:cNvSpPr>
          <p:nvPr/>
        </p:nvSpPr>
        <p:spPr bwMode="auto">
          <a:xfrm>
            <a:off x="73152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4" action="ppaction://hlinksldjump"/>
              </a:rPr>
              <a:t>$300</a:t>
            </a:r>
            <a:endParaRPr lang="en-US" sz="2400">
              <a:latin typeface="Arial" charset="0"/>
            </a:endParaRPr>
          </a:p>
        </p:txBody>
      </p:sp>
      <p:sp>
        <p:nvSpPr>
          <p:cNvPr id="2167" name="AutoShape 119">
            <a:hlinkClick r:id="rId25" action="ppaction://hlinksldjump" highlightClick="1"/>
          </p:cNvPr>
          <p:cNvSpPr>
            <a:spLocks noChangeArrowheads="1"/>
          </p:cNvSpPr>
          <p:nvPr/>
        </p:nvSpPr>
        <p:spPr bwMode="auto">
          <a:xfrm>
            <a:off x="73152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5" action="ppaction://hlinksldjump"/>
              </a:rPr>
              <a:t>$400</a:t>
            </a:r>
            <a:endParaRPr lang="en-US" sz="2400">
              <a:latin typeface="Arial" charset="0"/>
            </a:endParaRPr>
          </a:p>
        </p:txBody>
      </p:sp>
      <p:sp>
        <p:nvSpPr>
          <p:cNvPr id="2168" name="AutoShape 120">
            <a:hlinkClick r:id="rId26" action="ppaction://hlinksldjump" highlightClick="1"/>
          </p:cNvPr>
          <p:cNvSpPr>
            <a:spLocks noChangeArrowheads="1"/>
          </p:cNvSpPr>
          <p:nvPr/>
        </p:nvSpPr>
        <p:spPr bwMode="auto">
          <a:xfrm>
            <a:off x="73152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rId26" action="ppaction://hlinksldjump"/>
              </a:rPr>
              <a:t>$500</a:t>
            </a:r>
            <a:endParaRPr lang="en-US" sz="2400">
              <a:latin typeface="Arial" charset="0"/>
            </a:endParaRPr>
          </a:p>
        </p:txBody>
      </p:sp>
      <p:sp>
        <p:nvSpPr>
          <p:cNvPr id="2088" name="AutoShape 40">
            <a:hlinkClick r:id="rId27" action="ppaction://hlinksldjump" highlightClick="1"/>
          </p:cNvPr>
          <p:cNvSpPr>
            <a:spLocks noChangeArrowheads="1"/>
          </p:cNvSpPr>
          <p:nvPr/>
        </p:nvSpPr>
        <p:spPr bwMode="auto">
          <a:xfrm>
            <a:off x="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2400">
                <a:solidFill>
                  <a:schemeClr val="bg1"/>
                </a:solidFill>
                <a:latin typeface="Arial" charset="0"/>
                <a:hlinkClick r:id="" action="ppaction://hlinkshowjump?jump=nextslide"/>
              </a:rPr>
              <a:t>$100</a:t>
            </a:r>
            <a:endParaRPr lang="en-US" sz="2400">
              <a:latin typeface="Arial" charset="0"/>
            </a:endParaRPr>
          </a:p>
        </p:txBody>
      </p:sp>
      <p:sp>
        <p:nvSpPr>
          <p:cNvPr id="2106" name="Rectangle 58"/>
          <p:cNvSpPr>
            <a:spLocks noChangeArrowheads="1"/>
          </p:cNvSpPr>
          <p:nvPr/>
        </p:nvSpPr>
        <p:spPr bwMode="auto">
          <a:xfrm>
            <a:off x="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400">
                <a:solidFill>
                  <a:schemeClr val="bg1"/>
                </a:solidFill>
                <a:latin typeface="Arial" charset="0"/>
              </a:rPr>
              <a:t>In the</a:t>
            </a:r>
          </a:p>
          <a:p>
            <a:r>
              <a:rPr lang="en-US" sz="2400">
                <a:solidFill>
                  <a:schemeClr val="bg1"/>
                </a:solidFill>
                <a:latin typeface="Arial" charset="0"/>
              </a:rPr>
              <a:t>beginning</a:t>
            </a:r>
          </a:p>
        </p:txBody>
      </p:sp>
      <p:sp>
        <p:nvSpPr>
          <p:cNvPr id="2145" name="Rectangle 97"/>
          <p:cNvSpPr>
            <a:spLocks noChangeArrowheads="1"/>
          </p:cNvSpPr>
          <p:nvPr/>
        </p:nvSpPr>
        <p:spPr bwMode="auto">
          <a:xfrm>
            <a:off x="182880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400">
                <a:solidFill>
                  <a:schemeClr val="bg1"/>
                </a:solidFill>
                <a:latin typeface="Arial" charset="0"/>
              </a:rPr>
              <a:t>Death of a </a:t>
            </a:r>
          </a:p>
          <a:p>
            <a:r>
              <a:rPr lang="en-US" sz="2400">
                <a:solidFill>
                  <a:schemeClr val="bg1"/>
                </a:solidFill>
                <a:latin typeface="Arial" charset="0"/>
              </a:rPr>
              <a:t>king</a:t>
            </a:r>
          </a:p>
        </p:txBody>
      </p:sp>
      <p:sp>
        <p:nvSpPr>
          <p:cNvPr id="2146" name="Rectangle 98"/>
          <p:cNvSpPr>
            <a:spLocks noChangeArrowheads="1"/>
          </p:cNvSpPr>
          <p:nvPr/>
        </p:nvSpPr>
        <p:spPr bwMode="auto">
          <a:xfrm>
            <a:off x="365760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400">
                <a:solidFill>
                  <a:schemeClr val="bg1"/>
                </a:solidFill>
                <a:latin typeface="Arial" charset="0"/>
              </a:rPr>
              <a:t>Murderers</a:t>
            </a:r>
          </a:p>
          <a:p>
            <a:r>
              <a:rPr lang="en-US" sz="2400">
                <a:solidFill>
                  <a:schemeClr val="bg1"/>
                </a:solidFill>
                <a:latin typeface="Arial" charset="0"/>
              </a:rPr>
              <a:t>And</a:t>
            </a:r>
          </a:p>
          <a:p>
            <a:r>
              <a:rPr lang="en-US" sz="2400">
                <a:solidFill>
                  <a:schemeClr val="bg1"/>
                </a:solidFill>
                <a:latin typeface="Arial" charset="0"/>
              </a:rPr>
              <a:t>accessories</a:t>
            </a:r>
          </a:p>
        </p:txBody>
      </p:sp>
      <p:sp>
        <p:nvSpPr>
          <p:cNvPr id="2147" name="Rectangle 99"/>
          <p:cNvSpPr>
            <a:spLocks noChangeArrowheads="1"/>
          </p:cNvSpPr>
          <p:nvPr/>
        </p:nvSpPr>
        <p:spPr bwMode="auto">
          <a:xfrm>
            <a:off x="5486400" y="0"/>
            <a:ext cx="1828800" cy="1143000"/>
          </a:xfrm>
          <a:prstGeom prst="rect">
            <a:avLst/>
          </a:prstGeom>
          <a:solidFill>
            <a:srgbClr val="3366FF"/>
          </a:solidFill>
          <a:ln w="38100">
            <a:solidFill>
              <a:schemeClr val="tx1"/>
            </a:solidFill>
            <a:miter lim="800000"/>
            <a:headEnd/>
            <a:tailEnd/>
          </a:ln>
          <a:effectLst/>
        </p:spPr>
        <p:txBody>
          <a:bodyPr wrap="none" anchor="ctr"/>
          <a:lstStyle/>
          <a:p>
            <a:r>
              <a:rPr lang="en-US" sz="2400">
                <a:solidFill>
                  <a:schemeClr val="bg1"/>
                </a:solidFill>
                <a:latin typeface="Arial" charset="0"/>
              </a:rPr>
              <a:t>Who said it?</a:t>
            </a:r>
          </a:p>
        </p:txBody>
      </p:sp>
      <p:sp>
        <p:nvSpPr>
          <p:cNvPr id="2148" name="Rectangle 100"/>
          <p:cNvSpPr>
            <a:spLocks noChangeArrowheads="1"/>
          </p:cNvSpPr>
          <p:nvPr/>
        </p:nvSpPr>
        <p:spPr bwMode="auto">
          <a:xfrm>
            <a:off x="7315200" y="0"/>
            <a:ext cx="1828800" cy="1143000"/>
          </a:xfrm>
          <a:prstGeom prst="rect">
            <a:avLst/>
          </a:prstGeom>
          <a:solidFill>
            <a:srgbClr val="3366FF"/>
          </a:solidFill>
          <a:ln w="38100">
            <a:solidFill>
              <a:schemeClr val="tx1"/>
            </a:solidFill>
            <a:miter lim="800000"/>
            <a:headEnd/>
            <a:tailEnd/>
          </a:ln>
          <a:effectLst/>
        </p:spPr>
        <p:txBody>
          <a:bodyPr wrap="none" anchor="ctr"/>
          <a:lstStyle/>
          <a:p>
            <a:r>
              <a:rPr lang="en-US" sz="2400">
                <a:solidFill>
                  <a:schemeClr val="bg1"/>
                </a:solidFill>
                <a:latin typeface="Arial" charset="0"/>
              </a:rPr>
              <a:t>Misc.</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066800" y="2438400"/>
            <a:ext cx="7391400" cy="1920875"/>
          </a:xfrm>
          <a:prstGeom prst="rect">
            <a:avLst/>
          </a:prstGeom>
          <a:noFill/>
          <a:ln w="9525">
            <a:noFill/>
            <a:miter lim="800000"/>
            <a:headEnd/>
            <a:tailEnd/>
          </a:ln>
          <a:effectLst/>
        </p:spPr>
        <p:txBody>
          <a:bodyPr anchor="ctr">
            <a:spAutoFit/>
          </a:bodyPr>
          <a:lstStyle/>
          <a:p>
            <a:r>
              <a:rPr lang="en-US" sz="6000">
                <a:solidFill>
                  <a:schemeClr val="bg1"/>
                </a:solidFill>
              </a:rPr>
              <a:t>What is the name of Macbeth’s castle?</a:t>
            </a:r>
          </a:p>
        </p:txBody>
      </p:sp>
      <p:sp>
        <p:nvSpPr>
          <p:cNvPr id="60419"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$500: A</a:t>
            </a:r>
            <a:endParaRPr lang="en-US"/>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447800" y="2987675"/>
            <a:ext cx="6248400" cy="1006475"/>
          </a:xfrm>
          <a:prstGeom prst="rect">
            <a:avLst/>
          </a:prstGeom>
          <a:noFill/>
          <a:ln w="9525">
            <a:noFill/>
            <a:miter lim="800000"/>
            <a:headEnd/>
            <a:tailEnd/>
          </a:ln>
          <a:effectLst/>
        </p:spPr>
        <p:txBody>
          <a:bodyPr anchor="ctr">
            <a:spAutoFit/>
          </a:bodyPr>
          <a:lstStyle/>
          <a:p>
            <a:r>
              <a:rPr lang="en-US" sz="6000">
                <a:solidFill>
                  <a:schemeClr val="bg1"/>
                </a:solidFill>
              </a:rPr>
              <a:t>Inverness</a:t>
            </a:r>
          </a:p>
        </p:txBody>
      </p:sp>
      <p:sp>
        <p:nvSpPr>
          <p:cNvPr id="61443"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6144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61445"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$500: Q</a:t>
            </a:r>
            <a:endParaRPr lang="en-US"/>
          </a:p>
        </p:txBody>
      </p:sp>
    </p:spTree>
  </p:cSld>
  <p:clrMapOvr>
    <a:masterClrMapping/>
  </p:clrMapOvr>
  <p:transition advClick="0">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447800" y="2211388"/>
            <a:ext cx="6248400" cy="2559050"/>
          </a:xfrm>
          <a:prstGeom prst="rect">
            <a:avLst/>
          </a:prstGeom>
          <a:noFill/>
          <a:ln w="9525">
            <a:noFill/>
            <a:miter lim="800000"/>
            <a:headEnd/>
            <a:tailEnd/>
          </a:ln>
          <a:effectLst/>
        </p:spPr>
        <p:txBody>
          <a:bodyPr anchor="ctr">
            <a:spAutoFit/>
          </a:bodyPr>
          <a:lstStyle/>
          <a:p>
            <a:r>
              <a:rPr lang="en-US" sz="5400">
                <a:solidFill>
                  <a:schemeClr val="bg1"/>
                </a:solidFill>
              </a:rPr>
              <a:t>How did Macbeth mess up the plans to kill the king?</a:t>
            </a:r>
          </a:p>
        </p:txBody>
      </p:sp>
      <p:sp>
        <p:nvSpPr>
          <p:cNvPr id="62468"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$100: A</a:t>
            </a:r>
            <a:endParaRPr lang="en-US"/>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990600" y="1447800"/>
            <a:ext cx="7086600" cy="3381375"/>
          </a:xfrm>
          <a:prstGeom prst="rect">
            <a:avLst/>
          </a:prstGeom>
          <a:noFill/>
          <a:ln w="9525">
            <a:noFill/>
            <a:miter lim="800000"/>
            <a:headEnd/>
            <a:tailEnd/>
          </a:ln>
          <a:effectLst/>
        </p:spPr>
        <p:txBody>
          <a:bodyPr anchor="ctr">
            <a:spAutoFit/>
          </a:bodyPr>
          <a:lstStyle/>
          <a:p>
            <a:r>
              <a:rPr lang="en-US" sz="5400">
                <a:solidFill>
                  <a:schemeClr val="bg1"/>
                </a:solidFill>
              </a:rPr>
              <a:t>He brought the daggers back to the room with him instead of planting them on the guards.</a:t>
            </a:r>
          </a:p>
        </p:txBody>
      </p:sp>
      <p:sp>
        <p:nvSpPr>
          <p:cNvPr id="63491"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6349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63493"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$100: Q</a:t>
            </a:r>
          </a:p>
        </p:txBody>
      </p:sp>
    </p:spTree>
  </p:cSld>
  <p:clrMapOvr>
    <a:masterClrMapping/>
  </p:clrMapOvr>
  <p:transition advClick="0">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447800" y="2209800"/>
            <a:ext cx="6248400" cy="2559050"/>
          </a:xfrm>
          <a:prstGeom prst="rect">
            <a:avLst/>
          </a:prstGeom>
          <a:noFill/>
          <a:ln w="9525">
            <a:noFill/>
            <a:miter lim="800000"/>
            <a:headEnd/>
            <a:tailEnd/>
          </a:ln>
          <a:effectLst/>
        </p:spPr>
        <p:txBody>
          <a:bodyPr anchor="ctr">
            <a:spAutoFit/>
          </a:bodyPr>
          <a:lstStyle/>
          <a:p>
            <a:r>
              <a:rPr lang="en-US" sz="5400">
                <a:solidFill>
                  <a:schemeClr val="bg1"/>
                </a:solidFill>
              </a:rPr>
              <a:t>Who was the first to “discover” the body of the deceased king?</a:t>
            </a:r>
          </a:p>
        </p:txBody>
      </p:sp>
      <p:sp>
        <p:nvSpPr>
          <p:cNvPr id="64515"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$200: A</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905000" y="1920875"/>
            <a:ext cx="4800600" cy="914400"/>
          </a:xfrm>
          <a:prstGeom prst="rect">
            <a:avLst/>
          </a:prstGeom>
          <a:noFill/>
          <a:ln w="9525">
            <a:noFill/>
            <a:miter lim="800000"/>
            <a:headEnd/>
            <a:tailEnd/>
          </a:ln>
          <a:effectLst/>
        </p:spPr>
        <p:txBody>
          <a:bodyPr anchor="ctr">
            <a:spAutoFit/>
          </a:bodyPr>
          <a:lstStyle/>
          <a:p>
            <a:r>
              <a:rPr lang="en-US" sz="5400">
                <a:solidFill>
                  <a:schemeClr val="bg1"/>
                </a:solidFill>
              </a:rPr>
              <a:t>Macduff</a:t>
            </a:r>
          </a:p>
        </p:txBody>
      </p:sp>
      <p:sp>
        <p:nvSpPr>
          <p:cNvPr id="65539"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6554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65541"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$200: Q</a:t>
            </a:r>
          </a:p>
        </p:txBody>
      </p:sp>
    </p:spTree>
  </p:cSld>
  <p:clrMapOvr>
    <a:masterClrMapping/>
  </p:clrMapOvr>
  <p:transition advClick="0">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1447800" y="2212975"/>
            <a:ext cx="6248400" cy="2559050"/>
          </a:xfrm>
          <a:prstGeom prst="rect">
            <a:avLst/>
          </a:prstGeom>
          <a:noFill/>
          <a:ln w="9525">
            <a:noFill/>
            <a:miter lim="800000"/>
            <a:headEnd/>
            <a:tailEnd/>
          </a:ln>
          <a:effectLst/>
        </p:spPr>
        <p:txBody>
          <a:bodyPr anchor="ctr">
            <a:spAutoFit/>
          </a:bodyPr>
          <a:lstStyle/>
          <a:p>
            <a:r>
              <a:rPr lang="en-US" sz="5400">
                <a:solidFill>
                  <a:schemeClr val="bg1"/>
                </a:solidFill>
              </a:rPr>
              <a:t>Where did Donalbain flee after Duncan was killed?</a:t>
            </a:r>
            <a:r>
              <a:rPr lang="en-US">
                <a:solidFill>
                  <a:schemeClr val="bg1"/>
                </a:solidFill>
              </a:rPr>
              <a:t>                                                </a:t>
            </a:r>
          </a:p>
        </p:txBody>
      </p:sp>
      <p:sp>
        <p:nvSpPr>
          <p:cNvPr id="66564"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$300: A</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1828800" y="2590800"/>
            <a:ext cx="4419600" cy="914400"/>
          </a:xfrm>
          <a:prstGeom prst="rect">
            <a:avLst/>
          </a:prstGeom>
          <a:noFill/>
          <a:ln w="9525">
            <a:noFill/>
            <a:miter lim="800000"/>
            <a:headEnd/>
            <a:tailEnd/>
          </a:ln>
          <a:effectLst/>
        </p:spPr>
        <p:txBody>
          <a:bodyPr anchor="ctr">
            <a:spAutoFit/>
          </a:bodyPr>
          <a:lstStyle/>
          <a:p>
            <a:r>
              <a:rPr lang="en-US" sz="5400">
                <a:solidFill>
                  <a:schemeClr val="bg1"/>
                </a:solidFill>
              </a:rPr>
              <a:t>Ireland</a:t>
            </a:r>
          </a:p>
        </p:txBody>
      </p:sp>
      <p:sp>
        <p:nvSpPr>
          <p:cNvPr id="67587"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6758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67589"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$300: Q</a:t>
            </a:r>
          </a:p>
        </p:txBody>
      </p:sp>
    </p:spTree>
  </p:cSld>
  <p:clrMapOvr>
    <a:masterClrMapping/>
  </p:clrMapOvr>
  <p:transition advClick="0">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447800" y="1389063"/>
            <a:ext cx="6248400" cy="4203700"/>
          </a:xfrm>
          <a:prstGeom prst="rect">
            <a:avLst/>
          </a:prstGeom>
          <a:noFill/>
          <a:ln w="9525">
            <a:noFill/>
            <a:miter lim="800000"/>
            <a:headEnd/>
            <a:tailEnd/>
          </a:ln>
          <a:effectLst/>
        </p:spPr>
        <p:txBody>
          <a:bodyPr anchor="ctr">
            <a:spAutoFit/>
          </a:bodyPr>
          <a:lstStyle/>
          <a:p>
            <a:r>
              <a:rPr lang="en-US" sz="5400">
                <a:solidFill>
                  <a:schemeClr val="bg1"/>
                </a:solidFill>
              </a:rPr>
              <a:t>What signs in nature reflected a world out of balance due to the death of the king?  Name at least two.</a:t>
            </a:r>
          </a:p>
        </p:txBody>
      </p:sp>
      <p:sp>
        <p:nvSpPr>
          <p:cNvPr id="68611"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$400: A</a:t>
            </a: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066800" y="685800"/>
            <a:ext cx="7620000" cy="4203700"/>
          </a:xfrm>
          <a:prstGeom prst="rect">
            <a:avLst/>
          </a:prstGeom>
          <a:noFill/>
          <a:ln w="9525">
            <a:noFill/>
            <a:miter lim="800000"/>
            <a:headEnd/>
            <a:tailEnd/>
          </a:ln>
          <a:effectLst/>
        </p:spPr>
        <p:txBody>
          <a:bodyPr anchor="ctr">
            <a:spAutoFit/>
          </a:bodyPr>
          <a:lstStyle/>
          <a:p>
            <a:r>
              <a:rPr lang="en-US" sz="5400">
                <a:solidFill>
                  <a:schemeClr val="bg1"/>
                </a:solidFill>
              </a:rPr>
              <a:t>The falcon was eaten by the owl, the horses were eating each other, it looked like night during the day</a:t>
            </a:r>
          </a:p>
        </p:txBody>
      </p:sp>
      <p:sp>
        <p:nvSpPr>
          <p:cNvPr id="69635"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6963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69637"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$400: Q</a:t>
            </a:r>
          </a:p>
        </p:txBody>
      </p:sp>
    </p:spTree>
  </p:cSld>
  <p:clrMapOvr>
    <a:masterClrMapping/>
  </p:clrMapOvr>
  <p:transition advClick="0">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447800" y="2652713"/>
            <a:ext cx="6248400" cy="1736725"/>
          </a:xfrm>
          <a:prstGeom prst="rect">
            <a:avLst/>
          </a:prstGeom>
          <a:noFill/>
          <a:ln w="9525">
            <a:noFill/>
            <a:miter lim="800000"/>
            <a:headEnd/>
            <a:tailEnd/>
          </a:ln>
          <a:effectLst/>
        </p:spPr>
        <p:txBody>
          <a:bodyPr anchor="ctr">
            <a:spAutoFit/>
          </a:bodyPr>
          <a:lstStyle/>
          <a:p>
            <a:r>
              <a:rPr lang="en-US" sz="5400">
                <a:solidFill>
                  <a:schemeClr val="bg1"/>
                </a:solidFill>
              </a:rPr>
              <a:t>Duncan is king of what country?</a:t>
            </a:r>
          </a:p>
        </p:txBody>
      </p:sp>
      <p:sp>
        <p:nvSpPr>
          <p:cNvPr id="3076" name="Text Box 4"/>
          <p:cNvSpPr txBox="1">
            <a:spLocks noChangeArrowheads="1"/>
          </p:cNvSpPr>
          <p:nvPr/>
        </p:nvSpPr>
        <p:spPr bwMode="auto">
          <a:xfrm>
            <a:off x="19685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$100: A</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1447800" y="2212975"/>
            <a:ext cx="6248400" cy="2559050"/>
          </a:xfrm>
          <a:prstGeom prst="rect">
            <a:avLst/>
          </a:prstGeom>
          <a:noFill/>
          <a:ln w="9525">
            <a:noFill/>
            <a:miter lim="800000"/>
            <a:headEnd/>
            <a:tailEnd/>
          </a:ln>
          <a:effectLst/>
        </p:spPr>
        <p:txBody>
          <a:bodyPr anchor="ctr">
            <a:spAutoFit/>
          </a:bodyPr>
          <a:lstStyle/>
          <a:p>
            <a:r>
              <a:rPr lang="en-US" sz="5400">
                <a:solidFill>
                  <a:schemeClr val="bg1"/>
                </a:solidFill>
              </a:rPr>
              <a:t>What characters suspect that Macbeth murdered Duncan?</a:t>
            </a:r>
          </a:p>
        </p:txBody>
      </p:sp>
      <p:sp>
        <p:nvSpPr>
          <p:cNvPr id="70660" name="Text Box 4"/>
          <p:cNvSpPr txBox="1">
            <a:spLocks noChangeArrowheads="1"/>
          </p:cNvSpPr>
          <p:nvPr/>
        </p:nvSpPr>
        <p:spPr bwMode="auto">
          <a:xfrm>
            <a:off x="239713" y="6164263"/>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$500: A</a:t>
            </a:r>
          </a:p>
        </p:txBody>
      </p:sp>
      <p:sp>
        <p:nvSpPr>
          <p:cNvPr id="70662" name="WordArt 6"/>
          <p:cNvSpPr>
            <a:spLocks noChangeArrowheads="1" noChangeShapeType="1" noTextEdit="1"/>
          </p:cNvSpPr>
          <p:nvPr/>
        </p:nvSpPr>
        <p:spPr bwMode="auto">
          <a:xfrm>
            <a:off x="2133600" y="1066800"/>
            <a:ext cx="4572000" cy="1066800"/>
          </a:xfrm>
          <a:prstGeom prst="rect">
            <a:avLst/>
          </a:prstGeom>
        </p:spPr>
        <p:txBody>
          <a:bodyPr wrap="none" fromWordArt="1">
            <a:prstTxWarp prst="textPlain">
              <a:avLst>
                <a:gd name="adj" fmla="val 50000"/>
              </a:avLst>
            </a:prstTxWarp>
          </a:bodyPr>
          <a:lstStyle/>
          <a:p>
            <a:r>
              <a:rPr lang="en-US"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Daily Double!!!</a:t>
            </a:r>
          </a:p>
        </p:txBody>
      </p:sp>
    </p:spTree>
  </p:cSld>
  <p:clrMapOvr>
    <a:masterClrMapping/>
  </p:clrMapOvr>
  <p:transition>
    <p:zoom/>
    <p:sndAc>
      <p:stSnd>
        <p:snd r:embed="rId2" name="applause.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2362200" y="1752600"/>
            <a:ext cx="5105400" cy="2559050"/>
          </a:xfrm>
          <a:prstGeom prst="rect">
            <a:avLst/>
          </a:prstGeom>
          <a:noFill/>
          <a:ln w="9525">
            <a:noFill/>
            <a:miter lim="800000"/>
            <a:headEnd/>
            <a:tailEnd/>
          </a:ln>
          <a:effectLst/>
        </p:spPr>
        <p:txBody>
          <a:bodyPr anchor="ctr">
            <a:spAutoFit/>
          </a:bodyPr>
          <a:lstStyle/>
          <a:p>
            <a:r>
              <a:rPr lang="en-US" sz="5400">
                <a:solidFill>
                  <a:schemeClr val="bg1"/>
                </a:solidFill>
              </a:rPr>
              <a:t>Banquo, Malcolm, and Macduff</a:t>
            </a:r>
          </a:p>
        </p:txBody>
      </p:sp>
      <p:sp>
        <p:nvSpPr>
          <p:cNvPr id="71683"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7168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71685"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2: $500: Q</a:t>
            </a:r>
          </a:p>
        </p:txBody>
      </p:sp>
    </p:spTree>
  </p:cSld>
  <p:clrMapOvr>
    <a:masterClrMapping/>
  </p:clrMapOvr>
  <p:transition advClick="0">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447800" y="914400"/>
            <a:ext cx="6248400" cy="3381375"/>
          </a:xfrm>
          <a:prstGeom prst="rect">
            <a:avLst/>
          </a:prstGeom>
          <a:noFill/>
          <a:ln w="9525">
            <a:noFill/>
            <a:miter lim="800000"/>
            <a:headEnd/>
            <a:tailEnd/>
          </a:ln>
          <a:effectLst/>
        </p:spPr>
        <p:txBody>
          <a:bodyPr anchor="ctr">
            <a:spAutoFit/>
          </a:bodyPr>
          <a:lstStyle/>
          <a:p>
            <a:r>
              <a:rPr lang="en-US" sz="5400">
                <a:solidFill>
                  <a:schemeClr val="bg1"/>
                </a:solidFill>
              </a:rPr>
              <a:t>What reason did Macbeth give for not killing Banquo himself?</a:t>
            </a:r>
          </a:p>
        </p:txBody>
      </p:sp>
      <p:sp>
        <p:nvSpPr>
          <p:cNvPr id="72707"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$100: A</a:t>
            </a: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1524000" y="1738313"/>
            <a:ext cx="6324600" cy="3381375"/>
          </a:xfrm>
          <a:prstGeom prst="rect">
            <a:avLst/>
          </a:prstGeom>
          <a:noFill/>
          <a:ln w="9525">
            <a:noFill/>
            <a:miter lim="800000"/>
            <a:headEnd/>
            <a:tailEnd/>
          </a:ln>
          <a:effectLst/>
        </p:spPr>
        <p:txBody>
          <a:bodyPr anchor="ctr">
            <a:spAutoFit/>
          </a:bodyPr>
          <a:lstStyle/>
          <a:p>
            <a:r>
              <a:rPr lang="en-US" sz="5400">
                <a:solidFill>
                  <a:schemeClr val="bg1"/>
                </a:solidFill>
              </a:rPr>
              <a:t>They had mutual friends that he needed to stay on good terms with.</a:t>
            </a:r>
          </a:p>
        </p:txBody>
      </p:sp>
      <p:sp>
        <p:nvSpPr>
          <p:cNvPr id="73731"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7373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73733"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$100: Q</a:t>
            </a:r>
          </a:p>
        </p:txBody>
      </p:sp>
    </p:spTree>
  </p:cSld>
  <p:clrMapOvr>
    <a:masterClrMapping/>
  </p:clrMapOvr>
  <p:transition advClick="0">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1447800" y="1801813"/>
            <a:ext cx="6248400" cy="3381375"/>
          </a:xfrm>
          <a:prstGeom prst="rect">
            <a:avLst/>
          </a:prstGeom>
          <a:noFill/>
          <a:ln w="9525">
            <a:noFill/>
            <a:miter lim="800000"/>
            <a:headEnd/>
            <a:tailEnd/>
          </a:ln>
          <a:effectLst/>
        </p:spPr>
        <p:txBody>
          <a:bodyPr anchor="ctr">
            <a:spAutoFit/>
          </a:bodyPr>
          <a:lstStyle/>
          <a:p>
            <a:r>
              <a:rPr lang="en-US" sz="5400">
                <a:solidFill>
                  <a:schemeClr val="bg1"/>
                </a:solidFill>
              </a:rPr>
              <a:t>Why are the murderers who kill Banquo so willing to do the deed?</a:t>
            </a:r>
          </a:p>
        </p:txBody>
      </p:sp>
      <p:sp>
        <p:nvSpPr>
          <p:cNvPr id="74756"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$200: A</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066800" y="1219200"/>
            <a:ext cx="6858000" cy="4203700"/>
          </a:xfrm>
          <a:prstGeom prst="rect">
            <a:avLst/>
          </a:prstGeom>
          <a:noFill/>
          <a:ln w="9525">
            <a:noFill/>
            <a:miter lim="800000"/>
            <a:headEnd/>
            <a:tailEnd/>
          </a:ln>
          <a:effectLst/>
        </p:spPr>
        <p:txBody>
          <a:bodyPr anchor="ctr">
            <a:spAutoFit/>
          </a:bodyPr>
          <a:lstStyle/>
          <a:p>
            <a:r>
              <a:rPr lang="en-US" sz="5400">
                <a:solidFill>
                  <a:schemeClr val="bg1"/>
                </a:solidFill>
              </a:rPr>
              <a:t>Macbeth told them that Banquo was the reason for their poverty and he was willing to pay them well.</a:t>
            </a:r>
          </a:p>
        </p:txBody>
      </p:sp>
      <p:sp>
        <p:nvSpPr>
          <p:cNvPr id="75779"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7578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75781"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$200: Q</a:t>
            </a:r>
          </a:p>
        </p:txBody>
      </p:sp>
    </p:spTree>
  </p:cSld>
  <p:clrMapOvr>
    <a:masterClrMapping/>
  </p:clrMapOvr>
  <p:transition advClick="0">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$300: A</a:t>
            </a:r>
          </a:p>
        </p:txBody>
      </p:sp>
      <p:sp>
        <p:nvSpPr>
          <p:cNvPr id="76806" name="Text Box 6"/>
          <p:cNvSpPr txBox="1">
            <a:spLocks noChangeArrowheads="1"/>
          </p:cNvSpPr>
          <p:nvPr/>
        </p:nvSpPr>
        <p:spPr bwMode="auto">
          <a:xfrm>
            <a:off x="1371600" y="1143000"/>
            <a:ext cx="6934200" cy="4203700"/>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Macbeth takes over the plot to reign that his wife once prodded him to do when he fails to include her in this plot.</a:t>
            </a: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1447800" y="2622550"/>
            <a:ext cx="6248400" cy="1736725"/>
          </a:xfrm>
          <a:prstGeom prst="rect">
            <a:avLst/>
          </a:prstGeom>
          <a:noFill/>
          <a:ln w="9525">
            <a:noFill/>
            <a:miter lim="800000"/>
            <a:headEnd/>
            <a:tailEnd/>
          </a:ln>
          <a:effectLst/>
        </p:spPr>
        <p:txBody>
          <a:bodyPr anchor="ctr">
            <a:spAutoFit/>
          </a:bodyPr>
          <a:lstStyle/>
          <a:p>
            <a:r>
              <a:rPr lang="en-US" sz="5400">
                <a:solidFill>
                  <a:schemeClr val="bg1"/>
                </a:solidFill>
              </a:rPr>
              <a:t>The plot to murder Banquo</a:t>
            </a:r>
          </a:p>
        </p:txBody>
      </p:sp>
      <p:sp>
        <p:nvSpPr>
          <p:cNvPr id="77827"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7782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77829"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$300: Q</a:t>
            </a:r>
          </a:p>
        </p:txBody>
      </p:sp>
    </p:spTree>
  </p:cSld>
  <p:clrMapOvr>
    <a:masterClrMapping/>
  </p:clrMapOvr>
  <p:transition advClick="0">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1447800" y="1389063"/>
            <a:ext cx="6248400" cy="4203700"/>
          </a:xfrm>
          <a:prstGeom prst="rect">
            <a:avLst/>
          </a:prstGeom>
          <a:noFill/>
          <a:ln w="9525">
            <a:noFill/>
            <a:miter lim="800000"/>
            <a:headEnd/>
            <a:tailEnd/>
          </a:ln>
          <a:effectLst/>
        </p:spPr>
        <p:txBody>
          <a:bodyPr anchor="ctr">
            <a:spAutoFit/>
          </a:bodyPr>
          <a:lstStyle/>
          <a:p>
            <a:r>
              <a:rPr lang="en-US" sz="5400">
                <a:solidFill>
                  <a:schemeClr val="bg1"/>
                </a:solidFill>
              </a:rPr>
              <a:t>Who accuses whom of paying “most foully for it” and what does “it” refer to?</a:t>
            </a:r>
          </a:p>
        </p:txBody>
      </p:sp>
      <p:sp>
        <p:nvSpPr>
          <p:cNvPr id="78852"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$400: A</a:t>
            </a:r>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1447800" y="733425"/>
            <a:ext cx="7010400" cy="4203700"/>
          </a:xfrm>
          <a:prstGeom prst="rect">
            <a:avLst/>
          </a:prstGeom>
          <a:noFill/>
          <a:ln w="9525">
            <a:noFill/>
            <a:miter lim="800000"/>
            <a:headEnd/>
            <a:tailEnd/>
          </a:ln>
          <a:effectLst/>
        </p:spPr>
        <p:txBody>
          <a:bodyPr anchor="ctr">
            <a:spAutoFit/>
          </a:bodyPr>
          <a:lstStyle/>
          <a:p>
            <a:r>
              <a:rPr lang="en-US" sz="5400">
                <a:solidFill>
                  <a:schemeClr val="bg1"/>
                </a:solidFill>
              </a:rPr>
              <a:t>Banquo insinuates that Macbeth has come to “it” or the crown by nefarious means (murder of the king).</a:t>
            </a:r>
          </a:p>
        </p:txBody>
      </p:sp>
      <p:sp>
        <p:nvSpPr>
          <p:cNvPr id="79875"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7987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79877"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$400: Q</a:t>
            </a:r>
          </a:p>
        </p:txBody>
      </p:sp>
    </p:spTree>
  </p:cSld>
  <p:clrMapOvr>
    <a:masterClrMapping/>
  </p:clrMapOvr>
  <p:transition advClick="0">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447800" y="3032125"/>
            <a:ext cx="6248400" cy="914400"/>
          </a:xfrm>
          <a:prstGeom prst="rect">
            <a:avLst/>
          </a:prstGeom>
          <a:noFill/>
          <a:ln w="9525">
            <a:noFill/>
            <a:miter lim="800000"/>
            <a:headEnd/>
            <a:tailEnd/>
          </a:ln>
          <a:effectLst/>
        </p:spPr>
        <p:txBody>
          <a:bodyPr anchor="ctr">
            <a:spAutoFit/>
          </a:bodyPr>
          <a:lstStyle/>
          <a:p>
            <a:r>
              <a:rPr lang="en-US" sz="5400">
                <a:solidFill>
                  <a:schemeClr val="bg1"/>
                </a:solidFill>
              </a:rPr>
              <a:t>Scotland</a:t>
            </a:r>
          </a:p>
        </p:txBody>
      </p:sp>
      <p:sp>
        <p:nvSpPr>
          <p:cNvPr id="54276" name="Rectangle 4">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54277" name="AutoShape 5">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54279" name="Text Box 7"/>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$100: Q</a:t>
            </a:r>
          </a:p>
        </p:txBody>
      </p:sp>
    </p:spTree>
  </p:cSld>
  <p:clrMapOvr>
    <a:masterClrMapping/>
  </p:clrMapOvr>
  <p:transition advClick="0">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1447800" y="3170238"/>
            <a:ext cx="6248400" cy="641350"/>
          </a:xfrm>
          <a:prstGeom prst="rect">
            <a:avLst/>
          </a:prstGeom>
          <a:noFill/>
          <a:ln w="9525">
            <a:noFill/>
            <a:miter lim="800000"/>
            <a:headEnd/>
            <a:tailEnd/>
          </a:ln>
          <a:effectLst/>
        </p:spPr>
        <p:txBody>
          <a:bodyPr anchor="ctr">
            <a:spAutoFit/>
          </a:bodyPr>
          <a:lstStyle/>
          <a:p>
            <a:endParaRPr lang="en-US">
              <a:solidFill>
                <a:schemeClr val="bg1"/>
              </a:solidFill>
            </a:endParaRPr>
          </a:p>
        </p:txBody>
      </p:sp>
      <p:sp>
        <p:nvSpPr>
          <p:cNvPr id="80899"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$500: A</a:t>
            </a:r>
          </a:p>
        </p:txBody>
      </p:sp>
      <p:sp>
        <p:nvSpPr>
          <p:cNvPr id="80900" name="Text Box 4"/>
          <p:cNvSpPr txBox="1">
            <a:spLocks noChangeArrowheads="1"/>
          </p:cNvSpPr>
          <p:nvPr/>
        </p:nvSpPr>
        <p:spPr bwMode="auto">
          <a:xfrm>
            <a:off x="1219200" y="838200"/>
            <a:ext cx="6477000" cy="4203700"/>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What do Banquo and Macbeth have in common soon after the witches’ predictions? </a:t>
            </a: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1676400" y="1676400"/>
            <a:ext cx="6324600" cy="2559050"/>
          </a:xfrm>
          <a:prstGeom prst="rect">
            <a:avLst/>
          </a:prstGeom>
          <a:noFill/>
          <a:ln w="9525">
            <a:noFill/>
            <a:miter lim="800000"/>
            <a:headEnd/>
            <a:tailEnd/>
          </a:ln>
          <a:effectLst/>
        </p:spPr>
        <p:txBody>
          <a:bodyPr anchor="ctr">
            <a:spAutoFit/>
          </a:bodyPr>
          <a:lstStyle/>
          <a:p>
            <a:r>
              <a:rPr lang="en-US" sz="5400">
                <a:solidFill>
                  <a:schemeClr val="bg1"/>
                </a:solidFill>
              </a:rPr>
              <a:t>They both have trouble sleeping due to nightmares.</a:t>
            </a:r>
          </a:p>
        </p:txBody>
      </p:sp>
      <p:sp>
        <p:nvSpPr>
          <p:cNvPr id="81923"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8192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81925"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3: $500: Q</a:t>
            </a:r>
          </a:p>
        </p:txBody>
      </p:sp>
    </p:spTree>
  </p:cSld>
  <p:clrMapOvr>
    <a:masterClrMapping/>
  </p:clrMapOvr>
  <p:transition advClick="0">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838200" y="792163"/>
            <a:ext cx="7620000" cy="4203700"/>
          </a:xfrm>
          <a:prstGeom prst="rect">
            <a:avLst/>
          </a:prstGeom>
          <a:noFill/>
          <a:ln w="9525">
            <a:noFill/>
            <a:miter lim="800000"/>
            <a:headEnd/>
            <a:tailEnd/>
          </a:ln>
          <a:effectLst/>
        </p:spPr>
        <p:txBody>
          <a:bodyPr anchor="ctr">
            <a:spAutoFit/>
          </a:bodyPr>
          <a:lstStyle/>
          <a:p>
            <a:r>
              <a:rPr lang="en-US" sz="5400">
                <a:solidFill>
                  <a:schemeClr val="bg1"/>
                </a:solidFill>
              </a:rPr>
              <a:t>Who said, “</a:t>
            </a:r>
            <a:r>
              <a:rPr lang="en-US" sz="5400" b="1" i="1">
                <a:solidFill>
                  <a:schemeClr val="bg1"/>
                </a:solidFill>
                <a:cs typeface="Times New Roman" pitchFamily="18" charset="0"/>
              </a:rPr>
              <a:t>If good, why do I yield to that suggestion/ whose horrid image doth unfix my hair. . .” and to whom?</a:t>
            </a:r>
          </a:p>
        </p:txBody>
      </p:sp>
      <p:sp>
        <p:nvSpPr>
          <p:cNvPr id="82948"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$100: A</a:t>
            </a: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1447800" y="3032125"/>
            <a:ext cx="6248400" cy="914400"/>
          </a:xfrm>
          <a:prstGeom prst="rect">
            <a:avLst/>
          </a:prstGeom>
          <a:noFill/>
          <a:ln w="9525">
            <a:noFill/>
            <a:miter lim="800000"/>
            <a:headEnd/>
            <a:tailEnd/>
          </a:ln>
          <a:effectLst/>
        </p:spPr>
        <p:txBody>
          <a:bodyPr anchor="ctr">
            <a:spAutoFit/>
          </a:bodyPr>
          <a:lstStyle/>
          <a:p>
            <a:r>
              <a:rPr lang="en-US" sz="5400">
                <a:solidFill>
                  <a:schemeClr val="bg1"/>
                </a:solidFill>
              </a:rPr>
              <a:t>Macbeth – to himself</a:t>
            </a:r>
          </a:p>
        </p:txBody>
      </p:sp>
      <p:sp>
        <p:nvSpPr>
          <p:cNvPr id="83971"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8397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83973"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$100: Q</a:t>
            </a:r>
          </a:p>
        </p:txBody>
      </p:sp>
    </p:spTree>
  </p:cSld>
  <p:clrMapOvr>
    <a:masterClrMapping/>
  </p:clrMapOvr>
  <p:transition advClick="0">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$200: A</a:t>
            </a:r>
          </a:p>
        </p:txBody>
      </p:sp>
      <p:sp>
        <p:nvSpPr>
          <p:cNvPr id="84998" name="Text Box 6"/>
          <p:cNvSpPr txBox="1">
            <a:spLocks noChangeArrowheads="1"/>
          </p:cNvSpPr>
          <p:nvPr/>
        </p:nvSpPr>
        <p:spPr bwMode="auto">
          <a:xfrm>
            <a:off x="838200" y="1371600"/>
            <a:ext cx="8001000" cy="3792538"/>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Who said, “</a:t>
            </a:r>
            <a:r>
              <a:rPr lang="en-US" sz="5400" b="1" i="1">
                <a:solidFill>
                  <a:schemeClr val="bg1"/>
                </a:solidFill>
                <a:cs typeface="Times New Roman" pitchFamily="18" charset="0"/>
              </a:rPr>
              <a:t>What, can the devil speak true?” and to whom was it spoken?</a:t>
            </a:r>
            <a:endParaRPr lang="en-US" sz="5400">
              <a:solidFill>
                <a:schemeClr val="bg1"/>
              </a:solidFill>
              <a:cs typeface="Times New Roman" pitchFamily="18" charset="0"/>
            </a:endParaRPr>
          </a:p>
          <a:p>
            <a:pPr>
              <a:spcBef>
                <a:spcPct val="50000"/>
              </a:spcBef>
            </a:pPr>
            <a:endParaRPr lang="en-US" sz="5400">
              <a:solidFill>
                <a:schemeClr val="bg1"/>
              </a:solidFill>
            </a:endParaRP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1447800" y="2624138"/>
            <a:ext cx="6248400" cy="1736725"/>
          </a:xfrm>
          <a:prstGeom prst="rect">
            <a:avLst/>
          </a:prstGeom>
          <a:noFill/>
          <a:ln w="9525">
            <a:noFill/>
            <a:miter lim="800000"/>
            <a:headEnd/>
            <a:tailEnd/>
          </a:ln>
          <a:effectLst/>
        </p:spPr>
        <p:txBody>
          <a:bodyPr anchor="ctr">
            <a:spAutoFit/>
          </a:bodyPr>
          <a:lstStyle/>
          <a:p>
            <a:r>
              <a:rPr lang="en-US" sz="5400">
                <a:solidFill>
                  <a:schemeClr val="bg1"/>
                </a:solidFill>
              </a:rPr>
              <a:t>Banquo – to Macbeth (and Ross)</a:t>
            </a:r>
          </a:p>
        </p:txBody>
      </p:sp>
      <p:sp>
        <p:nvSpPr>
          <p:cNvPr id="86019"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8602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86021"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$200: Q</a:t>
            </a:r>
          </a:p>
        </p:txBody>
      </p:sp>
    </p:spTree>
  </p:cSld>
  <p:clrMapOvr>
    <a:masterClrMapping/>
  </p:clrMapOvr>
  <p:transition advClick="0">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$300: A</a:t>
            </a:r>
          </a:p>
        </p:txBody>
      </p:sp>
      <p:sp>
        <p:nvSpPr>
          <p:cNvPr id="87047" name="Text Box 7"/>
          <p:cNvSpPr txBox="1">
            <a:spLocks noChangeArrowheads="1"/>
          </p:cNvSpPr>
          <p:nvPr/>
        </p:nvSpPr>
        <p:spPr bwMode="auto">
          <a:xfrm>
            <a:off x="838200" y="1219200"/>
            <a:ext cx="7848600" cy="5437188"/>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Who said, “</a:t>
            </a:r>
            <a:r>
              <a:rPr lang="en-US" sz="5400" b="1" i="1">
                <a:solidFill>
                  <a:schemeClr val="bg1"/>
                </a:solidFill>
                <a:cs typeface="Times New Roman" pitchFamily="18" charset="0"/>
              </a:rPr>
              <a:t>Naught’s had, all’s spent, / where our desire is got without content . . .” and to whom was it spoken? </a:t>
            </a:r>
            <a:endParaRPr lang="en-US" sz="5400">
              <a:solidFill>
                <a:schemeClr val="bg1"/>
              </a:solidFill>
              <a:cs typeface="Times New Roman" pitchFamily="18" charset="0"/>
            </a:endParaRPr>
          </a:p>
          <a:p>
            <a:pPr>
              <a:spcBef>
                <a:spcPct val="50000"/>
              </a:spcBef>
            </a:pPr>
            <a:endParaRPr lang="en-US" sz="5400">
              <a:solidFill>
                <a:schemeClr val="bg1"/>
              </a:solidFill>
            </a:endParaRP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447800" y="2624138"/>
            <a:ext cx="6248400" cy="1736725"/>
          </a:xfrm>
          <a:prstGeom prst="rect">
            <a:avLst/>
          </a:prstGeom>
          <a:noFill/>
          <a:ln w="9525">
            <a:noFill/>
            <a:miter lim="800000"/>
            <a:headEnd/>
            <a:tailEnd/>
          </a:ln>
          <a:effectLst/>
        </p:spPr>
        <p:txBody>
          <a:bodyPr anchor="ctr">
            <a:spAutoFit/>
          </a:bodyPr>
          <a:lstStyle/>
          <a:p>
            <a:r>
              <a:rPr lang="en-US" sz="5400">
                <a:solidFill>
                  <a:schemeClr val="bg1"/>
                </a:solidFill>
              </a:rPr>
              <a:t>Lady Macbeth – to herself</a:t>
            </a:r>
          </a:p>
        </p:txBody>
      </p:sp>
      <p:sp>
        <p:nvSpPr>
          <p:cNvPr id="88067"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8806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88069"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$300: Q</a:t>
            </a:r>
          </a:p>
        </p:txBody>
      </p:sp>
    </p:spTree>
  </p:cSld>
  <p:clrMapOvr>
    <a:masterClrMapping/>
  </p:clrMapOvr>
  <p:transition advClick="0">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$400: A</a:t>
            </a:r>
          </a:p>
        </p:txBody>
      </p:sp>
      <p:sp>
        <p:nvSpPr>
          <p:cNvPr id="89094" name="Text Box 6"/>
          <p:cNvSpPr txBox="1">
            <a:spLocks noChangeArrowheads="1"/>
          </p:cNvSpPr>
          <p:nvPr/>
        </p:nvSpPr>
        <p:spPr bwMode="auto">
          <a:xfrm>
            <a:off x="304800" y="304800"/>
            <a:ext cx="8305800" cy="6259513"/>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Who said, “</a:t>
            </a:r>
            <a:r>
              <a:rPr lang="en-US" sz="5400" b="1" i="1">
                <a:solidFill>
                  <a:schemeClr val="bg1"/>
                </a:solidFill>
                <a:cs typeface="Times New Roman" pitchFamily="18" charset="0"/>
              </a:rPr>
              <a:t>That which should accompany old age, / As honor, love, obedience, troops of friends, / I must not look to have,” and to whom was it spoken?</a:t>
            </a:r>
            <a:endParaRPr lang="en-US" sz="5400">
              <a:solidFill>
                <a:schemeClr val="bg1"/>
              </a:solidFill>
              <a:cs typeface="Times New Roman" pitchFamily="18" charset="0"/>
            </a:endParaRPr>
          </a:p>
          <a:p>
            <a:pPr>
              <a:spcBef>
                <a:spcPct val="50000"/>
              </a:spcBef>
            </a:pPr>
            <a:endParaRPr lang="en-US" sz="5400">
              <a:solidFill>
                <a:schemeClr val="bg1"/>
              </a:solidFill>
            </a:endParaRPr>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447800" y="3035300"/>
            <a:ext cx="6248400" cy="914400"/>
          </a:xfrm>
          <a:prstGeom prst="rect">
            <a:avLst/>
          </a:prstGeom>
          <a:noFill/>
          <a:ln w="9525">
            <a:noFill/>
            <a:miter lim="800000"/>
            <a:headEnd/>
            <a:tailEnd/>
          </a:ln>
          <a:effectLst/>
        </p:spPr>
        <p:txBody>
          <a:bodyPr anchor="ctr">
            <a:spAutoFit/>
          </a:bodyPr>
          <a:lstStyle/>
          <a:p>
            <a:r>
              <a:rPr lang="en-US" sz="5400">
                <a:solidFill>
                  <a:schemeClr val="bg1"/>
                </a:solidFill>
              </a:rPr>
              <a:t>Macbeth – to himself</a:t>
            </a:r>
          </a:p>
        </p:txBody>
      </p:sp>
      <p:sp>
        <p:nvSpPr>
          <p:cNvPr id="90115"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9011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90117"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$400: Q</a:t>
            </a:r>
          </a:p>
        </p:txBody>
      </p:sp>
    </p:spTree>
  </p:cSld>
  <p:clrMapOvr>
    <a:masterClrMapping/>
  </p:clrMapOvr>
  <p:transition advClick="0">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6"/>
          <p:cNvSpPr txBox="1">
            <a:spLocks noChangeArrowheads="1"/>
          </p:cNvSpPr>
          <p:nvPr/>
        </p:nvSpPr>
        <p:spPr bwMode="auto">
          <a:xfrm>
            <a:off x="304800" y="2674938"/>
            <a:ext cx="8458200" cy="1736725"/>
          </a:xfrm>
          <a:prstGeom prst="rect">
            <a:avLst/>
          </a:prstGeom>
          <a:noFill/>
          <a:ln w="9525">
            <a:noFill/>
            <a:miter lim="800000"/>
            <a:headEnd/>
            <a:tailEnd/>
          </a:ln>
          <a:effectLst/>
        </p:spPr>
        <p:txBody>
          <a:bodyPr anchor="ctr">
            <a:spAutoFit/>
          </a:bodyPr>
          <a:lstStyle/>
          <a:p>
            <a:pPr>
              <a:spcBef>
                <a:spcPct val="50000"/>
              </a:spcBef>
            </a:pPr>
            <a:r>
              <a:rPr lang="en-US" sz="5400">
                <a:solidFill>
                  <a:schemeClr val="bg1"/>
                </a:solidFill>
              </a:rPr>
              <a:t>What country was Duncan fighting a war with?</a:t>
            </a:r>
          </a:p>
        </p:txBody>
      </p:sp>
      <p:sp>
        <p:nvSpPr>
          <p:cNvPr id="13319" name="Text Box 7"/>
          <p:cNvSpPr txBox="1">
            <a:spLocks noChangeArrowheads="1"/>
          </p:cNvSpPr>
          <p:nvPr/>
        </p:nvSpPr>
        <p:spPr bwMode="auto">
          <a:xfrm>
            <a:off x="228600" y="6172200"/>
            <a:ext cx="2263775" cy="396875"/>
          </a:xfrm>
          <a:prstGeom prst="rect">
            <a:avLst/>
          </a:prstGeom>
          <a:noFill/>
          <a:ln w="9525">
            <a:noFill/>
            <a:miter lim="800000"/>
            <a:headEnd/>
            <a:tailEnd/>
          </a:ln>
          <a:effectLst/>
        </p:spPr>
        <p:txBody>
          <a:bodyPr anchor="ctr">
            <a:spAutoFit/>
          </a:bodyPr>
          <a:lstStyle/>
          <a:p>
            <a:pPr>
              <a:spcBef>
                <a:spcPct val="50000"/>
              </a:spcBef>
            </a:pPr>
            <a:r>
              <a:rPr lang="en-US" sz="2000">
                <a:solidFill>
                  <a:schemeClr val="bg1"/>
                </a:solidFill>
              </a:rPr>
              <a:t>Category 1: $200: A</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$500: A</a:t>
            </a:r>
          </a:p>
        </p:txBody>
      </p:sp>
      <p:sp>
        <p:nvSpPr>
          <p:cNvPr id="91143" name="Text Box 7"/>
          <p:cNvSpPr txBox="1">
            <a:spLocks noChangeArrowheads="1"/>
          </p:cNvSpPr>
          <p:nvPr/>
        </p:nvSpPr>
        <p:spPr bwMode="auto">
          <a:xfrm>
            <a:off x="685800" y="1066800"/>
            <a:ext cx="7848600" cy="4614863"/>
          </a:xfrm>
          <a:prstGeom prst="rect">
            <a:avLst/>
          </a:prstGeom>
          <a:noFill/>
          <a:ln w="9525">
            <a:noFill/>
            <a:miter lim="800000"/>
            <a:headEnd/>
            <a:tailEnd/>
          </a:ln>
          <a:effectLst/>
        </p:spPr>
        <p:txBody>
          <a:bodyPr>
            <a:spAutoFit/>
          </a:bodyPr>
          <a:lstStyle/>
          <a:p>
            <a:pPr>
              <a:spcBef>
                <a:spcPct val="50000"/>
              </a:spcBef>
            </a:pPr>
            <a:r>
              <a:rPr lang="en-US" sz="5400">
                <a:solidFill>
                  <a:schemeClr val="bg1"/>
                </a:solidFill>
              </a:rPr>
              <a:t>Who said, “</a:t>
            </a:r>
            <a:r>
              <a:rPr lang="en-US" sz="5400" b="1" i="1">
                <a:solidFill>
                  <a:schemeClr val="bg1"/>
                </a:solidFill>
                <a:cs typeface="Times New Roman" pitchFamily="18" charset="0"/>
              </a:rPr>
              <a:t>O Scotland, Scotland! Fit to govern? No, not to live,” and to whom was it spoken?</a:t>
            </a:r>
            <a:endParaRPr lang="en-US" sz="5400">
              <a:solidFill>
                <a:schemeClr val="bg1"/>
              </a:solidFill>
              <a:cs typeface="Times New Roman" pitchFamily="18" charset="0"/>
            </a:endParaRPr>
          </a:p>
          <a:p>
            <a:pPr>
              <a:spcBef>
                <a:spcPct val="50000"/>
              </a:spcBef>
            </a:pPr>
            <a:endParaRPr lang="en-US" sz="5400">
              <a:solidFill>
                <a:schemeClr val="bg1"/>
              </a:solidFill>
            </a:endParaRPr>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447800" y="2622550"/>
            <a:ext cx="6248400" cy="1736725"/>
          </a:xfrm>
          <a:prstGeom prst="rect">
            <a:avLst/>
          </a:prstGeom>
          <a:noFill/>
          <a:ln w="9525">
            <a:noFill/>
            <a:miter lim="800000"/>
            <a:headEnd/>
            <a:tailEnd/>
          </a:ln>
          <a:effectLst/>
        </p:spPr>
        <p:txBody>
          <a:bodyPr anchor="ctr">
            <a:spAutoFit/>
          </a:bodyPr>
          <a:lstStyle/>
          <a:p>
            <a:r>
              <a:rPr lang="en-US" sz="5400">
                <a:solidFill>
                  <a:schemeClr val="bg1"/>
                </a:solidFill>
              </a:rPr>
              <a:t>Macduff – to Malcolm</a:t>
            </a:r>
          </a:p>
        </p:txBody>
      </p:sp>
      <p:sp>
        <p:nvSpPr>
          <p:cNvPr id="92163"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9216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92165"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4: $500: Q</a:t>
            </a:r>
          </a:p>
        </p:txBody>
      </p:sp>
    </p:spTree>
  </p:cSld>
  <p:clrMapOvr>
    <a:masterClrMapping/>
  </p:clrMapOvr>
  <p:transition advClick="0">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1447800" y="1614488"/>
            <a:ext cx="6248400" cy="3749675"/>
          </a:xfrm>
          <a:prstGeom prst="rect">
            <a:avLst/>
          </a:prstGeom>
          <a:noFill/>
          <a:ln w="9525">
            <a:noFill/>
            <a:miter lim="800000"/>
            <a:headEnd/>
            <a:tailEnd/>
          </a:ln>
          <a:effectLst/>
        </p:spPr>
        <p:txBody>
          <a:bodyPr anchor="ctr">
            <a:spAutoFit/>
          </a:bodyPr>
          <a:lstStyle/>
          <a:p>
            <a:r>
              <a:rPr lang="en-US" sz="6000" b="1">
                <a:solidFill>
                  <a:schemeClr val="bg1"/>
                </a:solidFill>
              </a:rPr>
              <a:t>“Fair is foul and foul is fair” contains this literary device.</a:t>
            </a:r>
          </a:p>
        </p:txBody>
      </p:sp>
      <p:sp>
        <p:nvSpPr>
          <p:cNvPr id="93187"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$100: A</a:t>
            </a:r>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2362200" y="2225675"/>
            <a:ext cx="4419600" cy="914400"/>
          </a:xfrm>
          <a:prstGeom prst="rect">
            <a:avLst/>
          </a:prstGeom>
          <a:noFill/>
          <a:ln w="9525">
            <a:noFill/>
            <a:miter lim="800000"/>
            <a:headEnd/>
            <a:tailEnd/>
          </a:ln>
          <a:effectLst/>
        </p:spPr>
        <p:txBody>
          <a:bodyPr anchor="ctr">
            <a:spAutoFit/>
          </a:bodyPr>
          <a:lstStyle/>
          <a:p>
            <a:r>
              <a:rPr lang="en-US" sz="5400" b="1">
                <a:solidFill>
                  <a:schemeClr val="bg1"/>
                </a:solidFill>
              </a:rPr>
              <a:t>Alliteration</a:t>
            </a:r>
          </a:p>
        </p:txBody>
      </p:sp>
      <p:sp>
        <p:nvSpPr>
          <p:cNvPr id="94211"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9421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94213"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$100: Q</a:t>
            </a:r>
            <a:endParaRPr lang="en-US"/>
          </a:p>
        </p:txBody>
      </p:sp>
      <p:sp>
        <p:nvSpPr>
          <p:cNvPr id="94214" name="Rectangle 6"/>
          <p:cNvSpPr>
            <a:spLocks noChangeArrowheads="1"/>
          </p:cNvSpPr>
          <p:nvPr/>
        </p:nvSpPr>
        <p:spPr bwMode="auto">
          <a:xfrm>
            <a:off x="1588" y="2081213"/>
            <a:ext cx="9144000" cy="0"/>
          </a:xfrm>
          <a:prstGeom prst="rect">
            <a:avLst/>
          </a:prstGeom>
          <a:noFill/>
          <a:ln w="9525">
            <a:noFill/>
            <a:miter lim="800000"/>
            <a:headEnd/>
            <a:tailEnd/>
          </a:ln>
          <a:effectLst/>
        </p:spPr>
        <p:txBody>
          <a:bodyPr>
            <a:spAutoFit/>
          </a:bodyPr>
          <a:lstStyle/>
          <a:p>
            <a:endParaRPr lang="en-US"/>
          </a:p>
        </p:txBody>
      </p:sp>
      <p:grpSp>
        <p:nvGrpSpPr>
          <p:cNvPr id="94218" name="Group 10"/>
          <p:cNvGrpSpPr>
            <a:grpSpLocks/>
          </p:cNvGrpSpPr>
          <p:nvPr/>
        </p:nvGrpSpPr>
        <p:grpSpPr bwMode="auto">
          <a:xfrm>
            <a:off x="1938338" y="2081213"/>
            <a:ext cx="5268912" cy="2697162"/>
            <a:chOff x="0" y="0"/>
            <a:chExt cx="3319" cy="1699"/>
          </a:xfrm>
        </p:grpSpPr>
        <p:sp>
          <p:nvSpPr>
            <p:cNvPr id="94215" name="Rectangle 7"/>
            <p:cNvSpPr>
              <a:spLocks noChangeArrowheads="1"/>
            </p:cNvSpPr>
            <p:nvPr/>
          </p:nvSpPr>
          <p:spPr bwMode="auto">
            <a:xfrm>
              <a:off x="0" y="0"/>
              <a:ext cx="0" cy="0"/>
            </a:xfrm>
            <a:prstGeom prst="rect">
              <a:avLst/>
            </a:prstGeom>
            <a:noFill/>
            <a:ln w="9525">
              <a:noFill/>
              <a:miter lim="800000"/>
              <a:headEnd/>
              <a:tailEnd/>
            </a:ln>
            <a:effectLst/>
          </p:spPr>
          <p:txBody>
            <a:bodyPr>
              <a:spAutoFit/>
            </a:bodyPr>
            <a:lstStyle/>
            <a:p>
              <a:endParaRPr lang="en-US"/>
            </a:p>
          </p:txBody>
        </p:sp>
        <p:sp>
          <p:nvSpPr>
            <p:cNvPr id="94216" name="Rectangle 8"/>
            <p:cNvSpPr>
              <a:spLocks noChangeArrowheads="1"/>
            </p:cNvSpPr>
            <p:nvPr/>
          </p:nvSpPr>
          <p:spPr bwMode="auto">
            <a:xfrm>
              <a:off x="0" y="0"/>
              <a:ext cx="3319" cy="1699"/>
            </a:xfrm>
            <a:prstGeom prst="rect">
              <a:avLst/>
            </a:prstGeom>
            <a:noFill/>
            <a:ln w="9525">
              <a:noFill/>
              <a:miter lim="800000"/>
              <a:headEnd/>
              <a:tailEnd/>
            </a:ln>
            <a:effectLst/>
          </p:spPr>
          <p:txBody>
            <a:bodyPr/>
            <a:lstStyle/>
            <a:p>
              <a:pPr algn="l"/>
              <a:r>
                <a:rPr lang="en-US" sz="900">
                  <a:solidFill>
                    <a:srgbClr val="000000"/>
                  </a:solidFill>
                  <a:latin typeface="Verdana" pitchFamily="34" charset="0"/>
                </a:rPr>
                <a:t>  </a:t>
              </a:r>
              <a:r>
                <a:rPr lang="en-US" sz="16200">
                  <a:solidFill>
                    <a:srgbClr val="000000"/>
                  </a:solidFill>
                  <a:latin typeface="Verdana" pitchFamily="34" charset="0"/>
                </a:rPr>
                <a:t> </a:t>
              </a:r>
              <a:r>
                <a:rPr lang="en-US" sz="900">
                  <a:solidFill>
                    <a:srgbClr val="000000"/>
                  </a:solidFill>
                  <a:latin typeface="Verdana" pitchFamily="34" charset="0"/>
                </a:rPr>
                <a:t>                                                               </a:t>
              </a:r>
            </a:p>
            <a:p>
              <a:pPr algn="l"/>
              <a:endParaRPr lang="en-US" sz="900">
                <a:solidFill>
                  <a:srgbClr val="000000"/>
                </a:solidFill>
                <a:latin typeface="Verdana" pitchFamily="34" charset="0"/>
              </a:endParaRPr>
            </a:p>
          </p:txBody>
        </p:sp>
      </p:grpSp>
    </p:spTree>
  </p:cSld>
  <p:clrMapOvr>
    <a:masterClrMapping/>
  </p:clrMapOvr>
  <p:transition advClick="0">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1447800" y="1392238"/>
            <a:ext cx="6248400" cy="4203700"/>
          </a:xfrm>
          <a:prstGeom prst="rect">
            <a:avLst/>
          </a:prstGeom>
          <a:noFill/>
          <a:ln w="9525">
            <a:noFill/>
            <a:miter lim="800000"/>
            <a:headEnd/>
            <a:tailEnd/>
          </a:ln>
          <a:effectLst/>
        </p:spPr>
        <p:txBody>
          <a:bodyPr anchor="ctr">
            <a:spAutoFit/>
          </a:bodyPr>
          <a:lstStyle/>
          <a:p>
            <a:r>
              <a:rPr lang="en-US" sz="5400">
                <a:solidFill>
                  <a:schemeClr val="bg1"/>
                </a:solidFill>
              </a:rPr>
              <a:t>What are the three apparitions to first appear to Macbeth via the witches’ magic?</a:t>
            </a:r>
          </a:p>
        </p:txBody>
      </p:sp>
      <p:sp>
        <p:nvSpPr>
          <p:cNvPr id="95236"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$200: A</a:t>
            </a:r>
            <a:endParaRPr lang="en-US"/>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1447800" y="1522413"/>
            <a:ext cx="6248400" cy="3937000"/>
          </a:xfrm>
          <a:prstGeom prst="rect">
            <a:avLst/>
          </a:prstGeom>
          <a:noFill/>
          <a:ln w="9525">
            <a:noFill/>
            <a:miter lim="800000"/>
            <a:headEnd/>
            <a:tailEnd/>
          </a:ln>
          <a:effectLst/>
        </p:spPr>
        <p:txBody>
          <a:bodyPr anchor="ctr">
            <a:spAutoFit/>
          </a:bodyPr>
          <a:lstStyle/>
          <a:p>
            <a:r>
              <a:rPr lang="en-US">
                <a:solidFill>
                  <a:schemeClr val="bg1"/>
                </a:solidFill>
              </a:rPr>
              <a:t>The armed head warning about the Thane of Fife, the bloody child saying no one of woman born can harm him, the child crowned, saying he can’t be defeated until Birnam Wood comes to Dunsinane.</a:t>
            </a:r>
          </a:p>
        </p:txBody>
      </p:sp>
      <p:sp>
        <p:nvSpPr>
          <p:cNvPr id="96259"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9626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96261"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$200: Q</a:t>
            </a:r>
            <a:endParaRPr lang="en-US"/>
          </a:p>
        </p:txBody>
      </p:sp>
    </p:spTree>
  </p:cSld>
  <p:clrMapOvr>
    <a:masterClrMapping/>
  </p:clrMapOvr>
  <p:transition advClick="0">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1447800" y="2895600"/>
            <a:ext cx="6248400" cy="1190625"/>
          </a:xfrm>
          <a:prstGeom prst="rect">
            <a:avLst/>
          </a:prstGeom>
          <a:noFill/>
          <a:ln w="9525">
            <a:noFill/>
            <a:miter lim="800000"/>
            <a:headEnd/>
            <a:tailEnd/>
          </a:ln>
          <a:effectLst/>
        </p:spPr>
        <p:txBody>
          <a:bodyPr anchor="ctr">
            <a:spAutoFit/>
          </a:bodyPr>
          <a:lstStyle/>
          <a:p>
            <a:r>
              <a:rPr lang="en-US">
                <a:solidFill>
                  <a:schemeClr val="bg1"/>
                </a:solidFill>
              </a:rPr>
              <a:t>What does the bloody child represent?</a:t>
            </a:r>
          </a:p>
        </p:txBody>
      </p:sp>
      <p:sp>
        <p:nvSpPr>
          <p:cNvPr id="97284"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$300: A</a:t>
            </a:r>
            <a:endParaRPr lang="en-US"/>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447800" y="2895600"/>
            <a:ext cx="6248400" cy="1190625"/>
          </a:xfrm>
          <a:prstGeom prst="rect">
            <a:avLst/>
          </a:prstGeom>
          <a:noFill/>
          <a:ln w="9525">
            <a:noFill/>
            <a:miter lim="800000"/>
            <a:headEnd/>
            <a:tailEnd/>
          </a:ln>
          <a:effectLst/>
        </p:spPr>
        <p:txBody>
          <a:bodyPr anchor="ctr">
            <a:spAutoFit/>
          </a:bodyPr>
          <a:lstStyle/>
          <a:p>
            <a:r>
              <a:rPr lang="en-US">
                <a:solidFill>
                  <a:schemeClr val="bg1"/>
                </a:solidFill>
              </a:rPr>
              <a:t>Macduff torn from his mother’s womb.</a:t>
            </a:r>
          </a:p>
        </p:txBody>
      </p:sp>
      <p:sp>
        <p:nvSpPr>
          <p:cNvPr id="98307"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9830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98309"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$300: Q</a:t>
            </a:r>
            <a:endParaRPr lang="en-US"/>
          </a:p>
        </p:txBody>
      </p:sp>
    </p:spTree>
  </p:cSld>
  <p:clrMapOvr>
    <a:masterClrMapping/>
  </p:clrMapOvr>
  <p:transition advClick="0">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1447800" y="1798638"/>
            <a:ext cx="6248400" cy="3381375"/>
          </a:xfrm>
          <a:prstGeom prst="rect">
            <a:avLst/>
          </a:prstGeom>
          <a:noFill/>
          <a:ln w="9525">
            <a:noFill/>
            <a:miter lim="800000"/>
            <a:headEnd/>
            <a:tailEnd/>
          </a:ln>
          <a:effectLst/>
        </p:spPr>
        <p:txBody>
          <a:bodyPr anchor="ctr">
            <a:spAutoFit/>
          </a:bodyPr>
          <a:lstStyle/>
          <a:p>
            <a:r>
              <a:rPr lang="en-US" sz="5400">
                <a:solidFill>
                  <a:schemeClr val="bg1"/>
                </a:solidFill>
              </a:rPr>
              <a:t>What is ironic about the first title Macbeth inherits after the witches’ prediction?</a:t>
            </a:r>
          </a:p>
        </p:txBody>
      </p:sp>
      <p:sp>
        <p:nvSpPr>
          <p:cNvPr id="99332"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$400: A</a:t>
            </a:r>
            <a:endParaRPr lang="en-US"/>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1447800" y="1390650"/>
            <a:ext cx="6248400" cy="4203700"/>
          </a:xfrm>
          <a:prstGeom prst="rect">
            <a:avLst/>
          </a:prstGeom>
          <a:noFill/>
          <a:ln w="9525">
            <a:noFill/>
            <a:miter lim="800000"/>
            <a:headEnd/>
            <a:tailEnd/>
          </a:ln>
          <a:effectLst/>
        </p:spPr>
        <p:txBody>
          <a:bodyPr anchor="ctr">
            <a:spAutoFit/>
          </a:bodyPr>
          <a:lstStyle/>
          <a:p>
            <a:r>
              <a:rPr lang="en-US" sz="5400">
                <a:solidFill>
                  <a:schemeClr val="bg1"/>
                </a:solidFill>
              </a:rPr>
              <a:t>The Thane of Cawdor was killed for committing treason as Macbeth will eventually be. </a:t>
            </a:r>
          </a:p>
        </p:txBody>
      </p:sp>
      <p:sp>
        <p:nvSpPr>
          <p:cNvPr id="100355"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10035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00357"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$400: Q</a:t>
            </a:r>
            <a:endParaRPr lang="en-US"/>
          </a:p>
        </p:txBody>
      </p:sp>
    </p:spTree>
  </p:cSld>
  <p:clrMapOvr>
    <a:masterClrMapping/>
  </p:clrMapOvr>
  <p:transition advClick="0">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447800" y="3032125"/>
            <a:ext cx="6248400" cy="914400"/>
          </a:xfrm>
          <a:prstGeom prst="rect">
            <a:avLst/>
          </a:prstGeom>
          <a:noFill/>
          <a:ln w="9525">
            <a:noFill/>
            <a:miter lim="800000"/>
            <a:headEnd/>
            <a:tailEnd/>
          </a:ln>
          <a:effectLst/>
        </p:spPr>
        <p:txBody>
          <a:bodyPr anchor="ctr">
            <a:spAutoFit/>
          </a:bodyPr>
          <a:lstStyle/>
          <a:p>
            <a:r>
              <a:rPr lang="en-US" sz="5400">
                <a:solidFill>
                  <a:schemeClr val="bg1"/>
                </a:solidFill>
              </a:rPr>
              <a:t>Norway</a:t>
            </a:r>
          </a:p>
        </p:txBody>
      </p:sp>
      <p:sp>
        <p:nvSpPr>
          <p:cNvPr id="55299"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5530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55302" name="Text Box 6"/>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$200: Q</a:t>
            </a:r>
          </a:p>
        </p:txBody>
      </p:sp>
    </p:spTree>
  </p:cSld>
  <p:clrMapOvr>
    <a:masterClrMapping/>
  </p:clrMapOvr>
  <p:transition advClick="0">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p:cNvSpPr txBox="1">
            <a:spLocks noChangeArrowheads="1"/>
          </p:cNvSpPr>
          <p:nvPr/>
        </p:nvSpPr>
        <p:spPr bwMode="auto">
          <a:xfrm>
            <a:off x="1447800" y="1387475"/>
            <a:ext cx="6248400" cy="4203700"/>
          </a:xfrm>
          <a:prstGeom prst="rect">
            <a:avLst/>
          </a:prstGeom>
          <a:noFill/>
          <a:ln w="9525">
            <a:noFill/>
            <a:miter lim="800000"/>
            <a:headEnd/>
            <a:tailEnd/>
          </a:ln>
          <a:effectLst/>
        </p:spPr>
        <p:txBody>
          <a:bodyPr anchor="ctr">
            <a:spAutoFit/>
          </a:bodyPr>
          <a:lstStyle/>
          <a:p>
            <a:r>
              <a:rPr lang="en-US" sz="5400">
                <a:solidFill>
                  <a:schemeClr val="bg1"/>
                </a:solidFill>
              </a:rPr>
              <a:t>Who had an early morning appointment to see Duncan they day he was found dead?</a:t>
            </a:r>
            <a:r>
              <a:rPr lang="en-US">
                <a:solidFill>
                  <a:schemeClr val="bg1"/>
                </a:solidFill>
              </a:rPr>
              <a:t> </a:t>
            </a:r>
          </a:p>
        </p:txBody>
      </p:sp>
      <p:sp>
        <p:nvSpPr>
          <p:cNvPr id="101380"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$500: A</a:t>
            </a:r>
            <a:endParaRPr lang="en-US"/>
          </a:p>
        </p:txBody>
      </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1447800" y="3036888"/>
            <a:ext cx="6248400" cy="914400"/>
          </a:xfrm>
          <a:prstGeom prst="rect">
            <a:avLst/>
          </a:prstGeom>
          <a:noFill/>
          <a:ln w="9525">
            <a:noFill/>
            <a:miter lim="800000"/>
            <a:headEnd/>
            <a:tailEnd/>
          </a:ln>
          <a:effectLst/>
        </p:spPr>
        <p:txBody>
          <a:bodyPr anchor="ctr">
            <a:spAutoFit/>
          </a:bodyPr>
          <a:lstStyle/>
          <a:p>
            <a:r>
              <a:rPr lang="en-US" sz="5400">
                <a:solidFill>
                  <a:schemeClr val="bg1"/>
                </a:solidFill>
              </a:rPr>
              <a:t>Macduff and Lennox</a:t>
            </a:r>
          </a:p>
        </p:txBody>
      </p:sp>
      <p:sp>
        <p:nvSpPr>
          <p:cNvPr id="102403"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10240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02405"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5: $500: Q</a:t>
            </a:r>
            <a:endParaRPr lang="en-US"/>
          </a:p>
        </p:txBody>
      </p:sp>
    </p:spTree>
  </p:cSld>
  <p:clrMapOvr>
    <a:masterClrMapping/>
  </p:clrMapOvr>
  <p:transition advClick="0">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a:hlinkClick r:id="" action="ppaction://hlinkshowjump?jump=firstslide" highlightClick="1">
              <a:snd r:embed="rId3" name="thisjeopardy.wav"/>
            </a:hlinkClick>
          </p:cNvPr>
          <p:cNvSpPr>
            <a:spLocks noChangeArrowheads="1"/>
          </p:cNvSpPr>
          <p:nvPr/>
        </p:nvSpPr>
        <p:spPr bwMode="auto">
          <a:xfrm>
            <a:off x="8101013" y="5815013"/>
            <a:ext cx="1042987" cy="1042987"/>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07524" name="WordArt 4"/>
          <p:cNvSpPr>
            <a:spLocks noChangeArrowheads="1" noChangeShapeType="1" noTextEdit="1"/>
          </p:cNvSpPr>
          <p:nvPr/>
        </p:nvSpPr>
        <p:spPr bwMode="auto">
          <a:xfrm>
            <a:off x="2133600" y="523875"/>
            <a:ext cx="5029200" cy="1076325"/>
          </a:xfrm>
          <a:prstGeom prst="rect">
            <a:avLst/>
          </a:prstGeom>
        </p:spPr>
        <p:txBody>
          <a:bodyPr spcFirstLastPara="1" wrap="none" fromWordArt="1">
            <a:prstTxWarp prst="textArchUp">
              <a:avLst>
                <a:gd name="adj" fmla="val 10965304"/>
              </a:avLst>
            </a:prstTxWarp>
          </a:bodyPr>
          <a:lstStyle/>
          <a:p>
            <a:r>
              <a:rPr lang="en-US" sz="6000" kern="10">
                <a:ln w="9525">
                  <a:solidFill>
                    <a:srgbClr val="000000"/>
                  </a:solidFill>
                  <a:round/>
                  <a:headEnd/>
                  <a:tailEnd/>
                </a:ln>
                <a:solidFill>
                  <a:srgbClr val="000000"/>
                </a:solidFill>
                <a:latin typeface="Arial Black"/>
              </a:rPr>
              <a:t>Mythology</a:t>
            </a:r>
          </a:p>
        </p:txBody>
      </p:sp>
      <p:sp>
        <p:nvSpPr>
          <p:cNvPr id="107525" name="WordArt 5"/>
          <p:cNvSpPr>
            <a:spLocks noChangeArrowheads="1" noChangeShapeType="1" noTextEdit="1"/>
          </p:cNvSpPr>
          <p:nvPr/>
        </p:nvSpPr>
        <p:spPr bwMode="auto">
          <a:xfrm>
            <a:off x="1905000" y="5257800"/>
            <a:ext cx="5257800" cy="1614488"/>
          </a:xfrm>
          <a:prstGeom prst="rect">
            <a:avLst/>
          </a:prstGeom>
        </p:spPr>
        <p:txBody>
          <a:bodyPr wrap="none" fromWordArt="1">
            <a:prstTxWarp prst="textCanDown">
              <a:avLst>
                <a:gd name="adj" fmla="val 33333"/>
              </a:avLst>
            </a:prstTxWarp>
          </a:bodyPr>
          <a:lstStyle/>
          <a:p>
            <a:r>
              <a:rPr lang="en-US" sz="6000" kern="10">
                <a:ln w="9525">
                  <a:solidFill>
                    <a:srgbClr val="000000"/>
                  </a:solidFill>
                  <a:round/>
                  <a:headEnd/>
                  <a:tailEnd/>
                </a:ln>
                <a:solidFill>
                  <a:srgbClr val="000000"/>
                </a:solidFill>
                <a:latin typeface="Arial Black"/>
              </a:rPr>
              <a:t>Jeopardy</a:t>
            </a:r>
          </a:p>
        </p:txBody>
      </p:sp>
      <p:sp>
        <p:nvSpPr>
          <p:cNvPr id="107527" name="Rectangle 7"/>
          <p:cNvSpPr>
            <a:spLocks noChangeArrowheads="1"/>
          </p:cNvSpPr>
          <p:nvPr/>
        </p:nvSpPr>
        <p:spPr bwMode="auto">
          <a:xfrm>
            <a:off x="3292475" y="2468563"/>
            <a:ext cx="9144000" cy="0"/>
          </a:xfrm>
          <a:prstGeom prst="rect">
            <a:avLst/>
          </a:prstGeom>
          <a:noFill/>
          <a:ln w="9525">
            <a:noFill/>
            <a:miter lim="800000"/>
            <a:headEnd/>
            <a:tailEnd/>
          </a:ln>
          <a:effectLst/>
        </p:spPr>
        <p:txBody>
          <a:bodyPr>
            <a:spAutoFit/>
          </a:bodyPr>
          <a:lstStyle/>
          <a:p>
            <a:endParaRPr lang="en-US"/>
          </a:p>
        </p:txBody>
      </p:sp>
      <p:sp>
        <p:nvSpPr>
          <p:cNvPr id="107528" name="Rectangle 8"/>
          <p:cNvSpPr>
            <a:spLocks noChangeArrowheads="1"/>
          </p:cNvSpPr>
          <p:nvPr/>
        </p:nvSpPr>
        <p:spPr bwMode="auto">
          <a:xfrm>
            <a:off x="236538" y="1868488"/>
            <a:ext cx="9144000" cy="0"/>
          </a:xfrm>
          <a:prstGeom prst="rect">
            <a:avLst/>
          </a:prstGeom>
          <a:noFill/>
          <a:ln w="9525">
            <a:noFill/>
            <a:miter lim="800000"/>
            <a:headEnd/>
            <a:tailEnd/>
          </a:ln>
          <a:effectLst/>
        </p:spPr>
        <p:txBody>
          <a:bodyPr>
            <a:spAutoFit/>
          </a:bodyPr>
          <a:lstStyle/>
          <a:p>
            <a:endParaRPr lang="en-US"/>
          </a:p>
        </p:txBody>
      </p:sp>
      <p:pic>
        <p:nvPicPr>
          <p:cNvPr id="107530" name="Picture 10" descr="Paiting of Olympian Civilization"/>
          <p:cNvPicPr>
            <a:picLocks noChangeAspect="1" noChangeArrowheads="1"/>
          </p:cNvPicPr>
          <p:nvPr/>
        </p:nvPicPr>
        <p:blipFill>
          <a:blip r:embed="rId4" cstate="print"/>
          <a:srcRect/>
          <a:stretch>
            <a:fillRect/>
          </a:stretch>
        </p:blipFill>
        <p:spPr bwMode="auto">
          <a:xfrm>
            <a:off x="1524000" y="1173163"/>
            <a:ext cx="5943600" cy="4398962"/>
          </a:xfrm>
          <a:prstGeom prst="rect">
            <a:avLst/>
          </a:prstGeom>
          <a:noFill/>
        </p:spPr>
      </p:pic>
    </p:spTree>
  </p:cSld>
  <p:clrMapOvr>
    <a:masterClrMapping/>
  </p:clrMapOvr>
  <p:transition>
    <p:zoom/>
    <p:sndAc>
      <p:stSnd loop="1">
        <p:snd r:embed="rId2" name="jeopardy.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447800" y="2074863"/>
            <a:ext cx="6248400" cy="2835275"/>
          </a:xfrm>
          <a:prstGeom prst="rect">
            <a:avLst/>
          </a:prstGeom>
          <a:noFill/>
          <a:ln w="9525">
            <a:noFill/>
            <a:miter lim="800000"/>
            <a:headEnd/>
            <a:tailEnd/>
          </a:ln>
          <a:effectLst/>
        </p:spPr>
        <p:txBody>
          <a:bodyPr anchor="ctr">
            <a:spAutoFit/>
          </a:bodyPr>
          <a:lstStyle/>
          <a:p>
            <a:pPr>
              <a:spcBef>
                <a:spcPct val="50000"/>
              </a:spcBef>
            </a:pPr>
            <a:r>
              <a:rPr lang="en-US" sz="6000">
                <a:solidFill>
                  <a:schemeClr val="bg1"/>
                </a:solidFill>
              </a:rPr>
              <a:t>What characters are the first to appear in the play?</a:t>
            </a:r>
          </a:p>
        </p:txBody>
      </p:sp>
      <p:sp>
        <p:nvSpPr>
          <p:cNvPr id="56323" name="Text Box 3"/>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$300: A</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447800" y="2987675"/>
            <a:ext cx="6248400" cy="1006475"/>
          </a:xfrm>
          <a:prstGeom prst="rect">
            <a:avLst/>
          </a:prstGeom>
          <a:noFill/>
          <a:ln w="9525">
            <a:noFill/>
            <a:miter lim="800000"/>
            <a:headEnd/>
            <a:tailEnd/>
          </a:ln>
          <a:effectLst/>
        </p:spPr>
        <p:txBody>
          <a:bodyPr anchor="ctr">
            <a:spAutoFit/>
          </a:bodyPr>
          <a:lstStyle/>
          <a:p>
            <a:r>
              <a:rPr lang="en-US" sz="6000">
                <a:solidFill>
                  <a:schemeClr val="bg1"/>
                </a:solidFill>
              </a:rPr>
              <a:t>The witches</a:t>
            </a:r>
          </a:p>
        </p:txBody>
      </p:sp>
      <p:sp>
        <p:nvSpPr>
          <p:cNvPr id="57347"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5734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57349"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$300: Q</a:t>
            </a:r>
            <a:endParaRPr lang="en-US"/>
          </a:p>
        </p:txBody>
      </p:sp>
    </p:spTree>
  </p:cSld>
  <p:clrMapOvr>
    <a:masterClrMapping/>
  </p:clrMapOvr>
  <p:transition advClick="0">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447800" y="3168650"/>
            <a:ext cx="6248400" cy="641350"/>
          </a:xfrm>
          <a:prstGeom prst="rect">
            <a:avLst/>
          </a:prstGeom>
          <a:noFill/>
          <a:ln w="9525">
            <a:noFill/>
            <a:miter lim="800000"/>
            <a:headEnd/>
            <a:tailEnd/>
          </a:ln>
          <a:effectLst/>
        </p:spPr>
        <p:txBody>
          <a:bodyPr anchor="ctr">
            <a:spAutoFit/>
          </a:bodyPr>
          <a:lstStyle/>
          <a:p>
            <a:endParaRPr lang="en-US">
              <a:solidFill>
                <a:schemeClr val="bg1"/>
              </a:solidFill>
            </a:endParaRPr>
          </a:p>
        </p:txBody>
      </p:sp>
      <p:sp>
        <p:nvSpPr>
          <p:cNvPr id="58372" name="Text Box 4"/>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$400: A</a:t>
            </a:r>
            <a:endParaRPr lang="en-US"/>
          </a:p>
        </p:txBody>
      </p:sp>
      <p:sp>
        <p:nvSpPr>
          <p:cNvPr id="58373" name="Rectangle 5"/>
          <p:cNvSpPr>
            <a:spLocks noChangeArrowheads="1"/>
          </p:cNvSpPr>
          <p:nvPr/>
        </p:nvSpPr>
        <p:spPr bwMode="auto">
          <a:xfrm>
            <a:off x="0" y="2549525"/>
            <a:ext cx="9144000" cy="0"/>
          </a:xfrm>
          <a:prstGeom prst="rect">
            <a:avLst/>
          </a:prstGeom>
          <a:noFill/>
          <a:ln w="9525">
            <a:noFill/>
            <a:miter lim="800000"/>
            <a:headEnd/>
            <a:tailEnd/>
          </a:ln>
          <a:effectLst/>
        </p:spPr>
        <p:txBody>
          <a:bodyPr>
            <a:spAutoFit/>
          </a:bodyPr>
          <a:lstStyle/>
          <a:p>
            <a:endParaRPr lang="en-US"/>
          </a:p>
        </p:txBody>
      </p:sp>
      <p:sp>
        <p:nvSpPr>
          <p:cNvPr id="58382" name="Text Box 14"/>
          <p:cNvSpPr txBox="1">
            <a:spLocks noChangeArrowheads="1"/>
          </p:cNvSpPr>
          <p:nvPr/>
        </p:nvSpPr>
        <p:spPr bwMode="auto">
          <a:xfrm>
            <a:off x="762000" y="1371600"/>
            <a:ext cx="7543800" cy="1920875"/>
          </a:xfrm>
          <a:prstGeom prst="rect">
            <a:avLst/>
          </a:prstGeom>
          <a:noFill/>
          <a:ln w="9525">
            <a:noFill/>
            <a:miter lim="800000"/>
            <a:headEnd/>
            <a:tailEnd/>
          </a:ln>
          <a:effectLst/>
        </p:spPr>
        <p:txBody>
          <a:bodyPr>
            <a:spAutoFit/>
          </a:bodyPr>
          <a:lstStyle/>
          <a:p>
            <a:pPr>
              <a:spcBef>
                <a:spcPct val="50000"/>
              </a:spcBef>
            </a:pPr>
            <a:r>
              <a:rPr lang="en-US" sz="6000">
                <a:solidFill>
                  <a:schemeClr val="bg1"/>
                </a:solidFill>
              </a:rPr>
              <a:t>What was Macbeth’s original title?</a:t>
            </a: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447800" y="2989263"/>
            <a:ext cx="6248400" cy="1006475"/>
          </a:xfrm>
          <a:prstGeom prst="rect">
            <a:avLst/>
          </a:prstGeom>
          <a:noFill/>
          <a:ln w="9525">
            <a:noFill/>
            <a:miter lim="800000"/>
            <a:headEnd/>
            <a:tailEnd/>
          </a:ln>
          <a:effectLst/>
        </p:spPr>
        <p:txBody>
          <a:bodyPr anchor="ctr">
            <a:spAutoFit/>
          </a:bodyPr>
          <a:lstStyle/>
          <a:p>
            <a:r>
              <a:rPr lang="en-US" sz="6000">
                <a:solidFill>
                  <a:schemeClr val="bg1"/>
                </a:solidFill>
              </a:rPr>
              <a:t>Thane of Glamis</a:t>
            </a:r>
          </a:p>
        </p:txBody>
      </p:sp>
      <p:sp>
        <p:nvSpPr>
          <p:cNvPr id="59395" name="Rectangle 3">
            <a:hlinkHover r:id="" action="ppaction://hlinkshowjump?jump=firstslide"/>
          </p:cNvPr>
          <p:cNvSpPr>
            <a:spLocks noChangeArrowheads="1"/>
          </p:cNvSpPr>
          <p:nvPr/>
        </p:nvSpPr>
        <p:spPr bwMode="auto">
          <a:xfrm>
            <a:off x="7010400" y="5486400"/>
            <a:ext cx="2133600" cy="1371600"/>
          </a:xfrm>
          <a:prstGeom prst="rect">
            <a:avLst/>
          </a:prstGeom>
          <a:solidFill>
            <a:srgbClr val="3366FF">
              <a:alpha val="50000"/>
            </a:srgbClr>
          </a:solidFill>
          <a:ln w="9525">
            <a:noFill/>
            <a:miter lim="800000"/>
            <a:headEnd/>
            <a:tailEnd/>
          </a:ln>
          <a:effectLst/>
        </p:spPr>
        <p:txBody>
          <a:bodyPr wrap="none" anchor="ctr"/>
          <a:lstStyle/>
          <a:p>
            <a:endParaRPr lang="en-US"/>
          </a:p>
        </p:txBody>
      </p:sp>
      <p:sp>
        <p:nvSpPr>
          <p:cNvPr id="5939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59397" name="Text Box 5"/>
          <p:cNvSpPr txBox="1">
            <a:spLocks noChangeArrowheads="1"/>
          </p:cNvSpPr>
          <p:nvPr/>
        </p:nvSpPr>
        <p:spPr bwMode="auto">
          <a:xfrm>
            <a:off x="228600" y="6172200"/>
            <a:ext cx="2263775" cy="396875"/>
          </a:xfrm>
          <a:prstGeom prst="rect">
            <a:avLst/>
          </a:prstGeom>
          <a:noFill/>
          <a:ln w="9525">
            <a:noFill/>
            <a:miter lim="800000"/>
            <a:headEnd/>
            <a:tailEnd/>
          </a:ln>
          <a:effectLst/>
        </p:spPr>
        <p:txBody>
          <a:bodyPr wrap="none" anchor="ctr">
            <a:spAutoFit/>
          </a:bodyPr>
          <a:lstStyle/>
          <a:p>
            <a:pPr>
              <a:spcBef>
                <a:spcPct val="50000"/>
              </a:spcBef>
            </a:pPr>
            <a:r>
              <a:rPr lang="en-US" sz="2000">
                <a:solidFill>
                  <a:schemeClr val="bg1"/>
                </a:solidFill>
              </a:rPr>
              <a:t>Category 1: $400: Q</a:t>
            </a:r>
            <a:endParaRPr lang="en-US"/>
          </a:p>
        </p:txBody>
      </p:sp>
    </p:spTree>
  </p:cSld>
  <p:clrMapOvr>
    <a:masterClrMapping/>
  </p:clrMapOvr>
  <p:transition advClick="0">
    <p:zoom/>
  </p:transition>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1044</Words>
  <Application>Microsoft Office PowerPoint</Application>
  <PresentationFormat>On-screen Show (4:3)</PresentationFormat>
  <Paragraphs>140</Paragraphs>
  <Slides>52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Times New Roman</vt:lpstr>
      <vt:lpstr>Arial</vt:lpstr>
      <vt:lpstr>Verdana</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vector>
  </TitlesOfParts>
  <Company>Hardin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Blank Jeopardy</dc:title>
  <dc:creator>Eleanor M. Savko</dc:creator>
  <cp:lastModifiedBy>master1</cp:lastModifiedBy>
  <cp:revision>76</cp:revision>
  <dcterms:created xsi:type="dcterms:W3CDTF">1998-08-19T17:45:48Z</dcterms:created>
  <dcterms:modified xsi:type="dcterms:W3CDTF">2011-09-07T20:34:10Z</dcterms:modified>
</cp:coreProperties>
</file>