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27"/>
  </p:notesMasterIdLst>
  <p:sldIdLst>
    <p:sldId id="256" r:id="rId2"/>
    <p:sldId id="263" r:id="rId3"/>
    <p:sldId id="265" r:id="rId4"/>
    <p:sldId id="283" r:id="rId5"/>
    <p:sldId id="285" r:id="rId6"/>
    <p:sldId id="282" r:id="rId7"/>
    <p:sldId id="286" r:id="rId8"/>
    <p:sldId id="257" r:id="rId9"/>
    <p:sldId id="259" r:id="rId10"/>
    <p:sldId id="266" r:id="rId11"/>
    <p:sldId id="260" r:id="rId12"/>
    <p:sldId id="261" r:id="rId13"/>
    <p:sldId id="267" r:id="rId14"/>
    <p:sldId id="269" r:id="rId15"/>
    <p:sldId id="289" r:id="rId16"/>
    <p:sldId id="271" r:id="rId17"/>
    <p:sldId id="280" r:id="rId18"/>
    <p:sldId id="272" r:id="rId19"/>
    <p:sldId id="273" r:id="rId20"/>
    <p:sldId id="274" r:id="rId21"/>
    <p:sldId id="275" r:id="rId22"/>
    <p:sldId id="276" r:id="rId23"/>
    <p:sldId id="278" r:id="rId24"/>
    <p:sldId id="281" r:id="rId25"/>
    <p:sldId id="279"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64F8D6-E93C-4D17-977A-11B0243AFF43}" type="datetimeFigureOut">
              <a:rPr lang="en-US" smtClean="0"/>
              <a:t>9/22/2010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ACDDAE-541E-4B93-8FB9-ACDDEB2E25C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en-US"/>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en-US"/>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23" name="Freeform 26"/>
              <p:cNvSpPr>
                <a:spLocks/>
              </p:cNvSpPr>
              <p:nvPr userDrawn="1"/>
            </p:nvSpPr>
            <p:spPr bwMode="auto">
              <a:xfrm rot="7320404">
                <a:off x="5364"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en-US"/>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en-US"/>
          </a:p>
        </p:txBody>
      </p:sp>
      <p:sp>
        <p:nvSpPr>
          <p:cNvPr id="5632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5632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2D221EB4-DEF8-4415-9864-E1C305F9C8C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53B3965-6724-4F85-82B2-2FE2FAAA0AC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DFF87CD-35AE-4729-A08B-39832EFBD60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956B1A4-7A85-4C89-ABD0-158A0F2C07F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3AF630B-6923-4547-968A-B147F6B53D8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A80E68D-B275-4D81-AB4C-DC252D5BE1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93C4D47E-613D-4A87-9E9D-4670BA52CD6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515EEA08-C404-4AF6-9EF5-6D2EF7984E9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0F8E6576-F871-4271-B1AC-AEAC036407E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85E8C1A-F254-4F51-9F10-62E96374964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C297C42-8221-4CCD-8DFD-A3BD44A6D4F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en-US"/>
          </a:p>
        </p:txBody>
      </p:sp>
      <p:sp>
        <p:nvSpPr>
          <p:cNvPr id="1027"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1"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55302"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55303"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8EE9BA3-AD4C-42E2-99C7-457B44D0C7C6}" type="slidenum">
              <a:rPr lang="en-US"/>
              <a:pPr>
                <a:defRPr/>
              </a:pPr>
              <a:t>‹#›</a:t>
            </a:fld>
            <a:endParaRPr lang="en-US"/>
          </a:p>
        </p:txBody>
      </p:sp>
      <p:sp>
        <p:nvSpPr>
          <p:cNvPr id="55304"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en-US"/>
          </a:p>
        </p:txBody>
      </p:sp>
      <p:sp>
        <p:nvSpPr>
          <p:cNvPr id="55305"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en-US"/>
          </a:p>
        </p:txBody>
      </p:sp>
      <p:grpSp>
        <p:nvGrpSpPr>
          <p:cNvPr id="1034" name="Group 10"/>
          <p:cNvGrpSpPr>
            <a:grpSpLocks/>
          </p:cNvGrpSpPr>
          <p:nvPr/>
        </p:nvGrpSpPr>
        <p:grpSpPr bwMode="auto">
          <a:xfrm>
            <a:off x="7938" y="5540375"/>
            <a:ext cx="1784350" cy="1246188"/>
            <a:chOff x="5" y="3490"/>
            <a:chExt cx="1124" cy="785"/>
          </a:xfrm>
        </p:grpSpPr>
        <p:sp>
          <p:nvSpPr>
            <p:cNvPr id="55307"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en-US"/>
            </a:p>
          </p:txBody>
        </p:sp>
        <p:sp>
          <p:nvSpPr>
            <p:cNvPr id="55308"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en-US"/>
            </a:p>
          </p:txBody>
        </p:sp>
        <p:sp>
          <p:nvSpPr>
            <p:cNvPr id="55309"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p>
          </p:txBody>
        </p:sp>
        <p:sp>
          <p:nvSpPr>
            <p:cNvPr id="55310"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sp>
          <p:nvSpPr>
            <p:cNvPr id="55311"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en-US"/>
            </a:p>
          </p:txBody>
        </p:sp>
        <p:sp>
          <p:nvSpPr>
            <p:cNvPr id="55312"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en-US"/>
            </a:p>
          </p:txBody>
        </p:sp>
        <p:sp>
          <p:nvSpPr>
            <p:cNvPr id="55313"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en-US"/>
            </a:p>
          </p:txBody>
        </p:sp>
        <p:sp>
          <p:nvSpPr>
            <p:cNvPr id="55314"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en-US"/>
            </a:p>
          </p:txBody>
        </p:sp>
        <p:sp>
          <p:nvSpPr>
            <p:cNvPr id="55315"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en-US"/>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55318"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en-US"/>
                </a:p>
              </p:txBody>
            </p:sp>
            <p:sp>
              <p:nvSpPr>
                <p:cNvPr id="55319"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en-US"/>
                </a:p>
              </p:txBody>
            </p:sp>
            <p:sp>
              <p:nvSpPr>
                <p:cNvPr id="55320"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en-US"/>
                </a:p>
              </p:txBody>
            </p:sp>
          </p:grpSp>
          <p:sp>
            <p:nvSpPr>
              <p:cNvPr id="55321"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55322"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sp>
            <p:nvSpPr>
              <p:cNvPr id="55323"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en-US"/>
              </a:p>
            </p:txBody>
          </p:sp>
          <p:grpSp>
            <p:nvGrpSpPr>
              <p:cNvPr id="1065" name="Group 28"/>
              <p:cNvGrpSpPr>
                <a:grpSpLocks/>
              </p:cNvGrpSpPr>
              <p:nvPr userDrawn="1"/>
            </p:nvGrpSpPr>
            <p:grpSpPr bwMode="auto">
              <a:xfrm>
                <a:off x="5" y="3490"/>
                <a:ext cx="1124" cy="678"/>
                <a:chOff x="5" y="3490"/>
                <a:chExt cx="1124" cy="678"/>
              </a:xfrm>
            </p:grpSpPr>
            <p:sp>
              <p:nvSpPr>
                <p:cNvPr id="55325"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55326"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55327"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55328"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en-US"/>
                </a:p>
              </p:txBody>
            </p:sp>
            <p:sp>
              <p:nvSpPr>
                <p:cNvPr id="55329"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en-US"/>
                </a:p>
              </p:txBody>
            </p:sp>
            <p:sp>
              <p:nvSpPr>
                <p:cNvPr id="55330"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en-US"/>
                </a:p>
              </p:txBody>
            </p:sp>
            <p:sp>
              <p:nvSpPr>
                <p:cNvPr id="55331"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en-US"/>
                </a:p>
              </p:txBody>
            </p:sp>
            <p:sp>
              <p:nvSpPr>
                <p:cNvPr id="55332"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en-US"/>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55334"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p>
          </p:txBody>
        </p:sp>
        <p:sp>
          <p:nvSpPr>
            <p:cNvPr id="55335"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55338"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en-US"/>
              </a:p>
            </p:txBody>
          </p:sp>
          <p:grpSp>
            <p:nvGrpSpPr>
              <p:cNvPr id="1040" name="Group 43"/>
              <p:cNvGrpSpPr>
                <a:grpSpLocks/>
              </p:cNvGrpSpPr>
              <p:nvPr userDrawn="1"/>
            </p:nvGrpSpPr>
            <p:grpSpPr bwMode="auto">
              <a:xfrm>
                <a:off x="4610" y="57"/>
                <a:ext cx="1344" cy="985"/>
                <a:chOff x="4610" y="57"/>
                <a:chExt cx="1344" cy="985"/>
              </a:xfrm>
            </p:grpSpPr>
            <p:sp>
              <p:nvSpPr>
                <p:cNvPr id="55340"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en-US"/>
                </a:p>
              </p:txBody>
            </p:sp>
            <p:sp>
              <p:nvSpPr>
                <p:cNvPr id="55341" name="Freeform 45"/>
                <p:cNvSpPr>
                  <a:spLocks/>
                </p:cNvSpPr>
                <p:nvPr userDrawn="1"/>
              </p:nvSpPr>
              <p:spPr bwMode="auto">
                <a:xfrm rot="-3172564">
                  <a:off x="5050" y="330"/>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en-US"/>
                </a:p>
              </p:txBody>
            </p:sp>
            <p:sp>
              <p:nvSpPr>
                <p:cNvPr id="55342" name="Freeform 46"/>
                <p:cNvSpPr>
                  <a:spLocks/>
                </p:cNvSpPr>
                <p:nvPr userDrawn="1"/>
              </p:nvSpPr>
              <p:spPr bwMode="auto">
                <a:xfrm rot="-3172564">
                  <a:off x="4860" y="180"/>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en-US"/>
                </a:p>
              </p:txBody>
            </p:sp>
            <p:sp>
              <p:nvSpPr>
                <p:cNvPr id="55343"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en-US"/>
                </a:p>
              </p:txBody>
            </p:sp>
            <p:sp>
              <p:nvSpPr>
                <p:cNvPr id="55344" name="Freeform 48"/>
                <p:cNvSpPr>
                  <a:spLocks/>
                </p:cNvSpPr>
                <p:nvPr userDrawn="1"/>
              </p:nvSpPr>
              <p:spPr bwMode="auto">
                <a:xfrm rot="-3172564">
                  <a:off x="5299" y="895"/>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en-US"/>
                </a:p>
              </p:txBody>
            </p:sp>
            <p:sp>
              <p:nvSpPr>
                <p:cNvPr id="55345" name="Freeform 49"/>
                <p:cNvSpPr>
                  <a:spLocks/>
                </p:cNvSpPr>
                <p:nvPr userDrawn="1"/>
              </p:nvSpPr>
              <p:spPr bwMode="auto">
                <a:xfrm rot="-3172564">
                  <a:off x="5253" y="804"/>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en-US"/>
                </a:p>
              </p:txBody>
            </p:sp>
            <p:sp>
              <p:nvSpPr>
                <p:cNvPr id="55346"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en-US"/>
                </a:p>
              </p:txBody>
            </p:sp>
            <p:sp>
              <p:nvSpPr>
                <p:cNvPr id="55347" name="Freeform 51"/>
                <p:cNvSpPr>
                  <a:spLocks/>
                </p:cNvSpPr>
                <p:nvPr userDrawn="1"/>
              </p:nvSpPr>
              <p:spPr bwMode="auto">
                <a:xfrm rot="-3172564">
                  <a:off x="4949" y="140"/>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en-US"/>
                </a:p>
              </p:txBody>
            </p:sp>
          </p:grpSp>
        </p:grpSp>
        <p:sp>
          <p:nvSpPr>
            <p:cNvPr id="5534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34"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smtClean="0"/>
              <a:t>Research Paper Note Cards</a:t>
            </a:r>
          </a:p>
        </p:txBody>
      </p:sp>
      <p:sp>
        <p:nvSpPr>
          <p:cNvPr id="6" name="Subtitle 5"/>
          <p:cNvSpPr>
            <a:spLocks noGrp="1"/>
          </p:cNvSpPr>
          <p:nvPr>
            <p:ph type="subTitle" idx="1"/>
          </p:nvPr>
        </p:nvSpPr>
        <p:spPr/>
        <p:txBody>
          <a:bodyPr/>
          <a:lstStyle/>
          <a:p>
            <a:pPr eaLnBrk="1" hangingPunct="1">
              <a:defRPr/>
            </a:pPr>
            <a:r>
              <a:rPr lang="en-US" dirty="0" smtClean="0"/>
              <a:t>Step #3 On the Path to Success!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PARAPHRASE/</a:t>
            </a:r>
            <a:br>
              <a:rPr lang="en-US" smtClean="0"/>
            </a:br>
            <a:r>
              <a:rPr lang="en-US" smtClean="0"/>
              <a:t>SUMMARIZE</a:t>
            </a:r>
          </a:p>
        </p:txBody>
      </p:sp>
      <p:sp>
        <p:nvSpPr>
          <p:cNvPr id="8195" name="Rectangle 3"/>
          <p:cNvSpPr>
            <a:spLocks noGrp="1" noChangeArrowheads="1"/>
          </p:cNvSpPr>
          <p:nvPr>
            <p:ph type="body" idx="1"/>
          </p:nvPr>
        </p:nvSpPr>
        <p:spPr>
          <a:xfrm>
            <a:off x="990600" y="1981200"/>
            <a:ext cx="7772400" cy="4114800"/>
          </a:xfrm>
        </p:spPr>
        <p:txBody>
          <a:bodyPr/>
          <a:lstStyle/>
          <a:p>
            <a:pPr eaLnBrk="1" hangingPunct="1"/>
            <a:r>
              <a:rPr lang="en-US" smtClean="0">
                <a:latin typeface="Arial" charset="0"/>
              </a:rPr>
              <a:t>Summarize (compress/shrink down) in your own words</a:t>
            </a:r>
          </a:p>
          <a:p>
            <a:pPr eaLnBrk="1" hangingPunct="1">
              <a:buFontTx/>
              <a:buNone/>
            </a:pPr>
            <a:endParaRPr lang="en-US" smtClean="0">
              <a:latin typeface="Arial" charset="0"/>
            </a:endParaRPr>
          </a:p>
          <a:p>
            <a:pPr eaLnBrk="1" hangingPunct="1"/>
            <a:r>
              <a:rPr lang="en-US" smtClean="0">
                <a:latin typeface="Arial" charset="0"/>
              </a:rPr>
              <a:t>Translate and rewrite what the author is saying</a:t>
            </a:r>
            <a:r>
              <a:rPr lang="en-US" sz="1400" smtClean="0">
                <a:latin typeface="Elephant" pitchFamily="18" charset="0"/>
                <a:cs typeface="Times New Roman" pitchFamily="18" charset="0"/>
              </a:rPr>
              <a:t>·      </a:t>
            </a:r>
            <a:endParaRPr lang="en-US" sz="1400" smtClean="0">
              <a:latin typeface="Elephant"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4000" smtClean="0"/>
              <a:t>PARAPHRASE </a:t>
            </a:r>
            <a:br>
              <a:rPr lang="en-US" sz="4000" smtClean="0"/>
            </a:br>
            <a:r>
              <a:rPr lang="en-US" sz="4000" smtClean="0"/>
              <a:t>Example of what you read:</a:t>
            </a:r>
          </a:p>
        </p:txBody>
      </p:sp>
      <p:sp>
        <p:nvSpPr>
          <p:cNvPr id="9219" name="Rectangle 3"/>
          <p:cNvSpPr>
            <a:spLocks noGrp="1" noChangeArrowheads="1"/>
          </p:cNvSpPr>
          <p:nvPr>
            <p:ph type="body" idx="1"/>
          </p:nvPr>
        </p:nvSpPr>
        <p:spPr>
          <a:xfrm>
            <a:off x="533400" y="1981200"/>
            <a:ext cx="7848600" cy="4419600"/>
          </a:xfrm>
        </p:spPr>
        <p:txBody>
          <a:bodyPr/>
          <a:lstStyle/>
          <a:p>
            <a:pPr eaLnBrk="1" hangingPunct="1">
              <a:lnSpc>
                <a:spcPct val="80000"/>
              </a:lnSpc>
              <a:buFontTx/>
              <a:buNone/>
            </a:pPr>
            <a:r>
              <a:rPr lang="en-US" sz="2000" smtClean="0"/>
              <a:t>"I had to explain to him that I was deaf. I said, 'Wait; I can't hear; please talk slowly.' He looked at me and said, 'What?' I told him again I was deaf, and he said, 'Oh.' He pointed to a door and told me to go through that door. I followed his instructions. I opened the door and walked through it, closing the door behind me. I found that I was in the hallway near the elevator where I had just come up. I was shocked! He had rejected me without any explanation. I got into the elevator, and as it descended, I felt very letdown. I couldn't understand why he didn't give me a chance to explain that I could do the job well. It didn't require hearing!" </a:t>
            </a:r>
          </a:p>
          <a:p>
            <a:pPr eaLnBrk="1" hangingPunct="1">
              <a:lnSpc>
                <a:spcPct val="80000"/>
              </a:lnSpc>
              <a:buFontTx/>
              <a:buNone/>
            </a:pPr>
            <a:r>
              <a:rPr lang="en-US" sz="2000" smtClean="0"/>
              <a:t>-- Bernard Bragg, </a:t>
            </a:r>
            <a:r>
              <a:rPr lang="en-US" sz="2000" i="1" smtClean="0"/>
              <a:t>My First Summer Job</a:t>
            </a:r>
            <a:r>
              <a:rPr lang="en-US" sz="2000" smtClean="0"/>
              <a:t>, </a:t>
            </a:r>
            <a:r>
              <a:rPr lang="en-US" sz="2000" u="sng" smtClean="0"/>
              <a:t>A Handful of Stories</a:t>
            </a:r>
            <a:r>
              <a:rPr lang="en-US" sz="2000" smtClean="0"/>
              <a:t>, 19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609600"/>
            <a:ext cx="6870700" cy="1524000"/>
          </a:xfrm>
        </p:spPr>
        <p:txBody>
          <a:bodyPr/>
          <a:lstStyle/>
          <a:p>
            <a:pPr eaLnBrk="1" hangingPunct="1"/>
            <a:r>
              <a:rPr lang="en-US" sz="4000" u="sng" smtClean="0"/>
              <a:t>PARAPHRASE</a:t>
            </a:r>
            <a:r>
              <a:rPr lang="en-US" sz="4000" smtClean="0"/>
              <a:t/>
            </a:r>
            <a:br>
              <a:rPr lang="en-US" sz="4000" smtClean="0"/>
            </a:br>
            <a:r>
              <a:rPr lang="en-US" sz="4000" smtClean="0"/>
              <a:t>An Example of paraphrasing what you read</a:t>
            </a:r>
          </a:p>
        </p:txBody>
      </p:sp>
      <p:sp>
        <p:nvSpPr>
          <p:cNvPr id="10243" name="Rectangle 3"/>
          <p:cNvSpPr>
            <a:spLocks noGrp="1" noChangeArrowheads="1"/>
          </p:cNvSpPr>
          <p:nvPr>
            <p:ph type="body" idx="1"/>
          </p:nvPr>
        </p:nvSpPr>
        <p:spPr>
          <a:xfrm>
            <a:off x="685800" y="2514600"/>
            <a:ext cx="7696200" cy="2971800"/>
          </a:xfrm>
        </p:spPr>
        <p:txBody>
          <a:bodyPr/>
          <a:lstStyle/>
          <a:p>
            <a:pPr eaLnBrk="1" hangingPunct="1">
              <a:lnSpc>
                <a:spcPct val="90000"/>
              </a:lnSpc>
            </a:pPr>
            <a:r>
              <a:rPr lang="en-US" sz="2400" smtClean="0"/>
              <a:t>In </a:t>
            </a:r>
            <a:r>
              <a:rPr lang="en-US" sz="2400" u="sng" smtClean="0"/>
              <a:t>A Handful of Stories</a:t>
            </a:r>
            <a:r>
              <a:rPr lang="en-US" sz="2400" smtClean="0"/>
              <a:t>, Bernard Bragg tells a story of trying to get a job. One time he told a potential employer he was deaf, and the man just pointed to the door. Mr. Bragg, not realizing the man was telling him to leave, opened the door and stepped out. Not until he went out the door did he realize he had been rejected because he was deaf (19).</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6870700" cy="1066800"/>
          </a:xfrm>
        </p:spPr>
        <p:txBody>
          <a:bodyPr/>
          <a:lstStyle/>
          <a:p>
            <a:pPr eaLnBrk="1" hangingPunct="1"/>
            <a:r>
              <a:rPr lang="en-US" smtClean="0"/>
              <a:t>QUOTE</a:t>
            </a:r>
          </a:p>
        </p:txBody>
      </p:sp>
      <p:sp>
        <p:nvSpPr>
          <p:cNvPr id="11267" name="Rectangle 3"/>
          <p:cNvSpPr>
            <a:spLocks noGrp="1" noChangeArrowheads="1"/>
          </p:cNvSpPr>
          <p:nvPr>
            <p:ph type="body" idx="1"/>
          </p:nvPr>
        </p:nvSpPr>
        <p:spPr>
          <a:xfrm>
            <a:off x="685800" y="1447800"/>
            <a:ext cx="7696200" cy="4419600"/>
          </a:xfrm>
        </p:spPr>
        <p:txBody>
          <a:bodyPr/>
          <a:lstStyle/>
          <a:p>
            <a:pPr eaLnBrk="1" hangingPunct="1">
              <a:lnSpc>
                <a:spcPct val="90000"/>
              </a:lnSpc>
              <a:buFontTx/>
              <a:buNone/>
            </a:pPr>
            <a:r>
              <a:rPr lang="en-US" sz="2400" dirty="0" smtClean="0"/>
              <a:t>Use quotation marks “    “ to show EXACTLY what the author was </a:t>
            </a:r>
            <a:r>
              <a:rPr lang="en-US" sz="2400" dirty="0" smtClean="0"/>
              <a:t>saying</a:t>
            </a:r>
          </a:p>
          <a:p>
            <a:pPr eaLnBrk="1" hangingPunct="1">
              <a:lnSpc>
                <a:spcPct val="90000"/>
              </a:lnSpc>
              <a:buFontTx/>
              <a:buNone/>
            </a:pPr>
            <a:endParaRPr lang="en-US" sz="2400" dirty="0" smtClean="0"/>
          </a:p>
          <a:p>
            <a:pPr eaLnBrk="1" hangingPunct="1">
              <a:lnSpc>
                <a:spcPct val="90000"/>
              </a:lnSpc>
              <a:buFontTx/>
              <a:buNone/>
            </a:pPr>
            <a:r>
              <a:rPr lang="en-US" sz="2400" dirty="0" smtClean="0"/>
              <a:t>Quotes that are more than four lines should be set apart by double indenting your text.</a:t>
            </a:r>
            <a:endParaRPr lang="en-US" sz="2400" dirty="0" smtClean="0"/>
          </a:p>
          <a:p>
            <a:pPr eaLnBrk="1" hangingPunct="1">
              <a:lnSpc>
                <a:spcPct val="90000"/>
              </a:lnSpc>
            </a:pPr>
            <a:endParaRPr lang="en-US" sz="2800" dirty="0" smtClean="0"/>
          </a:p>
          <a:p>
            <a:pPr eaLnBrk="1" hangingPunct="1">
              <a:lnSpc>
                <a:spcPct val="90000"/>
              </a:lnSpc>
            </a:pPr>
            <a:r>
              <a:rPr lang="en-US" sz="2000" dirty="0" smtClean="0"/>
              <a:t>Include </a:t>
            </a:r>
            <a:r>
              <a:rPr lang="en-US" sz="2000" dirty="0" smtClean="0"/>
              <a:t>Author’s Last Name and Page Number on which you found the information, directly after the </a:t>
            </a:r>
            <a:r>
              <a:rPr lang="en-US" sz="2000" dirty="0" smtClean="0"/>
              <a:t>quote</a:t>
            </a:r>
          </a:p>
          <a:p>
            <a:pPr eaLnBrk="1" hangingPunct="1">
              <a:lnSpc>
                <a:spcPct val="90000"/>
              </a:lnSpc>
            </a:pPr>
            <a:endParaRPr lang="en-US" sz="2000" dirty="0" smtClean="0"/>
          </a:p>
          <a:p>
            <a:pPr eaLnBrk="1" hangingPunct="1">
              <a:lnSpc>
                <a:spcPct val="90000"/>
              </a:lnSpc>
              <a:buFontTx/>
              <a:buNone/>
            </a:pPr>
            <a:r>
              <a:rPr lang="en-US" sz="2000" dirty="0" smtClean="0"/>
              <a:t>For example, </a:t>
            </a:r>
          </a:p>
          <a:p>
            <a:pPr eaLnBrk="1" hangingPunct="1">
              <a:lnSpc>
                <a:spcPct val="90000"/>
              </a:lnSpc>
              <a:buFontTx/>
              <a:buNone/>
            </a:pPr>
            <a:r>
              <a:rPr lang="en-US" sz="2000" dirty="0" smtClean="0"/>
              <a:t>	According to Hughes, “poetry rocks!” </a:t>
            </a:r>
            <a:r>
              <a:rPr lang="en-US" sz="2000" dirty="0" smtClean="0"/>
              <a:t>(Hughes p</a:t>
            </a:r>
            <a:r>
              <a:rPr lang="en-US" sz="2000" dirty="0" smtClean="0"/>
              <a:t>. 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Stay organized…</a:t>
            </a:r>
          </a:p>
        </p:txBody>
      </p:sp>
      <p:sp>
        <p:nvSpPr>
          <p:cNvPr id="13315" name="Rectangle 3"/>
          <p:cNvSpPr>
            <a:spLocks noGrp="1" noChangeArrowheads="1"/>
          </p:cNvSpPr>
          <p:nvPr>
            <p:ph type="body" idx="1"/>
          </p:nvPr>
        </p:nvSpPr>
        <p:spPr/>
        <p:txBody>
          <a:bodyPr/>
          <a:lstStyle/>
          <a:p>
            <a:pPr eaLnBrk="1" hangingPunct="1"/>
            <a:r>
              <a:rPr lang="en-US" dirty="0" smtClean="0">
                <a:latin typeface="Arial" charset="0"/>
              </a:rPr>
              <a:t>In order to keep your ideas in order, and to remember where you found the ideas, there are </a:t>
            </a:r>
            <a:r>
              <a:rPr lang="en-US" b="1" dirty="0" smtClean="0">
                <a:latin typeface="Arial" charset="0"/>
              </a:rPr>
              <a:t>four items</a:t>
            </a:r>
            <a:r>
              <a:rPr lang="en-US" dirty="0" smtClean="0">
                <a:latin typeface="Arial" charset="0"/>
              </a:rPr>
              <a:t> that you should include on the index card</a:t>
            </a:r>
          </a:p>
          <a:p>
            <a:pPr eaLnBrk="1" hangingPunct="1"/>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Grp="1" noChangeAspect="1" noChangeArrowheads="1"/>
          </p:cNvPicPr>
          <p:nvPr>
            <p:ph idx="1"/>
          </p:nvPr>
        </p:nvPicPr>
        <p:blipFill>
          <a:blip r:embed="rId2" cstate="print"/>
          <a:srcRect/>
          <a:stretch>
            <a:fillRect/>
          </a:stretch>
        </p:blipFill>
        <p:spPr bwMode="auto">
          <a:xfrm>
            <a:off x="2057400" y="1524000"/>
            <a:ext cx="5829300" cy="4371975"/>
          </a:xfrm>
          <a:prstGeom prst="rect">
            <a:avLst/>
          </a:prstGeom>
          <a:noFill/>
          <a:ln w="9525">
            <a:noFill/>
            <a:miter lim="800000"/>
            <a:headEnd/>
            <a:tailEnd/>
          </a:ln>
        </p:spPr>
      </p:pic>
      <p:sp>
        <p:nvSpPr>
          <p:cNvPr id="26" name="Oval 25"/>
          <p:cNvSpPr/>
          <p:nvPr/>
        </p:nvSpPr>
        <p:spPr bwMode="auto">
          <a:xfrm>
            <a:off x="5257800" y="6172200"/>
            <a:ext cx="2438400" cy="533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23" name="Oval 22"/>
          <p:cNvSpPr/>
          <p:nvPr/>
        </p:nvSpPr>
        <p:spPr bwMode="auto">
          <a:xfrm>
            <a:off x="152400" y="3276600"/>
            <a:ext cx="1600200" cy="533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18" name="Oval 17"/>
          <p:cNvSpPr/>
          <p:nvPr/>
        </p:nvSpPr>
        <p:spPr bwMode="auto">
          <a:xfrm>
            <a:off x="0" y="2438400"/>
            <a:ext cx="12954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12" name="Oval 11"/>
          <p:cNvSpPr/>
          <p:nvPr/>
        </p:nvSpPr>
        <p:spPr bwMode="auto">
          <a:xfrm>
            <a:off x="5791200" y="914400"/>
            <a:ext cx="2362200" cy="685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5" name="TextBox 4"/>
          <p:cNvSpPr txBox="1"/>
          <p:nvPr/>
        </p:nvSpPr>
        <p:spPr>
          <a:xfrm>
            <a:off x="7010400" y="2362200"/>
            <a:ext cx="381000" cy="369332"/>
          </a:xfrm>
          <a:prstGeom prst="rect">
            <a:avLst/>
          </a:prstGeom>
          <a:noFill/>
        </p:spPr>
        <p:txBody>
          <a:bodyPr wrap="square" rtlCol="0">
            <a:spAutoFit/>
          </a:bodyPr>
          <a:lstStyle/>
          <a:p>
            <a:r>
              <a:rPr lang="en-US" dirty="0" smtClean="0"/>
              <a:t>A</a:t>
            </a:r>
            <a:endParaRPr lang="en-US" dirty="0"/>
          </a:p>
        </p:txBody>
      </p:sp>
      <p:sp>
        <p:nvSpPr>
          <p:cNvPr id="6" name="TextBox 5"/>
          <p:cNvSpPr txBox="1"/>
          <p:nvPr/>
        </p:nvSpPr>
        <p:spPr>
          <a:xfrm>
            <a:off x="5486400" y="5334000"/>
            <a:ext cx="2209800" cy="369332"/>
          </a:xfrm>
          <a:prstGeom prst="rect">
            <a:avLst/>
          </a:prstGeom>
          <a:noFill/>
        </p:spPr>
        <p:txBody>
          <a:bodyPr wrap="square" rtlCol="0">
            <a:spAutoFit/>
          </a:bodyPr>
          <a:lstStyle/>
          <a:p>
            <a:r>
              <a:rPr lang="en-US" dirty="0" smtClean="0"/>
              <a:t>John Smith p.212</a:t>
            </a:r>
            <a:endParaRPr lang="en-US" dirty="0"/>
          </a:p>
        </p:txBody>
      </p:sp>
      <p:sp>
        <p:nvSpPr>
          <p:cNvPr id="8" name="TextBox 7"/>
          <p:cNvSpPr txBox="1"/>
          <p:nvPr/>
        </p:nvSpPr>
        <p:spPr>
          <a:xfrm>
            <a:off x="228600" y="2438400"/>
            <a:ext cx="1676400" cy="369332"/>
          </a:xfrm>
          <a:prstGeom prst="rect">
            <a:avLst/>
          </a:prstGeom>
          <a:noFill/>
        </p:spPr>
        <p:txBody>
          <a:bodyPr wrap="square" rtlCol="0">
            <a:spAutoFit/>
          </a:bodyPr>
          <a:lstStyle/>
          <a:p>
            <a:r>
              <a:rPr lang="en-US" dirty="0" smtClean="0"/>
              <a:t>Topic</a:t>
            </a:r>
            <a:endParaRPr lang="en-US" dirty="0"/>
          </a:p>
        </p:txBody>
      </p:sp>
      <p:sp>
        <p:nvSpPr>
          <p:cNvPr id="9" name="TextBox 8"/>
          <p:cNvSpPr txBox="1"/>
          <p:nvPr/>
        </p:nvSpPr>
        <p:spPr>
          <a:xfrm>
            <a:off x="228600" y="3352800"/>
            <a:ext cx="1828800" cy="381000"/>
          </a:xfrm>
          <a:prstGeom prst="rect">
            <a:avLst/>
          </a:prstGeom>
          <a:noFill/>
        </p:spPr>
        <p:txBody>
          <a:bodyPr wrap="square" rtlCol="0">
            <a:spAutoFit/>
          </a:bodyPr>
          <a:lstStyle/>
          <a:p>
            <a:r>
              <a:rPr lang="en-US" dirty="0" smtClean="0"/>
              <a:t>Note/Quote</a:t>
            </a:r>
            <a:endParaRPr lang="en-US" dirty="0"/>
          </a:p>
        </p:txBody>
      </p:sp>
      <p:sp>
        <p:nvSpPr>
          <p:cNvPr id="10" name="TextBox 9"/>
          <p:cNvSpPr txBox="1"/>
          <p:nvPr/>
        </p:nvSpPr>
        <p:spPr>
          <a:xfrm>
            <a:off x="5867400" y="1066800"/>
            <a:ext cx="2362200" cy="369332"/>
          </a:xfrm>
          <a:prstGeom prst="rect">
            <a:avLst/>
          </a:prstGeom>
          <a:noFill/>
        </p:spPr>
        <p:txBody>
          <a:bodyPr wrap="square" rtlCol="0">
            <a:spAutoFit/>
          </a:bodyPr>
          <a:lstStyle/>
          <a:p>
            <a:r>
              <a:rPr lang="en-US" dirty="0" smtClean="0"/>
              <a:t>Source and Card #</a:t>
            </a:r>
            <a:endParaRPr lang="en-US" dirty="0"/>
          </a:p>
        </p:txBody>
      </p:sp>
      <p:sp>
        <p:nvSpPr>
          <p:cNvPr id="11" name="TextBox 10"/>
          <p:cNvSpPr txBox="1"/>
          <p:nvPr/>
        </p:nvSpPr>
        <p:spPr>
          <a:xfrm>
            <a:off x="5334000" y="6248400"/>
            <a:ext cx="2286000" cy="369332"/>
          </a:xfrm>
          <a:prstGeom prst="rect">
            <a:avLst/>
          </a:prstGeom>
          <a:noFill/>
        </p:spPr>
        <p:txBody>
          <a:bodyPr wrap="square" rtlCol="0">
            <a:spAutoFit/>
          </a:bodyPr>
          <a:lstStyle/>
          <a:p>
            <a:r>
              <a:rPr lang="en-US" dirty="0" smtClean="0"/>
              <a:t>Author and Page #</a:t>
            </a:r>
            <a:endParaRPr lang="en-US" dirty="0"/>
          </a:p>
        </p:txBody>
      </p:sp>
      <p:cxnSp>
        <p:nvCxnSpPr>
          <p:cNvPr id="14" name="Straight Arrow Connector 13"/>
          <p:cNvCxnSpPr>
            <a:stCxn id="10" idx="2"/>
          </p:cNvCxnSpPr>
          <p:nvPr/>
        </p:nvCxnSpPr>
        <p:spPr bwMode="auto">
          <a:xfrm rot="16200000" flipH="1">
            <a:off x="6718816" y="1765816"/>
            <a:ext cx="849868" cy="1905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1371600" y="2590800"/>
            <a:ext cx="1752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1752600" y="3505200"/>
            <a:ext cx="7620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11" idx="0"/>
          </p:cNvCxnSpPr>
          <p:nvPr/>
        </p:nvCxnSpPr>
        <p:spPr bwMode="auto">
          <a:xfrm rot="5400000" flipH="1" flipV="1">
            <a:off x="6210300" y="5981700"/>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0"/>
            <a:ext cx="7772400" cy="762000"/>
          </a:xfrm>
        </p:spPr>
        <p:txBody>
          <a:bodyPr/>
          <a:lstStyle/>
          <a:p>
            <a:pPr eaLnBrk="1" hangingPunct="1"/>
            <a:r>
              <a:rPr lang="en-US" smtClean="0"/>
              <a:t>1.  Card Topic</a:t>
            </a:r>
          </a:p>
        </p:txBody>
      </p:sp>
      <p:sp>
        <p:nvSpPr>
          <p:cNvPr id="15363" name="Rectangle 3"/>
          <p:cNvSpPr>
            <a:spLocks noGrp="1" noChangeArrowheads="1"/>
          </p:cNvSpPr>
          <p:nvPr>
            <p:ph type="body" idx="1"/>
          </p:nvPr>
        </p:nvSpPr>
        <p:spPr/>
        <p:txBody>
          <a:bodyPr/>
          <a:lstStyle/>
          <a:p>
            <a:pPr eaLnBrk="1" hangingPunct="1">
              <a:buFontTx/>
              <a:buNone/>
            </a:pPr>
            <a:endParaRPr lang="en-US" smtClean="0"/>
          </a:p>
          <a:p>
            <a:pPr eaLnBrk="1" hangingPunct="1">
              <a:buFontTx/>
              <a:buNone/>
            </a:pPr>
            <a:endParaRPr lang="en-US" smtClean="0"/>
          </a:p>
        </p:txBody>
      </p:sp>
      <p:pic>
        <p:nvPicPr>
          <p:cNvPr id="15364" name="Picture 4" descr="the image of a notecard with a mark on topic"/>
          <p:cNvPicPr>
            <a:picLocks noChangeAspect="1" noChangeArrowheads="1"/>
          </p:cNvPicPr>
          <p:nvPr/>
        </p:nvPicPr>
        <p:blipFill>
          <a:blip r:embed="rId2" cstate="print"/>
          <a:srcRect/>
          <a:stretch>
            <a:fillRect/>
          </a:stretch>
        </p:blipFill>
        <p:spPr bwMode="auto">
          <a:xfrm>
            <a:off x="3657600" y="3657600"/>
            <a:ext cx="4572000" cy="2949575"/>
          </a:xfrm>
          <a:prstGeom prst="rect">
            <a:avLst/>
          </a:prstGeom>
          <a:noFill/>
          <a:ln w="9525">
            <a:noFill/>
            <a:miter lim="800000"/>
            <a:headEnd/>
            <a:tailEnd/>
          </a:ln>
        </p:spPr>
      </p:pic>
      <p:sp>
        <p:nvSpPr>
          <p:cNvPr id="15365" name="Rectangle 5"/>
          <p:cNvSpPr>
            <a:spLocks noChangeArrowheads="1"/>
          </p:cNvSpPr>
          <p:nvPr/>
        </p:nvSpPr>
        <p:spPr bwMode="auto">
          <a:xfrm>
            <a:off x="0" y="762000"/>
            <a:ext cx="7848600" cy="3508375"/>
          </a:xfrm>
          <a:prstGeom prst="rect">
            <a:avLst/>
          </a:prstGeom>
          <a:noFill/>
          <a:ln w="9525">
            <a:noFill/>
            <a:miter lim="800000"/>
            <a:headEnd/>
            <a:tailEnd/>
          </a:ln>
        </p:spPr>
        <p:txBody>
          <a:bodyPr>
            <a:spAutoFit/>
          </a:bodyPr>
          <a:lstStyle/>
          <a:p>
            <a:pPr eaLnBrk="1" hangingPunct="1"/>
            <a:r>
              <a:rPr lang="en-US" sz="2800"/>
              <a:t>Topic is the kind of information on the card.</a:t>
            </a:r>
          </a:p>
          <a:p>
            <a:pPr eaLnBrk="1" hangingPunct="1"/>
            <a:endParaRPr lang="en-US" sz="2800"/>
          </a:p>
          <a:p>
            <a:pPr eaLnBrk="1" hangingPunct="1"/>
            <a:r>
              <a:rPr lang="en-US" sz="2800"/>
              <a:t>Think of it as the </a:t>
            </a:r>
            <a:r>
              <a:rPr lang="en-US" sz="2800" i="1"/>
              <a:t>title,</a:t>
            </a:r>
            <a:r>
              <a:rPr lang="en-US" sz="2800"/>
              <a:t> or </a:t>
            </a:r>
            <a:r>
              <a:rPr lang="en-US" sz="2800" i="1"/>
              <a:t>main idea</a:t>
            </a:r>
            <a:r>
              <a:rPr lang="en-US" sz="2800"/>
              <a:t> of the card. After writing down the information, figure out how you could briefly categorize, or title it. </a:t>
            </a:r>
          </a:p>
          <a:p>
            <a:pPr eaLnBrk="1" hangingPunct="1"/>
            <a:endParaRPr lang="en-US" sz="2800"/>
          </a:p>
          <a:p>
            <a:endParaRPr lang="en-US" sz="2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52400"/>
            <a:ext cx="6870700" cy="762000"/>
          </a:xfrm>
        </p:spPr>
        <p:txBody>
          <a:bodyPr/>
          <a:lstStyle/>
          <a:p>
            <a:pPr eaLnBrk="1" hangingPunct="1"/>
            <a:r>
              <a:rPr lang="en-US" smtClean="0"/>
              <a:t>Card Topic</a:t>
            </a:r>
          </a:p>
        </p:txBody>
      </p:sp>
      <p:sp>
        <p:nvSpPr>
          <p:cNvPr id="16387" name="Rectangle 3"/>
          <p:cNvSpPr>
            <a:spLocks noGrp="1" noChangeArrowheads="1"/>
          </p:cNvSpPr>
          <p:nvPr>
            <p:ph type="body" idx="1"/>
          </p:nvPr>
        </p:nvSpPr>
        <p:spPr/>
        <p:txBody>
          <a:bodyPr/>
          <a:lstStyle/>
          <a:p>
            <a:pPr eaLnBrk="1" hangingPunct="1">
              <a:lnSpc>
                <a:spcPct val="90000"/>
              </a:lnSpc>
              <a:buFontTx/>
              <a:buNone/>
            </a:pPr>
            <a:r>
              <a:rPr lang="en-US" sz="2800" smtClean="0"/>
              <a:t>For example, if you are writing a paper on the life and works of the poet, Langston Hughes, you may have cards with topics such as:</a:t>
            </a:r>
          </a:p>
          <a:p>
            <a:pPr lvl="1" eaLnBrk="1" hangingPunct="1">
              <a:lnSpc>
                <a:spcPct val="90000"/>
              </a:lnSpc>
            </a:pPr>
            <a:r>
              <a:rPr lang="en-US" sz="2400" smtClean="0"/>
              <a:t>Hughes' upbringing </a:t>
            </a:r>
          </a:p>
          <a:p>
            <a:pPr lvl="1" eaLnBrk="1" hangingPunct="1">
              <a:lnSpc>
                <a:spcPct val="90000"/>
              </a:lnSpc>
            </a:pPr>
            <a:r>
              <a:rPr lang="en-US" sz="2400" smtClean="0"/>
              <a:t>Hughes' influences </a:t>
            </a:r>
          </a:p>
          <a:p>
            <a:pPr lvl="1" eaLnBrk="1" hangingPunct="1">
              <a:lnSpc>
                <a:spcPct val="90000"/>
              </a:lnSpc>
            </a:pPr>
            <a:r>
              <a:rPr lang="en-US" sz="2400" smtClean="0"/>
              <a:t>Hughes' poetry </a:t>
            </a:r>
          </a:p>
          <a:p>
            <a:pPr lvl="1" eaLnBrk="1" hangingPunct="1">
              <a:lnSpc>
                <a:spcPct val="90000"/>
              </a:lnSpc>
            </a:pPr>
            <a:r>
              <a:rPr lang="en-US" sz="2400" smtClean="0"/>
              <a:t>Hughes' political beliefs </a:t>
            </a:r>
          </a:p>
          <a:p>
            <a:pPr lvl="1" eaLnBrk="1" hangingPunct="1">
              <a:lnSpc>
                <a:spcPct val="90000"/>
              </a:lnSpc>
            </a:pPr>
            <a:r>
              <a:rPr lang="en-US" sz="2400" smtClean="0"/>
              <a:t>Hughes' influence on America </a:t>
            </a:r>
          </a:p>
          <a:p>
            <a:pPr eaLnBrk="1" hangingPunct="1">
              <a:lnSpc>
                <a:spcPct val="90000"/>
              </a:lnSpc>
            </a:pPr>
            <a:endParaRPr lang="en-US" sz="2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0"/>
            <a:ext cx="7772400" cy="1143000"/>
          </a:xfrm>
        </p:spPr>
        <p:txBody>
          <a:bodyPr/>
          <a:lstStyle/>
          <a:p>
            <a:pPr eaLnBrk="1" hangingPunct="1"/>
            <a:r>
              <a:rPr lang="en-US" smtClean="0"/>
              <a:t>2.  Source Title</a:t>
            </a:r>
          </a:p>
        </p:txBody>
      </p:sp>
      <p:sp>
        <p:nvSpPr>
          <p:cNvPr id="17411" name="Rectangle 3"/>
          <p:cNvSpPr>
            <a:spLocks noGrp="1" noChangeArrowheads="1"/>
          </p:cNvSpPr>
          <p:nvPr>
            <p:ph type="body" idx="1"/>
          </p:nvPr>
        </p:nvSpPr>
        <p:spPr>
          <a:xfrm>
            <a:off x="0" y="1066800"/>
            <a:ext cx="7772400" cy="4724400"/>
          </a:xfrm>
        </p:spPr>
        <p:txBody>
          <a:bodyPr/>
          <a:lstStyle/>
          <a:p>
            <a:pPr eaLnBrk="1" hangingPunct="1"/>
            <a:r>
              <a:rPr lang="en-US" sz="2800" smtClean="0">
                <a:latin typeface="Arial" charset="0"/>
                <a:cs typeface="Arial" charset="0"/>
              </a:rPr>
              <a:t>The </a:t>
            </a:r>
            <a:r>
              <a:rPr lang="en-US" sz="2800" b="1" u="sng" smtClean="0">
                <a:latin typeface="Arial" charset="0"/>
                <a:cs typeface="Arial" charset="0"/>
              </a:rPr>
              <a:t>source title</a:t>
            </a:r>
            <a:r>
              <a:rPr lang="en-US" sz="2800" smtClean="0">
                <a:latin typeface="Arial" charset="0"/>
                <a:cs typeface="Arial" charset="0"/>
              </a:rPr>
              <a:t> is the name of the book, magazine, website, etc., in which you found the information. </a:t>
            </a:r>
          </a:p>
          <a:p>
            <a:pPr eaLnBrk="1" hangingPunct="1">
              <a:buFontTx/>
              <a:buNone/>
            </a:pPr>
            <a:endParaRPr lang="en-US" sz="2800" smtClean="0">
              <a:latin typeface="Arial" charset="0"/>
              <a:cs typeface="Arial" charset="0"/>
            </a:endParaRPr>
          </a:p>
          <a:p>
            <a:pPr eaLnBrk="1" hangingPunct="1"/>
            <a:r>
              <a:rPr lang="en-US" sz="2800" smtClean="0">
                <a:latin typeface="Arial" charset="0"/>
                <a:cs typeface="Arial" charset="0"/>
              </a:rPr>
              <a:t>You will want to make a separate card and list ALL Catalog Card information (publisher, etc.).</a:t>
            </a:r>
          </a:p>
          <a:p>
            <a:pPr eaLnBrk="1" hangingPunct="1">
              <a:buFontTx/>
              <a:buNone/>
            </a:pPr>
            <a:endParaRPr lang="en-US" smtClean="0"/>
          </a:p>
        </p:txBody>
      </p:sp>
      <p:pic>
        <p:nvPicPr>
          <p:cNvPr id="17412" name="Picture 4" descr="the image of a notecard with a mark on source"/>
          <p:cNvPicPr>
            <a:picLocks noChangeAspect="1" noChangeArrowheads="1"/>
          </p:cNvPicPr>
          <p:nvPr/>
        </p:nvPicPr>
        <p:blipFill>
          <a:blip r:embed="rId2" cstate="print"/>
          <a:srcRect/>
          <a:stretch>
            <a:fillRect/>
          </a:stretch>
        </p:blipFill>
        <p:spPr bwMode="auto">
          <a:xfrm>
            <a:off x="2514600" y="4038600"/>
            <a:ext cx="5410200" cy="2430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Giving Your Source a Number</a:t>
            </a:r>
          </a:p>
        </p:txBody>
      </p:sp>
      <p:sp>
        <p:nvSpPr>
          <p:cNvPr id="18435" name="Rectangle 3"/>
          <p:cNvSpPr>
            <a:spLocks noGrp="1" noChangeArrowheads="1"/>
          </p:cNvSpPr>
          <p:nvPr>
            <p:ph type="body" idx="1"/>
          </p:nvPr>
        </p:nvSpPr>
        <p:spPr>
          <a:xfrm>
            <a:off x="762000" y="2209800"/>
            <a:ext cx="7696200" cy="3657600"/>
          </a:xfrm>
        </p:spPr>
        <p:txBody>
          <a:bodyPr/>
          <a:lstStyle/>
          <a:p>
            <a:pPr eaLnBrk="1" hangingPunct="1"/>
            <a:r>
              <a:rPr lang="en-US" smtClean="0"/>
              <a:t>In the previous example, the </a:t>
            </a:r>
            <a:r>
              <a:rPr lang="en-US" b="1" smtClean="0"/>
              <a:t>source</a:t>
            </a:r>
            <a:r>
              <a:rPr lang="en-US" smtClean="0"/>
              <a:t> was given a </a:t>
            </a:r>
            <a:r>
              <a:rPr lang="en-US" b="1" smtClean="0"/>
              <a:t>number</a:t>
            </a:r>
            <a:r>
              <a:rPr lang="en-US" smtClean="0"/>
              <a:t>, instead of writing out the entire title, author, etc. </a:t>
            </a:r>
          </a:p>
          <a:p>
            <a:pPr eaLnBrk="1" hangingPunct="1"/>
            <a:r>
              <a:rPr lang="en-US" smtClean="0"/>
              <a:t>Remember that your novel is always your </a:t>
            </a:r>
            <a:r>
              <a:rPr lang="en-US" b="1" smtClean="0"/>
              <a:t>primary</a:t>
            </a:r>
            <a:r>
              <a:rPr lang="en-US" smtClean="0"/>
              <a:t> source and should be identified a “A”.</a:t>
            </a:r>
          </a:p>
          <a:p>
            <a:pPr eaLnBrk="1" hangingPunct="1"/>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PLAGIARISM</a:t>
            </a:r>
          </a:p>
        </p:txBody>
      </p:sp>
      <p:sp>
        <p:nvSpPr>
          <p:cNvPr id="6147" name="Rectangle 3"/>
          <p:cNvSpPr>
            <a:spLocks noGrp="1" noChangeArrowheads="1"/>
          </p:cNvSpPr>
          <p:nvPr>
            <p:ph type="body" idx="1"/>
          </p:nvPr>
        </p:nvSpPr>
        <p:spPr>
          <a:xfrm>
            <a:off x="685800" y="2209800"/>
            <a:ext cx="7696200" cy="3276600"/>
          </a:xfrm>
        </p:spPr>
        <p:txBody>
          <a:bodyPr/>
          <a:lstStyle/>
          <a:p>
            <a:pPr eaLnBrk="1" hangingPunct="1"/>
            <a:r>
              <a:rPr lang="en-US" sz="2800" i="1" dirty="0" smtClean="0"/>
              <a:t>It's like lip-synching to someone else's voice and accepting the applause and rewards for yourself.</a:t>
            </a:r>
            <a:r>
              <a:rPr lang="en-US" sz="2800" dirty="0" smtClean="0"/>
              <a:t> </a:t>
            </a:r>
          </a:p>
          <a:p>
            <a:pPr eaLnBrk="1" hangingPunct="1">
              <a:buFontTx/>
              <a:buNone/>
            </a:pPr>
            <a:endParaRPr lang="en-US" sz="2800" dirty="0" smtClean="0"/>
          </a:p>
          <a:p>
            <a:pPr eaLnBrk="1" hangingPunct="1"/>
            <a:r>
              <a:rPr lang="en-US" sz="2800" dirty="0" smtClean="0"/>
              <a:t>IF YOU PLAGIARIZE, YOU WILL FAIL!!! …any time you take a writer’s words and use them as your own, you are plagiarizing</a:t>
            </a:r>
          </a:p>
        </p:txBody>
      </p:sp>
      <p:sp>
        <p:nvSpPr>
          <p:cNvPr id="6148" name="AutoShape 4"/>
          <p:cNvSpPr>
            <a:spLocks noChangeArrowheads="1"/>
          </p:cNvSpPr>
          <p:nvPr/>
        </p:nvSpPr>
        <p:spPr bwMode="auto">
          <a:xfrm>
            <a:off x="1447800" y="304800"/>
            <a:ext cx="5410200" cy="1981200"/>
          </a:xfrm>
          <a:custGeom>
            <a:avLst/>
            <a:gdLst>
              <a:gd name="T0" fmla="*/ 677552414 w 21600"/>
              <a:gd name="T1" fmla="*/ 0 h 21600"/>
              <a:gd name="T2" fmla="*/ 198435106 w 21600"/>
              <a:gd name="T3" fmla="*/ 26610178 h 21600"/>
              <a:gd name="T4" fmla="*/ 0 w 21600"/>
              <a:gd name="T5" fmla="*/ 90860023 h 21600"/>
              <a:gd name="T6" fmla="*/ 198435106 w 21600"/>
              <a:gd name="T7" fmla="*/ 155109880 h 21600"/>
              <a:gd name="T8" fmla="*/ 677552414 w 21600"/>
              <a:gd name="T9" fmla="*/ 181720047 h 21600"/>
              <a:gd name="T10" fmla="*/ 1156669784 w 21600"/>
              <a:gd name="T11" fmla="*/ 155109880 h 21600"/>
              <a:gd name="T12" fmla="*/ 1355104827 w 21600"/>
              <a:gd name="T13" fmla="*/ 90860023 h 21600"/>
              <a:gd name="T14" fmla="*/ 1156669784 w 21600"/>
              <a:gd name="T15" fmla="*/ 2661017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C0C0C0">
              <a:alpha val="9019"/>
            </a:srgbClr>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143000" y="3429000"/>
            <a:ext cx="7696200" cy="3657600"/>
          </a:xfrm>
        </p:spPr>
        <p:txBody>
          <a:bodyPr/>
          <a:lstStyle/>
          <a:p>
            <a:pPr eaLnBrk="1" hangingPunct="1"/>
            <a:r>
              <a:rPr lang="en-US" dirty="0" smtClean="0"/>
              <a:t>Letter your sources on this list </a:t>
            </a:r>
          </a:p>
          <a:p>
            <a:pPr eaLnBrk="1" hangingPunct="1"/>
            <a:r>
              <a:rPr lang="en-US" dirty="0" smtClean="0"/>
              <a:t>Use the letters on the note cards to specify which source provided which fact. </a:t>
            </a:r>
          </a:p>
          <a:p>
            <a:pPr eaLnBrk="1" hangingPunct="1"/>
            <a:endParaRPr lang="en-US" dirty="0" smtClean="0"/>
          </a:p>
        </p:txBody>
      </p:sp>
      <p:pic>
        <p:nvPicPr>
          <p:cNvPr id="19460" name="Picture 4"/>
          <p:cNvPicPr>
            <a:picLocks noChangeAspect="1" noChangeArrowheads="1"/>
          </p:cNvPicPr>
          <p:nvPr/>
        </p:nvPicPr>
        <p:blipFill>
          <a:blip r:embed="rId2" cstate="print"/>
          <a:srcRect/>
          <a:stretch>
            <a:fillRect/>
          </a:stretch>
        </p:blipFill>
        <p:spPr bwMode="auto">
          <a:xfrm>
            <a:off x="2209800" y="533400"/>
            <a:ext cx="3752850" cy="2251710"/>
          </a:xfrm>
          <a:prstGeom prst="rect">
            <a:avLst/>
          </a:prstGeom>
          <a:noFill/>
          <a:ln w="9525">
            <a:noFill/>
            <a:miter lim="800000"/>
            <a:headEnd/>
            <a:tailEnd/>
          </a:ln>
        </p:spPr>
      </p:pic>
      <p:sp>
        <p:nvSpPr>
          <p:cNvPr id="5" name="TextBox 4"/>
          <p:cNvSpPr txBox="1"/>
          <p:nvPr/>
        </p:nvSpPr>
        <p:spPr>
          <a:xfrm>
            <a:off x="5486400" y="533400"/>
            <a:ext cx="762000" cy="369332"/>
          </a:xfrm>
          <a:prstGeom prst="rect">
            <a:avLst/>
          </a:prstGeom>
          <a:noFill/>
        </p:spPr>
        <p:txBody>
          <a:bodyPr wrap="square" rtlCol="0">
            <a:spAutoFit/>
          </a:bodyPr>
          <a:lstStyle/>
          <a:p>
            <a:r>
              <a:rPr lang="en-US" dirty="0" smtClean="0"/>
              <a:t>A</a:t>
            </a:r>
            <a:endParaRPr lang="en-US" dirty="0"/>
          </a:p>
        </p:txBody>
      </p:sp>
      <p:pic>
        <p:nvPicPr>
          <p:cNvPr id="19461" name="Picture 5"/>
          <p:cNvPicPr>
            <a:picLocks noChangeAspect="1" noChangeArrowheads="1"/>
          </p:cNvPicPr>
          <p:nvPr/>
        </p:nvPicPr>
        <p:blipFill>
          <a:blip r:embed="rId2" cstate="print"/>
          <a:srcRect/>
          <a:stretch>
            <a:fillRect/>
          </a:stretch>
        </p:blipFill>
        <p:spPr bwMode="auto">
          <a:xfrm>
            <a:off x="3117850" y="1066800"/>
            <a:ext cx="3683000" cy="2209800"/>
          </a:xfrm>
          <a:prstGeom prst="rect">
            <a:avLst/>
          </a:prstGeom>
          <a:noFill/>
          <a:ln w="9525">
            <a:noFill/>
            <a:miter lim="800000"/>
            <a:headEnd/>
            <a:tailEnd/>
          </a:ln>
        </p:spPr>
      </p:pic>
      <p:sp>
        <p:nvSpPr>
          <p:cNvPr id="7" name="TextBox 6"/>
          <p:cNvSpPr txBox="1"/>
          <p:nvPr/>
        </p:nvSpPr>
        <p:spPr>
          <a:xfrm>
            <a:off x="6324600" y="1066800"/>
            <a:ext cx="609600" cy="369332"/>
          </a:xfrm>
          <a:prstGeom prst="rect">
            <a:avLst/>
          </a:prstGeom>
          <a:noFill/>
        </p:spPr>
        <p:txBody>
          <a:bodyPr wrap="square" rtlCol="0">
            <a:spAutoFit/>
          </a:bodyPr>
          <a:lstStyle/>
          <a:p>
            <a:r>
              <a:rPr lang="en-US" dirty="0" smtClean="0"/>
              <a:t>B</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04800"/>
            <a:ext cx="6870700" cy="1600200"/>
          </a:xfrm>
        </p:spPr>
        <p:txBody>
          <a:bodyPr/>
          <a:lstStyle/>
          <a:p>
            <a:pPr eaLnBrk="1" hangingPunct="1"/>
            <a:r>
              <a:rPr lang="en-US" smtClean="0"/>
              <a:t>3.  </a:t>
            </a:r>
            <a:r>
              <a:rPr lang="en-US" b="1" smtClean="0"/>
              <a:t>Paraphrased</a:t>
            </a:r>
            <a:r>
              <a:rPr lang="en-US" smtClean="0"/>
              <a:t>    information</a:t>
            </a:r>
          </a:p>
        </p:txBody>
      </p:sp>
      <p:sp>
        <p:nvSpPr>
          <p:cNvPr id="20483" name="Rectangle 3"/>
          <p:cNvSpPr>
            <a:spLocks noGrp="1" noChangeArrowheads="1"/>
          </p:cNvSpPr>
          <p:nvPr>
            <p:ph type="body" idx="1"/>
          </p:nvPr>
        </p:nvSpPr>
        <p:spPr>
          <a:xfrm>
            <a:off x="914400" y="2209800"/>
            <a:ext cx="7696200" cy="3657600"/>
          </a:xfrm>
        </p:spPr>
        <p:txBody>
          <a:bodyPr/>
          <a:lstStyle/>
          <a:p>
            <a:pPr eaLnBrk="1" hangingPunct="1"/>
            <a:r>
              <a:rPr lang="en-US" sz="2800" smtClean="0"/>
              <a:t>It is helpful to </a:t>
            </a:r>
            <a:r>
              <a:rPr lang="en-US" sz="2800" b="1" u="sng" smtClean="0"/>
              <a:t>paraphrase</a:t>
            </a:r>
            <a:r>
              <a:rPr lang="en-US" sz="2800" b="1" smtClean="0"/>
              <a:t>, </a:t>
            </a:r>
            <a:r>
              <a:rPr lang="en-US" sz="2800" smtClean="0"/>
              <a:t>or </a:t>
            </a:r>
            <a:r>
              <a:rPr lang="en-US" sz="2800" b="1" u="sng" smtClean="0"/>
              <a:t>summarize</a:t>
            </a:r>
            <a:r>
              <a:rPr lang="en-US" sz="2800" smtClean="0"/>
              <a:t>, your research on the index cards while you are taking notes. If you are consistent in paraphrasing</a:t>
            </a:r>
            <a:r>
              <a:rPr lang="en-US" sz="2800" b="1" smtClean="0"/>
              <a:t> </a:t>
            </a:r>
            <a:r>
              <a:rPr lang="en-US" sz="2800" smtClean="0"/>
              <a:t>at this stage, then you will be certain not to accidentally plagiarize someone else's work. You will also have less work to do when you are actually writing the paper.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4.  page numbers</a:t>
            </a:r>
          </a:p>
        </p:txBody>
      </p:sp>
      <p:sp>
        <p:nvSpPr>
          <p:cNvPr id="21507" name="Rectangle 4"/>
          <p:cNvSpPr>
            <a:spLocks noGrp="1" noChangeArrowheads="1"/>
          </p:cNvSpPr>
          <p:nvPr>
            <p:ph type="body" idx="1"/>
          </p:nvPr>
        </p:nvSpPr>
        <p:spPr>
          <a:xfrm>
            <a:off x="685800" y="1981200"/>
            <a:ext cx="7696200" cy="3657600"/>
          </a:xfrm>
          <a:noFill/>
        </p:spPr>
        <p:txBody>
          <a:bodyPr/>
          <a:lstStyle/>
          <a:p>
            <a:pPr eaLnBrk="1" hangingPunct="1"/>
            <a:r>
              <a:rPr lang="en-US" smtClean="0"/>
              <a:t>It is important to be accurate with the </a:t>
            </a:r>
            <a:r>
              <a:rPr lang="en-US" b="1" u="sng" smtClean="0"/>
              <a:t>page numbers</a:t>
            </a:r>
            <a:r>
              <a:rPr lang="en-US" smtClean="0"/>
              <a:t> on your note cards, as you will need them for citations throughout your research paper. </a:t>
            </a:r>
          </a:p>
        </p:txBody>
      </p:sp>
      <p:pic>
        <p:nvPicPr>
          <p:cNvPr id="21508" name="Picture 6" descr="the image of a notecard with a mark on page"/>
          <p:cNvPicPr>
            <a:picLocks noChangeAspect="1" noChangeArrowheads="1"/>
          </p:cNvPicPr>
          <p:nvPr/>
        </p:nvPicPr>
        <p:blipFill>
          <a:blip r:embed="rId2" cstate="print"/>
          <a:srcRect/>
          <a:stretch>
            <a:fillRect/>
          </a:stretch>
        </p:blipFill>
        <p:spPr bwMode="auto">
          <a:xfrm>
            <a:off x="2438400" y="4419600"/>
            <a:ext cx="5943600" cy="2249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52400"/>
            <a:ext cx="6870700" cy="609600"/>
          </a:xfrm>
        </p:spPr>
        <p:txBody>
          <a:bodyPr/>
          <a:lstStyle/>
          <a:p>
            <a:pPr eaLnBrk="1" hangingPunct="1"/>
            <a:r>
              <a:rPr lang="en-US" sz="4000" smtClean="0"/>
              <a:t>Sample Note Cards</a:t>
            </a:r>
          </a:p>
        </p:txBody>
      </p:sp>
      <p:sp>
        <p:nvSpPr>
          <p:cNvPr id="22531" name="Rectangle 3"/>
          <p:cNvSpPr>
            <a:spLocks noGrp="1" noChangeArrowheads="1"/>
          </p:cNvSpPr>
          <p:nvPr>
            <p:ph type="body" idx="1"/>
          </p:nvPr>
        </p:nvSpPr>
        <p:spPr>
          <a:xfrm>
            <a:off x="685800" y="914400"/>
            <a:ext cx="7696200" cy="4572000"/>
          </a:xfrm>
        </p:spPr>
        <p:txBody>
          <a:bodyPr/>
          <a:lstStyle/>
          <a:p>
            <a:pPr eaLnBrk="1" hangingPunct="1">
              <a:buFontTx/>
              <a:buNone/>
            </a:pPr>
            <a:r>
              <a:rPr lang="en-US" smtClean="0"/>
              <a:t>Organized by Card Topic</a:t>
            </a:r>
          </a:p>
        </p:txBody>
      </p:sp>
      <p:pic>
        <p:nvPicPr>
          <p:cNvPr id="22532" name="Picture 5" descr="the image of some notecards"/>
          <p:cNvPicPr>
            <a:picLocks noChangeAspect="1" noChangeArrowheads="1"/>
          </p:cNvPicPr>
          <p:nvPr/>
        </p:nvPicPr>
        <p:blipFill>
          <a:blip r:embed="rId2" cstate="print"/>
          <a:srcRect/>
          <a:stretch>
            <a:fillRect/>
          </a:stretch>
        </p:blipFill>
        <p:spPr bwMode="auto">
          <a:xfrm>
            <a:off x="1905000" y="1600200"/>
            <a:ext cx="67056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Requirements</a:t>
            </a:r>
          </a:p>
        </p:txBody>
      </p:sp>
      <p:sp>
        <p:nvSpPr>
          <p:cNvPr id="23555" name="Content Placeholder 2"/>
          <p:cNvSpPr>
            <a:spLocks noGrp="1"/>
          </p:cNvSpPr>
          <p:nvPr>
            <p:ph idx="1"/>
          </p:nvPr>
        </p:nvSpPr>
        <p:spPr/>
        <p:txBody>
          <a:bodyPr/>
          <a:lstStyle/>
          <a:p>
            <a:r>
              <a:rPr lang="en-US" smtClean="0"/>
              <a:t>A minimum of 5 source cards.  Make sure that your sources are valid (ie. NO Wikipedia!)</a:t>
            </a:r>
          </a:p>
          <a:p>
            <a:r>
              <a:rPr lang="en-US" smtClean="0"/>
              <a:t>A minimum of 50 note cards.  You may have more.  The more you have, generally the easier it is to write your paper.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52400"/>
            <a:ext cx="6870700" cy="3352800"/>
          </a:xfrm>
        </p:spPr>
        <p:txBody>
          <a:bodyPr/>
          <a:lstStyle/>
          <a:p>
            <a:pPr eaLnBrk="1" hangingPunct="1"/>
            <a:r>
              <a:rPr lang="en-US" dirty="0" smtClean="0"/>
              <a:t>THE END!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533400"/>
            <a:ext cx="6870700" cy="1600200"/>
          </a:xfrm>
        </p:spPr>
        <p:txBody>
          <a:bodyPr/>
          <a:lstStyle/>
          <a:p>
            <a:pPr eaLnBrk="1" hangingPunct="1"/>
            <a:r>
              <a:rPr lang="en-US" smtClean="0"/>
              <a:t>Using another writer’s words as your own… the right way!</a:t>
            </a:r>
          </a:p>
        </p:txBody>
      </p:sp>
      <p:sp>
        <p:nvSpPr>
          <p:cNvPr id="7171" name="Rectangle 3"/>
          <p:cNvSpPr>
            <a:spLocks noGrp="1" noChangeArrowheads="1"/>
          </p:cNvSpPr>
          <p:nvPr>
            <p:ph type="body" idx="1"/>
          </p:nvPr>
        </p:nvSpPr>
        <p:spPr>
          <a:xfrm>
            <a:off x="1066800" y="2438400"/>
            <a:ext cx="7696200" cy="3657600"/>
          </a:xfrm>
        </p:spPr>
        <p:txBody>
          <a:bodyPr/>
          <a:lstStyle/>
          <a:p>
            <a:pPr eaLnBrk="1" hangingPunct="1">
              <a:lnSpc>
                <a:spcPct val="90000"/>
              </a:lnSpc>
            </a:pPr>
            <a:r>
              <a:rPr lang="en-US" smtClean="0"/>
              <a:t>Paraphrase/Summarize</a:t>
            </a:r>
          </a:p>
          <a:p>
            <a:pPr eaLnBrk="1" hangingPunct="1">
              <a:lnSpc>
                <a:spcPct val="90000"/>
              </a:lnSpc>
            </a:pPr>
            <a:r>
              <a:rPr lang="en-US" smtClean="0"/>
              <a:t>Quote</a:t>
            </a:r>
          </a:p>
          <a:p>
            <a:pPr eaLnBrk="1" hangingPunct="1">
              <a:lnSpc>
                <a:spcPct val="90000"/>
              </a:lnSpc>
            </a:pPr>
            <a:r>
              <a:rPr lang="en-US" smtClean="0"/>
              <a:t>Include your own thoughts about what the writer has to say</a:t>
            </a:r>
          </a:p>
          <a:p>
            <a:pPr eaLnBrk="1" hangingPunct="1">
              <a:lnSpc>
                <a:spcPct val="90000"/>
              </a:lnSpc>
              <a:buFontTx/>
              <a:buNone/>
            </a:pPr>
            <a:endParaRPr lang="en-US" smtClean="0"/>
          </a:p>
          <a:p>
            <a:pPr algn="ctr" eaLnBrk="1" hangingPunct="1">
              <a:lnSpc>
                <a:spcPct val="90000"/>
              </a:lnSpc>
              <a:buFontTx/>
              <a:buNone/>
            </a:pPr>
            <a:r>
              <a:rPr lang="en-US" smtClean="0"/>
              <a:t>ALWAYS GIVE THE CREDIT TO THE REAL AUTHOR!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914400"/>
            <a:ext cx="4572000" cy="838200"/>
          </a:xfrm>
          <a:solidFill>
            <a:schemeClr val="tx1"/>
          </a:solidFill>
        </p:spPr>
        <p:txBody>
          <a:bodyPr/>
          <a:lstStyle/>
          <a:p>
            <a:r>
              <a:rPr lang="en-US" dirty="0" smtClean="0">
                <a:solidFill>
                  <a:srgbClr val="FFFF00"/>
                </a:solidFill>
              </a:rPr>
              <a:t>STEP #1</a:t>
            </a:r>
            <a:endParaRPr lang="en-US" dirty="0">
              <a:solidFill>
                <a:srgbClr val="FFFF00"/>
              </a:solidFill>
            </a:endParaRPr>
          </a:p>
        </p:txBody>
      </p:sp>
      <p:sp>
        <p:nvSpPr>
          <p:cNvPr id="3" name="Content Placeholder 2"/>
          <p:cNvSpPr>
            <a:spLocks noGrp="1"/>
          </p:cNvSpPr>
          <p:nvPr>
            <p:ph idx="1"/>
          </p:nvPr>
        </p:nvSpPr>
        <p:spPr>
          <a:xfrm>
            <a:off x="685800" y="2819400"/>
            <a:ext cx="7696200" cy="1828800"/>
          </a:xfrm>
        </p:spPr>
        <p:txBody>
          <a:bodyPr/>
          <a:lstStyle/>
          <a:p>
            <a:r>
              <a:rPr lang="en-US" dirty="0" smtClean="0"/>
              <a:t>Locate information that you think will be valuable in your research paper.</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914400"/>
            <a:ext cx="4572000" cy="838200"/>
          </a:xfrm>
          <a:solidFill>
            <a:schemeClr val="tx1"/>
          </a:solidFill>
        </p:spPr>
        <p:txBody>
          <a:bodyPr/>
          <a:lstStyle/>
          <a:p>
            <a:r>
              <a:rPr lang="en-US" dirty="0" smtClean="0">
                <a:solidFill>
                  <a:srgbClr val="FFFF00"/>
                </a:solidFill>
              </a:rPr>
              <a:t>STEP #2</a:t>
            </a:r>
            <a:endParaRPr lang="en-US" dirty="0">
              <a:solidFill>
                <a:srgbClr val="FFFF00"/>
              </a:solidFill>
            </a:endParaRPr>
          </a:p>
        </p:txBody>
      </p:sp>
      <p:sp>
        <p:nvSpPr>
          <p:cNvPr id="3" name="Content Placeholder 2"/>
          <p:cNvSpPr>
            <a:spLocks noGrp="1"/>
          </p:cNvSpPr>
          <p:nvPr>
            <p:ph idx="1"/>
          </p:nvPr>
        </p:nvSpPr>
        <p:spPr>
          <a:xfrm>
            <a:off x="685800" y="2819400"/>
            <a:ext cx="7696200" cy="1828800"/>
          </a:xfrm>
        </p:spPr>
        <p:txBody>
          <a:bodyPr/>
          <a:lstStyle/>
          <a:p>
            <a:r>
              <a:rPr lang="en-US" dirty="0" smtClean="0"/>
              <a:t>Create a source card to record the author’s publication information.</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bwMode="auto">
          <a:xfrm>
            <a:off x="228600" y="2590800"/>
            <a:ext cx="9906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23" name="Oval 22"/>
          <p:cNvSpPr/>
          <p:nvPr/>
        </p:nvSpPr>
        <p:spPr bwMode="auto">
          <a:xfrm>
            <a:off x="0" y="2057400"/>
            <a:ext cx="16002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22" name="Oval 21"/>
          <p:cNvSpPr/>
          <p:nvPr/>
        </p:nvSpPr>
        <p:spPr bwMode="auto">
          <a:xfrm>
            <a:off x="3733800" y="152400"/>
            <a:ext cx="2362200" cy="1066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pic>
        <p:nvPicPr>
          <p:cNvPr id="36867" name="Picture 3"/>
          <p:cNvPicPr>
            <a:picLocks noGrp="1" noChangeAspect="1" noChangeArrowheads="1"/>
          </p:cNvPicPr>
          <p:nvPr>
            <p:ph idx="1"/>
          </p:nvPr>
        </p:nvPicPr>
        <p:blipFill>
          <a:blip r:embed="rId2" cstate="print"/>
          <a:srcRect/>
          <a:stretch>
            <a:fillRect/>
          </a:stretch>
        </p:blipFill>
        <p:spPr bwMode="auto">
          <a:xfrm>
            <a:off x="1752600" y="1524000"/>
            <a:ext cx="6400800" cy="3970351"/>
          </a:xfrm>
          <a:prstGeom prst="rect">
            <a:avLst/>
          </a:prstGeom>
          <a:noFill/>
          <a:ln w="9525">
            <a:noFill/>
            <a:miter lim="800000"/>
            <a:headEnd/>
            <a:tailEnd/>
          </a:ln>
        </p:spPr>
      </p:pic>
      <p:sp>
        <p:nvSpPr>
          <p:cNvPr id="9" name="TextBox 8"/>
          <p:cNvSpPr txBox="1"/>
          <p:nvPr/>
        </p:nvSpPr>
        <p:spPr>
          <a:xfrm>
            <a:off x="0" y="2057400"/>
            <a:ext cx="2057400" cy="369332"/>
          </a:xfrm>
          <a:prstGeom prst="rect">
            <a:avLst/>
          </a:prstGeom>
          <a:noFill/>
        </p:spPr>
        <p:txBody>
          <a:bodyPr wrap="square" rtlCol="0">
            <a:spAutoFit/>
          </a:bodyPr>
          <a:lstStyle/>
          <a:p>
            <a:r>
              <a:rPr lang="en-US" dirty="0" smtClean="0"/>
              <a:t>Author’s name </a:t>
            </a:r>
          </a:p>
        </p:txBody>
      </p:sp>
      <p:sp>
        <p:nvSpPr>
          <p:cNvPr id="10" name="TextBox 9"/>
          <p:cNvSpPr txBox="1"/>
          <p:nvPr/>
        </p:nvSpPr>
        <p:spPr>
          <a:xfrm>
            <a:off x="304800" y="2590800"/>
            <a:ext cx="1295400" cy="369332"/>
          </a:xfrm>
          <a:prstGeom prst="rect">
            <a:avLst/>
          </a:prstGeom>
          <a:noFill/>
        </p:spPr>
        <p:txBody>
          <a:bodyPr wrap="square" rtlCol="0">
            <a:spAutoFit/>
          </a:bodyPr>
          <a:lstStyle/>
          <a:p>
            <a:r>
              <a:rPr lang="en-US" dirty="0" smtClean="0"/>
              <a:t>Indent</a:t>
            </a:r>
            <a:endParaRPr lang="en-US" dirty="0"/>
          </a:p>
        </p:txBody>
      </p:sp>
      <p:sp>
        <p:nvSpPr>
          <p:cNvPr id="11" name="TextBox 10"/>
          <p:cNvSpPr txBox="1"/>
          <p:nvPr/>
        </p:nvSpPr>
        <p:spPr>
          <a:xfrm>
            <a:off x="3962400" y="381000"/>
            <a:ext cx="2362200" cy="646331"/>
          </a:xfrm>
          <a:prstGeom prst="rect">
            <a:avLst/>
          </a:prstGeom>
          <a:noFill/>
        </p:spPr>
        <p:txBody>
          <a:bodyPr wrap="square" rtlCol="0">
            <a:spAutoFit/>
          </a:bodyPr>
          <a:lstStyle/>
          <a:p>
            <a:r>
              <a:rPr lang="en-US" dirty="0" smtClean="0"/>
              <a:t>Don’t forget your punctuation.</a:t>
            </a:r>
            <a:endParaRPr lang="en-US" dirty="0"/>
          </a:p>
        </p:txBody>
      </p:sp>
      <p:sp>
        <p:nvSpPr>
          <p:cNvPr id="12" name="TextBox 11"/>
          <p:cNvSpPr txBox="1"/>
          <p:nvPr/>
        </p:nvSpPr>
        <p:spPr>
          <a:xfrm>
            <a:off x="7467600" y="1752600"/>
            <a:ext cx="381000" cy="369332"/>
          </a:xfrm>
          <a:prstGeom prst="rect">
            <a:avLst/>
          </a:prstGeom>
          <a:noFill/>
        </p:spPr>
        <p:txBody>
          <a:bodyPr wrap="square" rtlCol="0">
            <a:spAutoFit/>
          </a:bodyPr>
          <a:lstStyle/>
          <a:p>
            <a:r>
              <a:rPr lang="en-US" dirty="0" smtClean="0"/>
              <a:t>A</a:t>
            </a:r>
            <a:endParaRPr lang="en-US" dirty="0"/>
          </a:p>
        </p:txBody>
      </p:sp>
      <p:cxnSp>
        <p:nvCxnSpPr>
          <p:cNvPr id="14" name="Straight Arrow Connector 13"/>
          <p:cNvCxnSpPr/>
          <p:nvPr/>
        </p:nvCxnSpPr>
        <p:spPr bwMode="auto">
          <a:xfrm>
            <a:off x="1447800" y="2743200"/>
            <a:ext cx="1295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16200000" flipH="1">
            <a:off x="4495800" y="1752600"/>
            <a:ext cx="915194" cy="79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a:off x="1676400" y="2286000"/>
            <a:ext cx="609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7" name="TextBox 26"/>
          <p:cNvSpPr txBox="1"/>
          <p:nvPr/>
        </p:nvSpPr>
        <p:spPr>
          <a:xfrm>
            <a:off x="3276600" y="5715000"/>
            <a:ext cx="3124200" cy="584775"/>
          </a:xfrm>
          <a:prstGeom prst="rect">
            <a:avLst/>
          </a:prstGeom>
          <a:solidFill>
            <a:schemeClr val="tx1"/>
          </a:solidFill>
        </p:spPr>
        <p:txBody>
          <a:bodyPr wrap="square" rtlCol="0">
            <a:spAutoFit/>
          </a:bodyPr>
          <a:lstStyle/>
          <a:p>
            <a:r>
              <a:rPr lang="en-US" sz="3200" dirty="0" smtClean="0">
                <a:solidFill>
                  <a:srgbClr val="FFFF00"/>
                </a:solidFill>
              </a:rPr>
              <a:t>SOURCE CARD</a:t>
            </a:r>
            <a:endParaRPr lang="en-US" sz="3200" dirty="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914400"/>
            <a:ext cx="4572000" cy="838200"/>
          </a:xfrm>
          <a:solidFill>
            <a:schemeClr val="tx1"/>
          </a:solidFill>
        </p:spPr>
        <p:txBody>
          <a:bodyPr/>
          <a:lstStyle/>
          <a:p>
            <a:r>
              <a:rPr lang="en-US" dirty="0" smtClean="0">
                <a:solidFill>
                  <a:srgbClr val="FFFF00"/>
                </a:solidFill>
              </a:rPr>
              <a:t>STEP #3</a:t>
            </a:r>
            <a:endParaRPr lang="en-US" dirty="0">
              <a:solidFill>
                <a:srgbClr val="FFFF00"/>
              </a:solidFill>
            </a:endParaRPr>
          </a:p>
        </p:txBody>
      </p:sp>
      <p:sp>
        <p:nvSpPr>
          <p:cNvPr id="3" name="Content Placeholder 2"/>
          <p:cNvSpPr>
            <a:spLocks noGrp="1"/>
          </p:cNvSpPr>
          <p:nvPr>
            <p:ph idx="1"/>
          </p:nvPr>
        </p:nvSpPr>
        <p:spPr>
          <a:xfrm>
            <a:off x="685800" y="2819400"/>
            <a:ext cx="7696200" cy="1828800"/>
          </a:xfrm>
        </p:spPr>
        <p:txBody>
          <a:bodyPr/>
          <a:lstStyle/>
          <a:p>
            <a:r>
              <a:rPr lang="en-US" dirty="0" smtClean="0"/>
              <a:t>Begin taking notes on your notecards.  Remember---</a:t>
            </a:r>
          </a:p>
          <a:p>
            <a:pPr>
              <a:buNone/>
            </a:pPr>
            <a:r>
              <a:rPr lang="en-US" dirty="0" smtClean="0"/>
              <a:t>	</a:t>
            </a:r>
            <a:r>
              <a:rPr lang="en-US" dirty="0" smtClean="0"/>
              <a:t>		one thought = one card.</a:t>
            </a: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WHAT GOES ON A NOTE CARD?</a:t>
            </a:r>
          </a:p>
        </p:txBody>
      </p:sp>
      <p:sp>
        <p:nvSpPr>
          <p:cNvPr id="4099" name="Rectangle 3"/>
          <p:cNvSpPr>
            <a:spLocks noGrp="1" noChangeArrowheads="1"/>
          </p:cNvSpPr>
          <p:nvPr>
            <p:ph type="body" idx="1"/>
          </p:nvPr>
        </p:nvSpPr>
        <p:spPr>
          <a:xfrm>
            <a:off x="685800" y="2438400"/>
            <a:ext cx="7696200" cy="2895600"/>
          </a:xfrm>
        </p:spPr>
        <p:txBody>
          <a:bodyPr/>
          <a:lstStyle/>
          <a:p>
            <a:pPr eaLnBrk="1" hangingPunct="1"/>
            <a:r>
              <a:rPr lang="en-US" dirty="0" smtClean="0"/>
              <a:t>Any information that is not common knowledge (</a:t>
            </a:r>
            <a:r>
              <a:rPr lang="en-US" dirty="0" err="1" smtClean="0"/>
              <a:t>ie</a:t>
            </a:r>
            <a:r>
              <a:rPr lang="en-US" dirty="0" smtClean="0"/>
              <a:t>. Your author was born on Earth).</a:t>
            </a: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0" y="304800"/>
            <a:ext cx="6870700" cy="2209800"/>
          </a:xfrm>
        </p:spPr>
        <p:txBody>
          <a:bodyPr/>
          <a:lstStyle/>
          <a:p>
            <a:pPr eaLnBrk="1" hangingPunct="1"/>
            <a:r>
              <a:rPr lang="en-US" smtClean="0"/>
              <a:t>HOW TO TAKE ANOTHER AUTHOR’S INFORMATION??</a:t>
            </a:r>
          </a:p>
        </p:txBody>
      </p:sp>
      <p:sp>
        <p:nvSpPr>
          <p:cNvPr id="5123" name="Rectangle 3"/>
          <p:cNvSpPr>
            <a:spLocks noGrp="1" noChangeArrowheads="1"/>
          </p:cNvSpPr>
          <p:nvPr>
            <p:ph type="body" idx="1"/>
          </p:nvPr>
        </p:nvSpPr>
        <p:spPr>
          <a:xfrm>
            <a:off x="1752600" y="3048000"/>
            <a:ext cx="6629400" cy="2667000"/>
          </a:xfrm>
        </p:spPr>
        <p:txBody>
          <a:bodyPr/>
          <a:lstStyle/>
          <a:p>
            <a:pPr eaLnBrk="1" hangingPunct="1"/>
            <a:r>
              <a:rPr lang="en-US" sz="2800" b="1" dirty="0" smtClean="0"/>
              <a:t>Paraphrase</a:t>
            </a:r>
          </a:p>
          <a:p>
            <a:pPr eaLnBrk="1" hangingPunct="1"/>
            <a:r>
              <a:rPr lang="en-US" sz="2800" b="1" dirty="0" smtClean="0"/>
              <a:t>Summarize</a:t>
            </a:r>
          </a:p>
          <a:p>
            <a:pPr eaLnBrk="1" hangingPunct="1"/>
            <a:r>
              <a:rPr lang="en-US" sz="2800" b="1" dirty="0" smtClean="0"/>
              <a:t>Quote</a:t>
            </a:r>
          </a:p>
          <a:p>
            <a:pPr eaLnBrk="1" hangingPunct="1"/>
            <a:endParaRPr lang="en-US" sz="2800" b="1" dirty="0" smtClean="0"/>
          </a:p>
          <a:p>
            <a:pPr eaLnBrk="1" hangingPunct="1">
              <a:buFontTx/>
              <a:buNone/>
            </a:pPr>
            <a:r>
              <a:rPr lang="en-US" sz="2800" b="1" dirty="0" smtClean="0"/>
              <a:t>	</a:t>
            </a:r>
          </a:p>
          <a:p>
            <a:pPr eaLnBrk="1" hangingPunct="1">
              <a:buFontTx/>
              <a:buNone/>
            </a:pPr>
            <a:endParaRPr lang="en-US" sz="2800" b="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414</TotalTime>
  <Words>910</Words>
  <Application>Microsoft Office PowerPoint</Application>
  <PresentationFormat>On-screen Show (4:3)</PresentationFormat>
  <Paragraphs>90</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Comic Sans MS</vt:lpstr>
      <vt:lpstr>Arial</vt:lpstr>
      <vt:lpstr>Calibri</vt:lpstr>
      <vt:lpstr>Elephant</vt:lpstr>
      <vt:lpstr>Times New Roman</vt:lpstr>
      <vt:lpstr>Crayons</vt:lpstr>
      <vt:lpstr>Research Paper Note Cards</vt:lpstr>
      <vt:lpstr>PLAGIARISM</vt:lpstr>
      <vt:lpstr>Using another writer’s words as your own… the right way!</vt:lpstr>
      <vt:lpstr>STEP #1</vt:lpstr>
      <vt:lpstr>STEP #2</vt:lpstr>
      <vt:lpstr>Slide 6</vt:lpstr>
      <vt:lpstr>STEP #3</vt:lpstr>
      <vt:lpstr>WHAT GOES ON A NOTE CARD?</vt:lpstr>
      <vt:lpstr>HOW TO TAKE ANOTHER AUTHOR’S INFORMATION??</vt:lpstr>
      <vt:lpstr>PARAPHRASE/ SUMMARIZE</vt:lpstr>
      <vt:lpstr>PARAPHRASE  Example of what you read:</vt:lpstr>
      <vt:lpstr>PARAPHRASE An Example of paraphrasing what you read</vt:lpstr>
      <vt:lpstr>QUOTE</vt:lpstr>
      <vt:lpstr>Stay organized…</vt:lpstr>
      <vt:lpstr>Slide 15</vt:lpstr>
      <vt:lpstr>1.  Card Topic</vt:lpstr>
      <vt:lpstr>Card Topic</vt:lpstr>
      <vt:lpstr>2.  Source Title</vt:lpstr>
      <vt:lpstr>Giving Your Source a Number</vt:lpstr>
      <vt:lpstr>Slide 20</vt:lpstr>
      <vt:lpstr>3.  Paraphrased    information</vt:lpstr>
      <vt:lpstr>4.  page numbers</vt:lpstr>
      <vt:lpstr>Sample Note Cards</vt:lpstr>
      <vt:lpstr>Requirements</vt:lpstr>
      <vt:lpstr>THE END!</vt:lpstr>
    </vt:vector>
  </TitlesOfParts>
  <Company>SCEC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Paper Note Cards</dc:title>
  <dc:creator>jreese</dc:creator>
  <cp:lastModifiedBy>master1</cp:lastModifiedBy>
  <cp:revision>16</cp:revision>
  <dcterms:created xsi:type="dcterms:W3CDTF">2006-03-07T20:37:14Z</dcterms:created>
  <dcterms:modified xsi:type="dcterms:W3CDTF">2010-09-22T18:58:59Z</dcterms:modified>
</cp:coreProperties>
</file>