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61" r:id="rId4"/>
    <p:sldId id="262" r:id="rId5"/>
    <p:sldId id="263" r:id="rId6"/>
    <p:sldId id="264" r:id="rId7"/>
    <p:sldId id="265" r:id="rId8"/>
    <p:sldId id="268" r:id="rId9"/>
    <p:sldId id="266" r:id="rId10"/>
    <p:sldId id="269" r:id="rId11"/>
    <p:sldId id="267" r:id="rId12"/>
    <p:sldId id="258" r:id="rId13"/>
    <p:sldId id="259" r:id="rId14"/>
    <p:sldId id="260"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CCECFF"/>
    <a:srgbClr val="FFFF99"/>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32787"/>
    <p:restoredTop sz="90929"/>
  </p:normalViewPr>
  <p:slideViewPr>
    <p:cSldViewPr>
      <p:cViewPr varScale="1">
        <p:scale>
          <a:sx n="73" d="100"/>
          <a:sy n="73" d="100"/>
        </p:scale>
        <p:origin x="-108" y="-13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slide" Target="slides/slide2.xml"/><Relationship Id="rId1" Type="http://schemas.openxmlformats.org/officeDocument/2006/relationships/slide" Target="slides/slide1.xml"/><Relationship Id="rId5" Type="http://schemas.openxmlformats.org/officeDocument/2006/relationships/slide" Target="slides/slide14.xml"/><Relationship Id="rId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098" name="Group 2"/>
          <p:cNvGrpSpPr>
            <a:grpSpLocks/>
          </p:cNvGrpSpPr>
          <p:nvPr/>
        </p:nvGrpSpPr>
        <p:grpSpPr bwMode="auto">
          <a:xfrm>
            <a:off x="-3175" y="0"/>
            <a:ext cx="9147175" cy="6867525"/>
            <a:chOff x="-2" y="0"/>
            <a:chExt cx="5762" cy="4326"/>
          </a:xfrm>
        </p:grpSpPr>
        <p:grpSp>
          <p:nvGrpSpPr>
            <p:cNvPr id="4099" name="Group 3"/>
            <p:cNvGrpSpPr>
              <a:grpSpLocks/>
            </p:cNvGrpSpPr>
            <p:nvPr userDrawn="1"/>
          </p:nvGrpSpPr>
          <p:grpSpPr bwMode="auto">
            <a:xfrm>
              <a:off x="-2" y="0"/>
              <a:ext cx="5712" cy="4326"/>
              <a:chOff x="-2" y="0"/>
              <a:chExt cx="5712" cy="4326"/>
            </a:xfrm>
          </p:grpSpPr>
          <p:sp>
            <p:nvSpPr>
              <p:cNvPr id="4100" name="Rectangle 4"/>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1" name="Rectangle 5"/>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2" name="Rectangle 6"/>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3" name="Rectangle 7"/>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4" name="Rectangle 8"/>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5" name="Rectangle 9"/>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6" name="Rectangle 10"/>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7" name="Rectangle 11"/>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8" name="Rectangle 12"/>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09" name="Rectangle 13"/>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0" name="Rectangle 14"/>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1" name="Rectangle 15"/>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2" name="Rectangle 16"/>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3" name="Rectangle 17"/>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4" name="Rectangle 18"/>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5" name="Rectangle 19"/>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6" name="Rectangle 20"/>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7" name="Rectangle 21"/>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8" name="Rectangle 22"/>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19" name="Rectangle 23"/>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0" name="Rectangle 24"/>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1" name="Rectangle 25"/>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2" name="Rectangle 26"/>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3" name="Rectangle 27"/>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4" name="Rectangle 28"/>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5" name="Rectangle 29"/>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6" name="Rectangle 30"/>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7" name="Rectangle 31"/>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8" name="Rectangle 32"/>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29" name="Rectangle 33"/>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0" name="Rectangle 34"/>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1" name="Rectangle 35"/>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2" name="Rectangle 36"/>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3" name="Rectangle 37"/>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4" name="Rectangle 38"/>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5" name="Rectangle 39"/>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6" name="Rectangle 40"/>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7" name="Rectangle 41"/>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8" name="Rectangle 42"/>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39" name="Rectangle 43"/>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0" name="Rectangle 44"/>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1" name="Rectangle 45"/>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2" name="Rectangle 46"/>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3" name="Rectangle 47"/>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4" name="Rectangle 48"/>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5" name="Rectangle 49"/>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6" name="Rectangle 50"/>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7" name="Rectangle 51"/>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8" name="Rectangle 52"/>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49" name="Rectangle 53"/>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0" name="Rectangle 54"/>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1" name="Rectangle 55"/>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2" name="Rectangle 56"/>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3" name="Rectangle 57"/>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4" name="Rectangle 58"/>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5" name="Rectangle 59"/>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6" name="Rectangle 60"/>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7" name="Rectangle 61"/>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8" name="Rectangle 62"/>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59" name="Rectangle 63"/>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endParaRPr lang="en-US"/>
              </a:p>
            </p:txBody>
          </p:sp>
        </p:grpSp>
        <p:sp>
          <p:nvSpPr>
            <p:cNvPr id="4160" name="Rectangle 64"/>
            <p:cNvSpPr>
              <a:spLocks noChangeArrowheads="1"/>
            </p:cNvSpPr>
            <p:nvPr userDrawn="1"/>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4161" name="Rectangle 65"/>
            <p:cNvSpPr>
              <a:spLocks noChangeArrowheads="1"/>
            </p:cNvSpPr>
            <p:nvPr userDrawn="1"/>
          </p:nvSpPr>
          <p:spPr bwMode="auto">
            <a:xfrm>
              <a:off x="0" y="0"/>
              <a:ext cx="5760" cy="321"/>
            </a:xfrm>
            <a:prstGeom prst="rect">
              <a:avLst/>
            </a:prstGeom>
            <a:solidFill>
              <a:schemeClr val="hlink">
                <a:alpha val="50000"/>
              </a:schemeClr>
            </a:solidFill>
            <a:ln w="9525">
              <a:noFill/>
              <a:miter lim="800000"/>
              <a:headEnd/>
              <a:tailEnd/>
            </a:ln>
            <a:effectLst/>
          </p:spPr>
          <p:txBody>
            <a:bodyPr wrap="none" anchor="ctr"/>
            <a:lstStyle/>
            <a:p>
              <a:endParaRPr lang="en-US"/>
            </a:p>
          </p:txBody>
        </p:sp>
      </p:grpSp>
      <p:sp>
        <p:nvSpPr>
          <p:cNvPr id="4162" name="Rectangle 66"/>
          <p:cNvSpPr>
            <a:spLocks noChangeArrowheads="1"/>
          </p:cNvSpPr>
          <p:nvPr/>
        </p:nvSpPr>
        <p:spPr bwMode="auto">
          <a:xfrm>
            <a:off x="3505200" y="2590800"/>
            <a:ext cx="4892675" cy="76200"/>
          </a:xfrm>
          <a:prstGeom prst="rect">
            <a:avLst/>
          </a:prstGeom>
          <a:solidFill>
            <a:schemeClr val="hlink">
              <a:alpha val="50000"/>
            </a:schemeClr>
          </a:solidFill>
          <a:ln w="9525">
            <a:noFill/>
            <a:miter lim="800000"/>
            <a:headEnd/>
            <a:tailEnd/>
          </a:ln>
          <a:effectLst/>
        </p:spPr>
        <p:txBody>
          <a:bodyPr wrap="none" anchor="ctr"/>
          <a:lstStyle/>
          <a:p>
            <a:pPr algn="ctr"/>
            <a:endParaRPr kumimoji="1" lang="en-US"/>
          </a:p>
        </p:txBody>
      </p:sp>
      <p:sp>
        <p:nvSpPr>
          <p:cNvPr id="4163" name="Rectangle 67"/>
          <p:cNvSpPr>
            <a:spLocks noGrp="1" noChangeArrowheads="1"/>
          </p:cNvSpPr>
          <p:nvPr>
            <p:ph type="ctrTitle" sz="quarter"/>
          </p:nvPr>
        </p:nvSpPr>
        <p:spPr>
          <a:xfrm>
            <a:off x="779463" y="1096963"/>
            <a:ext cx="7678737" cy="1431925"/>
          </a:xfrm>
        </p:spPr>
        <p:txBody>
          <a:bodyPr/>
          <a:lstStyle>
            <a:lvl1pPr algn="r">
              <a:defRPr/>
            </a:lvl1pPr>
          </a:lstStyle>
          <a:p>
            <a:r>
              <a:rPr lang="en-US"/>
              <a:t>Click to edit Master title style</a:t>
            </a:r>
          </a:p>
        </p:txBody>
      </p:sp>
      <p:sp>
        <p:nvSpPr>
          <p:cNvPr id="4164" name="Rectangle 68"/>
          <p:cNvSpPr>
            <a:spLocks noGrp="1" noChangeArrowheads="1"/>
          </p:cNvSpPr>
          <p:nvPr>
            <p:ph type="subTitle" sz="quarter" idx="1"/>
          </p:nvPr>
        </p:nvSpPr>
        <p:spPr>
          <a:xfrm>
            <a:off x="4021138" y="2860675"/>
            <a:ext cx="4437062" cy="3114675"/>
          </a:xfrm>
        </p:spPr>
        <p:txBody>
          <a:bodyPr/>
          <a:lstStyle>
            <a:lvl1pPr marL="0" indent="0">
              <a:buFont typeface="Wingdings" pitchFamily="2" charset="2"/>
              <a:buNone/>
              <a:defRPr/>
            </a:lvl1pPr>
          </a:lstStyle>
          <a:p>
            <a:r>
              <a:rPr lang="en-US"/>
              <a:t>Click to edit Master subtitle style</a:t>
            </a:r>
          </a:p>
        </p:txBody>
      </p:sp>
      <p:sp>
        <p:nvSpPr>
          <p:cNvPr id="4165" name="Rectangle 69"/>
          <p:cNvSpPr>
            <a:spLocks noGrp="1" noChangeArrowheads="1"/>
          </p:cNvSpPr>
          <p:nvPr>
            <p:ph type="dt" sz="quarter" idx="2"/>
          </p:nvPr>
        </p:nvSpPr>
        <p:spPr>
          <a:xfrm>
            <a:off x="685800" y="6248400"/>
            <a:ext cx="1905000" cy="457200"/>
          </a:xfrm>
        </p:spPr>
        <p:txBody>
          <a:bodyPr/>
          <a:lstStyle>
            <a:lvl1pPr>
              <a:defRPr/>
            </a:lvl1pPr>
          </a:lstStyle>
          <a:p>
            <a:endParaRPr lang="en-US"/>
          </a:p>
        </p:txBody>
      </p:sp>
      <p:sp>
        <p:nvSpPr>
          <p:cNvPr id="4166" name="Rectangle 70"/>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4167" name="Rectangle 71"/>
          <p:cNvSpPr>
            <a:spLocks noGrp="1" noChangeArrowheads="1"/>
          </p:cNvSpPr>
          <p:nvPr>
            <p:ph type="sldNum" sz="quarter" idx="4"/>
          </p:nvPr>
        </p:nvSpPr>
        <p:spPr>
          <a:xfrm>
            <a:off x="6553200" y="6248400"/>
            <a:ext cx="1905000" cy="457200"/>
          </a:xfrm>
        </p:spPr>
        <p:txBody>
          <a:bodyPr/>
          <a:lstStyle>
            <a:lvl1pPr>
              <a:defRPr/>
            </a:lvl1pPr>
          </a:lstStyle>
          <a:p>
            <a:fld id="{5C87923B-337F-4CA9-B712-A24AC68ECB33}" type="slidenum">
              <a:rPr lang="en-US"/>
              <a:pPr/>
              <a:t>‹#›</a:t>
            </a:fld>
            <a:endParaRPr lang="en-US"/>
          </a:p>
        </p:txBody>
      </p:sp>
    </p:spTree>
  </p:cSld>
  <p:clrMapOvr>
    <a:masterClrMapping/>
  </p:clrMapOvr>
  <p:transition advClick="0" advTm="20000">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D93AD5-BC3A-4D8E-82E8-240D0700039D}" type="slidenum">
              <a:rPr lang="en-US"/>
              <a:pPr/>
              <a:t>‹#›</a:t>
            </a:fld>
            <a:endParaRPr lang="en-US"/>
          </a:p>
        </p:txBody>
      </p:sp>
    </p:spTree>
  </p:cSld>
  <p:clrMapOvr>
    <a:masterClrMapping/>
  </p:clrMapOvr>
  <p:transition advClick="0" advTm="20000">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AAF3D8-8D29-4133-9A09-8781A45C3AD5}" type="slidenum">
              <a:rPr lang="en-US"/>
              <a:pPr/>
              <a:t>‹#›</a:t>
            </a:fld>
            <a:endParaRPr lang="en-US"/>
          </a:p>
        </p:txBody>
      </p:sp>
    </p:spTree>
  </p:cSld>
  <p:clrMapOvr>
    <a:masterClrMapping/>
  </p:clrMapOvr>
  <p:transition advClick="0" advTm="20000">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852BBCB-51EC-4387-8F9A-7CCF91A45CF7}" type="slidenum">
              <a:rPr lang="en-US"/>
              <a:pPr/>
              <a:t>‹#›</a:t>
            </a:fld>
            <a:endParaRPr lang="en-US"/>
          </a:p>
        </p:txBody>
      </p:sp>
    </p:spTree>
  </p:cSld>
  <p:clrMapOvr>
    <a:masterClrMapping/>
  </p:clrMapOvr>
  <p:transition advClick="0" advTm="20000">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90FEF5B-2A9A-4EDA-83A4-47C56A313DF9}" type="slidenum">
              <a:rPr lang="en-US"/>
              <a:pPr/>
              <a:t>‹#›</a:t>
            </a:fld>
            <a:endParaRPr lang="en-US"/>
          </a:p>
        </p:txBody>
      </p:sp>
    </p:spTree>
  </p:cSld>
  <p:clrMapOvr>
    <a:masterClrMapping/>
  </p:clrMapOvr>
  <p:transition advClick="0" advTm="20000">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5EF37CE-E2EB-4CE3-A3C3-8209383092DE}" type="slidenum">
              <a:rPr lang="en-US"/>
              <a:pPr/>
              <a:t>‹#›</a:t>
            </a:fld>
            <a:endParaRPr lang="en-US"/>
          </a:p>
        </p:txBody>
      </p:sp>
    </p:spTree>
  </p:cSld>
  <p:clrMapOvr>
    <a:masterClrMapping/>
  </p:clrMapOvr>
  <p:transition advClick="0" advTm="20000">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4FB139D-64AF-4A65-8559-ED54943F68FA}" type="slidenum">
              <a:rPr lang="en-US"/>
              <a:pPr/>
              <a:t>‹#›</a:t>
            </a:fld>
            <a:endParaRPr lang="en-US"/>
          </a:p>
        </p:txBody>
      </p:sp>
    </p:spTree>
  </p:cSld>
  <p:clrMapOvr>
    <a:masterClrMapping/>
  </p:clrMapOvr>
  <p:transition advClick="0" advTm="20000">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CA35544-9A57-4841-BAF3-C5B73DC280DA}" type="slidenum">
              <a:rPr lang="en-US"/>
              <a:pPr/>
              <a:t>‹#›</a:t>
            </a:fld>
            <a:endParaRPr lang="en-US"/>
          </a:p>
        </p:txBody>
      </p:sp>
    </p:spTree>
  </p:cSld>
  <p:clrMapOvr>
    <a:masterClrMapping/>
  </p:clrMapOvr>
  <p:transition advClick="0" advTm="2000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4477486-ADEA-40B3-ABC0-5332EFE023F3}" type="slidenum">
              <a:rPr lang="en-US"/>
              <a:pPr/>
              <a:t>‹#›</a:t>
            </a:fld>
            <a:endParaRPr lang="en-US"/>
          </a:p>
        </p:txBody>
      </p:sp>
    </p:spTree>
  </p:cSld>
  <p:clrMapOvr>
    <a:masterClrMapping/>
  </p:clrMapOvr>
  <p:transition advClick="0" advTm="2000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4C631C4-997C-404A-9147-8D314E796DD5}" type="slidenum">
              <a:rPr lang="en-US"/>
              <a:pPr/>
              <a:t>‹#›</a:t>
            </a:fld>
            <a:endParaRPr lang="en-US"/>
          </a:p>
        </p:txBody>
      </p:sp>
    </p:spTree>
  </p:cSld>
  <p:clrMapOvr>
    <a:masterClrMapping/>
  </p:clrMapOvr>
  <p:transition advClick="0" advTm="2000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8FD1FAB-AF48-4F05-82B0-E4AC1DB9D0EA}" type="slidenum">
              <a:rPr lang="en-US"/>
              <a:pPr/>
              <a:t>‹#›</a:t>
            </a:fld>
            <a:endParaRPr lang="en-US"/>
          </a:p>
        </p:txBody>
      </p:sp>
    </p:spTree>
  </p:cSld>
  <p:clrMapOvr>
    <a:masterClrMapping/>
  </p:clrMapOvr>
  <p:transition advClick="0" advTm="20000">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137" name="Rectangle 65"/>
          <p:cNvSpPr>
            <a:spLocks noGrp="1" noChangeArrowheads="1"/>
          </p:cNvSpPr>
          <p:nvPr>
            <p:ph type="title"/>
          </p:nvPr>
        </p:nvSpPr>
        <p:spPr bwMode="auto">
          <a:xfrm>
            <a:off x="871538" y="192088"/>
            <a:ext cx="8162925" cy="14319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3138"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39"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3140"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3141"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C13E1398-3A5B-4D8E-B007-FB291B80304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advClick="0" advTm="20000">
    <p:wipe/>
  </p:transition>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Verdana" pitchFamily="34" charset="0"/>
        </a:defRPr>
      </a:lvl2pPr>
      <a:lvl3pPr algn="l" rtl="0" fontAlgn="base">
        <a:spcBef>
          <a:spcPct val="0"/>
        </a:spcBef>
        <a:spcAft>
          <a:spcPct val="0"/>
        </a:spcAft>
        <a:defRPr sz="4400">
          <a:solidFill>
            <a:schemeClr val="tx2"/>
          </a:solidFill>
          <a:latin typeface="Verdana" pitchFamily="34" charset="0"/>
        </a:defRPr>
      </a:lvl3pPr>
      <a:lvl4pPr algn="l" rtl="0" fontAlgn="base">
        <a:spcBef>
          <a:spcPct val="0"/>
        </a:spcBef>
        <a:spcAft>
          <a:spcPct val="0"/>
        </a:spcAft>
        <a:defRPr sz="4400">
          <a:solidFill>
            <a:schemeClr val="tx2"/>
          </a:solidFill>
          <a:latin typeface="Verdana" pitchFamily="34" charset="0"/>
        </a:defRPr>
      </a:lvl4pPr>
      <a:lvl5pPr algn="l" rtl="0" fontAlgn="base">
        <a:spcBef>
          <a:spcPct val="0"/>
        </a:spcBef>
        <a:spcAft>
          <a:spcPct val="0"/>
        </a:spcAft>
        <a:defRPr sz="4400">
          <a:solidFill>
            <a:schemeClr val="tx2"/>
          </a:solidFill>
          <a:latin typeface="Verdana" pitchFamily="34" charset="0"/>
        </a:defRPr>
      </a:lvl5pPr>
      <a:lvl6pPr marL="457200" algn="l" rtl="0" fontAlgn="base">
        <a:spcBef>
          <a:spcPct val="0"/>
        </a:spcBef>
        <a:spcAft>
          <a:spcPct val="0"/>
        </a:spcAft>
        <a:defRPr sz="4400">
          <a:solidFill>
            <a:schemeClr val="tx2"/>
          </a:solidFill>
          <a:latin typeface="Verdana" pitchFamily="34" charset="0"/>
        </a:defRPr>
      </a:lvl6pPr>
      <a:lvl7pPr marL="914400" algn="l" rtl="0" fontAlgn="base">
        <a:spcBef>
          <a:spcPct val="0"/>
        </a:spcBef>
        <a:spcAft>
          <a:spcPct val="0"/>
        </a:spcAft>
        <a:defRPr sz="4400">
          <a:solidFill>
            <a:schemeClr val="tx2"/>
          </a:solidFill>
          <a:latin typeface="Verdana" pitchFamily="34" charset="0"/>
        </a:defRPr>
      </a:lvl7pPr>
      <a:lvl8pPr marL="1371600" algn="l" rtl="0" fontAlgn="base">
        <a:spcBef>
          <a:spcPct val="0"/>
        </a:spcBef>
        <a:spcAft>
          <a:spcPct val="0"/>
        </a:spcAft>
        <a:defRPr sz="4400">
          <a:solidFill>
            <a:schemeClr val="tx2"/>
          </a:solidFill>
          <a:latin typeface="Verdana" pitchFamily="34" charset="0"/>
        </a:defRPr>
      </a:lvl8pPr>
      <a:lvl9pPr marL="1828800" algn="l" rtl="0" fontAlgn="base">
        <a:spcBef>
          <a:spcPct val="0"/>
        </a:spcBef>
        <a:spcAft>
          <a:spcPct val="0"/>
        </a:spcAft>
        <a:defRPr sz="4400">
          <a:solidFill>
            <a:schemeClr val="tx2"/>
          </a:solidFill>
          <a:latin typeface="Verdana" pitchFamily="34" charset="0"/>
        </a:defRPr>
      </a:lvl9pPr>
    </p:titleStyle>
    <p:bodyStyle>
      <a:lvl1pPr marL="342900" indent="-342900" algn="l" rtl="0" fontAlgn="base">
        <a:spcBef>
          <a:spcPct val="20000"/>
        </a:spcBef>
        <a:spcAft>
          <a:spcPct val="0"/>
        </a:spcAft>
        <a:buClr>
          <a:schemeClr val="folHlink"/>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folHlink"/>
        </a:buClr>
        <a:buSzPct val="70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tx2"/>
        </a:buClr>
        <a:buChar char="•"/>
        <a:defRPr sz="2400">
          <a:solidFill>
            <a:schemeClr val="tx1"/>
          </a:solidFill>
          <a:latin typeface="+mn-lt"/>
        </a:defRPr>
      </a:lvl3pPr>
      <a:lvl4pPr marL="1600200" indent="-228600" algn="l" rtl="0" fontAlgn="base">
        <a:spcBef>
          <a:spcPct val="20000"/>
        </a:spcBef>
        <a:spcAft>
          <a:spcPct val="0"/>
        </a:spcAft>
        <a:buClr>
          <a:schemeClr val="hlink"/>
        </a:buClr>
        <a:buChar char="•"/>
        <a:defRPr sz="2000">
          <a:solidFill>
            <a:schemeClr val="tx1"/>
          </a:solidFill>
          <a:latin typeface="+mn-lt"/>
        </a:defRPr>
      </a:lvl4pPr>
      <a:lvl5pPr marL="2057400" indent="-228600" algn="l" rtl="0" fontAlgn="base">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audio" Target="../media/audio2.wav"/><Relationship Id="rId7"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audio" Target="../media/audio1.wav"/><Relationship Id="rId6" Type="http://schemas.openxmlformats.org/officeDocument/2006/relationships/image" Target="../media/image1.wmf"/><Relationship Id="rId5" Type="http://schemas.openxmlformats.org/officeDocument/2006/relationships/hyperlink" Target="http://www.virtual.yosemite.cc.ca.us/lumanr2/English_25/unit_B.htm" TargetMode="External"/><Relationship Id="rId4" Type="http://schemas.openxmlformats.org/officeDocument/2006/relationships/slide" Target="slide6.xml"/></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6.wav"/><Relationship Id="rId1" Type="http://schemas.openxmlformats.org/officeDocument/2006/relationships/slideLayout" Target="../slideLayouts/slideLayout2.xml"/><Relationship Id="rId5" Type="http://schemas.openxmlformats.org/officeDocument/2006/relationships/image" Target="../media/image1.wmf"/><Relationship Id="rId4" Type="http://schemas.openxmlformats.org/officeDocument/2006/relationships/hyperlink" Target="http://www.virtual.yosemite.cc.ca.us/lumanr2/English_25/unit_B.htm" TargetMode="External"/></Relationships>
</file>

<file path=ppt/slides/_rels/slide1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2.xml"/><Relationship Id="rId1" Type="http://schemas.openxmlformats.org/officeDocument/2006/relationships/audio" Target="../media/audio12.wav"/><Relationship Id="rId6" Type="http://schemas.openxmlformats.org/officeDocument/2006/relationships/image" Target="../media/image1.wmf"/><Relationship Id="rId5" Type="http://schemas.openxmlformats.org/officeDocument/2006/relationships/hyperlink" Target="http://www.virtual.yosemite.cc.ca.us/lumanr2/English_25/unit_B.htm" TargetMode="Externa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audio" Target="../media/audio2.wav"/><Relationship Id="rId1" Type="http://schemas.openxmlformats.org/officeDocument/2006/relationships/slideLayout" Target="../slideLayouts/slideLayout2.xml"/><Relationship Id="rId5" Type="http://schemas.openxmlformats.org/officeDocument/2006/relationships/image" Target="../media/image1.wmf"/><Relationship Id="rId4" Type="http://schemas.openxmlformats.org/officeDocument/2006/relationships/hyperlink" Target="http://www.virtual.yosemite.cc.ca.us/lumanr2/English_25/unit_B.ht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virtual.yosemite.cc.ca.us/lumanr2/English_25/unit_B.htm" TargetMode="External"/><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4.xml.rels><?xml version="1.0" encoding="UTF-8" standalone="yes"?>
<Relationships xmlns="http://schemas.openxmlformats.org/package/2006/relationships"><Relationship Id="rId3" Type="http://schemas.openxmlformats.org/officeDocument/2006/relationships/hyperlink" Target="http://www.virtual.yosemite.cc.ca.us/lumanr2/English_25/unit_B.htm" TargetMode="External"/><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audio" Target="../media/audio2.wav"/><Relationship Id="rId7" Type="http://schemas.openxmlformats.org/officeDocument/2006/relationships/hyperlink" Target="http://www.virtual.yosemite.cc.ca.us/lumanr2/English_25/unit_B.htm" TargetMode="Externa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3.png"/><Relationship Id="rId5" Type="http://schemas.openxmlformats.org/officeDocument/2006/relationships/image" Target="../media/image5.wmf"/><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2.xml"/><Relationship Id="rId1" Type="http://schemas.openxmlformats.org/officeDocument/2006/relationships/audio" Target="../media/audio4.wav"/><Relationship Id="rId6" Type="http://schemas.openxmlformats.org/officeDocument/2006/relationships/image" Target="../media/image1.wmf"/><Relationship Id="rId5" Type="http://schemas.openxmlformats.org/officeDocument/2006/relationships/hyperlink" Target="http://www.virtual.yosemite.cc.ca.us/lumanr2/English_25/unit_B.htm"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audio" Target="../media/audio6.wav"/><Relationship Id="rId7"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audio" Target="../media/audio5.wav"/><Relationship Id="rId6" Type="http://schemas.openxmlformats.org/officeDocument/2006/relationships/hyperlink" Target="http://www.virtual.yosemite.cc.ca.us/lumanr2/English_25/unit_B.htm" TargetMode="External"/><Relationship Id="rId5" Type="http://schemas.openxmlformats.org/officeDocument/2006/relationships/image" Target="../media/image3.png"/><Relationship Id="rId4" Type="http://schemas.openxmlformats.org/officeDocument/2006/relationships/audio" Target="../media/audio2.wav"/></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7"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audio" Target="../media/audio7.wav"/><Relationship Id="rId6" Type="http://schemas.openxmlformats.org/officeDocument/2006/relationships/hyperlink" Target="http://www.virtual.yosemite.cc.ca.us/lumanr2/English_25/unit_B.htm" TargetMode="External"/><Relationship Id="rId5" Type="http://schemas.openxmlformats.org/officeDocument/2006/relationships/image" Target="../media/image3.png"/><Relationship Id="rId4" Type="http://schemas.openxmlformats.org/officeDocument/2006/relationships/slide" Target="slide13.xml"/></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2.xml"/><Relationship Id="rId1" Type="http://schemas.openxmlformats.org/officeDocument/2006/relationships/audio" Target="../media/audio8.wav"/><Relationship Id="rId6" Type="http://schemas.openxmlformats.org/officeDocument/2006/relationships/image" Target="../media/image1.wmf"/><Relationship Id="rId5" Type="http://schemas.openxmlformats.org/officeDocument/2006/relationships/hyperlink" Target="http://www.virtual.yosemite.cc.ca.us/lumanr2/English_25/unit_B.htm"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2.xml"/><Relationship Id="rId1" Type="http://schemas.openxmlformats.org/officeDocument/2006/relationships/audio" Target="../media/audio9.wav"/><Relationship Id="rId6" Type="http://schemas.openxmlformats.org/officeDocument/2006/relationships/image" Target="../media/image1.wmf"/><Relationship Id="rId5" Type="http://schemas.openxmlformats.org/officeDocument/2006/relationships/hyperlink" Target="http://www.virtual.yosemite.cc.ca.us/lumanr2/English_25/unit_B.htm" TargetMode="Externa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0.wav"/><Relationship Id="rId1" Type="http://schemas.openxmlformats.org/officeDocument/2006/relationships/slideLayout" Target="../slideLayouts/slideLayout2.xml"/><Relationship Id="rId5" Type="http://schemas.openxmlformats.org/officeDocument/2006/relationships/image" Target="../media/image1.wmf"/><Relationship Id="rId4" Type="http://schemas.openxmlformats.org/officeDocument/2006/relationships/hyperlink" Target="http://www.virtual.yosemite.cc.ca.us/lumanr2/English_25/unit_B.htm" TargetMode="External"/></Relationships>
</file>

<file path=ppt/slides/_rels/slide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2.xml"/><Relationship Id="rId1" Type="http://schemas.openxmlformats.org/officeDocument/2006/relationships/audio" Target="../media/audio11.wav"/><Relationship Id="rId6" Type="http://schemas.openxmlformats.org/officeDocument/2006/relationships/image" Target="../media/image1.wmf"/><Relationship Id="rId5" Type="http://schemas.openxmlformats.org/officeDocument/2006/relationships/hyperlink" Target="http://www.virtual.yosemite.cc.ca.us/lumanr2/English_25/unit_B.htm"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381000" y="457200"/>
            <a:ext cx="8763000" cy="762000"/>
          </a:xfrm>
          <a:prstGeom prst="rect">
            <a:avLst/>
          </a:prstGeom>
          <a:noFill/>
          <a:ln w="9525">
            <a:noFill/>
            <a:miter lim="800000"/>
            <a:headEnd/>
            <a:tailEnd/>
          </a:ln>
          <a:effectLst/>
        </p:spPr>
        <p:txBody>
          <a:bodyPr anchor="b">
            <a:spAutoFit/>
          </a:bodyPr>
          <a:lstStyle/>
          <a:p>
            <a:pPr algn="ctr"/>
            <a:r>
              <a:rPr lang="en-US" sz="4400" b="1" u="sng">
                <a:solidFill>
                  <a:schemeClr val="tx2"/>
                </a:solidFill>
                <a:effectLst>
                  <a:outerShdw blurRad="38100" dist="38100" dir="2700000" algn="tl">
                    <a:srgbClr val="C0C0C0"/>
                  </a:outerShdw>
                </a:effectLst>
              </a:rPr>
              <a:t>Making an Outline</a:t>
            </a:r>
          </a:p>
        </p:txBody>
      </p:sp>
      <p:sp>
        <p:nvSpPr>
          <p:cNvPr id="2053" name="AutoShape 5">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2054" name="AutoShape 6">
            <a:hlinkClick r:id="rId4" action="ppaction://hlinksldjump" highlightClick="1">
              <a:snd r:embed="rId3" name="type.wav"/>
            </a:hlinkClick>
          </p:cNvPr>
          <p:cNvSpPr>
            <a:spLocks noChangeArrowheads="1"/>
          </p:cNvSpPr>
          <p:nvPr/>
        </p:nvSpPr>
        <p:spPr bwMode="auto">
          <a:xfrm>
            <a:off x="381000" y="6248400"/>
            <a:ext cx="609600" cy="381000"/>
          </a:xfrm>
          <a:prstGeom prst="actionButtonInformation">
            <a:avLst/>
          </a:prstGeom>
          <a:solidFill>
            <a:schemeClr val="bg2"/>
          </a:solidFill>
          <a:ln w="9525">
            <a:solidFill>
              <a:schemeClr val="tx1"/>
            </a:solidFill>
            <a:miter lim="800000"/>
            <a:headEnd/>
            <a:tailEnd/>
          </a:ln>
          <a:effectLst/>
        </p:spPr>
        <p:txBody>
          <a:bodyPr wrap="none" anchor="ctr"/>
          <a:lstStyle/>
          <a:p>
            <a:endParaRPr lang="en-US"/>
          </a:p>
        </p:txBody>
      </p:sp>
      <p:pic>
        <p:nvPicPr>
          <p:cNvPr id="2056" name="Picture 8" descr="C:\WINDOWS\Application Data\Microsoft\Media Catalog\Downloaded Clips\cl67\j0257861.wmf">
            <a:hlinkClick r:id="rId5"/>
          </p:cNvPr>
          <p:cNvPicPr>
            <a:picLocks noChangeAspect="1" noChangeArrowheads="1"/>
          </p:cNvPicPr>
          <p:nvPr/>
        </p:nvPicPr>
        <p:blipFill>
          <a:blip r:embed="rId6" cstate="print"/>
          <a:srcRect/>
          <a:stretch>
            <a:fillRect/>
          </a:stretch>
        </p:blipFill>
        <p:spPr bwMode="auto">
          <a:xfrm>
            <a:off x="4114800" y="6180138"/>
            <a:ext cx="533400" cy="525462"/>
          </a:xfrm>
          <a:prstGeom prst="rect">
            <a:avLst/>
          </a:prstGeom>
          <a:noFill/>
        </p:spPr>
      </p:pic>
      <p:sp>
        <p:nvSpPr>
          <p:cNvPr id="2059" name="Text Box 11"/>
          <p:cNvSpPr txBox="1">
            <a:spLocks noChangeArrowheads="1"/>
          </p:cNvSpPr>
          <p:nvPr/>
        </p:nvSpPr>
        <p:spPr bwMode="auto">
          <a:xfrm>
            <a:off x="1066800" y="6400800"/>
            <a:ext cx="1295400" cy="304800"/>
          </a:xfrm>
          <a:prstGeom prst="rect">
            <a:avLst/>
          </a:prstGeom>
          <a:noFill/>
          <a:ln w="9525">
            <a:noFill/>
            <a:miter lim="800000"/>
            <a:headEnd/>
            <a:tailEnd/>
          </a:ln>
          <a:effectLst/>
        </p:spPr>
        <p:txBody>
          <a:bodyPr>
            <a:spAutoFit/>
          </a:bodyPr>
          <a:lstStyle/>
          <a:p>
            <a:pPr algn="ctr">
              <a:spcBef>
                <a:spcPct val="50000"/>
              </a:spcBef>
            </a:pPr>
            <a:r>
              <a:rPr lang="en-US" sz="1400" b="1"/>
              <a:t>References</a:t>
            </a:r>
          </a:p>
        </p:txBody>
      </p:sp>
      <p:sp>
        <p:nvSpPr>
          <p:cNvPr id="2060" name="Text Box 12"/>
          <p:cNvSpPr txBox="1">
            <a:spLocks noChangeArrowheads="1"/>
          </p:cNvSpPr>
          <p:nvPr/>
        </p:nvSpPr>
        <p:spPr bwMode="auto">
          <a:xfrm>
            <a:off x="914400" y="6232525"/>
            <a:ext cx="2057400" cy="244475"/>
          </a:xfrm>
          <a:prstGeom prst="rect">
            <a:avLst/>
          </a:prstGeom>
          <a:noFill/>
          <a:ln w="9525">
            <a:noFill/>
            <a:miter lim="800000"/>
            <a:headEnd/>
            <a:tailEnd/>
          </a:ln>
          <a:effectLst/>
        </p:spPr>
        <p:txBody>
          <a:bodyPr>
            <a:spAutoFit/>
          </a:bodyPr>
          <a:lstStyle/>
          <a:p>
            <a:pPr algn="ctr">
              <a:spcBef>
                <a:spcPct val="50000"/>
              </a:spcBef>
            </a:pPr>
            <a:r>
              <a:rPr lang="en-US" sz="1000" b="1"/>
              <a:t>© 2001 by Ruth Luman</a:t>
            </a:r>
          </a:p>
        </p:txBody>
      </p:sp>
      <p:sp>
        <p:nvSpPr>
          <p:cNvPr id="2064" name="Rectangle 16"/>
          <p:cNvSpPr>
            <a:spLocks noChangeArrowheads="1"/>
          </p:cNvSpPr>
          <p:nvPr/>
        </p:nvSpPr>
        <p:spPr bwMode="auto">
          <a:xfrm>
            <a:off x="1671638" y="1219200"/>
            <a:ext cx="6481762" cy="579438"/>
          </a:xfrm>
          <a:prstGeom prst="rect">
            <a:avLst/>
          </a:prstGeom>
          <a:noFill/>
          <a:ln w="9525">
            <a:noFill/>
            <a:miter lim="800000"/>
            <a:headEnd/>
            <a:tailEnd/>
          </a:ln>
          <a:effectLst/>
        </p:spPr>
        <p:txBody>
          <a:bodyPr wrap="none">
            <a:spAutoFit/>
          </a:bodyPr>
          <a:lstStyle/>
          <a:p>
            <a:pPr algn="ctr"/>
            <a:r>
              <a:rPr lang="en-US" sz="3200" b="1">
                <a:solidFill>
                  <a:schemeClr val="tx2"/>
                </a:solidFill>
                <a:effectLst>
                  <a:outerShdw blurRad="38100" dist="38100" dir="2700000" algn="tl">
                    <a:srgbClr val="C0C0C0"/>
                  </a:outerShdw>
                </a:effectLst>
              </a:rPr>
              <a:t>A Plan That Builds an Essay</a:t>
            </a:r>
          </a:p>
        </p:txBody>
      </p:sp>
      <p:pic>
        <p:nvPicPr>
          <p:cNvPr id="2066" name="Picture 18" descr="C:\WINDOWS\Application Data\Microsoft\Media Catalog\Downloaded Clips\cl31\j0124657.wmf"/>
          <p:cNvPicPr>
            <a:picLocks noChangeAspect="1" noChangeArrowheads="1"/>
          </p:cNvPicPr>
          <p:nvPr/>
        </p:nvPicPr>
        <p:blipFill>
          <a:blip r:embed="rId7" cstate="print"/>
          <a:srcRect/>
          <a:stretch>
            <a:fillRect/>
          </a:stretch>
        </p:blipFill>
        <p:spPr bwMode="auto">
          <a:xfrm>
            <a:off x="4343400" y="3381375"/>
            <a:ext cx="2895600" cy="2541588"/>
          </a:xfrm>
          <a:prstGeom prst="rect">
            <a:avLst/>
          </a:prstGeom>
          <a:noFill/>
        </p:spPr>
      </p:pic>
      <p:sp>
        <p:nvSpPr>
          <p:cNvPr id="2065" name="AutoShape 17"/>
          <p:cNvSpPr>
            <a:spLocks noChangeArrowheads="1"/>
          </p:cNvSpPr>
          <p:nvPr/>
        </p:nvSpPr>
        <p:spPr bwMode="auto">
          <a:xfrm>
            <a:off x="1219200" y="1905000"/>
            <a:ext cx="2997200" cy="2133600"/>
          </a:xfrm>
          <a:prstGeom prst="cloudCallout">
            <a:avLst>
              <a:gd name="adj1" fmla="val 77227"/>
              <a:gd name="adj2" fmla="val 29537"/>
            </a:avLst>
          </a:prstGeom>
          <a:solidFill>
            <a:schemeClr val="accent1"/>
          </a:solidFill>
          <a:ln w="9525">
            <a:solidFill>
              <a:schemeClr val="tx1"/>
            </a:solidFill>
            <a:miter lim="800000"/>
            <a:headEnd/>
            <a:tailEnd/>
          </a:ln>
          <a:effectLst/>
        </p:spPr>
        <p:txBody>
          <a:bodyPr/>
          <a:lstStyle/>
          <a:p>
            <a:pPr algn="ctr"/>
            <a:endParaRPr lang="en-US"/>
          </a:p>
        </p:txBody>
      </p:sp>
      <p:sp>
        <p:nvSpPr>
          <p:cNvPr id="2068" name="Text Box 20"/>
          <p:cNvSpPr txBox="1">
            <a:spLocks noChangeArrowheads="1"/>
          </p:cNvSpPr>
          <p:nvPr/>
        </p:nvSpPr>
        <p:spPr bwMode="auto">
          <a:xfrm rot="-1816911">
            <a:off x="2170113" y="2286000"/>
            <a:ext cx="1106487" cy="1281113"/>
          </a:xfrm>
          <a:prstGeom prst="rect">
            <a:avLst/>
          </a:prstGeom>
          <a:solidFill>
            <a:schemeClr val="accent1"/>
          </a:solidFill>
          <a:ln w="19050">
            <a:solidFill>
              <a:schemeClr val="tx1"/>
            </a:solidFill>
            <a:miter lim="800000"/>
            <a:headEnd/>
            <a:tailEnd/>
          </a:ln>
          <a:effectLst/>
        </p:spPr>
        <p:txBody>
          <a:bodyPr>
            <a:spAutoFit/>
          </a:bodyPr>
          <a:lstStyle/>
          <a:p>
            <a:pPr algn="ctr">
              <a:spcBef>
                <a:spcPct val="50000"/>
              </a:spcBef>
            </a:pPr>
            <a:r>
              <a:rPr lang="en-US" sz="1400" b="1" u="sng"/>
              <a:t>Essay</a:t>
            </a:r>
            <a:endParaRPr lang="en-US" sz="1400"/>
          </a:p>
          <a:p>
            <a:pPr>
              <a:spcBef>
                <a:spcPct val="50000"/>
              </a:spcBef>
            </a:pPr>
            <a:r>
              <a:rPr lang="en-US" sz="1400"/>
              <a:t>   -------------------   ---------------------</a:t>
            </a:r>
            <a:endParaRPr lang="en-US" sz="1400" b="1" u="sng"/>
          </a:p>
        </p:txBody>
      </p:sp>
      <p:pic>
        <p:nvPicPr>
          <p:cNvPr id="2070" name="Picture 22">
            <a:hlinkClick r:id="" action="ppaction://media"/>
          </p:cNvPr>
          <p:cNvPicPr>
            <a:picLocks noRot="1" noChangeAspect="1" noChangeArrowheads="1"/>
          </p:cNvPicPr>
          <p:nvPr>
            <a:wavAudioFile r:embed="rId1" name="outline"/>
          </p:nvPr>
        </p:nvPicPr>
        <p:blipFill>
          <a:blip r:embed="rId8" cstate="print"/>
          <a:srcRect/>
          <a:stretch>
            <a:fillRect/>
          </a:stretch>
        </p:blipFill>
        <p:spPr bwMode="auto">
          <a:xfrm>
            <a:off x="7239000" y="6172200"/>
            <a:ext cx="457200" cy="457200"/>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2070"/>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1" name="outline"/>
                                        </p:tgtEl>
                                      </p:cMediaNode>
                                    </p:audio>
                                  </p:subTnLst>
                                </p:cTn>
                              </p:par>
                            </p:childTnLst>
                          </p:cTn>
                        </p:par>
                        <p:par>
                          <p:cTn id="7" fill="hold">
                            <p:stCondLst>
                              <p:cond delay="500"/>
                            </p:stCondLst>
                            <p:childTnLst>
                              <p:par>
                                <p:cTn id="8" presetID="1" presetClass="mediacall" presetSubtype="0" fill="hold" nodeType="afterEffect">
                                  <p:stCondLst>
                                    <p:cond delay="0"/>
                                  </p:stCondLst>
                                  <p:childTnLst>
                                    <p:cmd type="call" cmd="playFrom(0.0)">
                                      <p:cBhvr>
                                        <p:cTn id="9" dur="1" fill="hold"/>
                                        <p:tgtEl>
                                          <p:spTgt spid="2070"/>
                                        </p:tgtEl>
                                      </p:cBhvr>
                                    </p:cmd>
                                  </p:childTnLst>
                                </p:cTn>
                              </p:par>
                              <p:par>
                                <p:cTn id="10" presetID="3" presetClass="entr" presetSubtype="10" fill="hold" grpId="0" nodeType="withEffect">
                                  <p:stCondLst>
                                    <p:cond delay="2000"/>
                                  </p:stCondLst>
                                  <p:childTnLst>
                                    <p:set>
                                      <p:cBhvr>
                                        <p:cTn id="11" dur="1" fill="hold">
                                          <p:stCondLst>
                                            <p:cond delay="0"/>
                                          </p:stCondLst>
                                        </p:cTn>
                                        <p:tgtEl>
                                          <p:spTgt spid="2064"/>
                                        </p:tgtEl>
                                        <p:attrNameLst>
                                          <p:attrName>style.visibility</p:attrName>
                                        </p:attrNameLst>
                                      </p:cBhvr>
                                      <p:to>
                                        <p:strVal val="visible"/>
                                      </p:to>
                                    </p:set>
                                    <p:animEffect transition="in" filter="blinds(horizontal)">
                                      <p:cBhvr>
                                        <p:cTn id="12" dur="500"/>
                                        <p:tgtEl>
                                          <p:spTgt spid="2064"/>
                                        </p:tgtEl>
                                      </p:cBhvr>
                                    </p:animEffect>
                                  </p:childTnLst>
                                </p:cTn>
                              </p:par>
                            </p:childTnLst>
                          </p:cTn>
                        </p:par>
                        <p:par>
                          <p:cTn id="13" fill="hold">
                            <p:stCondLst>
                              <p:cond delay="3000"/>
                            </p:stCondLst>
                            <p:childTnLst>
                              <p:par>
                                <p:cTn id="14" presetID="5" presetClass="entr" presetSubtype="10" fill="hold" nodeType="afterEffect">
                                  <p:stCondLst>
                                    <p:cond delay="1000"/>
                                  </p:stCondLst>
                                  <p:childTnLst>
                                    <p:set>
                                      <p:cBhvr>
                                        <p:cTn id="15" dur="1" fill="hold">
                                          <p:stCondLst>
                                            <p:cond delay="0"/>
                                          </p:stCondLst>
                                        </p:cTn>
                                        <p:tgtEl>
                                          <p:spTgt spid="2066"/>
                                        </p:tgtEl>
                                        <p:attrNameLst>
                                          <p:attrName>style.visibility</p:attrName>
                                        </p:attrNameLst>
                                      </p:cBhvr>
                                      <p:to>
                                        <p:strVal val="visible"/>
                                      </p:to>
                                    </p:set>
                                    <p:animEffect transition="in" filter="checkerboard(across)">
                                      <p:cBhvr>
                                        <p:cTn id="16" dur="500"/>
                                        <p:tgtEl>
                                          <p:spTgt spid="2066"/>
                                        </p:tgtEl>
                                      </p:cBhvr>
                                    </p:animEffect>
                                  </p:childTnLst>
                                </p:cTn>
                              </p:par>
                            </p:childTnLst>
                          </p:cTn>
                        </p:par>
                        <p:par>
                          <p:cTn id="17" fill="hold">
                            <p:stCondLst>
                              <p:cond delay="4500"/>
                            </p:stCondLst>
                            <p:childTnLst>
                              <p:par>
                                <p:cTn id="18" presetID="17" presetClass="entr" presetSubtype="2" fill="hold" grpId="0" nodeType="afterEffect">
                                  <p:stCondLst>
                                    <p:cond delay="1000"/>
                                  </p:stCondLst>
                                  <p:childTnLst>
                                    <p:set>
                                      <p:cBhvr>
                                        <p:cTn id="19" dur="1" fill="hold">
                                          <p:stCondLst>
                                            <p:cond delay="0"/>
                                          </p:stCondLst>
                                        </p:cTn>
                                        <p:tgtEl>
                                          <p:spTgt spid="2065"/>
                                        </p:tgtEl>
                                        <p:attrNameLst>
                                          <p:attrName>style.visibility</p:attrName>
                                        </p:attrNameLst>
                                      </p:cBhvr>
                                      <p:to>
                                        <p:strVal val="visible"/>
                                      </p:to>
                                    </p:set>
                                    <p:anim calcmode="lin" valueType="num">
                                      <p:cBhvr>
                                        <p:cTn id="20" dur="500" fill="hold"/>
                                        <p:tgtEl>
                                          <p:spTgt spid="2065"/>
                                        </p:tgtEl>
                                        <p:attrNameLst>
                                          <p:attrName>ppt_x</p:attrName>
                                        </p:attrNameLst>
                                      </p:cBhvr>
                                      <p:tavLst>
                                        <p:tav tm="0">
                                          <p:val>
                                            <p:strVal val="#ppt_x+#ppt_w/2"/>
                                          </p:val>
                                        </p:tav>
                                        <p:tav tm="100000">
                                          <p:val>
                                            <p:strVal val="#ppt_x"/>
                                          </p:val>
                                        </p:tav>
                                      </p:tavLst>
                                    </p:anim>
                                    <p:anim calcmode="lin" valueType="num">
                                      <p:cBhvr>
                                        <p:cTn id="21" dur="500" fill="hold"/>
                                        <p:tgtEl>
                                          <p:spTgt spid="2065"/>
                                        </p:tgtEl>
                                        <p:attrNameLst>
                                          <p:attrName>ppt_y</p:attrName>
                                        </p:attrNameLst>
                                      </p:cBhvr>
                                      <p:tavLst>
                                        <p:tav tm="0">
                                          <p:val>
                                            <p:strVal val="#ppt_y"/>
                                          </p:val>
                                        </p:tav>
                                        <p:tav tm="100000">
                                          <p:val>
                                            <p:strVal val="#ppt_y"/>
                                          </p:val>
                                        </p:tav>
                                      </p:tavLst>
                                    </p:anim>
                                    <p:anim calcmode="lin" valueType="num">
                                      <p:cBhvr>
                                        <p:cTn id="22" dur="500" fill="hold"/>
                                        <p:tgtEl>
                                          <p:spTgt spid="2065"/>
                                        </p:tgtEl>
                                        <p:attrNameLst>
                                          <p:attrName>ppt_w</p:attrName>
                                        </p:attrNameLst>
                                      </p:cBhvr>
                                      <p:tavLst>
                                        <p:tav tm="0">
                                          <p:val>
                                            <p:fltVal val="0"/>
                                          </p:val>
                                        </p:tav>
                                        <p:tav tm="100000">
                                          <p:val>
                                            <p:strVal val="#ppt_w"/>
                                          </p:val>
                                        </p:tav>
                                      </p:tavLst>
                                    </p:anim>
                                    <p:anim calcmode="lin" valueType="num">
                                      <p:cBhvr>
                                        <p:cTn id="23" dur="500" fill="hold"/>
                                        <p:tgtEl>
                                          <p:spTgt spid="2065"/>
                                        </p:tgtEl>
                                        <p:attrNameLst>
                                          <p:attrName>ppt_h</p:attrName>
                                        </p:attrNameLst>
                                      </p:cBhvr>
                                      <p:tavLst>
                                        <p:tav tm="0">
                                          <p:val>
                                            <p:strVal val="#ppt_h"/>
                                          </p:val>
                                        </p:tav>
                                        <p:tav tm="100000">
                                          <p:val>
                                            <p:strVal val="#ppt_h"/>
                                          </p:val>
                                        </p:tav>
                                      </p:tavLst>
                                    </p:anim>
                                  </p:childTnLst>
                                </p:cTn>
                              </p:par>
                            </p:childTnLst>
                          </p:cTn>
                        </p:par>
                        <p:par>
                          <p:cTn id="24" fill="hold">
                            <p:stCondLst>
                              <p:cond delay="6000"/>
                            </p:stCondLst>
                            <p:childTnLst>
                              <p:par>
                                <p:cTn id="25" presetID="9" presetClass="entr" presetSubtype="0" fill="hold" grpId="0" nodeType="afterEffect">
                                  <p:stCondLst>
                                    <p:cond delay="1000"/>
                                  </p:stCondLst>
                                  <p:childTnLst>
                                    <p:set>
                                      <p:cBhvr>
                                        <p:cTn id="26" dur="1" fill="hold">
                                          <p:stCondLst>
                                            <p:cond delay="0"/>
                                          </p:stCondLst>
                                        </p:cTn>
                                        <p:tgtEl>
                                          <p:spTgt spid="2068"/>
                                        </p:tgtEl>
                                        <p:attrNameLst>
                                          <p:attrName>style.visibility</p:attrName>
                                        </p:attrNameLst>
                                      </p:cBhvr>
                                      <p:to>
                                        <p:strVal val="visible"/>
                                      </p:to>
                                    </p:set>
                                    <p:animEffect transition="in" filter="dissolve">
                                      <p:cBhvr>
                                        <p:cTn id="27" dur="500"/>
                                        <p:tgtEl>
                                          <p:spTgt spid="2068"/>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8" fill="hold" display="0">
                  <p:stCondLst>
                    <p:cond delay="indefinite"/>
                  </p:stCondLst>
                  <p:endCondLst>
                    <p:cond evt="onPrev" delay="0">
                      <p:tgtEl>
                        <p:sldTgt/>
                      </p:tgtEl>
                    </p:cond>
                    <p:cond evt="onStopAudio" delay="0">
                      <p:tgtEl>
                        <p:sldTgt/>
                      </p:tgtEl>
                    </p:cond>
                  </p:endCondLst>
                </p:cTn>
                <p:tgtEl>
                  <p:spTgt spid="2070"/>
                </p:tgtEl>
              </p:cMediaNode>
            </p:audio>
          </p:childTnLst>
        </p:cTn>
      </p:par>
    </p:tnLst>
    <p:bldLst>
      <p:bldP spid="2064" grpId="0" autoUpdateAnimBg="0"/>
      <p:bldP spid="2065" grpId="0" animBg="1" autoUpdateAnimBg="0"/>
      <p:bldP spid="2068"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pPr algn="ctr"/>
            <a:r>
              <a:rPr lang="en-US" sz="4400" b="1" u="sng">
                <a:solidFill>
                  <a:schemeClr val="tx2"/>
                </a:solidFill>
                <a:effectLst>
                  <a:outerShdw blurRad="38100" dist="38100" dir="2700000" algn="tl">
                    <a:srgbClr val="C0C0C0"/>
                  </a:outerShdw>
                </a:effectLst>
              </a:rPr>
              <a:t>The Process</a:t>
            </a:r>
          </a:p>
        </p:txBody>
      </p:sp>
      <p:sp>
        <p:nvSpPr>
          <p:cNvPr id="16387" name="Text Box 3"/>
          <p:cNvSpPr txBox="1">
            <a:spLocks noChangeArrowheads="1"/>
          </p:cNvSpPr>
          <p:nvPr/>
        </p:nvSpPr>
        <p:spPr bwMode="auto">
          <a:xfrm>
            <a:off x="457200" y="838200"/>
            <a:ext cx="8382000" cy="579438"/>
          </a:xfrm>
          <a:prstGeom prst="rect">
            <a:avLst/>
          </a:prstGeom>
          <a:noFill/>
          <a:ln w="9525">
            <a:noFill/>
            <a:miter lim="800000"/>
            <a:headEnd/>
            <a:tailEnd/>
          </a:ln>
          <a:effectLst/>
        </p:spPr>
        <p:txBody>
          <a:bodyPr>
            <a:spAutoFit/>
          </a:bodyPr>
          <a:lstStyle/>
          <a:p>
            <a:pPr algn="ctr">
              <a:spcBef>
                <a:spcPct val="50000"/>
              </a:spcBef>
            </a:pPr>
            <a:r>
              <a:rPr lang="en-US" sz="3200" b="1"/>
              <a:t>Supporting Details</a:t>
            </a:r>
            <a:endParaRPr lang="en-US" sz="3200"/>
          </a:p>
        </p:txBody>
      </p:sp>
      <p:sp>
        <p:nvSpPr>
          <p:cNvPr id="16388" name="AutoShape 4">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16390" name="AutoShape 6">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16392" name="Text Box 8"/>
          <p:cNvSpPr txBox="1">
            <a:spLocks noChangeArrowheads="1"/>
          </p:cNvSpPr>
          <p:nvPr/>
        </p:nvSpPr>
        <p:spPr bwMode="auto">
          <a:xfrm>
            <a:off x="3048000" y="2133600"/>
            <a:ext cx="5105400" cy="2955925"/>
          </a:xfrm>
          <a:prstGeom prst="rect">
            <a:avLst/>
          </a:prstGeom>
          <a:solidFill>
            <a:schemeClr val="accent1"/>
          </a:solidFill>
          <a:ln w="28575">
            <a:solidFill>
              <a:schemeClr val="tx2"/>
            </a:solidFill>
            <a:miter lim="800000"/>
            <a:headEnd/>
            <a:tailEnd/>
          </a:ln>
          <a:effectLst/>
        </p:spPr>
        <p:txBody>
          <a:bodyPr>
            <a:spAutoFit/>
          </a:bodyPr>
          <a:lstStyle/>
          <a:p>
            <a:pPr>
              <a:spcBef>
                <a:spcPct val="50000"/>
              </a:spcBef>
            </a:pPr>
            <a:r>
              <a:rPr lang="en-US" sz="1200" b="1" u="sng"/>
              <a:t>II.  Body Paragraph #1:</a:t>
            </a:r>
          </a:p>
          <a:p>
            <a:pPr>
              <a:spcBef>
                <a:spcPct val="50000"/>
              </a:spcBef>
            </a:pPr>
            <a:r>
              <a:rPr lang="en-US" sz="1200" b="1" u="sng">
                <a:solidFill>
                  <a:schemeClr val="tx2"/>
                </a:solidFill>
              </a:rPr>
              <a:t>Topic Sentence:</a:t>
            </a:r>
            <a:r>
              <a:rPr lang="en-US" sz="1200" b="1">
                <a:solidFill>
                  <a:schemeClr val="tx2"/>
                </a:solidFill>
              </a:rPr>
              <a:t>  The way you dress can have a big impact on an interview panel’s first impressions of you.</a:t>
            </a:r>
          </a:p>
          <a:p>
            <a:pPr>
              <a:spcBef>
                <a:spcPct val="50000"/>
              </a:spcBef>
            </a:pPr>
            <a:r>
              <a:rPr lang="en-US" sz="1200" b="1">
                <a:solidFill>
                  <a:schemeClr val="tx2"/>
                </a:solidFill>
              </a:rPr>
              <a:t>	</a:t>
            </a:r>
            <a:r>
              <a:rPr lang="en-US" sz="1200" b="1">
                <a:solidFill>
                  <a:schemeClr val="folHlink"/>
                </a:solidFill>
              </a:rPr>
              <a:t>A.  Men and women should consider wearing 	     dark suits.</a:t>
            </a:r>
          </a:p>
          <a:p>
            <a:pPr>
              <a:spcBef>
                <a:spcPct val="50000"/>
              </a:spcBef>
            </a:pPr>
            <a:r>
              <a:rPr lang="en-US" sz="1200" b="1">
                <a:solidFill>
                  <a:schemeClr val="folHlink"/>
                </a:solidFill>
              </a:rPr>
              <a:t>	B.  Conservative dress will show the interview 	     panel you are serious about what you do.</a:t>
            </a:r>
          </a:p>
          <a:p>
            <a:pPr>
              <a:spcBef>
                <a:spcPct val="50000"/>
              </a:spcBef>
            </a:pPr>
            <a:r>
              <a:rPr lang="en-US" sz="1200" b="1">
                <a:solidFill>
                  <a:schemeClr val="folHlink"/>
                </a:solidFill>
              </a:rPr>
              <a:t>	C.  Don’t carry too many things into the 	 	     interview.  A notebook, pens, and/or  	 	     laptop computer should be carried in a  	     briefcase.</a:t>
            </a:r>
          </a:p>
          <a:p>
            <a:pPr>
              <a:spcBef>
                <a:spcPct val="50000"/>
              </a:spcBef>
            </a:pPr>
            <a:r>
              <a:rPr lang="en-US" sz="1200" b="1">
                <a:solidFill>
                  <a:schemeClr val="folHlink"/>
                </a:solidFill>
              </a:rPr>
              <a:t>	D.  Hair and nails should be clean and neat.</a:t>
            </a:r>
          </a:p>
          <a:p>
            <a:pPr>
              <a:spcBef>
                <a:spcPct val="50000"/>
              </a:spcBef>
            </a:pPr>
            <a:endParaRPr lang="en-US" sz="800" b="1">
              <a:solidFill>
                <a:schemeClr val="folHlink"/>
              </a:solidFill>
            </a:endParaRPr>
          </a:p>
        </p:txBody>
      </p:sp>
      <p:sp>
        <p:nvSpPr>
          <p:cNvPr id="16394" name="AutoShape 10"/>
          <p:cNvSpPr>
            <a:spLocks/>
          </p:cNvSpPr>
          <p:nvPr/>
        </p:nvSpPr>
        <p:spPr bwMode="auto">
          <a:xfrm>
            <a:off x="3429000" y="2895600"/>
            <a:ext cx="381000" cy="1981200"/>
          </a:xfrm>
          <a:prstGeom prst="leftBrace">
            <a:avLst>
              <a:gd name="adj1" fmla="val 43333"/>
              <a:gd name="adj2" fmla="val 50000"/>
            </a:avLst>
          </a:prstGeom>
          <a:noFill/>
          <a:ln w="57150">
            <a:solidFill>
              <a:schemeClr val="tx2"/>
            </a:solidFill>
            <a:miter lim="800000"/>
            <a:headEnd/>
            <a:tailEnd/>
          </a:ln>
          <a:effectLst/>
        </p:spPr>
        <p:txBody>
          <a:bodyPr wrap="none" anchor="ctr"/>
          <a:lstStyle/>
          <a:p>
            <a:endParaRPr lang="en-US"/>
          </a:p>
        </p:txBody>
      </p:sp>
      <p:sp>
        <p:nvSpPr>
          <p:cNvPr id="16395" name="Rectangle 11"/>
          <p:cNvSpPr>
            <a:spLocks noChangeArrowheads="1"/>
          </p:cNvSpPr>
          <p:nvPr/>
        </p:nvSpPr>
        <p:spPr bwMode="auto">
          <a:xfrm>
            <a:off x="457200" y="3581400"/>
            <a:ext cx="2133600" cy="533400"/>
          </a:xfrm>
          <a:prstGeom prst="rect">
            <a:avLst/>
          </a:prstGeom>
          <a:solidFill>
            <a:schemeClr val="accent1"/>
          </a:solidFill>
          <a:ln w="28575">
            <a:solidFill>
              <a:schemeClr val="folHlink"/>
            </a:solidFill>
            <a:miter lim="800000"/>
            <a:headEnd/>
            <a:tailEnd/>
          </a:ln>
          <a:effectLst/>
        </p:spPr>
        <p:txBody>
          <a:bodyPr/>
          <a:lstStyle/>
          <a:p>
            <a:pPr marL="342900" indent="-342900" algn="ctr">
              <a:spcBef>
                <a:spcPct val="20000"/>
              </a:spcBef>
              <a:buClr>
                <a:schemeClr val="folHlink"/>
              </a:buClr>
              <a:buSzPct val="75000"/>
              <a:buFont typeface="Wingdings" pitchFamily="2" charset="2"/>
              <a:buNone/>
            </a:pPr>
            <a:r>
              <a:rPr lang="en-US" sz="1200" b="1">
                <a:solidFill>
                  <a:schemeClr val="folHlink"/>
                </a:solidFill>
              </a:rPr>
              <a:t>supporting details,</a:t>
            </a:r>
          </a:p>
          <a:p>
            <a:pPr marL="342900" indent="-342900" algn="ctr">
              <a:spcBef>
                <a:spcPct val="20000"/>
              </a:spcBef>
              <a:buClr>
                <a:schemeClr val="folHlink"/>
              </a:buClr>
              <a:buSzPct val="75000"/>
              <a:buFont typeface="Wingdings" pitchFamily="2" charset="2"/>
              <a:buNone/>
            </a:pPr>
            <a:r>
              <a:rPr lang="en-US" sz="1200" b="1">
                <a:solidFill>
                  <a:schemeClr val="folHlink"/>
                </a:solidFill>
              </a:rPr>
              <a:t>examples, and ideas</a:t>
            </a:r>
          </a:p>
        </p:txBody>
      </p:sp>
      <p:pic>
        <p:nvPicPr>
          <p:cNvPr id="16396" name="Picture 12" descr="C:\WINDOWS\Application Data\Microsoft\Media Catalog\Downloaded Clips\cl67\j0257861.wmf">
            <a:hlinkClick r:id="rId4"/>
          </p:cNvPr>
          <p:cNvPicPr>
            <a:picLocks noChangeAspect="1" noChangeArrowheads="1"/>
          </p:cNvPicPr>
          <p:nvPr/>
        </p:nvPicPr>
        <p:blipFill>
          <a:blip r:embed="rId5"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6387"/>
                                        </p:tgtEl>
                                        <p:attrNameLst>
                                          <p:attrName>style.visibility</p:attrName>
                                        </p:attrNameLst>
                                      </p:cBhvr>
                                      <p:to>
                                        <p:strVal val="visible"/>
                                      </p:to>
                                    </p:set>
                                    <p:anim calcmode="lin" valueType="num">
                                      <p:cBhvr additive="base">
                                        <p:cTn id="7" dur="500" fill="hold"/>
                                        <p:tgtEl>
                                          <p:spTgt spid="16387"/>
                                        </p:tgtEl>
                                        <p:attrNameLst>
                                          <p:attrName>ppt_x</p:attrName>
                                        </p:attrNameLst>
                                      </p:cBhvr>
                                      <p:tavLst>
                                        <p:tav tm="0">
                                          <p:val>
                                            <p:strVal val="0-#ppt_w/2"/>
                                          </p:val>
                                        </p:tav>
                                        <p:tav tm="100000">
                                          <p:val>
                                            <p:strVal val="#ppt_x"/>
                                          </p:val>
                                        </p:tav>
                                      </p:tavLst>
                                    </p:anim>
                                    <p:anim calcmode="lin" valueType="num">
                                      <p:cBhvr additive="base">
                                        <p:cTn id="8" dur="500" fill="hold"/>
                                        <p:tgtEl>
                                          <p:spTgt spid="1638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9" presetClass="entr" presetSubtype="0" fill="hold" grpId="0" nodeType="afterEffect">
                                  <p:stCondLst>
                                    <p:cond delay="4000"/>
                                  </p:stCondLst>
                                  <p:childTnLst>
                                    <p:set>
                                      <p:cBhvr>
                                        <p:cTn id="11" dur="1" fill="hold">
                                          <p:stCondLst>
                                            <p:cond delay="0"/>
                                          </p:stCondLst>
                                        </p:cTn>
                                        <p:tgtEl>
                                          <p:spTgt spid="16392"/>
                                        </p:tgtEl>
                                        <p:attrNameLst>
                                          <p:attrName>style.visibility</p:attrName>
                                        </p:attrNameLst>
                                      </p:cBhvr>
                                      <p:to>
                                        <p:strVal val="visible"/>
                                      </p:to>
                                    </p:set>
                                    <p:animEffect transition="in" filter="dissolve">
                                      <p:cBhvr>
                                        <p:cTn id="12" dur="500"/>
                                        <p:tgtEl>
                                          <p:spTgt spid="16392"/>
                                        </p:tgtEl>
                                      </p:cBhvr>
                                    </p:animEffect>
                                  </p:childTnLst>
                                </p:cTn>
                              </p:par>
                            </p:childTnLst>
                          </p:cTn>
                        </p:par>
                        <p:par>
                          <p:cTn id="13" fill="hold">
                            <p:stCondLst>
                              <p:cond delay="5000"/>
                            </p:stCondLst>
                            <p:childTnLst>
                              <p:par>
                                <p:cTn id="14" presetID="9" presetClass="entr" presetSubtype="0" fill="hold" grpId="0" nodeType="afterEffect">
                                  <p:stCondLst>
                                    <p:cond delay="10000"/>
                                  </p:stCondLst>
                                  <p:childTnLst>
                                    <p:set>
                                      <p:cBhvr>
                                        <p:cTn id="15" dur="1" fill="hold">
                                          <p:stCondLst>
                                            <p:cond delay="0"/>
                                          </p:stCondLst>
                                        </p:cTn>
                                        <p:tgtEl>
                                          <p:spTgt spid="16394"/>
                                        </p:tgtEl>
                                        <p:attrNameLst>
                                          <p:attrName>style.visibility</p:attrName>
                                        </p:attrNameLst>
                                      </p:cBhvr>
                                      <p:to>
                                        <p:strVal val="visible"/>
                                      </p:to>
                                    </p:set>
                                    <p:animEffect transition="in" filter="dissolve">
                                      <p:cBhvr>
                                        <p:cTn id="16" dur="500"/>
                                        <p:tgtEl>
                                          <p:spTgt spid="16394"/>
                                        </p:tgtEl>
                                      </p:cBhvr>
                                    </p:animEffect>
                                  </p:childTnLst>
                                  <p:subTnLst>
                                    <p:audio>
                                      <p:cMediaNode>
                                        <p:cTn display="0" masterRel="sameClick">
                                          <p:stCondLst>
                                            <p:cond evt="begin" delay="0">
                                              <p:tn val="14"/>
                                            </p:cond>
                                          </p:stCondLst>
                                          <p:endCondLst>
                                            <p:cond evt="onStopAudio" delay="0">
                                              <p:tgtEl>
                                                <p:sldTgt/>
                                              </p:tgtEl>
                                            </p:cond>
                                          </p:endCondLst>
                                        </p:cTn>
                                        <p:tgtEl>
                                          <p:sndTgt r:embed="rId2" name="chimes.wav"/>
                                        </p:tgtEl>
                                      </p:cMediaNode>
                                    </p:audio>
                                  </p:subTnLst>
                                </p:cTn>
                              </p:par>
                            </p:childTnLst>
                          </p:cTn>
                        </p:par>
                        <p:par>
                          <p:cTn id="17" fill="hold">
                            <p:stCondLst>
                              <p:cond delay="15500"/>
                            </p:stCondLst>
                            <p:childTnLst>
                              <p:par>
                                <p:cTn id="18" presetID="16" presetClass="entr" presetSubtype="26" fill="hold" grpId="0" nodeType="afterEffect">
                                  <p:stCondLst>
                                    <p:cond delay="1000"/>
                                  </p:stCondLst>
                                  <p:childTnLst>
                                    <p:set>
                                      <p:cBhvr>
                                        <p:cTn id="19" dur="1" fill="hold">
                                          <p:stCondLst>
                                            <p:cond delay="0"/>
                                          </p:stCondLst>
                                        </p:cTn>
                                        <p:tgtEl>
                                          <p:spTgt spid="16395"/>
                                        </p:tgtEl>
                                        <p:attrNameLst>
                                          <p:attrName>style.visibility</p:attrName>
                                        </p:attrNameLst>
                                      </p:cBhvr>
                                      <p:to>
                                        <p:strVal val="visible"/>
                                      </p:to>
                                    </p:set>
                                    <p:animEffect transition="in" filter="barn(inHorizontal)">
                                      <p:cBhvr>
                                        <p:cTn id="20" dur="500"/>
                                        <p:tgtEl>
                                          <p:spTgt spid="16395"/>
                                        </p:tgtEl>
                                      </p:cBhvr>
                                    </p:animEffect>
                                  </p:childTnLst>
                                </p:cTn>
                              </p:par>
                            </p:childTnLst>
                          </p:cTn>
                        </p:par>
                        <p:par>
                          <p:cTn id="21" fill="hold">
                            <p:stCondLst>
                              <p:cond delay="17000"/>
                            </p:stCondLst>
                            <p:childTnLst>
                              <p:par>
                                <p:cTn id="22" presetID="9" presetClass="entr" presetSubtype="0" fill="hold" grpId="0" nodeType="afterEffect">
                                  <p:stCondLst>
                                    <p:cond delay="0"/>
                                  </p:stCondLst>
                                  <p:childTnLst>
                                    <p:set>
                                      <p:cBhvr>
                                        <p:cTn id="23" dur="1" fill="hold">
                                          <p:stCondLst>
                                            <p:cond delay="0"/>
                                          </p:stCondLst>
                                        </p:cTn>
                                        <p:tgtEl>
                                          <p:spTgt spid="16390"/>
                                        </p:tgtEl>
                                        <p:attrNameLst>
                                          <p:attrName>style.visibility</p:attrName>
                                        </p:attrNameLst>
                                      </p:cBhvr>
                                      <p:to>
                                        <p:strVal val="visible"/>
                                      </p:to>
                                    </p:set>
                                    <p:animEffect transition="in" filter="dissolve">
                                      <p:cBhvr>
                                        <p:cTn id="24" dur="500"/>
                                        <p:tgtEl>
                                          <p:spTgt spid="163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utoUpdateAnimBg="0"/>
      <p:bldP spid="16390" grpId="0" animBg="1"/>
      <p:bldP spid="16392" grpId="0" animBg="1" autoUpdateAnimBg="0"/>
      <p:bldP spid="16394" grpId="0" animBg="1"/>
      <p:bldP spid="16395"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AutoShape 2">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14344" name="AutoShape 8">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14346" name="Text Box 10"/>
          <p:cNvSpPr txBox="1">
            <a:spLocks noChangeArrowheads="1"/>
          </p:cNvSpPr>
          <p:nvPr/>
        </p:nvSpPr>
        <p:spPr bwMode="auto">
          <a:xfrm>
            <a:off x="381000" y="758825"/>
            <a:ext cx="4038600" cy="5337175"/>
          </a:xfrm>
          <a:prstGeom prst="rect">
            <a:avLst/>
          </a:prstGeom>
          <a:solidFill>
            <a:schemeClr val="accent1"/>
          </a:solidFill>
          <a:ln w="28575">
            <a:solidFill>
              <a:schemeClr val="tx2"/>
            </a:solidFill>
            <a:miter lim="800000"/>
            <a:headEnd/>
            <a:tailEnd/>
          </a:ln>
          <a:effectLst/>
        </p:spPr>
        <p:txBody>
          <a:bodyPr>
            <a:spAutoFit/>
          </a:bodyPr>
          <a:lstStyle/>
          <a:p>
            <a:pPr marL="609600" indent="-609600">
              <a:spcBef>
                <a:spcPct val="50000"/>
              </a:spcBef>
              <a:buFontTx/>
              <a:buAutoNum type="romanUcPeriod"/>
            </a:pPr>
            <a:r>
              <a:rPr lang="en-US" sz="1100" b="1" u="sng"/>
              <a:t>Introduction- Thesis Statement:</a:t>
            </a:r>
            <a:r>
              <a:rPr lang="en-US" sz="1100" b="1"/>
              <a:t>  </a:t>
            </a:r>
            <a:r>
              <a:rPr lang="en-US" sz="1100"/>
              <a:t>A job interview can often make or break your chances of getting your dream job.  There are several things that you can do in an interview to increase the possibility of your success such as, dressing properly, answering interview questions thoroughly, and asking good questions at the end of the interview.</a:t>
            </a:r>
            <a:endParaRPr lang="en-US" sz="1100" u="sng"/>
          </a:p>
          <a:p>
            <a:pPr marL="609600" indent="-609600">
              <a:spcBef>
                <a:spcPct val="50000"/>
              </a:spcBef>
              <a:buFontTx/>
              <a:buAutoNum type="romanUcPeriod"/>
            </a:pPr>
            <a:r>
              <a:rPr lang="en-US" sz="1100" b="1" u="sng"/>
              <a:t>Body Paragraph #1:</a:t>
            </a:r>
          </a:p>
          <a:p>
            <a:pPr marL="609600" indent="-609600">
              <a:spcBef>
                <a:spcPct val="50000"/>
              </a:spcBef>
            </a:pPr>
            <a:r>
              <a:rPr lang="en-US" sz="1100" b="1" u="sng">
                <a:solidFill>
                  <a:schemeClr val="tx2"/>
                </a:solidFill>
              </a:rPr>
              <a:t>Topic Sentence:</a:t>
            </a:r>
            <a:r>
              <a:rPr lang="en-US" sz="1100" b="1">
                <a:solidFill>
                  <a:schemeClr val="tx2"/>
                </a:solidFill>
              </a:rPr>
              <a:t>  The way you dress can have a</a:t>
            </a:r>
          </a:p>
          <a:p>
            <a:pPr marL="609600" indent="-609600">
              <a:spcBef>
                <a:spcPct val="50000"/>
              </a:spcBef>
            </a:pPr>
            <a:r>
              <a:rPr lang="en-US" sz="1100" b="1">
                <a:solidFill>
                  <a:schemeClr val="tx2"/>
                </a:solidFill>
              </a:rPr>
              <a:t>big impact on an interview panel’s first</a:t>
            </a:r>
          </a:p>
          <a:p>
            <a:pPr marL="609600" indent="-609600">
              <a:spcBef>
                <a:spcPct val="50000"/>
              </a:spcBef>
            </a:pPr>
            <a:r>
              <a:rPr lang="en-US" sz="1100" b="1">
                <a:solidFill>
                  <a:schemeClr val="tx2"/>
                </a:solidFill>
              </a:rPr>
              <a:t>impressions of you.</a:t>
            </a:r>
          </a:p>
          <a:p>
            <a:pPr marL="609600" indent="-609600">
              <a:spcBef>
                <a:spcPct val="50000"/>
              </a:spcBef>
            </a:pPr>
            <a:r>
              <a:rPr lang="en-US" sz="1100" b="1">
                <a:solidFill>
                  <a:schemeClr val="tx2"/>
                </a:solidFill>
              </a:rPr>
              <a:t>	</a:t>
            </a:r>
            <a:r>
              <a:rPr lang="en-US" sz="1100" b="1">
                <a:solidFill>
                  <a:schemeClr val="folHlink"/>
                </a:solidFill>
              </a:rPr>
              <a:t>A.  Men and women should consider 	wearing dark suits.</a:t>
            </a:r>
          </a:p>
          <a:p>
            <a:pPr marL="609600" indent="-609600">
              <a:spcBef>
                <a:spcPct val="50000"/>
              </a:spcBef>
            </a:pPr>
            <a:r>
              <a:rPr lang="en-US" sz="1100" b="1">
                <a:solidFill>
                  <a:schemeClr val="folHlink"/>
                </a:solidFill>
              </a:rPr>
              <a:t>	B.  Conservative dress will show the 	interview panel you are serious 	about what you do.</a:t>
            </a:r>
          </a:p>
          <a:p>
            <a:pPr marL="609600" indent="-609600">
              <a:spcBef>
                <a:spcPct val="50000"/>
              </a:spcBef>
            </a:pPr>
            <a:r>
              <a:rPr lang="en-US" sz="1100" b="1">
                <a:solidFill>
                  <a:schemeClr val="folHlink"/>
                </a:solidFill>
              </a:rPr>
              <a:t>	C.  Don’t carry too many things into the 	interview.  A notebook, pens, and/or  	laptop computer should be carried in 	a briefcase.</a:t>
            </a:r>
          </a:p>
          <a:p>
            <a:pPr marL="609600" indent="-609600">
              <a:spcBef>
                <a:spcPct val="50000"/>
              </a:spcBef>
            </a:pPr>
            <a:r>
              <a:rPr lang="en-US" sz="1100" b="1">
                <a:solidFill>
                  <a:schemeClr val="folHlink"/>
                </a:solidFill>
              </a:rPr>
              <a:t>	D.  Hair and nails should be clean and 	neat.</a:t>
            </a:r>
          </a:p>
          <a:p>
            <a:pPr marL="609600" indent="-609600">
              <a:spcBef>
                <a:spcPct val="50000"/>
              </a:spcBef>
            </a:pPr>
            <a:r>
              <a:rPr lang="en-US" sz="1100" b="1"/>
              <a:t>III.	</a:t>
            </a:r>
            <a:r>
              <a:rPr lang="en-US" sz="1100" b="1" u="sng"/>
              <a:t>Body Paragraph #2:</a:t>
            </a:r>
          </a:p>
          <a:p>
            <a:pPr marL="609600" indent="-609600">
              <a:spcBef>
                <a:spcPct val="50000"/>
              </a:spcBef>
            </a:pPr>
            <a:r>
              <a:rPr lang="en-US" sz="1100" b="1" u="sng">
                <a:solidFill>
                  <a:schemeClr val="tx2"/>
                </a:solidFill>
              </a:rPr>
              <a:t>Topic Sentence:</a:t>
            </a:r>
            <a:r>
              <a:rPr lang="en-US" sz="1100" b="1">
                <a:solidFill>
                  <a:schemeClr val="tx2"/>
                </a:solidFill>
              </a:rPr>
              <a:t>  An interview is an opportunity</a:t>
            </a:r>
          </a:p>
        </p:txBody>
      </p:sp>
      <p:sp>
        <p:nvSpPr>
          <p:cNvPr id="14347" name="Text Box 11"/>
          <p:cNvSpPr txBox="1">
            <a:spLocks noChangeArrowheads="1"/>
          </p:cNvSpPr>
          <p:nvPr/>
        </p:nvSpPr>
        <p:spPr bwMode="auto">
          <a:xfrm>
            <a:off x="4724400" y="76200"/>
            <a:ext cx="4114800" cy="6010275"/>
          </a:xfrm>
          <a:prstGeom prst="rect">
            <a:avLst/>
          </a:prstGeom>
          <a:solidFill>
            <a:schemeClr val="accent1"/>
          </a:solidFill>
          <a:ln w="28575">
            <a:solidFill>
              <a:schemeClr val="tx2"/>
            </a:solidFill>
            <a:miter lim="800000"/>
            <a:headEnd/>
            <a:tailEnd/>
          </a:ln>
          <a:effectLst/>
        </p:spPr>
        <p:txBody>
          <a:bodyPr>
            <a:spAutoFit/>
          </a:bodyPr>
          <a:lstStyle/>
          <a:p>
            <a:pPr marL="609600" indent="-609600">
              <a:spcBef>
                <a:spcPct val="50000"/>
              </a:spcBef>
            </a:pPr>
            <a:r>
              <a:rPr lang="en-US" sz="1100" b="1">
                <a:solidFill>
                  <a:schemeClr val="tx2"/>
                </a:solidFill>
              </a:rPr>
              <a:t>for potential employers to get to know you</a:t>
            </a:r>
          </a:p>
          <a:p>
            <a:pPr marL="609600" indent="-609600">
              <a:spcBef>
                <a:spcPct val="50000"/>
              </a:spcBef>
            </a:pPr>
            <a:r>
              <a:rPr lang="en-US" sz="1100" b="1">
                <a:solidFill>
                  <a:schemeClr val="tx2"/>
                </a:solidFill>
              </a:rPr>
              <a:t>better, so it is important that you answer each</a:t>
            </a:r>
          </a:p>
          <a:p>
            <a:pPr marL="609600" indent="-609600">
              <a:spcBef>
                <a:spcPct val="50000"/>
              </a:spcBef>
            </a:pPr>
            <a:r>
              <a:rPr lang="en-US" sz="1100" b="1">
                <a:solidFill>
                  <a:schemeClr val="tx2"/>
                </a:solidFill>
              </a:rPr>
              <a:t>question as completely as possible.</a:t>
            </a:r>
          </a:p>
          <a:p>
            <a:pPr marL="609600" indent="-609600">
              <a:spcBef>
                <a:spcPct val="50000"/>
              </a:spcBef>
            </a:pPr>
            <a:r>
              <a:rPr lang="en-US" sz="1100" b="1">
                <a:solidFill>
                  <a:schemeClr val="tx2"/>
                </a:solidFill>
              </a:rPr>
              <a:t>	</a:t>
            </a:r>
            <a:r>
              <a:rPr lang="en-US" sz="1100" b="1">
                <a:solidFill>
                  <a:schemeClr val="folHlink"/>
                </a:solidFill>
              </a:rPr>
              <a:t>A.  Ask interviewers to repeat questions 	you don’t understand.</a:t>
            </a:r>
          </a:p>
          <a:p>
            <a:pPr marL="609600" indent="-609600">
              <a:spcBef>
                <a:spcPct val="50000"/>
              </a:spcBef>
            </a:pPr>
            <a:r>
              <a:rPr lang="en-US" sz="1100" b="1">
                <a:solidFill>
                  <a:schemeClr val="folHlink"/>
                </a:solidFill>
              </a:rPr>
              <a:t>	B.  Take some time to think about the  	questions before you answer.</a:t>
            </a:r>
          </a:p>
          <a:p>
            <a:pPr marL="609600" indent="-609600">
              <a:spcBef>
                <a:spcPct val="50000"/>
              </a:spcBef>
            </a:pPr>
            <a:r>
              <a:rPr lang="en-US" sz="1100" b="1">
                <a:solidFill>
                  <a:schemeClr val="folHlink"/>
                </a:solidFill>
              </a:rPr>
              <a:t>	C.  A notebook to write down key words 	in interview questions is sometimes 	helpful.</a:t>
            </a:r>
          </a:p>
          <a:p>
            <a:pPr marL="609600" indent="-609600">
              <a:spcBef>
                <a:spcPct val="50000"/>
              </a:spcBef>
            </a:pPr>
            <a:r>
              <a:rPr lang="en-US" sz="1100" b="1"/>
              <a:t>IV.	</a:t>
            </a:r>
            <a:r>
              <a:rPr lang="en-US" sz="1100" b="1" u="sng"/>
              <a:t>Body Paragraph #3:</a:t>
            </a:r>
          </a:p>
          <a:p>
            <a:pPr marL="609600" indent="-609600">
              <a:spcBef>
                <a:spcPct val="50000"/>
              </a:spcBef>
            </a:pPr>
            <a:r>
              <a:rPr lang="en-US" sz="1100" b="1" u="sng">
                <a:solidFill>
                  <a:schemeClr val="tx2"/>
                </a:solidFill>
              </a:rPr>
              <a:t>Topic Sentence:</a:t>
            </a:r>
            <a:r>
              <a:rPr lang="en-US" sz="1100" b="1">
                <a:solidFill>
                  <a:schemeClr val="tx2"/>
                </a:solidFill>
              </a:rPr>
              <a:t>  By preparing some thoughtful</a:t>
            </a:r>
          </a:p>
          <a:p>
            <a:pPr marL="609600" indent="-609600">
              <a:spcBef>
                <a:spcPct val="50000"/>
              </a:spcBef>
            </a:pPr>
            <a:r>
              <a:rPr lang="en-US" sz="1100" b="1">
                <a:solidFill>
                  <a:schemeClr val="tx2"/>
                </a:solidFill>
              </a:rPr>
              <a:t>questions for the end of the interview, you can</a:t>
            </a:r>
          </a:p>
          <a:p>
            <a:pPr marL="609600" indent="-609600">
              <a:spcBef>
                <a:spcPct val="50000"/>
              </a:spcBef>
            </a:pPr>
            <a:r>
              <a:rPr lang="en-US" sz="1100" b="1">
                <a:solidFill>
                  <a:schemeClr val="tx2"/>
                </a:solidFill>
              </a:rPr>
              <a:t>show the panel that you have prepared for the</a:t>
            </a:r>
          </a:p>
          <a:p>
            <a:pPr marL="609600" indent="-609600">
              <a:spcBef>
                <a:spcPct val="50000"/>
              </a:spcBef>
            </a:pPr>
            <a:r>
              <a:rPr lang="en-US" sz="1100" b="1">
                <a:solidFill>
                  <a:schemeClr val="tx2"/>
                </a:solidFill>
              </a:rPr>
              <a:t>interview and want the job.</a:t>
            </a:r>
          </a:p>
          <a:p>
            <a:pPr marL="609600" indent="-609600">
              <a:spcBef>
                <a:spcPct val="50000"/>
              </a:spcBef>
            </a:pPr>
            <a:r>
              <a:rPr lang="en-US" sz="1100" b="1">
                <a:solidFill>
                  <a:schemeClr val="folHlink"/>
                </a:solidFill>
              </a:rPr>
              <a:t>	A.  Research the job and/or company 	before you go to the interview.</a:t>
            </a:r>
          </a:p>
          <a:p>
            <a:pPr marL="609600" indent="-609600">
              <a:spcBef>
                <a:spcPct val="50000"/>
              </a:spcBef>
            </a:pPr>
            <a:r>
              <a:rPr lang="en-US" sz="1100" b="1">
                <a:solidFill>
                  <a:schemeClr val="folHlink"/>
                </a:solidFill>
              </a:rPr>
              <a:t>	B.  The interview is your opportunity to 	get to know your potential employer.  	Ask questions about company goals, 	mission, expectations of employees, 	etc.</a:t>
            </a:r>
          </a:p>
          <a:p>
            <a:pPr marL="609600" indent="-609600">
              <a:spcBef>
                <a:spcPct val="50000"/>
              </a:spcBef>
            </a:pPr>
            <a:r>
              <a:rPr lang="en-US" sz="1100" b="1">
                <a:solidFill>
                  <a:schemeClr val="folHlink"/>
                </a:solidFill>
              </a:rPr>
              <a:t>	C.  Don’t ask questions about benefits or 	salary during the interview.  You 	should try to get this information 	before you apply for the job.</a:t>
            </a:r>
          </a:p>
          <a:p>
            <a:pPr marL="609600" indent="-609600">
              <a:spcBef>
                <a:spcPct val="50000"/>
              </a:spcBef>
              <a:buFontTx/>
              <a:buAutoNum type="romanUcPeriod" startAt="4"/>
            </a:pPr>
            <a:r>
              <a:rPr lang="en-US" sz="1100" b="1" u="sng"/>
              <a:t>Conclusion:</a:t>
            </a:r>
            <a:r>
              <a:rPr lang="en-US" sz="1100" b="1"/>
              <a:t>  </a:t>
            </a:r>
            <a:r>
              <a:rPr lang="en-US" sz="1100" b="1">
                <a:solidFill>
                  <a:schemeClr val="tx2"/>
                </a:solidFill>
              </a:rPr>
              <a:t>Don’t underestimate the importance of a good interview.</a:t>
            </a:r>
          </a:p>
        </p:txBody>
      </p:sp>
      <p:sp>
        <p:nvSpPr>
          <p:cNvPr id="14349" name="Rectangle 13"/>
          <p:cNvSpPr>
            <a:spLocks noGrp="1" noChangeArrowheads="1"/>
          </p:cNvSpPr>
          <p:nvPr>
            <p:ph type="title"/>
          </p:nvPr>
        </p:nvSpPr>
        <p:spPr>
          <a:xfrm>
            <a:off x="762000" y="152400"/>
            <a:ext cx="3200400" cy="457200"/>
          </a:xfrm>
          <a:noFill/>
          <a:ln/>
        </p:spPr>
        <p:txBody>
          <a:bodyPr/>
          <a:lstStyle/>
          <a:p>
            <a:r>
              <a:rPr lang="en-US" sz="2400" b="1" u="sng">
                <a:effectLst>
                  <a:outerShdw blurRad="38100" dist="38100" dir="2700000" algn="tl">
                    <a:srgbClr val="C0C0C0"/>
                  </a:outerShdw>
                </a:effectLst>
              </a:rPr>
              <a:t>Example Outline</a:t>
            </a:r>
          </a:p>
        </p:txBody>
      </p:sp>
      <p:pic>
        <p:nvPicPr>
          <p:cNvPr id="14350" name="Picture 14">
            <a:hlinkClick r:id="" action="ppaction://media"/>
          </p:cNvPr>
          <p:cNvPicPr>
            <a:picLocks noRot="1" noChangeAspect="1" noChangeArrowheads="1"/>
          </p:cNvPicPr>
          <p:nvPr>
            <a:wavAudioFile r:embed="rId1" name="exampleout"/>
          </p:nvPr>
        </p:nvPicPr>
        <p:blipFill>
          <a:blip r:embed="rId4" cstate="print"/>
          <a:srcRect/>
          <a:stretch>
            <a:fillRect/>
          </a:stretch>
        </p:blipFill>
        <p:spPr bwMode="auto">
          <a:xfrm>
            <a:off x="7239000" y="6172200"/>
            <a:ext cx="457200" cy="457200"/>
          </a:xfrm>
          <a:prstGeom prst="rect">
            <a:avLst/>
          </a:prstGeom>
          <a:noFill/>
        </p:spPr>
      </p:pic>
      <p:pic>
        <p:nvPicPr>
          <p:cNvPr id="14351" name="Picture 15" descr="C:\WINDOWS\Application Data\Microsoft\Media Catalog\Downloaded Clips\cl67\j0257861.wmf">
            <a:hlinkClick r:id="rId5"/>
          </p:cNvPr>
          <p:cNvPicPr>
            <a:picLocks noChangeAspect="1" noChangeArrowheads="1"/>
          </p:cNvPicPr>
          <p:nvPr/>
        </p:nvPicPr>
        <p:blipFill>
          <a:blip r:embed="rId6"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14350"/>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1" name="exampleout"/>
                                        </p:tgtEl>
                                      </p:cMediaNode>
                                    </p:audio>
                                  </p:subTnLst>
                                </p:cTn>
                              </p:par>
                            </p:childTnLst>
                          </p:cTn>
                        </p:par>
                        <p:par>
                          <p:cTn id="7" fill="hold">
                            <p:stCondLst>
                              <p:cond delay="500"/>
                            </p:stCondLst>
                            <p:childTnLst>
                              <p:par>
                                <p:cTn id="8" presetID="1" presetClass="mediacall" presetSubtype="0" fill="hold" nodeType="afterEffect">
                                  <p:stCondLst>
                                    <p:cond delay="0"/>
                                  </p:stCondLst>
                                  <p:childTnLst>
                                    <p:cmd type="call" cmd="playFrom(0.0)">
                                      <p:cBhvr>
                                        <p:cTn id="9" dur="1" fill="hold"/>
                                        <p:tgtEl>
                                          <p:spTgt spid="14350"/>
                                        </p:tgtEl>
                                      </p:cBhvr>
                                    </p:cmd>
                                  </p:childTnLst>
                                </p:cTn>
                              </p:par>
                              <p:par>
                                <p:cTn id="10" presetID="5" presetClass="entr" presetSubtype="10" fill="hold" grpId="0" nodeType="withEffect">
                                  <p:stCondLst>
                                    <p:cond delay="1000"/>
                                  </p:stCondLst>
                                  <p:childTnLst>
                                    <p:set>
                                      <p:cBhvr>
                                        <p:cTn id="11" dur="1" fill="hold">
                                          <p:stCondLst>
                                            <p:cond delay="0"/>
                                          </p:stCondLst>
                                        </p:cTn>
                                        <p:tgtEl>
                                          <p:spTgt spid="14346"/>
                                        </p:tgtEl>
                                        <p:attrNameLst>
                                          <p:attrName>style.visibility</p:attrName>
                                        </p:attrNameLst>
                                      </p:cBhvr>
                                      <p:to>
                                        <p:strVal val="visible"/>
                                      </p:to>
                                    </p:set>
                                    <p:animEffect transition="in" filter="checkerboard(across)">
                                      <p:cBhvr>
                                        <p:cTn id="12" dur="500"/>
                                        <p:tgtEl>
                                          <p:spTgt spid="14346"/>
                                        </p:tgtEl>
                                      </p:cBhvr>
                                    </p:animEffect>
                                  </p:childTnLst>
                                </p:cTn>
                              </p:par>
                            </p:childTnLst>
                          </p:cTn>
                        </p:par>
                        <p:par>
                          <p:cTn id="13" fill="hold">
                            <p:stCondLst>
                              <p:cond delay="2000"/>
                            </p:stCondLst>
                            <p:childTnLst>
                              <p:par>
                                <p:cTn id="14" presetID="5" presetClass="entr" presetSubtype="10" fill="hold" grpId="0" nodeType="afterEffect">
                                  <p:stCondLst>
                                    <p:cond delay="1000"/>
                                  </p:stCondLst>
                                  <p:childTnLst>
                                    <p:set>
                                      <p:cBhvr>
                                        <p:cTn id="15" dur="1" fill="hold">
                                          <p:stCondLst>
                                            <p:cond delay="0"/>
                                          </p:stCondLst>
                                        </p:cTn>
                                        <p:tgtEl>
                                          <p:spTgt spid="14347"/>
                                        </p:tgtEl>
                                        <p:attrNameLst>
                                          <p:attrName>style.visibility</p:attrName>
                                        </p:attrNameLst>
                                      </p:cBhvr>
                                      <p:to>
                                        <p:strVal val="visible"/>
                                      </p:to>
                                    </p:set>
                                    <p:animEffect transition="in" filter="checkerboard(across)">
                                      <p:cBhvr>
                                        <p:cTn id="16" dur="500"/>
                                        <p:tgtEl>
                                          <p:spTgt spid="14347"/>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17" fill="hold" display="0">
                  <p:stCondLst>
                    <p:cond delay="indefinite"/>
                  </p:stCondLst>
                  <p:endCondLst>
                    <p:cond evt="onPrev" delay="0">
                      <p:tgtEl>
                        <p:sldTgt/>
                      </p:tgtEl>
                    </p:cond>
                    <p:cond evt="onStopAudio" delay="0">
                      <p:tgtEl>
                        <p:sldTgt/>
                      </p:tgtEl>
                    </p:cond>
                  </p:endCondLst>
                </p:cTn>
                <p:tgtEl>
                  <p:spTgt spid="14350"/>
                </p:tgtEl>
              </p:cMediaNode>
            </p:audio>
          </p:childTnLst>
        </p:cTn>
      </p:par>
    </p:tnLst>
    <p:bldLst>
      <p:bldP spid="14346" grpId="0" animBg="1" autoUpdateAnimBg="0"/>
      <p:bldP spid="14347"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AutoShape 4">
            <a:hlinkClick r:id="" action="ppaction://hlinkshowjump?jump=previousslide" highlightClick="1">
              <a:snd r:embed="rId2"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5129" name="Rectangle 9"/>
          <p:cNvSpPr>
            <a:spLocks noGrp="1" noChangeArrowheads="1"/>
          </p:cNvSpPr>
          <p:nvPr>
            <p:ph type="title"/>
          </p:nvPr>
        </p:nvSpPr>
        <p:spPr>
          <a:xfrm>
            <a:off x="304800" y="242888"/>
            <a:ext cx="6705600" cy="823912"/>
          </a:xfrm>
          <a:noFill/>
          <a:ln/>
        </p:spPr>
        <p:txBody>
          <a:bodyPr/>
          <a:lstStyle/>
          <a:p>
            <a:pPr algn="ctr"/>
            <a:r>
              <a:rPr lang="en-US" sz="4800" b="1" u="sng">
                <a:effectLst>
                  <a:outerShdw blurRad="38100" dist="38100" dir="2700000" algn="tl">
                    <a:srgbClr val="C0C0C0"/>
                  </a:outerShdw>
                </a:effectLst>
              </a:rPr>
              <a:t>Practice Exercise</a:t>
            </a:r>
          </a:p>
        </p:txBody>
      </p:sp>
      <p:sp>
        <p:nvSpPr>
          <p:cNvPr id="5130" name="Rectangle 10"/>
          <p:cNvSpPr>
            <a:spLocks noGrp="1" noChangeArrowheads="1"/>
          </p:cNvSpPr>
          <p:nvPr>
            <p:ph type="body" idx="1"/>
          </p:nvPr>
        </p:nvSpPr>
        <p:spPr>
          <a:xfrm>
            <a:off x="609600" y="1905000"/>
            <a:ext cx="8382000" cy="990600"/>
          </a:xfrm>
          <a:noFill/>
          <a:ln/>
        </p:spPr>
        <p:txBody>
          <a:bodyPr/>
          <a:lstStyle/>
          <a:p>
            <a:pPr>
              <a:lnSpc>
                <a:spcPct val="90000"/>
              </a:lnSpc>
              <a:buFont typeface="Wingdings" pitchFamily="2" charset="2"/>
              <a:buNone/>
            </a:pPr>
            <a:r>
              <a:rPr lang="en-US" sz="2000" dirty="0"/>
              <a:t>Now, you are ready to practice what you’ve learned. </a:t>
            </a:r>
            <a:r>
              <a:rPr lang="en-US" sz="2000" dirty="0" smtClean="0"/>
              <a:t>Complete the worksheet for this exercise.</a:t>
            </a:r>
            <a:endParaRPr lang="en-US" sz="2000" dirty="0"/>
          </a:p>
        </p:txBody>
      </p:sp>
      <p:pic>
        <p:nvPicPr>
          <p:cNvPr id="5131" name="Picture 11" descr="C:\WINDOWS\Application Data\Microsoft\Media Catalog\Downloaded Clips\cl5d\j0234083.wmf"/>
          <p:cNvPicPr>
            <a:picLocks noChangeAspect="1" noChangeArrowheads="1"/>
          </p:cNvPicPr>
          <p:nvPr/>
        </p:nvPicPr>
        <p:blipFill>
          <a:blip r:embed="rId3" cstate="print"/>
          <a:srcRect/>
          <a:stretch>
            <a:fillRect/>
          </a:stretch>
        </p:blipFill>
        <p:spPr bwMode="auto">
          <a:xfrm>
            <a:off x="6796088" y="228600"/>
            <a:ext cx="2195512" cy="1093788"/>
          </a:xfrm>
          <a:prstGeom prst="rect">
            <a:avLst/>
          </a:prstGeom>
          <a:noFill/>
        </p:spPr>
      </p:pic>
      <p:pic>
        <p:nvPicPr>
          <p:cNvPr id="5133" name="Picture 13" descr="C:\WINDOWS\Application Data\Microsoft\Media Catalog\Downloaded Clips\cl67\j0257861.wmf">
            <a:hlinkClick r:id="rId4"/>
          </p:cNvPr>
          <p:cNvPicPr>
            <a:picLocks noChangeAspect="1" noChangeArrowheads="1"/>
          </p:cNvPicPr>
          <p:nvPr/>
        </p:nvPicPr>
        <p:blipFill>
          <a:blip r:embed="rId5"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1752600" y="457200"/>
            <a:ext cx="5638800" cy="762000"/>
          </a:xfrm>
          <a:prstGeom prst="rect">
            <a:avLst/>
          </a:prstGeom>
          <a:noFill/>
          <a:ln w="9525">
            <a:noFill/>
            <a:miter lim="800000"/>
            <a:headEnd/>
            <a:tailEnd/>
          </a:ln>
          <a:effectLst/>
        </p:spPr>
        <p:txBody>
          <a:bodyPr anchor="b">
            <a:spAutoFit/>
          </a:bodyPr>
          <a:lstStyle/>
          <a:p>
            <a:r>
              <a:rPr lang="en-US" sz="4400" b="1" u="sng">
                <a:solidFill>
                  <a:schemeClr val="tx2"/>
                </a:solidFill>
                <a:effectLst>
                  <a:outerShdw blurRad="38100" dist="38100" dir="2700000" algn="tl">
                    <a:srgbClr val="C0C0C0"/>
                  </a:outerShdw>
                </a:effectLst>
              </a:rPr>
              <a:t>Roman Numerals</a:t>
            </a:r>
          </a:p>
        </p:txBody>
      </p:sp>
      <p:sp>
        <p:nvSpPr>
          <p:cNvPr id="6148" name="AutoShape 4">
            <a:hlinkClick r:id="" action="ppaction://hlinkshowjump?jump=lastslideviewed" highlightClick="1">
              <a:snd r:embed="rId2"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6152" name="Rectangle 8"/>
          <p:cNvSpPr>
            <a:spLocks noChangeArrowheads="1"/>
          </p:cNvSpPr>
          <p:nvPr/>
        </p:nvSpPr>
        <p:spPr bwMode="auto">
          <a:xfrm>
            <a:off x="2286000" y="1905000"/>
            <a:ext cx="4724400" cy="41910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None/>
            </a:pPr>
            <a:r>
              <a:rPr lang="en-US" sz="2000">
                <a:solidFill>
                  <a:schemeClr val="folHlink"/>
                </a:solidFill>
              </a:rPr>
              <a:t>I =</a:t>
            </a:r>
            <a:r>
              <a:rPr lang="en-US" sz="2000">
                <a:solidFill>
                  <a:schemeClr val="hlink"/>
                </a:solidFill>
              </a:rPr>
              <a:t> 1			</a:t>
            </a:r>
            <a:r>
              <a:rPr lang="en-US" sz="2000">
                <a:solidFill>
                  <a:schemeClr val="folHlink"/>
                </a:solidFill>
              </a:rPr>
              <a:t>XI=</a:t>
            </a:r>
            <a:r>
              <a:rPr lang="en-US" sz="2000">
                <a:solidFill>
                  <a:schemeClr val="hlink"/>
                </a:solidFill>
              </a:rPr>
              <a:t> 11</a:t>
            </a:r>
          </a:p>
          <a:p>
            <a:pPr marL="342900" indent="-342900">
              <a:spcBef>
                <a:spcPct val="20000"/>
              </a:spcBef>
              <a:buClr>
                <a:schemeClr val="folHlink"/>
              </a:buClr>
              <a:buSzPct val="75000"/>
              <a:buFont typeface="Wingdings" pitchFamily="2" charset="2"/>
              <a:buNone/>
            </a:pPr>
            <a:r>
              <a:rPr lang="en-US" sz="2000">
                <a:solidFill>
                  <a:schemeClr val="folHlink"/>
                </a:solidFill>
              </a:rPr>
              <a:t>II=</a:t>
            </a:r>
            <a:r>
              <a:rPr lang="en-US" sz="2000">
                <a:solidFill>
                  <a:schemeClr val="hlink"/>
                </a:solidFill>
              </a:rPr>
              <a:t> 2			</a:t>
            </a:r>
            <a:r>
              <a:rPr lang="en-US" sz="2000">
                <a:solidFill>
                  <a:schemeClr val="folHlink"/>
                </a:solidFill>
              </a:rPr>
              <a:t>XII=</a:t>
            </a:r>
            <a:r>
              <a:rPr lang="en-US" sz="2000">
                <a:solidFill>
                  <a:schemeClr val="hlink"/>
                </a:solidFill>
              </a:rPr>
              <a:t> 12</a:t>
            </a:r>
          </a:p>
          <a:p>
            <a:pPr marL="342900" indent="-342900">
              <a:spcBef>
                <a:spcPct val="20000"/>
              </a:spcBef>
              <a:buClr>
                <a:schemeClr val="folHlink"/>
              </a:buClr>
              <a:buSzPct val="75000"/>
              <a:buFont typeface="Wingdings" pitchFamily="2" charset="2"/>
              <a:buNone/>
            </a:pPr>
            <a:r>
              <a:rPr lang="en-US" sz="2000">
                <a:solidFill>
                  <a:schemeClr val="folHlink"/>
                </a:solidFill>
              </a:rPr>
              <a:t>III=</a:t>
            </a:r>
            <a:r>
              <a:rPr lang="en-US" sz="2000">
                <a:solidFill>
                  <a:schemeClr val="hlink"/>
                </a:solidFill>
              </a:rPr>
              <a:t> 3			</a:t>
            </a:r>
            <a:r>
              <a:rPr lang="en-US" sz="2000">
                <a:solidFill>
                  <a:schemeClr val="folHlink"/>
                </a:solidFill>
              </a:rPr>
              <a:t>XIII=</a:t>
            </a:r>
            <a:r>
              <a:rPr lang="en-US" sz="2000">
                <a:solidFill>
                  <a:schemeClr val="hlink"/>
                </a:solidFill>
              </a:rPr>
              <a:t> 13</a:t>
            </a:r>
          </a:p>
          <a:p>
            <a:pPr marL="342900" indent="-342900">
              <a:spcBef>
                <a:spcPct val="20000"/>
              </a:spcBef>
              <a:buClr>
                <a:schemeClr val="folHlink"/>
              </a:buClr>
              <a:buSzPct val="75000"/>
              <a:buFont typeface="Wingdings" pitchFamily="2" charset="2"/>
              <a:buNone/>
            </a:pPr>
            <a:r>
              <a:rPr lang="en-US" sz="2000">
                <a:solidFill>
                  <a:schemeClr val="folHlink"/>
                </a:solidFill>
              </a:rPr>
              <a:t>IV=</a:t>
            </a:r>
            <a:r>
              <a:rPr lang="en-US" sz="2000">
                <a:solidFill>
                  <a:schemeClr val="hlink"/>
                </a:solidFill>
              </a:rPr>
              <a:t> 4			</a:t>
            </a:r>
            <a:r>
              <a:rPr lang="en-US" sz="2000">
                <a:solidFill>
                  <a:schemeClr val="folHlink"/>
                </a:solidFill>
              </a:rPr>
              <a:t>XIV=</a:t>
            </a:r>
            <a:r>
              <a:rPr lang="en-US" sz="2000">
                <a:solidFill>
                  <a:schemeClr val="hlink"/>
                </a:solidFill>
              </a:rPr>
              <a:t> 14</a:t>
            </a:r>
          </a:p>
          <a:p>
            <a:pPr marL="342900" indent="-342900">
              <a:spcBef>
                <a:spcPct val="20000"/>
              </a:spcBef>
              <a:buClr>
                <a:schemeClr val="folHlink"/>
              </a:buClr>
              <a:buSzPct val="75000"/>
              <a:buFont typeface="Wingdings" pitchFamily="2" charset="2"/>
              <a:buNone/>
            </a:pPr>
            <a:r>
              <a:rPr lang="en-US" sz="2000">
                <a:solidFill>
                  <a:schemeClr val="folHlink"/>
                </a:solidFill>
              </a:rPr>
              <a:t>V=</a:t>
            </a:r>
            <a:r>
              <a:rPr lang="en-US" sz="2000">
                <a:solidFill>
                  <a:schemeClr val="hlink"/>
                </a:solidFill>
              </a:rPr>
              <a:t> 5			</a:t>
            </a:r>
            <a:r>
              <a:rPr lang="en-US" sz="2000">
                <a:solidFill>
                  <a:schemeClr val="folHlink"/>
                </a:solidFill>
              </a:rPr>
              <a:t>XV=</a:t>
            </a:r>
            <a:r>
              <a:rPr lang="en-US" sz="2000">
                <a:solidFill>
                  <a:schemeClr val="hlink"/>
                </a:solidFill>
              </a:rPr>
              <a:t> 15</a:t>
            </a:r>
          </a:p>
          <a:p>
            <a:pPr marL="342900" indent="-342900">
              <a:spcBef>
                <a:spcPct val="20000"/>
              </a:spcBef>
              <a:buClr>
                <a:schemeClr val="folHlink"/>
              </a:buClr>
              <a:buSzPct val="75000"/>
              <a:buFont typeface="Wingdings" pitchFamily="2" charset="2"/>
              <a:buNone/>
            </a:pPr>
            <a:r>
              <a:rPr lang="en-US" sz="2000">
                <a:solidFill>
                  <a:schemeClr val="folHlink"/>
                </a:solidFill>
              </a:rPr>
              <a:t>VI=</a:t>
            </a:r>
            <a:r>
              <a:rPr lang="en-US" sz="2000">
                <a:solidFill>
                  <a:schemeClr val="hlink"/>
                </a:solidFill>
              </a:rPr>
              <a:t> 6			</a:t>
            </a:r>
          </a:p>
          <a:p>
            <a:pPr marL="342900" indent="-342900">
              <a:spcBef>
                <a:spcPct val="20000"/>
              </a:spcBef>
              <a:buClr>
                <a:schemeClr val="folHlink"/>
              </a:buClr>
              <a:buSzPct val="75000"/>
              <a:buFont typeface="Wingdings" pitchFamily="2" charset="2"/>
              <a:buNone/>
            </a:pPr>
            <a:r>
              <a:rPr lang="en-US" sz="2000">
                <a:solidFill>
                  <a:schemeClr val="folHlink"/>
                </a:solidFill>
              </a:rPr>
              <a:t>VII=</a:t>
            </a:r>
            <a:r>
              <a:rPr lang="en-US" sz="2000">
                <a:solidFill>
                  <a:schemeClr val="hlink"/>
                </a:solidFill>
              </a:rPr>
              <a:t> 7			</a:t>
            </a:r>
          </a:p>
          <a:p>
            <a:pPr marL="342900" indent="-342900">
              <a:spcBef>
                <a:spcPct val="20000"/>
              </a:spcBef>
              <a:buClr>
                <a:schemeClr val="folHlink"/>
              </a:buClr>
              <a:buSzPct val="75000"/>
              <a:buFont typeface="Wingdings" pitchFamily="2" charset="2"/>
              <a:buNone/>
            </a:pPr>
            <a:r>
              <a:rPr lang="en-US" sz="2000">
                <a:solidFill>
                  <a:schemeClr val="folHlink"/>
                </a:solidFill>
              </a:rPr>
              <a:t>VIII=</a:t>
            </a:r>
            <a:r>
              <a:rPr lang="en-US" sz="2000">
                <a:solidFill>
                  <a:schemeClr val="hlink"/>
                </a:solidFill>
              </a:rPr>
              <a:t> 8		</a:t>
            </a:r>
          </a:p>
          <a:p>
            <a:pPr marL="342900" indent="-342900">
              <a:spcBef>
                <a:spcPct val="20000"/>
              </a:spcBef>
              <a:buClr>
                <a:schemeClr val="folHlink"/>
              </a:buClr>
              <a:buSzPct val="75000"/>
              <a:buFont typeface="Wingdings" pitchFamily="2" charset="2"/>
              <a:buNone/>
            </a:pPr>
            <a:r>
              <a:rPr lang="en-US" sz="2000">
                <a:solidFill>
                  <a:schemeClr val="folHlink"/>
                </a:solidFill>
              </a:rPr>
              <a:t>IX=</a:t>
            </a:r>
            <a:r>
              <a:rPr lang="en-US" sz="2000">
                <a:solidFill>
                  <a:schemeClr val="hlink"/>
                </a:solidFill>
              </a:rPr>
              <a:t> 9			</a:t>
            </a:r>
          </a:p>
          <a:p>
            <a:pPr marL="342900" indent="-342900">
              <a:spcBef>
                <a:spcPct val="20000"/>
              </a:spcBef>
              <a:buClr>
                <a:schemeClr val="folHlink"/>
              </a:buClr>
              <a:buSzPct val="75000"/>
              <a:buFont typeface="Wingdings" pitchFamily="2" charset="2"/>
              <a:buNone/>
            </a:pPr>
            <a:r>
              <a:rPr lang="en-US" sz="2000">
                <a:solidFill>
                  <a:schemeClr val="folHlink"/>
                </a:solidFill>
              </a:rPr>
              <a:t>X=</a:t>
            </a:r>
            <a:r>
              <a:rPr lang="en-US" sz="2000">
                <a:solidFill>
                  <a:schemeClr val="hlink"/>
                </a:solidFill>
              </a:rPr>
              <a:t> 10</a:t>
            </a:r>
            <a:endParaRPr lang="en-US" sz="2000" b="1">
              <a:solidFill>
                <a:schemeClr val="folHlink"/>
              </a:solidFill>
            </a:endParaRPr>
          </a:p>
        </p:txBody>
      </p:sp>
      <p:pic>
        <p:nvPicPr>
          <p:cNvPr id="6153" name="Picture 9" descr="C:\WINDOWS\Application Data\Microsoft\Media Catalog\Downloaded Clips\cl67\j0257861.wmf">
            <a:hlinkClick r:id="rId3"/>
          </p:cNvPr>
          <p:cNvPicPr>
            <a:picLocks noChangeAspect="1" noChangeArrowheads="1"/>
          </p:cNvPicPr>
          <p:nvPr/>
        </p:nvPicPr>
        <p:blipFill>
          <a:blip r:embed="rId4"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a:xfrm>
            <a:off x="871538" y="862013"/>
            <a:ext cx="8162925" cy="762000"/>
          </a:xfrm>
          <a:noFill/>
          <a:ln/>
        </p:spPr>
        <p:txBody>
          <a:bodyPr/>
          <a:lstStyle/>
          <a:p>
            <a:r>
              <a:rPr lang="en-US"/>
              <a:t>References</a:t>
            </a:r>
          </a:p>
        </p:txBody>
      </p:sp>
      <p:sp>
        <p:nvSpPr>
          <p:cNvPr id="7176" name="Rectangle 8"/>
          <p:cNvSpPr>
            <a:spLocks noGrp="1" noChangeArrowheads="1"/>
          </p:cNvSpPr>
          <p:nvPr>
            <p:ph type="body" idx="1"/>
          </p:nvPr>
        </p:nvSpPr>
        <p:spPr>
          <a:noFill/>
          <a:ln/>
        </p:spPr>
        <p:txBody>
          <a:bodyPr/>
          <a:lstStyle/>
          <a:p>
            <a:pPr>
              <a:buFont typeface="Wingdings" pitchFamily="2" charset="2"/>
              <a:buNone/>
            </a:pPr>
            <a:endParaRPr lang="en-US" sz="2000"/>
          </a:p>
          <a:p>
            <a:r>
              <a:rPr lang="en-US" sz="2000"/>
              <a:t>Presentation by Ruth Luman: Modesto Junior College.</a:t>
            </a:r>
          </a:p>
          <a:p>
            <a:endParaRPr lang="en-US" sz="2000"/>
          </a:p>
          <a:p>
            <a:r>
              <a:rPr lang="en-US" sz="2000" i="1"/>
              <a:t>This project incorporates portions of copyrighted works.  These items are included under the fair use exemption of the U.S. Copyright Law and have been prepared according to the educational fair use guidelines.  They are restricted from further use.</a:t>
            </a:r>
          </a:p>
        </p:txBody>
      </p:sp>
      <p:sp>
        <p:nvSpPr>
          <p:cNvPr id="7177" name="AutoShape 9">
            <a:hlinkClick r:id="" action="ppaction://hlinkshowjump?jump=lastslideviewed" highlightClick="1">
              <a:snd r:embed="rId2"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pic>
        <p:nvPicPr>
          <p:cNvPr id="7180" name="Picture 12" descr="C:\WINDOWS\Application Data\Microsoft\Media Catalog\Downloaded Clips\cl67\j0257861.wmf">
            <a:hlinkClick r:id="rId3"/>
          </p:cNvPr>
          <p:cNvPicPr>
            <a:picLocks noChangeAspect="1" noChangeArrowheads="1"/>
          </p:cNvPicPr>
          <p:nvPr/>
        </p:nvPicPr>
        <p:blipFill>
          <a:blip r:embed="rId4"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4"/>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r>
              <a:rPr lang="en-US" sz="4400" b="1" u="sng">
                <a:solidFill>
                  <a:schemeClr val="tx2"/>
                </a:solidFill>
                <a:effectLst>
                  <a:outerShdw blurRad="38100" dist="38100" dir="2700000" algn="tl">
                    <a:srgbClr val="C0C0C0"/>
                  </a:outerShdw>
                </a:effectLst>
              </a:rPr>
              <a:t>Introduction</a:t>
            </a:r>
          </a:p>
        </p:txBody>
      </p:sp>
      <p:sp>
        <p:nvSpPr>
          <p:cNvPr id="1029" name="Text Box 5"/>
          <p:cNvSpPr txBox="1">
            <a:spLocks noChangeArrowheads="1"/>
          </p:cNvSpPr>
          <p:nvPr/>
        </p:nvSpPr>
        <p:spPr bwMode="auto">
          <a:xfrm>
            <a:off x="457200" y="792163"/>
            <a:ext cx="8382000" cy="579437"/>
          </a:xfrm>
          <a:prstGeom prst="rect">
            <a:avLst/>
          </a:prstGeom>
          <a:noFill/>
          <a:ln w="9525">
            <a:noFill/>
            <a:miter lim="800000"/>
            <a:headEnd/>
            <a:tailEnd/>
          </a:ln>
          <a:effectLst/>
        </p:spPr>
        <p:txBody>
          <a:bodyPr>
            <a:spAutoFit/>
          </a:bodyPr>
          <a:lstStyle/>
          <a:p>
            <a:pPr algn="ctr">
              <a:spcBef>
                <a:spcPct val="50000"/>
              </a:spcBef>
            </a:pPr>
            <a:r>
              <a:rPr lang="en-US" sz="3200" b="1"/>
              <a:t>What is an </a:t>
            </a:r>
            <a:r>
              <a:rPr lang="en-US" sz="3200" b="1" u="sng">
                <a:solidFill>
                  <a:schemeClr val="hlink"/>
                </a:solidFill>
              </a:rPr>
              <a:t>outline</a:t>
            </a:r>
            <a:r>
              <a:rPr lang="en-US" sz="3200" b="1"/>
              <a:t> ?</a:t>
            </a:r>
            <a:endParaRPr lang="en-US" sz="3200"/>
          </a:p>
        </p:txBody>
      </p:sp>
      <p:sp>
        <p:nvSpPr>
          <p:cNvPr id="1030" name="AutoShape 6">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1032" name="AutoShape 8">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pic>
        <p:nvPicPr>
          <p:cNvPr id="1033" name="Picture 9" descr="C:\WINDOWS\Application Data\Microsoft\Media Catalog\Downloaded Clips\cl1f\j0078711.wmf"/>
          <p:cNvPicPr>
            <a:picLocks noChangeAspect="1" noChangeArrowheads="1"/>
          </p:cNvPicPr>
          <p:nvPr/>
        </p:nvPicPr>
        <p:blipFill>
          <a:blip r:embed="rId4" cstate="print"/>
          <a:srcRect/>
          <a:stretch>
            <a:fillRect/>
          </a:stretch>
        </p:blipFill>
        <p:spPr bwMode="auto">
          <a:xfrm>
            <a:off x="7696200" y="76200"/>
            <a:ext cx="685800" cy="1662113"/>
          </a:xfrm>
          <a:prstGeom prst="rect">
            <a:avLst/>
          </a:prstGeom>
          <a:noFill/>
        </p:spPr>
      </p:pic>
      <p:sp>
        <p:nvSpPr>
          <p:cNvPr id="1034" name="Rectangle 10"/>
          <p:cNvSpPr>
            <a:spLocks noChangeArrowheads="1"/>
          </p:cNvSpPr>
          <p:nvPr/>
        </p:nvSpPr>
        <p:spPr bwMode="auto">
          <a:xfrm>
            <a:off x="381000" y="1676400"/>
            <a:ext cx="6248400" cy="41148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None/>
            </a:pPr>
            <a:r>
              <a:rPr lang="en-US" sz="2000">
                <a:solidFill>
                  <a:schemeClr val="hlink"/>
                </a:solidFill>
              </a:rPr>
              <a:t>    </a:t>
            </a:r>
            <a:r>
              <a:rPr lang="en-US" sz="2000" b="1">
                <a:solidFill>
                  <a:schemeClr val="hlink"/>
                </a:solidFill>
              </a:rPr>
              <a:t>Before you begin writing the first</a:t>
            </a:r>
          </a:p>
          <a:p>
            <a:pPr marL="342900" indent="-342900">
              <a:spcBef>
                <a:spcPct val="20000"/>
              </a:spcBef>
              <a:buClr>
                <a:schemeClr val="folHlink"/>
              </a:buClr>
              <a:buSzPct val="75000"/>
              <a:buFont typeface="Wingdings" pitchFamily="2" charset="2"/>
              <a:buNone/>
            </a:pPr>
            <a:r>
              <a:rPr lang="en-US" sz="2000" b="1">
                <a:solidFill>
                  <a:schemeClr val="hlink"/>
                </a:solidFill>
              </a:rPr>
              <a:t>draft of your essay, it is best to make</a:t>
            </a:r>
          </a:p>
          <a:p>
            <a:pPr marL="342900" indent="-342900">
              <a:spcBef>
                <a:spcPct val="20000"/>
              </a:spcBef>
              <a:buClr>
                <a:schemeClr val="folHlink"/>
              </a:buClr>
              <a:buSzPct val="75000"/>
              <a:buFont typeface="Wingdings" pitchFamily="2" charset="2"/>
              <a:buNone/>
            </a:pPr>
            <a:r>
              <a:rPr lang="en-US" sz="2000" b="1">
                <a:solidFill>
                  <a:schemeClr val="hlink"/>
                </a:solidFill>
              </a:rPr>
              <a:t>an outline.  An outline is a general</a:t>
            </a:r>
          </a:p>
          <a:p>
            <a:pPr marL="342900" indent="-342900">
              <a:spcBef>
                <a:spcPct val="20000"/>
              </a:spcBef>
              <a:buClr>
                <a:schemeClr val="folHlink"/>
              </a:buClr>
              <a:buSzPct val="75000"/>
              <a:buFont typeface="Wingdings" pitchFamily="2" charset="2"/>
              <a:buNone/>
            </a:pPr>
            <a:r>
              <a:rPr lang="en-US" sz="2000" b="1">
                <a:solidFill>
                  <a:schemeClr val="hlink"/>
                </a:solidFill>
              </a:rPr>
              <a:t>plan of what you are going to write. </a:t>
            </a:r>
          </a:p>
          <a:p>
            <a:pPr marL="342900" indent="-342900">
              <a:spcBef>
                <a:spcPct val="20000"/>
              </a:spcBef>
              <a:buClr>
                <a:schemeClr val="folHlink"/>
              </a:buClr>
              <a:buSzPct val="75000"/>
              <a:buFont typeface="Wingdings" pitchFamily="2" charset="2"/>
              <a:buNone/>
            </a:pPr>
            <a:r>
              <a:rPr lang="en-US" sz="2000" b="1">
                <a:solidFill>
                  <a:schemeClr val="hlink"/>
                </a:solidFill>
              </a:rPr>
              <a:t>You can compare making an outline</a:t>
            </a:r>
          </a:p>
          <a:p>
            <a:pPr marL="342900" indent="-342900">
              <a:spcBef>
                <a:spcPct val="20000"/>
              </a:spcBef>
              <a:buClr>
                <a:schemeClr val="folHlink"/>
              </a:buClr>
              <a:buSzPct val="75000"/>
              <a:buFont typeface="Wingdings" pitchFamily="2" charset="2"/>
              <a:buNone/>
            </a:pPr>
            <a:r>
              <a:rPr lang="en-US" sz="2000" b="1">
                <a:solidFill>
                  <a:schemeClr val="hlink"/>
                </a:solidFill>
              </a:rPr>
              <a:t>to drawing plans to build a house. </a:t>
            </a:r>
          </a:p>
          <a:p>
            <a:pPr marL="342900" indent="-342900">
              <a:spcBef>
                <a:spcPct val="20000"/>
              </a:spcBef>
              <a:buClr>
                <a:schemeClr val="folHlink"/>
              </a:buClr>
              <a:buSzPct val="75000"/>
              <a:buFont typeface="Wingdings" pitchFamily="2" charset="2"/>
              <a:buNone/>
            </a:pPr>
            <a:r>
              <a:rPr lang="en-US" sz="2000" b="1">
                <a:solidFill>
                  <a:schemeClr val="hlink"/>
                </a:solidFill>
              </a:rPr>
              <a:t>Before one begins to build a house, it</a:t>
            </a:r>
          </a:p>
          <a:p>
            <a:pPr marL="342900" indent="-342900">
              <a:spcBef>
                <a:spcPct val="20000"/>
              </a:spcBef>
              <a:buClr>
                <a:schemeClr val="folHlink"/>
              </a:buClr>
              <a:buSzPct val="75000"/>
              <a:buFont typeface="Wingdings" pitchFamily="2" charset="2"/>
              <a:buNone/>
            </a:pPr>
            <a:r>
              <a:rPr lang="en-US" sz="2000" b="1">
                <a:solidFill>
                  <a:schemeClr val="hlink"/>
                </a:solidFill>
              </a:rPr>
              <a:t>is best to draw up plans to make sure</a:t>
            </a:r>
          </a:p>
          <a:p>
            <a:pPr marL="342900" indent="-342900">
              <a:spcBef>
                <a:spcPct val="20000"/>
              </a:spcBef>
              <a:buClr>
                <a:schemeClr val="folHlink"/>
              </a:buClr>
              <a:buSzPct val="75000"/>
              <a:buFont typeface="Wingdings" pitchFamily="2" charset="2"/>
              <a:buNone/>
            </a:pPr>
            <a:r>
              <a:rPr lang="en-US" sz="2000" b="1">
                <a:solidFill>
                  <a:schemeClr val="hlink"/>
                </a:solidFill>
              </a:rPr>
              <a:t>that a house is built in the way you</a:t>
            </a:r>
          </a:p>
          <a:p>
            <a:pPr marL="342900" indent="-342900">
              <a:spcBef>
                <a:spcPct val="20000"/>
              </a:spcBef>
              <a:buClr>
                <a:schemeClr val="folHlink"/>
              </a:buClr>
              <a:buSzPct val="75000"/>
              <a:buFont typeface="Wingdings" pitchFamily="2" charset="2"/>
              <a:buNone/>
            </a:pPr>
            <a:r>
              <a:rPr lang="en-US" sz="2000" b="1">
                <a:solidFill>
                  <a:schemeClr val="hlink"/>
                </a:solidFill>
              </a:rPr>
              <a:t>want.  The same is true with writing</a:t>
            </a:r>
          </a:p>
          <a:p>
            <a:pPr marL="342900" indent="-342900">
              <a:spcBef>
                <a:spcPct val="20000"/>
              </a:spcBef>
              <a:buClr>
                <a:schemeClr val="folHlink"/>
              </a:buClr>
              <a:buSzPct val="75000"/>
              <a:buFont typeface="Wingdings" pitchFamily="2" charset="2"/>
              <a:buNone/>
            </a:pPr>
            <a:r>
              <a:rPr lang="en-US" sz="2000" b="1">
                <a:solidFill>
                  <a:schemeClr val="hlink"/>
                </a:solidFill>
              </a:rPr>
              <a:t>an essay and making an outline. </a:t>
            </a:r>
            <a:endParaRPr lang="en-US" sz="2000" b="1">
              <a:solidFill>
                <a:schemeClr val="folHlink"/>
              </a:solidFill>
            </a:endParaRPr>
          </a:p>
        </p:txBody>
      </p:sp>
      <p:pic>
        <p:nvPicPr>
          <p:cNvPr id="1044" name="Picture 20" descr="C:\WINDOWS\Application Data\Microsoft\Media Catalog\Downloaded Clips\cl0\PE01903_.wmf"/>
          <p:cNvPicPr>
            <a:picLocks noChangeAspect="1" noChangeArrowheads="1"/>
          </p:cNvPicPr>
          <p:nvPr/>
        </p:nvPicPr>
        <p:blipFill>
          <a:blip r:embed="rId5" cstate="print"/>
          <a:srcRect/>
          <a:stretch>
            <a:fillRect/>
          </a:stretch>
        </p:blipFill>
        <p:spPr bwMode="auto">
          <a:xfrm>
            <a:off x="5791200" y="2514600"/>
            <a:ext cx="3124200" cy="2420938"/>
          </a:xfrm>
          <a:prstGeom prst="rect">
            <a:avLst/>
          </a:prstGeom>
          <a:noFill/>
        </p:spPr>
      </p:pic>
      <p:pic>
        <p:nvPicPr>
          <p:cNvPr id="1045" name="Picture 21">
            <a:hlinkClick r:id="" action="ppaction://media"/>
          </p:cNvPr>
          <p:cNvPicPr>
            <a:picLocks noRot="1" noChangeAspect="1" noChangeArrowheads="1"/>
          </p:cNvPicPr>
          <p:nvPr>
            <a:wavAudioFile r:embed="rId1" name="definition"/>
          </p:nvPr>
        </p:nvPicPr>
        <p:blipFill>
          <a:blip r:embed="rId6" cstate="print"/>
          <a:srcRect/>
          <a:stretch>
            <a:fillRect/>
          </a:stretch>
        </p:blipFill>
        <p:spPr bwMode="auto">
          <a:xfrm>
            <a:off x="7162800" y="6172200"/>
            <a:ext cx="457200" cy="457200"/>
          </a:xfrm>
          <a:prstGeom prst="rect">
            <a:avLst/>
          </a:prstGeom>
          <a:noFill/>
        </p:spPr>
      </p:pic>
      <p:pic>
        <p:nvPicPr>
          <p:cNvPr id="1046" name="Picture 22" descr="C:\WINDOWS\Application Data\Microsoft\Media Catalog\Downloaded Clips\cl67\j0257861.wmf">
            <a:hlinkClick r:id="rId7"/>
          </p:cNvPr>
          <p:cNvPicPr>
            <a:picLocks noChangeAspect="1" noChangeArrowheads="1"/>
          </p:cNvPicPr>
          <p:nvPr/>
        </p:nvPicPr>
        <p:blipFill>
          <a:blip r:embed="rId8"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1045"/>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1" name="definition"/>
                                        </p:tgtEl>
                                      </p:cMediaNode>
                                    </p:audio>
                                  </p:subTnLst>
                                </p:cTn>
                              </p:par>
                            </p:childTnLst>
                          </p:cTn>
                        </p:par>
                        <p:par>
                          <p:cTn id="7" fill="hold">
                            <p:stCondLst>
                              <p:cond delay="500"/>
                            </p:stCondLst>
                            <p:childTnLst>
                              <p:par>
                                <p:cTn id="8" presetID="1" presetClass="mediacall" presetSubtype="0" fill="hold" nodeType="afterEffect">
                                  <p:stCondLst>
                                    <p:cond delay="0"/>
                                  </p:stCondLst>
                                  <p:childTnLst>
                                    <p:cmd type="call" cmd="playFrom(0.0)">
                                      <p:cBhvr>
                                        <p:cTn id="9" dur="1" fill="hold"/>
                                        <p:tgtEl>
                                          <p:spTgt spid="1045"/>
                                        </p:tgtEl>
                                      </p:cBhvr>
                                    </p:cmd>
                                  </p:childTnLst>
                                </p:cTn>
                              </p:par>
                              <p:par>
                                <p:cTn id="10" presetID="2" presetClass="entr" presetSubtype="8" fill="hold" grpId="0" nodeType="withEffect">
                                  <p:stCondLst>
                                    <p:cond delay="0"/>
                                  </p:stCondLst>
                                  <p:childTnLst>
                                    <p:set>
                                      <p:cBhvr>
                                        <p:cTn id="11" dur="1" fill="hold">
                                          <p:stCondLst>
                                            <p:cond delay="0"/>
                                          </p:stCondLst>
                                        </p:cTn>
                                        <p:tgtEl>
                                          <p:spTgt spid="1029"/>
                                        </p:tgtEl>
                                        <p:attrNameLst>
                                          <p:attrName>style.visibility</p:attrName>
                                        </p:attrNameLst>
                                      </p:cBhvr>
                                      <p:to>
                                        <p:strVal val="visible"/>
                                      </p:to>
                                    </p:set>
                                    <p:anim calcmode="lin" valueType="num">
                                      <p:cBhvr additive="base">
                                        <p:cTn id="12" dur="500" fill="hold"/>
                                        <p:tgtEl>
                                          <p:spTgt spid="1029"/>
                                        </p:tgtEl>
                                        <p:attrNameLst>
                                          <p:attrName>ppt_x</p:attrName>
                                        </p:attrNameLst>
                                      </p:cBhvr>
                                      <p:tavLst>
                                        <p:tav tm="0">
                                          <p:val>
                                            <p:strVal val="0-#ppt_w/2"/>
                                          </p:val>
                                        </p:tav>
                                        <p:tav tm="100000">
                                          <p:val>
                                            <p:strVal val="#ppt_x"/>
                                          </p:val>
                                        </p:tav>
                                      </p:tavLst>
                                    </p:anim>
                                    <p:anim calcmode="lin" valueType="num">
                                      <p:cBhvr additive="base">
                                        <p:cTn id="13" dur="500" fill="hold"/>
                                        <p:tgtEl>
                                          <p:spTgt spid="1029"/>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3" presetClass="entr" presetSubtype="16" fill="hold" grpId="0" nodeType="afterEffect">
                                  <p:stCondLst>
                                    <p:cond delay="2000"/>
                                  </p:stCondLst>
                                  <p:childTnLst>
                                    <p:set>
                                      <p:cBhvr>
                                        <p:cTn id="16" dur="1" fill="hold">
                                          <p:stCondLst>
                                            <p:cond delay="0"/>
                                          </p:stCondLst>
                                        </p:cTn>
                                        <p:tgtEl>
                                          <p:spTgt spid="1034"/>
                                        </p:tgtEl>
                                        <p:attrNameLst>
                                          <p:attrName>style.visibility</p:attrName>
                                        </p:attrNameLst>
                                      </p:cBhvr>
                                      <p:to>
                                        <p:strVal val="visible"/>
                                      </p:to>
                                    </p:set>
                                    <p:anim calcmode="lin" valueType="num">
                                      <p:cBhvr>
                                        <p:cTn id="17" dur="500" fill="hold"/>
                                        <p:tgtEl>
                                          <p:spTgt spid="1034"/>
                                        </p:tgtEl>
                                        <p:attrNameLst>
                                          <p:attrName>ppt_w</p:attrName>
                                        </p:attrNameLst>
                                      </p:cBhvr>
                                      <p:tavLst>
                                        <p:tav tm="0">
                                          <p:val>
                                            <p:fltVal val="0"/>
                                          </p:val>
                                        </p:tav>
                                        <p:tav tm="100000">
                                          <p:val>
                                            <p:strVal val="#ppt_w"/>
                                          </p:val>
                                        </p:tav>
                                      </p:tavLst>
                                    </p:anim>
                                    <p:anim calcmode="lin" valueType="num">
                                      <p:cBhvr>
                                        <p:cTn id="18" dur="500" fill="hold"/>
                                        <p:tgtEl>
                                          <p:spTgt spid="1034"/>
                                        </p:tgtEl>
                                        <p:attrNameLst>
                                          <p:attrName>ppt_h</p:attrName>
                                        </p:attrNameLst>
                                      </p:cBhvr>
                                      <p:tavLst>
                                        <p:tav tm="0">
                                          <p:val>
                                            <p:fltVal val="0"/>
                                          </p:val>
                                        </p:tav>
                                        <p:tav tm="100000">
                                          <p:val>
                                            <p:strVal val="#ppt_h"/>
                                          </p:val>
                                        </p:tav>
                                      </p:tavLst>
                                    </p:anim>
                                  </p:childTnLst>
                                </p:cTn>
                              </p:par>
                            </p:childTnLst>
                          </p:cTn>
                        </p:par>
                        <p:par>
                          <p:cTn id="19" fill="hold">
                            <p:stCondLst>
                              <p:cond delay="3500"/>
                            </p:stCondLst>
                            <p:childTnLst>
                              <p:par>
                                <p:cTn id="20" presetID="14" presetClass="entr" presetSubtype="10" fill="hold" nodeType="afterEffect">
                                  <p:stCondLst>
                                    <p:cond delay="12000"/>
                                  </p:stCondLst>
                                  <p:childTnLst>
                                    <p:set>
                                      <p:cBhvr>
                                        <p:cTn id="21" dur="1" fill="hold">
                                          <p:stCondLst>
                                            <p:cond delay="0"/>
                                          </p:stCondLst>
                                        </p:cTn>
                                        <p:tgtEl>
                                          <p:spTgt spid="1044"/>
                                        </p:tgtEl>
                                        <p:attrNameLst>
                                          <p:attrName>style.visibility</p:attrName>
                                        </p:attrNameLst>
                                      </p:cBhvr>
                                      <p:to>
                                        <p:strVal val="visible"/>
                                      </p:to>
                                    </p:set>
                                    <p:animEffect transition="in" filter="randombar(horizontal)">
                                      <p:cBhvr>
                                        <p:cTn id="22" dur="500"/>
                                        <p:tgtEl>
                                          <p:spTgt spid="1044"/>
                                        </p:tgtEl>
                                      </p:cBhvr>
                                    </p:animEffect>
                                  </p:childTnLst>
                                </p:cTn>
                              </p:par>
                            </p:childTnLst>
                          </p:cTn>
                        </p:par>
                        <p:par>
                          <p:cTn id="23" fill="hold">
                            <p:stCondLst>
                              <p:cond delay="16000"/>
                            </p:stCondLst>
                            <p:childTnLst>
                              <p:par>
                                <p:cTn id="24" presetID="9" presetClass="entr" presetSubtype="0" fill="hold" grpId="0" nodeType="afterEffect">
                                  <p:stCondLst>
                                    <p:cond delay="0"/>
                                  </p:stCondLst>
                                  <p:childTnLst>
                                    <p:set>
                                      <p:cBhvr>
                                        <p:cTn id="25" dur="1" fill="hold">
                                          <p:stCondLst>
                                            <p:cond delay="0"/>
                                          </p:stCondLst>
                                        </p:cTn>
                                        <p:tgtEl>
                                          <p:spTgt spid="1032"/>
                                        </p:tgtEl>
                                        <p:attrNameLst>
                                          <p:attrName>style.visibility</p:attrName>
                                        </p:attrNameLst>
                                      </p:cBhvr>
                                      <p:to>
                                        <p:strVal val="visible"/>
                                      </p:to>
                                    </p:set>
                                    <p:animEffect transition="in" filter="dissolve">
                                      <p:cBhvr>
                                        <p:cTn id="26" dur="500"/>
                                        <p:tgtEl>
                                          <p:spTgt spid="103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7" fill="hold" display="0">
                  <p:stCondLst>
                    <p:cond delay="indefinite"/>
                  </p:stCondLst>
                  <p:endCondLst>
                    <p:cond evt="onPrev" delay="0">
                      <p:tgtEl>
                        <p:sldTgt/>
                      </p:tgtEl>
                    </p:cond>
                    <p:cond evt="onStopAudio" delay="0">
                      <p:tgtEl>
                        <p:sldTgt/>
                      </p:tgtEl>
                    </p:cond>
                  </p:endCondLst>
                </p:cTn>
                <p:tgtEl>
                  <p:spTgt spid="1045"/>
                </p:tgtEl>
              </p:cMediaNode>
            </p:audio>
          </p:childTnLst>
        </p:cTn>
      </p:par>
    </p:tnLst>
    <p:bldLst>
      <p:bldP spid="1029" grpId="0" autoUpdateAnimBg="0"/>
      <p:bldP spid="1032" grpId="0" animBg="1"/>
      <p:bldP spid="103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r>
              <a:rPr lang="en-US" sz="4400" b="1" u="sng">
                <a:solidFill>
                  <a:schemeClr val="tx2"/>
                </a:solidFill>
                <a:effectLst>
                  <a:outerShdw blurRad="38100" dist="38100" dir="2700000" algn="tl">
                    <a:srgbClr val="C0C0C0"/>
                  </a:outerShdw>
                </a:effectLst>
              </a:rPr>
              <a:t>Introduction</a:t>
            </a:r>
          </a:p>
        </p:txBody>
      </p:sp>
      <p:sp>
        <p:nvSpPr>
          <p:cNvPr id="8195" name="Text Box 3"/>
          <p:cNvSpPr txBox="1">
            <a:spLocks noChangeArrowheads="1"/>
          </p:cNvSpPr>
          <p:nvPr/>
        </p:nvSpPr>
        <p:spPr bwMode="auto">
          <a:xfrm>
            <a:off x="457200" y="762000"/>
            <a:ext cx="8382000" cy="579438"/>
          </a:xfrm>
          <a:prstGeom prst="rect">
            <a:avLst/>
          </a:prstGeom>
          <a:noFill/>
          <a:ln w="9525">
            <a:noFill/>
            <a:miter lim="800000"/>
            <a:headEnd/>
            <a:tailEnd/>
          </a:ln>
          <a:effectLst/>
        </p:spPr>
        <p:txBody>
          <a:bodyPr>
            <a:spAutoFit/>
          </a:bodyPr>
          <a:lstStyle/>
          <a:p>
            <a:pPr algn="ctr">
              <a:spcBef>
                <a:spcPct val="50000"/>
              </a:spcBef>
            </a:pPr>
            <a:r>
              <a:rPr lang="en-US" sz="3200" b="1"/>
              <a:t>The Benefits of an Outline</a:t>
            </a:r>
            <a:endParaRPr lang="en-US" sz="3200"/>
          </a:p>
        </p:txBody>
      </p:sp>
      <p:sp>
        <p:nvSpPr>
          <p:cNvPr id="8196" name="AutoShape 4">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8198" name="AutoShape 6">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8200" name="Rectangle 8"/>
          <p:cNvSpPr>
            <a:spLocks noChangeArrowheads="1"/>
          </p:cNvSpPr>
          <p:nvPr/>
        </p:nvSpPr>
        <p:spPr bwMode="auto">
          <a:xfrm>
            <a:off x="381000" y="1447800"/>
            <a:ext cx="8458200" cy="5334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None/>
            </a:pPr>
            <a:r>
              <a:rPr lang="en-US" sz="2000">
                <a:solidFill>
                  <a:schemeClr val="hlink"/>
                </a:solidFill>
              </a:rPr>
              <a:t>    </a:t>
            </a:r>
            <a:r>
              <a:rPr lang="en-US" sz="2000" b="1">
                <a:solidFill>
                  <a:schemeClr val="hlink"/>
                </a:solidFill>
              </a:rPr>
              <a:t>An outline of an essay can be very helpful for two reasons:</a:t>
            </a:r>
            <a:endParaRPr lang="en-US" sz="2000" b="1">
              <a:solidFill>
                <a:schemeClr val="folHlink"/>
              </a:solidFill>
            </a:endParaRPr>
          </a:p>
        </p:txBody>
      </p:sp>
      <p:sp>
        <p:nvSpPr>
          <p:cNvPr id="8203" name="Rectangle 11"/>
          <p:cNvSpPr>
            <a:spLocks noChangeArrowheads="1"/>
          </p:cNvSpPr>
          <p:nvPr/>
        </p:nvSpPr>
        <p:spPr bwMode="auto">
          <a:xfrm>
            <a:off x="914400" y="2209800"/>
            <a:ext cx="7924800" cy="15240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Char char="n"/>
            </a:pPr>
            <a:r>
              <a:rPr lang="en-US" sz="2000">
                <a:solidFill>
                  <a:schemeClr val="hlink"/>
                </a:solidFill>
              </a:rPr>
              <a:t>    </a:t>
            </a:r>
            <a:r>
              <a:rPr lang="en-US" sz="2000" b="1">
                <a:solidFill>
                  <a:schemeClr val="folHlink"/>
                </a:solidFill>
              </a:rPr>
              <a:t>An outline will help make your essay more</a:t>
            </a:r>
          </a:p>
          <a:p>
            <a:pPr marL="342900" indent="-342900">
              <a:spcBef>
                <a:spcPct val="20000"/>
              </a:spcBef>
              <a:buClr>
                <a:schemeClr val="folHlink"/>
              </a:buClr>
              <a:buSzPct val="75000"/>
              <a:buFont typeface="Wingdings" pitchFamily="2" charset="2"/>
              <a:buNone/>
            </a:pPr>
            <a:r>
              <a:rPr lang="en-US" sz="2000" b="1">
                <a:solidFill>
                  <a:schemeClr val="folHlink"/>
                </a:solidFill>
              </a:rPr>
              <a:t>       organized.  A careful plan will help your body</a:t>
            </a:r>
          </a:p>
          <a:p>
            <a:pPr marL="342900" indent="-342900">
              <a:spcBef>
                <a:spcPct val="20000"/>
              </a:spcBef>
              <a:buClr>
                <a:schemeClr val="folHlink"/>
              </a:buClr>
              <a:buSzPct val="75000"/>
              <a:buFont typeface="Wingdings" pitchFamily="2" charset="2"/>
              <a:buNone/>
            </a:pPr>
            <a:r>
              <a:rPr lang="en-US" sz="2000" b="1">
                <a:solidFill>
                  <a:schemeClr val="folHlink"/>
                </a:solidFill>
              </a:rPr>
              <a:t>       paragraphs stay focused on the ideas in your</a:t>
            </a:r>
          </a:p>
          <a:p>
            <a:pPr marL="342900" indent="-342900">
              <a:spcBef>
                <a:spcPct val="20000"/>
              </a:spcBef>
              <a:buClr>
                <a:schemeClr val="folHlink"/>
              </a:buClr>
              <a:buSzPct val="75000"/>
              <a:buFont typeface="Wingdings" pitchFamily="2" charset="2"/>
              <a:buNone/>
            </a:pPr>
            <a:r>
              <a:rPr lang="en-US" sz="2000" b="1">
                <a:solidFill>
                  <a:schemeClr val="folHlink"/>
                </a:solidFill>
              </a:rPr>
              <a:t>       thesis statement.</a:t>
            </a:r>
          </a:p>
        </p:txBody>
      </p:sp>
      <p:sp>
        <p:nvSpPr>
          <p:cNvPr id="8205" name="Rectangle 13"/>
          <p:cNvSpPr>
            <a:spLocks noChangeArrowheads="1"/>
          </p:cNvSpPr>
          <p:nvPr/>
        </p:nvSpPr>
        <p:spPr bwMode="auto">
          <a:xfrm>
            <a:off x="914400" y="3886200"/>
            <a:ext cx="7924800" cy="19050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Char char="n"/>
            </a:pPr>
            <a:r>
              <a:rPr lang="en-US" sz="2000">
                <a:solidFill>
                  <a:schemeClr val="hlink"/>
                </a:solidFill>
              </a:rPr>
              <a:t>    </a:t>
            </a:r>
            <a:r>
              <a:rPr lang="en-US" sz="2000" b="1">
                <a:solidFill>
                  <a:schemeClr val="folHlink"/>
                </a:solidFill>
              </a:rPr>
              <a:t>An outline saves time for writers.  Preparing an</a:t>
            </a:r>
          </a:p>
          <a:p>
            <a:pPr marL="342900" indent="-342900">
              <a:spcBef>
                <a:spcPct val="20000"/>
              </a:spcBef>
              <a:buClr>
                <a:schemeClr val="folHlink"/>
              </a:buClr>
              <a:buSzPct val="75000"/>
              <a:buFont typeface="Wingdings" pitchFamily="2" charset="2"/>
              <a:buNone/>
            </a:pPr>
            <a:r>
              <a:rPr lang="en-US" sz="2000" b="1">
                <a:solidFill>
                  <a:schemeClr val="folHlink"/>
                </a:solidFill>
              </a:rPr>
              <a:t>	    outline can take time, but when you are finished,</a:t>
            </a:r>
          </a:p>
          <a:p>
            <a:pPr marL="342900" indent="-342900">
              <a:spcBef>
                <a:spcPct val="20000"/>
              </a:spcBef>
              <a:buClr>
                <a:schemeClr val="folHlink"/>
              </a:buClr>
              <a:buSzPct val="75000"/>
              <a:buFont typeface="Wingdings" pitchFamily="2" charset="2"/>
              <a:buNone/>
            </a:pPr>
            <a:r>
              <a:rPr lang="en-US" sz="2000" b="1">
                <a:solidFill>
                  <a:schemeClr val="folHlink"/>
                </a:solidFill>
              </a:rPr>
              <a:t>	    you will be able to write the rough draft of your</a:t>
            </a:r>
          </a:p>
          <a:p>
            <a:pPr marL="342900" indent="-342900">
              <a:spcBef>
                <a:spcPct val="20000"/>
              </a:spcBef>
              <a:buClr>
                <a:schemeClr val="folHlink"/>
              </a:buClr>
              <a:buSzPct val="75000"/>
              <a:buFont typeface="Wingdings" pitchFamily="2" charset="2"/>
              <a:buNone/>
            </a:pPr>
            <a:r>
              <a:rPr lang="en-US" sz="2000" b="1">
                <a:solidFill>
                  <a:schemeClr val="folHlink"/>
                </a:solidFill>
              </a:rPr>
              <a:t>        essay more quickly than if you didn’t have an</a:t>
            </a:r>
          </a:p>
          <a:p>
            <a:pPr marL="342900" indent="-342900">
              <a:spcBef>
                <a:spcPct val="20000"/>
              </a:spcBef>
              <a:buClr>
                <a:schemeClr val="folHlink"/>
              </a:buClr>
              <a:buSzPct val="75000"/>
              <a:buFont typeface="Wingdings" pitchFamily="2" charset="2"/>
              <a:buNone/>
            </a:pPr>
            <a:r>
              <a:rPr lang="en-US" sz="2000" b="1">
                <a:solidFill>
                  <a:schemeClr val="folHlink"/>
                </a:solidFill>
              </a:rPr>
              <a:t>        outline.</a:t>
            </a:r>
          </a:p>
        </p:txBody>
      </p:sp>
      <p:pic>
        <p:nvPicPr>
          <p:cNvPr id="8206" name="Picture 14">
            <a:hlinkClick r:id="" action="ppaction://media"/>
          </p:cNvPr>
          <p:cNvPicPr>
            <a:picLocks noRot="1" noChangeAspect="1" noChangeArrowheads="1"/>
          </p:cNvPicPr>
          <p:nvPr>
            <a:wavAudioFile r:embed="rId1" name="benefits"/>
          </p:nvPr>
        </p:nvPicPr>
        <p:blipFill>
          <a:blip r:embed="rId4" cstate="print"/>
          <a:srcRect/>
          <a:stretch>
            <a:fillRect/>
          </a:stretch>
        </p:blipFill>
        <p:spPr bwMode="auto">
          <a:xfrm>
            <a:off x="7239000" y="6172200"/>
            <a:ext cx="457200" cy="457200"/>
          </a:xfrm>
          <a:prstGeom prst="rect">
            <a:avLst/>
          </a:prstGeom>
          <a:noFill/>
        </p:spPr>
      </p:pic>
      <p:pic>
        <p:nvPicPr>
          <p:cNvPr id="8207" name="Picture 15" descr="C:\WINDOWS\Application Data\Microsoft\Media Catalog\Downloaded Clips\cl67\j0257861.wmf">
            <a:hlinkClick r:id="rId5"/>
          </p:cNvPr>
          <p:cNvPicPr>
            <a:picLocks noChangeAspect="1" noChangeArrowheads="1"/>
          </p:cNvPicPr>
          <p:nvPr/>
        </p:nvPicPr>
        <p:blipFill>
          <a:blip r:embed="rId6"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additive="base">
                                        <p:cTn id="7" dur="500" fill="hold"/>
                                        <p:tgtEl>
                                          <p:spTgt spid="8195"/>
                                        </p:tgtEl>
                                        <p:attrNameLst>
                                          <p:attrName>ppt_x</p:attrName>
                                        </p:attrNameLst>
                                      </p:cBhvr>
                                      <p:tavLst>
                                        <p:tav tm="0">
                                          <p:val>
                                            <p:strVal val="0-#ppt_w/2"/>
                                          </p:val>
                                        </p:tav>
                                        <p:tav tm="100000">
                                          <p:val>
                                            <p:strVal val="#ppt_x"/>
                                          </p:val>
                                        </p:tav>
                                      </p:tavLst>
                                    </p:anim>
                                    <p:anim calcmode="lin" valueType="num">
                                      <p:cBhvr additive="base">
                                        <p:cTn id="8" dur="500" fill="hold"/>
                                        <p:tgtEl>
                                          <p:spTgt spid="819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8200"/>
                                        </p:tgtEl>
                                        <p:attrNameLst>
                                          <p:attrName>style.visibility</p:attrName>
                                        </p:attrNameLst>
                                      </p:cBhvr>
                                      <p:to>
                                        <p:strVal val="visible"/>
                                      </p:to>
                                    </p:set>
                                    <p:anim calcmode="lin" valueType="num">
                                      <p:cBhvr>
                                        <p:cTn id="12" dur="500" fill="hold"/>
                                        <p:tgtEl>
                                          <p:spTgt spid="8200"/>
                                        </p:tgtEl>
                                        <p:attrNameLst>
                                          <p:attrName>ppt_w</p:attrName>
                                        </p:attrNameLst>
                                      </p:cBhvr>
                                      <p:tavLst>
                                        <p:tav tm="0">
                                          <p:val>
                                            <p:fltVal val="0"/>
                                          </p:val>
                                        </p:tav>
                                        <p:tav tm="100000">
                                          <p:val>
                                            <p:strVal val="#ppt_w"/>
                                          </p:val>
                                        </p:tav>
                                      </p:tavLst>
                                    </p:anim>
                                    <p:anim calcmode="lin" valueType="num">
                                      <p:cBhvr>
                                        <p:cTn id="13" dur="500" fill="hold"/>
                                        <p:tgtEl>
                                          <p:spTgt spid="8200"/>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1" presetClass="entr" presetSubtype="0" fill="hold" nodeType="afterEffect">
                                  <p:stCondLst>
                                    <p:cond delay="0"/>
                                  </p:stCondLst>
                                  <p:childTnLst>
                                    <p:set>
                                      <p:cBhvr>
                                        <p:cTn id="16" dur="1" fill="hold">
                                          <p:stCondLst>
                                            <p:cond delay="499"/>
                                          </p:stCondLst>
                                        </p:cTn>
                                        <p:tgtEl>
                                          <p:spTgt spid="8206"/>
                                        </p:tgtEl>
                                        <p:attrNameLst>
                                          <p:attrName>style.visibility</p:attrName>
                                        </p:attrNameLst>
                                      </p:cBhvr>
                                      <p:to>
                                        <p:strVal val="visible"/>
                                      </p:to>
                                    </p:set>
                                  </p:childTnLst>
                                  <p:subTnLst>
                                    <p:audio>
                                      <p:cMediaNode>
                                        <p:cTn display="0" masterRel="sameClick">
                                          <p:stCondLst>
                                            <p:cond evt="begin" delay="0">
                                              <p:tn val="15"/>
                                            </p:cond>
                                          </p:stCondLst>
                                          <p:endCondLst>
                                            <p:cond evt="onStopAudio" delay="0">
                                              <p:tgtEl>
                                                <p:sldTgt/>
                                              </p:tgtEl>
                                            </p:cond>
                                          </p:endCondLst>
                                        </p:cTn>
                                        <p:tgtEl>
                                          <p:sndTgt r:embed="rId1" name="benefits"/>
                                        </p:tgtEl>
                                      </p:cMediaNode>
                                    </p:audio>
                                  </p:subTnLst>
                                </p:cTn>
                              </p:par>
                            </p:childTnLst>
                          </p:cTn>
                        </p:par>
                        <p:par>
                          <p:cTn id="17" fill="hold">
                            <p:stCondLst>
                              <p:cond delay="1500"/>
                            </p:stCondLst>
                            <p:childTnLst>
                              <p:par>
                                <p:cTn id="18" presetID="1" presetClass="mediacall" presetSubtype="0" fill="hold" nodeType="afterEffect">
                                  <p:stCondLst>
                                    <p:cond delay="0"/>
                                  </p:stCondLst>
                                  <p:childTnLst>
                                    <p:cmd type="call" cmd="playFrom(0.0)">
                                      <p:cBhvr>
                                        <p:cTn id="19" dur="1" fill="hold"/>
                                        <p:tgtEl>
                                          <p:spTgt spid="8206"/>
                                        </p:tgtEl>
                                      </p:cBhvr>
                                    </p:cmd>
                                  </p:childTnLst>
                                </p:cTn>
                              </p:par>
                              <p:par>
                                <p:cTn id="20" presetID="23" presetClass="entr" presetSubtype="16" fill="hold" grpId="0" nodeType="withEffect">
                                  <p:stCondLst>
                                    <p:cond delay="5000"/>
                                  </p:stCondLst>
                                  <p:childTnLst>
                                    <p:set>
                                      <p:cBhvr>
                                        <p:cTn id="21" dur="1" fill="hold">
                                          <p:stCondLst>
                                            <p:cond delay="0"/>
                                          </p:stCondLst>
                                        </p:cTn>
                                        <p:tgtEl>
                                          <p:spTgt spid="8203"/>
                                        </p:tgtEl>
                                        <p:attrNameLst>
                                          <p:attrName>style.visibility</p:attrName>
                                        </p:attrNameLst>
                                      </p:cBhvr>
                                      <p:to>
                                        <p:strVal val="visible"/>
                                      </p:to>
                                    </p:set>
                                    <p:anim calcmode="lin" valueType="num">
                                      <p:cBhvr>
                                        <p:cTn id="22" dur="500" fill="hold"/>
                                        <p:tgtEl>
                                          <p:spTgt spid="8203"/>
                                        </p:tgtEl>
                                        <p:attrNameLst>
                                          <p:attrName>ppt_w</p:attrName>
                                        </p:attrNameLst>
                                      </p:cBhvr>
                                      <p:tavLst>
                                        <p:tav tm="0">
                                          <p:val>
                                            <p:fltVal val="0"/>
                                          </p:val>
                                        </p:tav>
                                        <p:tav tm="100000">
                                          <p:val>
                                            <p:strVal val="#ppt_w"/>
                                          </p:val>
                                        </p:tav>
                                      </p:tavLst>
                                    </p:anim>
                                    <p:anim calcmode="lin" valueType="num">
                                      <p:cBhvr>
                                        <p:cTn id="23" dur="500" fill="hold"/>
                                        <p:tgtEl>
                                          <p:spTgt spid="8203"/>
                                        </p:tgtEl>
                                        <p:attrNameLst>
                                          <p:attrName>ppt_h</p:attrName>
                                        </p:attrNameLst>
                                      </p:cBhvr>
                                      <p:tavLst>
                                        <p:tav tm="0">
                                          <p:val>
                                            <p:fltVal val="0"/>
                                          </p:val>
                                        </p:tav>
                                        <p:tav tm="100000">
                                          <p:val>
                                            <p:strVal val="#ppt_h"/>
                                          </p:val>
                                        </p:tav>
                                      </p:tavLst>
                                    </p:anim>
                                  </p:childTnLst>
                                </p:cTn>
                              </p:par>
                            </p:childTnLst>
                          </p:cTn>
                        </p:par>
                        <p:par>
                          <p:cTn id="24" fill="hold">
                            <p:stCondLst>
                              <p:cond delay="7000"/>
                            </p:stCondLst>
                            <p:childTnLst>
                              <p:par>
                                <p:cTn id="25" presetID="23" presetClass="entr" presetSubtype="16" fill="hold" grpId="0" nodeType="afterEffect">
                                  <p:stCondLst>
                                    <p:cond delay="11000"/>
                                  </p:stCondLst>
                                  <p:childTnLst>
                                    <p:set>
                                      <p:cBhvr>
                                        <p:cTn id="26" dur="1" fill="hold">
                                          <p:stCondLst>
                                            <p:cond delay="0"/>
                                          </p:stCondLst>
                                        </p:cTn>
                                        <p:tgtEl>
                                          <p:spTgt spid="8205"/>
                                        </p:tgtEl>
                                        <p:attrNameLst>
                                          <p:attrName>style.visibility</p:attrName>
                                        </p:attrNameLst>
                                      </p:cBhvr>
                                      <p:to>
                                        <p:strVal val="visible"/>
                                      </p:to>
                                    </p:set>
                                    <p:anim calcmode="lin" valueType="num">
                                      <p:cBhvr>
                                        <p:cTn id="27" dur="500" fill="hold"/>
                                        <p:tgtEl>
                                          <p:spTgt spid="8205"/>
                                        </p:tgtEl>
                                        <p:attrNameLst>
                                          <p:attrName>ppt_w</p:attrName>
                                        </p:attrNameLst>
                                      </p:cBhvr>
                                      <p:tavLst>
                                        <p:tav tm="0">
                                          <p:val>
                                            <p:fltVal val="0"/>
                                          </p:val>
                                        </p:tav>
                                        <p:tav tm="100000">
                                          <p:val>
                                            <p:strVal val="#ppt_w"/>
                                          </p:val>
                                        </p:tav>
                                      </p:tavLst>
                                    </p:anim>
                                    <p:anim calcmode="lin" valueType="num">
                                      <p:cBhvr>
                                        <p:cTn id="28" dur="500" fill="hold"/>
                                        <p:tgtEl>
                                          <p:spTgt spid="8205"/>
                                        </p:tgtEl>
                                        <p:attrNameLst>
                                          <p:attrName>ppt_h</p:attrName>
                                        </p:attrNameLst>
                                      </p:cBhvr>
                                      <p:tavLst>
                                        <p:tav tm="0">
                                          <p:val>
                                            <p:fltVal val="0"/>
                                          </p:val>
                                        </p:tav>
                                        <p:tav tm="100000">
                                          <p:val>
                                            <p:strVal val="#ppt_h"/>
                                          </p:val>
                                        </p:tav>
                                      </p:tavLst>
                                    </p:anim>
                                  </p:childTnLst>
                                </p:cTn>
                              </p:par>
                            </p:childTnLst>
                          </p:cTn>
                        </p:par>
                        <p:par>
                          <p:cTn id="29" fill="hold">
                            <p:stCondLst>
                              <p:cond delay="18500"/>
                            </p:stCondLst>
                            <p:childTnLst>
                              <p:par>
                                <p:cTn id="30" presetID="9" presetClass="entr" presetSubtype="0" fill="hold" grpId="0" nodeType="afterEffect">
                                  <p:stCondLst>
                                    <p:cond delay="0"/>
                                  </p:stCondLst>
                                  <p:childTnLst>
                                    <p:set>
                                      <p:cBhvr>
                                        <p:cTn id="31" dur="1" fill="hold">
                                          <p:stCondLst>
                                            <p:cond delay="0"/>
                                          </p:stCondLst>
                                        </p:cTn>
                                        <p:tgtEl>
                                          <p:spTgt spid="8198"/>
                                        </p:tgtEl>
                                        <p:attrNameLst>
                                          <p:attrName>style.visibility</p:attrName>
                                        </p:attrNameLst>
                                      </p:cBhvr>
                                      <p:to>
                                        <p:strVal val="visible"/>
                                      </p:to>
                                    </p:set>
                                    <p:animEffect transition="in" filter="dissolve">
                                      <p:cBhvr>
                                        <p:cTn id="32" dur="500"/>
                                        <p:tgtEl>
                                          <p:spTgt spid="8198"/>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33" fill="hold" display="0">
                  <p:stCondLst>
                    <p:cond delay="indefinite"/>
                  </p:stCondLst>
                  <p:endCondLst>
                    <p:cond evt="onPrev" delay="0">
                      <p:tgtEl>
                        <p:sldTgt/>
                      </p:tgtEl>
                    </p:cond>
                    <p:cond evt="onStopAudio" delay="0">
                      <p:tgtEl>
                        <p:sldTgt/>
                      </p:tgtEl>
                    </p:cond>
                  </p:endCondLst>
                </p:cTn>
                <p:tgtEl>
                  <p:spTgt spid="8206"/>
                </p:tgtEl>
              </p:cMediaNode>
            </p:audio>
          </p:childTnLst>
        </p:cTn>
      </p:par>
    </p:tnLst>
    <p:bldLst>
      <p:bldP spid="8195" grpId="0" autoUpdateAnimBg="0"/>
      <p:bldP spid="8198" grpId="0" animBg="1"/>
      <p:bldP spid="8200" grpId="0" autoUpdateAnimBg="0"/>
      <p:bldP spid="8203" grpId="0" autoUpdateAnimBg="0"/>
      <p:bldP spid="8205"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pPr algn="ctr"/>
            <a:r>
              <a:rPr lang="en-US" sz="4400" b="1" u="sng">
                <a:solidFill>
                  <a:schemeClr val="tx2"/>
                </a:solidFill>
                <a:effectLst>
                  <a:outerShdw blurRad="38100" dist="38100" dir="2700000" algn="tl">
                    <a:srgbClr val="C0C0C0"/>
                  </a:outerShdw>
                </a:effectLst>
              </a:rPr>
              <a:t>Example</a:t>
            </a:r>
          </a:p>
        </p:txBody>
      </p:sp>
      <p:sp>
        <p:nvSpPr>
          <p:cNvPr id="9219" name="Text Box 3"/>
          <p:cNvSpPr txBox="1">
            <a:spLocks noChangeArrowheads="1"/>
          </p:cNvSpPr>
          <p:nvPr/>
        </p:nvSpPr>
        <p:spPr bwMode="auto">
          <a:xfrm>
            <a:off x="381000" y="762000"/>
            <a:ext cx="8382000" cy="579438"/>
          </a:xfrm>
          <a:prstGeom prst="rect">
            <a:avLst/>
          </a:prstGeom>
          <a:noFill/>
          <a:ln w="9525">
            <a:noFill/>
            <a:miter lim="800000"/>
            <a:headEnd/>
            <a:tailEnd/>
          </a:ln>
          <a:effectLst/>
        </p:spPr>
        <p:txBody>
          <a:bodyPr>
            <a:spAutoFit/>
          </a:bodyPr>
          <a:lstStyle/>
          <a:p>
            <a:pPr algn="ctr">
              <a:spcBef>
                <a:spcPct val="50000"/>
              </a:spcBef>
            </a:pPr>
            <a:r>
              <a:rPr lang="en-US" sz="3200" b="1"/>
              <a:t>Outline</a:t>
            </a:r>
            <a:endParaRPr lang="en-US" sz="3200"/>
          </a:p>
        </p:txBody>
      </p:sp>
      <p:sp>
        <p:nvSpPr>
          <p:cNvPr id="9220" name="AutoShape 4">
            <a:hlinkClick r:id="" action="ppaction://hlinkshowjump?jump=previousslide" highlightClick="1">
              <a:snd r:embed="rId4"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9222" name="AutoShape 6">
            <a:hlinkClick r:id="" action="ppaction://hlinkshowjump?jump=nextslide" highlightClick="1">
              <a:snd r:embed="rId4"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9223" name="Rectangle 7"/>
          <p:cNvSpPr>
            <a:spLocks noChangeArrowheads="1"/>
          </p:cNvSpPr>
          <p:nvPr/>
        </p:nvSpPr>
        <p:spPr bwMode="auto">
          <a:xfrm>
            <a:off x="533400" y="1371600"/>
            <a:ext cx="8458200" cy="4572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None/>
            </a:pPr>
            <a:r>
              <a:rPr lang="en-US" sz="2000">
                <a:solidFill>
                  <a:schemeClr val="hlink"/>
                </a:solidFill>
              </a:rPr>
              <a:t>    </a:t>
            </a:r>
            <a:r>
              <a:rPr lang="en-US" sz="2000" b="1">
                <a:solidFill>
                  <a:schemeClr val="hlink"/>
                </a:solidFill>
              </a:rPr>
              <a:t>Here is an example of how a blank outline might look:</a:t>
            </a:r>
            <a:endParaRPr lang="en-US" sz="2000" b="1">
              <a:solidFill>
                <a:schemeClr val="folHlink"/>
              </a:solidFill>
            </a:endParaRPr>
          </a:p>
        </p:txBody>
      </p:sp>
      <p:pic>
        <p:nvPicPr>
          <p:cNvPr id="9229" name="Picture 13">
            <a:hlinkClick r:id="" action="ppaction://media"/>
          </p:cNvPr>
          <p:cNvPicPr>
            <a:picLocks noRot="1" noChangeAspect="1" noChangeArrowheads="1"/>
          </p:cNvPicPr>
          <p:nvPr>
            <a:wavAudioFile r:embed="rId1" name="example"/>
          </p:nvPr>
        </p:nvPicPr>
        <p:blipFill>
          <a:blip r:embed="rId5" cstate="print"/>
          <a:srcRect/>
          <a:stretch>
            <a:fillRect/>
          </a:stretch>
        </p:blipFill>
        <p:spPr bwMode="auto">
          <a:xfrm>
            <a:off x="7239000" y="6172200"/>
            <a:ext cx="457200" cy="457200"/>
          </a:xfrm>
          <a:prstGeom prst="rect">
            <a:avLst/>
          </a:prstGeom>
          <a:noFill/>
        </p:spPr>
      </p:pic>
      <p:sp>
        <p:nvSpPr>
          <p:cNvPr id="9230" name="Text Box 14"/>
          <p:cNvSpPr txBox="1">
            <a:spLocks noChangeArrowheads="1"/>
          </p:cNvSpPr>
          <p:nvPr/>
        </p:nvSpPr>
        <p:spPr bwMode="auto">
          <a:xfrm>
            <a:off x="1524000" y="1808163"/>
            <a:ext cx="6705600" cy="4211637"/>
          </a:xfrm>
          <a:prstGeom prst="rect">
            <a:avLst/>
          </a:prstGeom>
          <a:solidFill>
            <a:schemeClr val="accent1"/>
          </a:solidFill>
          <a:ln w="28575">
            <a:solidFill>
              <a:srgbClr val="000000"/>
            </a:solidFill>
            <a:miter lim="800000"/>
            <a:headEnd/>
            <a:tailEnd/>
          </a:ln>
          <a:effectLst/>
        </p:spPr>
        <p:txBody>
          <a:bodyPr>
            <a:spAutoFit/>
          </a:bodyPr>
          <a:lstStyle/>
          <a:p>
            <a:pPr marL="609600" indent="-609600" algn="ctr">
              <a:spcBef>
                <a:spcPct val="50000"/>
              </a:spcBef>
            </a:pPr>
            <a:r>
              <a:rPr lang="en-US" sz="1400" b="1" u="sng"/>
              <a:t>Essay Outline</a:t>
            </a:r>
          </a:p>
          <a:p>
            <a:pPr marL="609600" indent="-609600" algn="ctr">
              <a:spcBef>
                <a:spcPct val="50000"/>
              </a:spcBef>
            </a:pPr>
            <a:endParaRPr lang="en-US" sz="800" b="1" u="sng"/>
          </a:p>
          <a:p>
            <a:pPr marL="609600" indent="-609600">
              <a:spcBef>
                <a:spcPct val="50000"/>
              </a:spcBef>
              <a:buFontTx/>
              <a:buAutoNum type="romanUcPeriod"/>
            </a:pPr>
            <a:r>
              <a:rPr lang="en-US" sz="1400" b="1"/>
              <a:t>Introduction	Thesis: _____________________</a:t>
            </a:r>
          </a:p>
          <a:p>
            <a:pPr marL="609600" indent="-609600">
              <a:spcBef>
                <a:spcPct val="50000"/>
              </a:spcBef>
            </a:pPr>
            <a:endParaRPr lang="en-US" sz="800" b="1"/>
          </a:p>
          <a:p>
            <a:pPr marL="609600" indent="-609600">
              <a:spcBef>
                <a:spcPct val="50000"/>
              </a:spcBef>
              <a:buFontTx/>
              <a:buAutoNum type="romanUcPeriod" startAt="2"/>
            </a:pPr>
            <a:r>
              <a:rPr lang="en-US" sz="1400" b="1"/>
              <a:t>Body Paragraph #1-  Topic Sentence: _____________</a:t>
            </a:r>
          </a:p>
          <a:p>
            <a:pPr marL="609600" indent="-609600">
              <a:spcBef>
                <a:spcPct val="50000"/>
              </a:spcBef>
            </a:pPr>
            <a:r>
              <a:rPr lang="en-US" sz="1400" b="1"/>
              <a:t>		</a:t>
            </a:r>
            <a:r>
              <a:rPr lang="en-US" sz="1400" b="1">
                <a:solidFill>
                  <a:schemeClr val="folHlink"/>
                </a:solidFill>
              </a:rPr>
              <a:t>A.  supporting idea</a:t>
            </a:r>
          </a:p>
          <a:p>
            <a:pPr marL="609600" indent="-609600">
              <a:spcBef>
                <a:spcPct val="50000"/>
              </a:spcBef>
            </a:pPr>
            <a:r>
              <a:rPr lang="en-US" sz="1400" b="1">
                <a:solidFill>
                  <a:schemeClr val="folHlink"/>
                </a:solidFill>
              </a:rPr>
              <a:t>		B.  supporting idea	</a:t>
            </a:r>
          </a:p>
          <a:p>
            <a:pPr marL="609600" indent="-609600">
              <a:spcBef>
                <a:spcPct val="50000"/>
              </a:spcBef>
            </a:pPr>
            <a:r>
              <a:rPr lang="en-US" sz="1400" b="1"/>
              <a:t>III.	Body Paragraph #2-  Topic Sentence: ____________</a:t>
            </a:r>
          </a:p>
          <a:p>
            <a:pPr marL="609600" indent="-609600">
              <a:spcBef>
                <a:spcPct val="50000"/>
              </a:spcBef>
            </a:pPr>
            <a:r>
              <a:rPr lang="en-US" sz="1400" b="1"/>
              <a:t>		</a:t>
            </a:r>
            <a:r>
              <a:rPr lang="en-US" sz="1400" b="1">
                <a:solidFill>
                  <a:schemeClr val="folHlink"/>
                </a:solidFill>
              </a:rPr>
              <a:t>A.  supporting idea</a:t>
            </a:r>
          </a:p>
          <a:p>
            <a:pPr marL="609600" indent="-609600">
              <a:spcBef>
                <a:spcPct val="50000"/>
              </a:spcBef>
            </a:pPr>
            <a:r>
              <a:rPr lang="en-US" sz="1400" b="1">
                <a:solidFill>
                  <a:schemeClr val="folHlink"/>
                </a:solidFill>
              </a:rPr>
              <a:t>		B.  supporting idea</a:t>
            </a:r>
          </a:p>
          <a:p>
            <a:pPr marL="609600" indent="-609600">
              <a:spcBef>
                <a:spcPct val="50000"/>
              </a:spcBef>
            </a:pPr>
            <a:r>
              <a:rPr lang="en-US" sz="1400" b="1"/>
              <a:t>IV.	Body Paragraph #3-  Topic Sentence: ____________</a:t>
            </a:r>
          </a:p>
          <a:p>
            <a:pPr marL="609600" indent="-609600">
              <a:spcBef>
                <a:spcPct val="50000"/>
              </a:spcBef>
            </a:pPr>
            <a:r>
              <a:rPr lang="en-US" sz="1400" b="1"/>
              <a:t>	</a:t>
            </a:r>
            <a:r>
              <a:rPr lang="en-US" sz="1400" b="1">
                <a:solidFill>
                  <a:schemeClr val="folHlink"/>
                </a:solidFill>
              </a:rPr>
              <a:t>	A.</a:t>
            </a:r>
            <a:r>
              <a:rPr lang="en-US" sz="1400" b="1"/>
              <a:t>  </a:t>
            </a:r>
            <a:r>
              <a:rPr lang="en-US" sz="1400" b="1">
                <a:solidFill>
                  <a:schemeClr val="folHlink"/>
                </a:solidFill>
              </a:rPr>
              <a:t>supporting idea</a:t>
            </a:r>
          </a:p>
          <a:p>
            <a:pPr marL="609600" indent="-609600">
              <a:spcBef>
                <a:spcPct val="50000"/>
              </a:spcBef>
            </a:pPr>
            <a:r>
              <a:rPr lang="en-US" sz="1400" b="1">
                <a:solidFill>
                  <a:schemeClr val="folHlink"/>
                </a:solidFill>
              </a:rPr>
              <a:t>		B.  supporting idea</a:t>
            </a:r>
            <a:endParaRPr lang="en-US" sz="1400" b="1"/>
          </a:p>
          <a:p>
            <a:pPr marL="609600" indent="-609600">
              <a:spcBef>
                <a:spcPct val="50000"/>
              </a:spcBef>
            </a:pPr>
            <a:r>
              <a:rPr lang="en-US" sz="1400" b="1"/>
              <a:t>V.	Conclusion</a:t>
            </a:r>
          </a:p>
        </p:txBody>
      </p:sp>
      <p:pic>
        <p:nvPicPr>
          <p:cNvPr id="9231" name="Picture 15" descr="C:\WINDOWS\Application Data\Microsoft\Media Catalog\Downloaded Clips\cl67\j0257861.wmf">
            <a:hlinkClick r:id="rId6"/>
          </p:cNvPr>
          <p:cNvPicPr>
            <a:picLocks noChangeAspect="1" noChangeArrowheads="1"/>
          </p:cNvPicPr>
          <p:nvPr/>
        </p:nvPicPr>
        <p:blipFill>
          <a:blip r:embed="rId7"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additive="base">
                                        <p:cTn id="7" dur="500" fill="hold"/>
                                        <p:tgtEl>
                                          <p:spTgt spid="9219"/>
                                        </p:tgtEl>
                                        <p:attrNameLst>
                                          <p:attrName>ppt_x</p:attrName>
                                        </p:attrNameLst>
                                      </p:cBhvr>
                                      <p:tavLst>
                                        <p:tav tm="0">
                                          <p:val>
                                            <p:strVal val="0-#ppt_w/2"/>
                                          </p:val>
                                        </p:tav>
                                        <p:tav tm="100000">
                                          <p:val>
                                            <p:strVal val="#ppt_x"/>
                                          </p:val>
                                        </p:tav>
                                      </p:tavLst>
                                    </p:anim>
                                    <p:anim calcmode="lin" valueType="num">
                                      <p:cBhvr additive="base">
                                        <p:cTn id="8" dur="500" fill="hold"/>
                                        <p:tgtEl>
                                          <p:spTgt spid="921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9223"/>
                                        </p:tgtEl>
                                        <p:attrNameLst>
                                          <p:attrName>style.visibility</p:attrName>
                                        </p:attrNameLst>
                                      </p:cBhvr>
                                      <p:to>
                                        <p:strVal val="visible"/>
                                      </p:to>
                                    </p:set>
                                    <p:anim calcmode="lin" valueType="num">
                                      <p:cBhvr>
                                        <p:cTn id="12" dur="500" fill="hold"/>
                                        <p:tgtEl>
                                          <p:spTgt spid="9223"/>
                                        </p:tgtEl>
                                        <p:attrNameLst>
                                          <p:attrName>ppt_w</p:attrName>
                                        </p:attrNameLst>
                                      </p:cBhvr>
                                      <p:tavLst>
                                        <p:tav tm="0">
                                          <p:val>
                                            <p:fltVal val="0"/>
                                          </p:val>
                                        </p:tav>
                                        <p:tav tm="100000">
                                          <p:val>
                                            <p:strVal val="#ppt_w"/>
                                          </p:val>
                                        </p:tav>
                                      </p:tavLst>
                                    </p:anim>
                                    <p:anim calcmode="lin" valueType="num">
                                      <p:cBhvr>
                                        <p:cTn id="13" dur="500" fill="hold"/>
                                        <p:tgtEl>
                                          <p:spTgt spid="9223"/>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1" presetClass="entr" presetSubtype="0" fill="hold" nodeType="afterEffect">
                                  <p:stCondLst>
                                    <p:cond delay="0"/>
                                  </p:stCondLst>
                                  <p:childTnLst>
                                    <p:set>
                                      <p:cBhvr>
                                        <p:cTn id="16" dur="1" fill="hold">
                                          <p:stCondLst>
                                            <p:cond delay="499"/>
                                          </p:stCondLst>
                                        </p:cTn>
                                        <p:tgtEl>
                                          <p:spTgt spid="9229"/>
                                        </p:tgtEl>
                                        <p:attrNameLst>
                                          <p:attrName>style.visibility</p:attrName>
                                        </p:attrNameLst>
                                      </p:cBhvr>
                                      <p:to>
                                        <p:strVal val="visible"/>
                                      </p:to>
                                    </p:set>
                                  </p:childTnLst>
                                  <p:subTnLst>
                                    <p:audio>
                                      <p:cMediaNode>
                                        <p:cTn display="0" masterRel="sameClick">
                                          <p:stCondLst>
                                            <p:cond evt="begin" delay="0">
                                              <p:tn val="15"/>
                                            </p:cond>
                                          </p:stCondLst>
                                          <p:endCondLst>
                                            <p:cond evt="onStopAudio" delay="0">
                                              <p:tgtEl>
                                                <p:sldTgt/>
                                              </p:tgtEl>
                                            </p:cond>
                                          </p:endCondLst>
                                        </p:cTn>
                                        <p:tgtEl>
                                          <p:sndTgt r:embed="rId1" name="example"/>
                                        </p:tgtEl>
                                      </p:cMediaNode>
                                    </p:audio>
                                  </p:subTnLst>
                                </p:cTn>
                              </p:par>
                            </p:childTnLst>
                          </p:cTn>
                        </p:par>
                        <p:par>
                          <p:cTn id="17" fill="hold">
                            <p:stCondLst>
                              <p:cond delay="1500"/>
                            </p:stCondLst>
                            <p:childTnLst>
                              <p:par>
                                <p:cTn id="18" presetID="1" presetClass="mediacall" presetSubtype="0" fill="hold" nodeType="afterEffect">
                                  <p:stCondLst>
                                    <p:cond delay="0"/>
                                  </p:stCondLst>
                                  <p:childTnLst>
                                    <p:cmd type="call" cmd="playFrom(0.0)">
                                      <p:cBhvr>
                                        <p:cTn id="19" dur="5000" fill="hold"/>
                                        <p:tgtEl>
                                          <p:spTgt spid="9229"/>
                                        </p:tgtEl>
                                      </p:cBhvr>
                                    </p:cmd>
                                  </p:childTnLst>
                                </p:cTn>
                              </p:par>
                            </p:childTnLst>
                          </p:cTn>
                        </p:par>
                        <p:par>
                          <p:cTn id="20" fill="hold">
                            <p:stCondLst>
                              <p:cond delay="6500"/>
                            </p:stCondLst>
                            <p:childTnLst>
                              <p:par>
                                <p:cTn id="21" presetID="9" presetClass="entr" presetSubtype="0" fill="hold" grpId="0" nodeType="afterEffect">
                                  <p:stCondLst>
                                    <p:cond delay="2000"/>
                                  </p:stCondLst>
                                  <p:childTnLst>
                                    <p:set>
                                      <p:cBhvr>
                                        <p:cTn id="22" dur="1" fill="hold">
                                          <p:stCondLst>
                                            <p:cond delay="0"/>
                                          </p:stCondLst>
                                        </p:cTn>
                                        <p:tgtEl>
                                          <p:spTgt spid="9230"/>
                                        </p:tgtEl>
                                        <p:attrNameLst>
                                          <p:attrName>style.visibility</p:attrName>
                                        </p:attrNameLst>
                                      </p:cBhvr>
                                      <p:to>
                                        <p:strVal val="visible"/>
                                      </p:to>
                                    </p:set>
                                    <p:animEffect transition="in" filter="dissolve">
                                      <p:cBhvr>
                                        <p:cTn id="23" dur="500"/>
                                        <p:tgtEl>
                                          <p:spTgt spid="9230"/>
                                        </p:tgtEl>
                                      </p:cBhvr>
                                    </p:animEffect>
                                  </p:childTnLst>
                                  <p:subTnLst>
                                    <p:audio>
                                      <p:cMediaNode>
                                        <p:cTn display="0" masterRel="sameClick">
                                          <p:stCondLst>
                                            <p:cond evt="begin" delay="0">
                                              <p:tn val="21"/>
                                            </p:cond>
                                          </p:stCondLst>
                                          <p:endCondLst>
                                            <p:cond evt="onStopAudio" delay="0">
                                              <p:tgtEl>
                                                <p:sldTgt/>
                                              </p:tgtEl>
                                            </p:cond>
                                          </p:endCondLst>
                                        </p:cTn>
                                        <p:tgtEl>
                                          <p:sndTgt r:embed="rId3" name="chimes.wav"/>
                                        </p:tgtEl>
                                      </p:cMediaNode>
                                    </p:audio>
                                  </p:subTnLst>
                                </p:cTn>
                              </p:par>
                            </p:childTnLst>
                          </p:cTn>
                        </p:par>
                        <p:par>
                          <p:cTn id="24" fill="hold">
                            <p:stCondLst>
                              <p:cond delay="9000"/>
                            </p:stCondLst>
                            <p:childTnLst>
                              <p:par>
                                <p:cTn id="25" presetID="9" presetClass="entr" presetSubtype="0" fill="hold" grpId="0" nodeType="afterEffect">
                                  <p:stCondLst>
                                    <p:cond delay="0"/>
                                  </p:stCondLst>
                                  <p:childTnLst>
                                    <p:set>
                                      <p:cBhvr>
                                        <p:cTn id="26" dur="1" fill="hold">
                                          <p:stCondLst>
                                            <p:cond delay="0"/>
                                          </p:stCondLst>
                                        </p:cTn>
                                        <p:tgtEl>
                                          <p:spTgt spid="9222"/>
                                        </p:tgtEl>
                                        <p:attrNameLst>
                                          <p:attrName>style.visibility</p:attrName>
                                        </p:attrNameLst>
                                      </p:cBhvr>
                                      <p:to>
                                        <p:strVal val="visible"/>
                                      </p:to>
                                    </p:set>
                                    <p:animEffect transition="in" filter="dissolve">
                                      <p:cBhvr>
                                        <p:cTn id="27" dur="3000"/>
                                        <p:tgtEl>
                                          <p:spTgt spid="922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8" fill="hold" display="0">
                  <p:stCondLst>
                    <p:cond delay="indefinite"/>
                  </p:stCondLst>
                  <p:endCondLst>
                    <p:cond evt="onNext" delay="0">
                      <p:tgtEl>
                        <p:sldTgt/>
                      </p:tgtEl>
                    </p:cond>
                    <p:cond evt="onPrev" delay="0">
                      <p:tgtEl>
                        <p:sldTgt/>
                      </p:tgtEl>
                    </p:cond>
                    <p:cond evt="onStopAudio" delay="0">
                      <p:tgtEl>
                        <p:sldTgt/>
                      </p:tgtEl>
                    </p:cond>
                  </p:endCondLst>
                </p:cTn>
                <p:tgtEl>
                  <p:spTgt spid="9229"/>
                </p:tgtEl>
              </p:cMediaNode>
            </p:audio>
          </p:childTnLst>
        </p:cTn>
      </p:par>
    </p:tnLst>
    <p:bldLst>
      <p:bldP spid="9219" grpId="0" autoUpdateAnimBg="0"/>
      <p:bldP spid="9222" grpId="0" animBg="1"/>
      <p:bldP spid="9223" grpId="0" autoUpdateAnimBg="0"/>
      <p:bldP spid="9230"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pPr algn="ctr"/>
            <a:r>
              <a:rPr lang="en-US" sz="4400" b="1" u="sng">
                <a:solidFill>
                  <a:schemeClr val="tx2"/>
                </a:solidFill>
                <a:effectLst>
                  <a:outerShdw blurRad="38100" dist="38100" dir="2700000" algn="tl">
                    <a:srgbClr val="C0C0C0"/>
                  </a:outerShdw>
                </a:effectLst>
              </a:rPr>
              <a:t>The Process</a:t>
            </a:r>
          </a:p>
        </p:txBody>
      </p:sp>
      <p:sp>
        <p:nvSpPr>
          <p:cNvPr id="10243" name="Text Box 3"/>
          <p:cNvSpPr txBox="1">
            <a:spLocks noChangeArrowheads="1"/>
          </p:cNvSpPr>
          <p:nvPr/>
        </p:nvSpPr>
        <p:spPr bwMode="auto">
          <a:xfrm>
            <a:off x="533400" y="762000"/>
            <a:ext cx="8382000" cy="579438"/>
          </a:xfrm>
          <a:prstGeom prst="rect">
            <a:avLst/>
          </a:prstGeom>
          <a:noFill/>
          <a:ln w="9525">
            <a:noFill/>
            <a:miter lim="800000"/>
            <a:headEnd/>
            <a:tailEnd/>
          </a:ln>
          <a:effectLst/>
        </p:spPr>
        <p:txBody>
          <a:bodyPr>
            <a:spAutoFit/>
          </a:bodyPr>
          <a:lstStyle/>
          <a:p>
            <a:pPr algn="ctr">
              <a:spcBef>
                <a:spcPct val="50000"/>
              </a:spcBef>
            </a:pPr>
            <a:r>
              <a:rPr lang="en-US" sz="3200" b="1"/>
              <a:t>Making an Outline</a:t>
            </a:r>
            <a:endParaRPr lang="en-US" sz="3200"/>
          </a:p>
        </p:txBody>
      </p:sp>
      <p:sp>
        <p:nvSpPr>
          <p:cNvPr id="10244" name="AutoShape 4">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10246" name="AutoShape 6">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10247" name="Rectangle 7"/>
          <p:cNvSpPr>
            <a:spLocks noChangeArrowheads="1"/>
          </p:cNvSpPr>
          <p:nvPr/>
        </p:nvSpPr>
        <p:spPr bwMode="auto">
          <a:xfrm>
            <a:off x="381000" y="1524000"/>
            <a:ext cx="3581400" cy="40386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None/>
            </a:pPr>
            <a:r>
              <a:rPr lang="en-US" sz="2000">
                <a:solidFill>
                  <a:schemeClr val="tx2"/>
                </a:solidFill>
              </a:rPr>
              <a:t>	</a:t>
            </a:r>
            <a:r>
              <a:rPr lang="en-US" sz="2000" b="1">
                <a:solidFill>
                  <a:schemeClr val="tx2"/>
                </a:solidFill>
              </a:rPr>
              <a:t>In a formal outline,</a:t>
            </a:r>
          </a:p>
          <a:p>
            <a:pPr marL="342900" indent="-342900">
              <a:spcBef>
                <a:spcPct val="20000"/>
              </a:spcBef>
              <a:buClr>
                <a:schemeClr val="folHlink"/>
              </a:buClr>
              <a:buSzPct val="75000"/>
              <a:buFont typeface="Wingdings" pitchFamily="2" charset="2"/>
              <a:buNone/>
            </a:pPr>
            <a:r>
              <a:rPr lang="en-US" sz="2000" b="1">
                <a:solidFill>
                  <a:schemeClr val="tx2"/>
                </a:solidFill>
              </a:rPr>
              <a:t>Roman numerals can</a:t>
            </a:r>
          </a:p>
          <a:p>
            <a:pPr marL="342900" indent="-342900">
              <a:spcBef>
                <a:spcPct val="20000"/>
              </a:spcBef>
              <a:buClr>
                <a:schemeClr val="folHlink"/>
              </a:buClr>
              <a:buSzPct val="75000"/>
              <a:buFont typeface="Wingdings" pitchFamily="2" charset="2"/>
              <a:buNone/>
            </a:pPr>
            <a:r>
              <a:rPr lang="en-US" sz="2000" b="1">
                <a:solidFill>
                  <a:schemeClr val="tx2"/>
                </a:solidFill>
              </a:rPr>
              <a:t>be used to represent</a:t>
            </a:r>
          </a:p>
          <a:p>
            <a:pPr marL="342900" indent="-342900">
              <a:spcBef>
                <a:spcPct val="20000"/>
              </a:spcBef>
              <a:buClr>
                <a:schemeClr val="folHlink"/>
              </a:buClr>
              <a:buSzPct val="75000"/>
              <a:buFont typeface="Wingdings" pitchFamily="2" charset="2"/>
              <a:buNone/>
            </a:pPr>
            <a:r>
              <a:rPr lang="en-US" sz="2000" b="1">
                <a:solidFill>
                  <a:schemeClr val="tx2"/>
                </a:solidFill>
              </a:rPr>
              <a:t>paragraphs.  Capital</a:t>
            </a:r>
          </a:p>
          <a:p>
            <a:pPr marL="342900" indent="-342900">
              <a:spcBef>
                <a:spcPct val="20000"/>
              </a:spcBef>
              <a:buClr>
                <a:schemeClr val="folHlink"/>
              </a:buClr>
              <a:buSzPct val="75000"/>
              <a:buFont typeface="Wingdings" pitchFamily="2" charset="2"/>
              <a:buNone/>
            </a:pPr>
            <a:r>
              <a:rPr lang="en-US" sz="2000" b="1">
                <a:solidFill>
                  <a:schemeClr val="tx2"/>
                </a:solidFill>
              </a:rPr>
              <a:t>letters can be used to</a:t>
            </a:r>
          </a:p>
          <a:p>
            <a:pPr marL="342900" indent="-342900">
              <a:spcBef>
                <a:spcPct val="20000"/>
              </a:spcBef>
              <a:buClr>
                <a:schemeClr val="folHlink"/>
              </a:buClr>
              <a:buSzPct val="75000"/>
              <a:buFont typeface="Wingdings" pitchFamily="2" charset="2"/>
              <a:buNone/>
            </a:pPr>
            <a:r>
              <a:rPr lang="en-US" sz="2000" b="1">
                <a:solidFill>
                  <a:schemeClr val="tx2"/>
                </a:solidFill>
              </a:rPr>
              <a:t>represent supporting</a:t>
            </a:r>
          </a:p>
          <a:p>
            <a:pPr marL="342900" indent="-342900">
              <a:spcBef>
                <a:spcPct val="20000"/>
              </a:spcBef>
              <a:buClr>
                <a:schemeClr val="folHlink"/>
              </a:buClr>
              <a:buSzPct val="75000"/>
              <a:buFont typeface="Wingdings" pitchFamily="2" charset="2"/>
              <a:buNone/>
            </a:pPr>
            <a:r>
              <a:rPr lang="en-US" sz="2000" b="1">
                <a:solidFill>
                  <a:schemeClr val="tx2"/>
                </a:solidFill>
              </a:rPr>
              <a:t>details for the</a:t>
            </a:r>
          </a:p>
          <a:p>
            <a:pPr marL="342900" indent="-342900">
              <a:spcBef>
                <a:spcPct val="20000"/>
              </a:spcBef>
              <a:buClr>
                <a:schemeClr val="folHlink"/>
              </a:buClr>
              <a:buSzPct val="75000"/>
              <a:buFont typeface="Wingdings" pitchFamily="2" charset="2"/>
              <a:buNone/>
            </a:pPr>
            <a:r>
              <a:rPr lang="en-US" sz="2000" b="1">
                <a:solidFill>
                  <a:schemeClr val="tx2"/>
                </a:solidFill>
              </a:rPr>
              <a:t>paragraphs.  </a:t>
            </a:r>
          </a:p>
          <a:p>
            <a:pPr marL="342900" indent="-342900">
              <a:spcBef>
                <a:spcPct val="20000"/>
              </a:spcBef>
              <a:buClr>
                <a:schemeClr val="folHlink"/>
              </a:buClr>
              <a:buSzPct val="75000"/>
              <a:buFont typeface="Wingdings" pitchFamily="2" charset="2"/>
              <a:buNone/>
            </a:pPr>
            <a:r>
              <a:rPr lang="en-US" sz="2000" b="1">
                <a:solidFill>
                  <a:schemeClr val="tx2"/>
                </a:solidFill>
              </a:rPr>
              <a:t>	Click here to see a</a:t>
            </a:r>
          </a:p>
          <a:p>
            <a:pPr marL="342900" indent="-342900">
              <a:spcBef>
                <a:spcPct val="20000"/>
              </a:spcBef>
              <a:buClr>
                <a:schemeClr val="folHlink"/>
              </a:buClr>
              <a:buSzPct val="75000"/>
              <a:buFont typeface="Wingdings" pitchFamily="2" charset="2"/>
              <a:buNone/>
            </a:pPr>
            <a:r>
              <a:rPr lang="en-US" sz="2000" b="1">
                <a:solidFill>
                  <a:schemeClr val="tx2"/>
                </a:solidFill>
              </a:rPr>
              <a:t>list of Roman numerals.</a:t>
            </a:r>
          </a:p>
        </p:txBody>
      </p:sp>
      <p:sp>
        <p:nvSpPr>
          <p:cNvPr id="10263" name="Text Box 23"/>
          <p:cNvSpPr txBox="1">
            <a:spLocks noChangeArrowheads="1"/>
          </p:cNvSpPr>
          <p:nvPr/>
        </p:nvSpPr>
        <p:spPr bwMode="auto">
          <a:xfrm>
            <a:off x="3962400" y="1609725"/>
            <a:ext cx="4876800" cy="3876675"/>
          </a:xfrm>
          <a:prstGeom prst="rect">
            <a:avLst/>
          </a:prstGeom>
          <a:solidFill>
            <a:schemeClr val="accent1"/>
          </a:solidFill>
          <a:ln w="28575">
            <a:solidFill>
              <a:srgbClr val="000000"/>
            </a:solidFill>
            <a:miter lim="800000"/>
            <a:headEnd/>
            <a:tailEnd/>
          </a:ln>
          <a:effectLst/>
        </p:spPr>
        <p:txBody>
          <a:bodyPr>
            <a:spAutoFit/>
          </a:bodyPr>
          <a:lstStyle/>
          <a:p>
            <a:pPr marL="609600" indent="-609600" algn="ctr">
              <a:spcBef>
                <a:spcPct val="50000"/>
              </a:spcBef>
            </a:pPr>
            <a:r>
              <a:rPr lang="en-US" sz="1200" b="1" u="sng"/>
              <a:t>Essay Outline</a:t>
            </a:r>
          </a:p>
          <a:p>
            <a:pPr marL="609600" indent="-609600" algn="ctr">
              <a:spcBef>
                <a:spcPct val="50000"/>
              </a:spcBef>
            </a:pPr>
            <a:endParaRPr lang="en-US" sz="800" b="1" u="sng"/>
          </a:p>
          <a:p>
            <a:pPr marL="609600" indent="-609600">
              <a:spcBef>
                <a:spcPct val="50000"/>
              </a:spcBef>
            </a:pPr>
            <a:r>
              <a:rPr lang="en-US" sz="1200" b="1"/>
              <a:t>I.    Introduction	Thesis: ____________________</a:t>
            </a:r>
          </a:p>
          <a:p>
            <a:pPr marL="609600" indent="-609600">
              <a:spcBef>
                <a:spcPct val="50000"/>
              </a:spcBef>
            </a:pPr>
            <a:endParaRPr lang="en-US" sz="800" b="1"/>
          </a:p>
          <a:p>
            <a:pPr marL="609600" indent="-609600">
              <a:spcBef>
                <a:spcPct val="50000"/>
              </a:spcBef>
            </a:pPr>
            <a:r>
              <a:rPr lang="en-US" sz="1200" b="1"/>
              <a:t>II.   Body Paragraph #1-  Topic Sentence: _________</a:t>
            </a:r>
          </a:p>
          <a:p>
            <a:pPr marL="609600" indent="-609600">
              <a:spcBef>
                <a:spcPct val="50000"/>
              </a:spcBef>
            </a:pPr>
            <a:r>
              <a:rPr lang="en-US" sz="1200" b="1"/>
              <a:t>		</a:t>
            </a:r>
            <a:r>
              <a:rPr lang="en-US" sz="1200" b="1">
                <a:solidFill>
                  <a:schemeClr val="folHlink"/>
                </a:solidFill>
              </a:rPr>
              <a:t>A.  supporting idea</a:t>
            </a:r>
          </a:p>
          <a:p>
            <a:pPr marL="609600" indent="-609600">
              <a:spcBef>
                <a:spcPct val="50000"/>
              </a:spcBef>
            </a:pPr>
            <a:r>
              <a:rPr lang="en-US" sz="1200" b="1">
                <a:solidFill>
                  <a:schemeClr val="folHlink"/>
                </a:solidFill>
              </a:rPr>
              <a:t>		B.  supporting idea	</a:t>
            </a:r>
          </a:p>
          <a:p>
            <a:pPr marL="609600" indent="-609600">
              <a:spcBef>
                <a:spcPct val="50000"/>
              </a:spcBef>
            </a:pPr>
            <a:r>
              <a:rPr lang="en-US" sz="1200" b="1"/>
              <a:t>III.  Body Paragraph #2-  Topic Sentence: _________</a:t>
            </a:r>
          </a:p>
          <a:p>
            <a:pPr marL="609600" indent="-609600">
              <a:spcBef>
                <a:spcPct val="50000"/>
              </a:spcBef>
            </a:pPr>
            <a:r>
              <a:rPr lang="en-US" sz="1200" b="1"/>
              <a:t>		</a:t>
            </a:r>
            <a:r>
              <a:rPr lang="en-US" sz="1200" b="1">
                <a:solidFill>
                  <a:schemeClr val="folHlink"/>
                </a:solidFill>
              </a:rPr>
              <a:t>A.  supporting idea</a:t>
            </a:r>
          </a:p>
          <a:p>
            <a:pPr marL="609600" indent="-609600">
              <a:spcBef>
                <a:spcPct val="50000"/>
              </a:spcBef>
            </a:pPr>
            <a:r>
              <a:rPr lang="en-US" sz="1200" b="1">
                <a:solidFill>
                  <a:schemeClr val="folHlink"/>
                </a:solidFill>
              </a:rPr>
              <a:t>		B.  supporting idea</a:t>
            </a:r>
          </a:p>
          <a:p>
            <a:pPr marL="609600" indent="-609600">
              <a:spcBef>
                <a:spcPct val="50000"/>
              </a:spcBef>
            </a:pPr>
            <a:r>
              <a:rPr lang="en-US" sz="1200" b="1"/>
              <a:t>IV.   Body Paragraph #3-  Topic Sentence: _________</a:t>
            </a:r>
          </a:p>
          <a:p>
            <a:pPr marL="609600" indent="-609600">
              <a:spcBef>
                <a:spcPct val="50000"/>
              </a:spcBef>
            </a:pPr>
            <a:r>
              <a:rPr lang="en-US" sz="1200" b="1"/>
              <a:t>	</a:t>
            </a:r>
            <a:r>
              <a:rPr lang="en-US" sz="1200" b="1">
                <a:solidFill>
                  <a:schemeClr val="folHlink"/>
                </a:solidFill>
              </a:rPr>
              <a:t>	A.</a:t>
            </a:r>
            <a:r>
              <a:rPr lang="en-US" sz="1200" b="1"/>
              <a:t>  </a:t>
            </a:r>
            <a:r>
              <a:rPr lang="en-US" sz="1200" b="1">
                <a:solidFill>
                  <a:schemeClr val="folHlink"/>
                </a:solidFill>
              </a:rPr>
              <a:t>supporting idea</a:t>
            </a:r>
          </a:p>
          <a:p>
            <a:pPr marL="609600" indent="-609600">
              <a:spcBef>
                <a:spcPct val="50000"/>
              </a:spcBef>
            </a:pPr>
            <a:r>
              <a:rPr lang="en-US" sz="1200" b="1">
                <a:solidFill>
                  <a:schemeClr val="folHlink"/>
                </a:solidFill>
              </a:rPr>
              <a:t>		B.  supporting idea</a:t>
            </a:r>
          </a:p>
          <a:p>
            <a:pPr marL="609600" indent="-609600">
              <a:spcBef>
                <a:spcPct val="50000"/>
              </a:spcBef>
            </a:pPr>
            <a:endParaRPr lang="en-US" sz="800" b="1"/>
          </a:p>
          <a:p>
            <a:pPr marL="609600" indent="-609600">
              <a:spcBef>
                <a:spcPct val="50000"/>
              </a:spcBef>
            </a:pPr>
            <a:r>
              <a:rPr lang="en-US" sz="1200" b="1"/>
              <a:t>V.   Conclusion</a:t>
            </a:r>
          </a:p>
        </p:txBody>
      </p:sp>
      <p:sp>
        <p:nvSpPr>
          <p:cNvPr id="10264" name="AutoShape 24">
            <a:hlinkClick r:id="rId4" action="ppaction://hlinksldjump" highlightClick="1">
              <a:snd r:embed="rId3" name="type.wav"/>
            </a:hlinkClick>
          </p:cNvPr>
          <p:cNvSpPr>
            <a:spLocks noChangeArrowheads="1"/>
          </p:cNvSpPr>
          <p:nvPr/>
        </p:nvSpPr>
        <p:spPr bwMode="auto">
          <a:xfrm>
            <a:off x="1739900" y="5638800"/>
            <a:ext cx="609600" cy="609600"/>
          </a:xfrm>
          <a:prstGeom prst="actionButtonDocument">
            <a:avLst/>
          </a:prstGeom>
          <a:solidFill>
            <a:schemeClr val="accent1"/>
          </a:solidFill>
          <a:ln w="9525">
            <a:solidFill>
              <a:schemeClr val="tx1"/>
            </a:solidFill>
            <a:miter lim="800000"/>
            <a:headEnd/>
            <a:tailEnd/>
          </a:ln>
          <a:effectLst/>
        </p:spPr>
        <p:txBody>
          <a:bodyPr wrap="none" anchor="ctr"/>
          <a:lstStyle/>
          <a:p>
            <a:endParaRPr lang="en-US"/>
          </a:p>
        </p:txBody>
      </p:sp>
      <p:sp>
        <p:nvSpPr>
          <p:cNvPr id="10265" name="Freeform 25"/>
          <p:cNvSpPr>
            <a:spLocks/>
          </p:cNvSpPr>
          <p:nvPr/>
        </p:nvSpPr>
        <p:spPr bwMode="auto">
          <a:xfrm>
            <a:off x="2501900" y="5486400"/>
            <a:ext cx="774700" cy="533400"/>
          </a:xfrm>
          <a:custGeom>
            <a:avLst/>
            <a:gdLst/>
            <a:ahLst/>
            <a:cxnLst>
              <a:cxn ang="0">
                <a:pos x="336" y="0"/>
              </a:cxn>
              <a:cxn ang="0">
                <a:pos x="432" y="240"/>
              </a:cxn>
              <a:cxn ang="0">
                <a:pos x="0" y="336"/>
              </a:cxn>
            </a:cxnLst>
            <a:rect l="0" t="0" r="r" b="b"/>
            <a:pathLst>
              <a:path w="488" h="336">
                <a:moveTo>
                  <a:pt x="336" y="0"/>
                </a:moveTo>
                <a:cubicBezTo>
                  <a:pt x="412" y="92"/>
                  <a:pt x="488" y="184"/>
                  <a:pt x="432" y="240"/>
                </a:cubicBezTo>
                <a:cubicBezTo>
                  <a:pt x="376" y="296"/>
                  <a:pt x="72" y="320"/>
                  <a:pt x="0" y="336"/>
                </a:cubicBezTo>
              </a:path>
            </a:pathLst>
          </a:custGeom>
          <a:noFill/>
          <a:ln w="38100" cap="flat" cmpd="sng">
            <a:solidFill>
              <a:schemeClr val="folHlink"/>
            </a:solidFill>
            <a:prstDash val="solid"/>
            <a:miter lim="800000"/>
            <a:headEnd type="none" w="med" len="med"/>
            <a:tailEnd type="triangle" w="med" len="med"/>
          </a:ln>
          <a:effectLst/>
        </p:spPr>
        <p:txBody>
          <a:bodyPr wrap="none"/>
          <a:lstStyle/>
          <a:p>
            <a:endParaRPr lang="en-US"/>
          </a:p>
        </p:txBody>
      </p:sp>
      <p:sp>
        <p:nvSpPr>
          <p:cNvPr id="10266" name="Oval 26"/>
          <p:cNvSpPr>
            <a:spLocks noChangeArrowheads="1"/>
          </p:cNvSpPr>
          <p:nvPr/>
        </p:nvSpPr>
        <p:spPr bwMode="auto">
          <a:xfrm>
            <a:off x="3962400" y="2066925"/>
            <a:ext cx="1828800" cy="304800"/>
          </a:xfrm>
          <a:prstGeom prst="ellipse">
            <a:avLst/>
          </a:prstGeom>
          <a:noFill/>
          <a:ln w="38100">
            <a:solidFill>
              <a:schemeClr val="tx2"/>
            </a:solidFill>
            <a:miter lim="800000"/>
            <a:headEnd/>
            <a:tailEnd/>
          </a:ln>
          <a:effectLst/>
        </p:spPr>
        <p:txBody>
          <a:bodyPr wrap="none" anchor="ctr"/>
          <a:lstStyle/>
          <a:p>
            <a:endParaRPr lang="en-US"/>
          </a:p>
        </p:txBody>
      </p:sp>
      <p:sp>
        <p:nvSpPr>
          <p:cNvPr id="10267" name="Oval 27"/>
          <p:cNvSpPr>
            <a:spLocks noChangeArrowheads="1"/>
          </p:cNvSpPr>
          <p:nvPr/>
        </p:nvSpPr>
        <p:spPr bwMode="auto">
          <a:xfrm>
            <a:off x="3962400" y="2524125"/>
            <a:ext cx="2286000" cy="304800"/>
          </a:xfrm>
          <a:prstGeom prst="ellipse">
            <a:avLst/>
          </a:prstGeom>
          <a:noFill/>
          <a:ln w="38100">
            <a:solidFill>
              <a:schemeClr val="tx2"/>
            </a:solidFill>
            <a:miter lim="800000"/>
            <a:headEnd/>
            <a:tailEnd/>
          </a:ln>
          <a:effectLst/>
        </p:spPr>
        <p:txBody>
          <a:bodyPr wrap="none" anchor="ctr"/>
          <a:lstStyle/>
          <a:p>
            <a:endParaRPr lang="en-US"/>
          </a:p>
        </p:txBody>
      </p:sp>
      <p:sp>
        <p:nvSpPr>
          <p:cNvPr id="10268" name="Oval 28"/>
          <p:cNvSpPr>
            <a:spLocks noChangeArrowheads="1"/>
          </p:cNvSpPr>
          <p:nvPr/>
        </p:nvSpPr>
        <p:spPr bwMode="auto">
          <a:xfrm>
            <a:off x="3886200" y="3362325"/>
            <a:ext cx="2362200" cy="304800"/>
          </a:xfrm>
          <a:prstGeom prst="ellipse">
            <a:avLst/>
          </a:prstGeom>
          <a:noFill/>
          <a:ln w="38100">
            <a:solidFill>
              <a:schemeClr val="tx2"/>
            </a:solidFill>
            <a:miter lim="800000"/>
            <a:headEnd/>
            <a:tailEnd/>
          </a:ln>
          <a:effectLst/>
        </p:spPr>
        <p:txBody>
          <a:bodyPr wrap="none" anchor="ctr"/>
          <a:lstStyle/>
          <a:p>
            <a:endParaRPr lang="en-US"/>
          </a:p>
        </p:txBody>
      </p:sp>
      <p:sp>
        <p:nvSpPr>
          <p:cNvPr id="10269" name="Oval 29"/>
          <p:cNvSpPr>
            <a:spLocks noChangeArrowheads="1"/>
          </p:cNvSpPr>
          <p:nvPr/>
        </p:nvSpPr>
        <p:spPr bwMode="auto">
          <a:xfrm>
            <a:off x="3886200" y="4200525"/>
            <a:ext cx="2362200" cy="228600"/>
          </a:xfrm>
          <a:prstGeom prst="ellipse">
            <a:avLst/>
          </a:prstGeom>
          <a:noFill/>
          <a:ln w="38100">
            <a:solidFill>
              <a:schemeClr val="tx2"/>
            </a:solidFill>
            <a:miter lim="800000"/>
            <a:headEnd/>
            <a:tailEnd/>
          </a:ln>
          <a:effectLst/>
        </p:spPr>
        <p:txBody>
          <a:bodyPr wrap="none" anchor="ctr"/>
          <a:lstStyle/>
          <a:p>
            <a:endParaRPr lang="en-US"/>
          </a:p>
        </p:txBody>
      </p:sp>
      <p:sp>
        <p:nvSpPr>
          <p:cNvPr id="10270" name="Oval 30"/>
          <p:cNvSpPr>
            <a:spLocks noChangeArrowheads="1"/>
          </p:cNvSpPr>
          <p:nvPr/>
        </p:nvSpPr>
        <p:spPr bwMode="auto">
          <a:xfrm>
            <a:off x="3886200" y="5191125"/>
            <a:ext cx="1828800" cy="228600"/>
          </a:xfrm>
          <a:prstGeom prst="ellipse">
            <a:avLst/>
          </a:prstGeom>
          <a:noFill/>
          <a:ln w="38100">
            <a:solidFill>
              <a:schemeClr val="tx2"/>
            </a:solidFill>
            <a:miter lim="800000"/>
            <a:headEnd/>
            <a:tailEnd/>
          </a:ln>
          <a:effectLst/>
        </p:spPr>
        <p:txBody>
          <a:bodyPr wrap="none" anchor="ctr"/>
          <a:lstStyle/>
          <a:p>
            <a:endParaRPr lang="en-US"/>
          </a:p>
        </p:txBody>
      </p:sp>
      <p:sp>
        <p:nvSpPr>
          <p:cNvPr id="10271" name="Line 31"/>
          <p:cNvSpPr>
            <a:spLocks noChangeShapeType="1"/>
          </p:cNvSpPr>
          <p:nvPr/>
        </p:nvSpPr>
        <p:spPr bwMode="auto">
          <a:xfrm>
            <a:off x="5029200" y="3057525"/>
            <a:ext cx="1600200" cy="0"/>
          </a:xfrm>
          <a:prstGeom prst="line">
            <a:avLst/>
          </a:prstGeom>
          <a:noFill/>
          <a:ln w="19050">
            <a:solidFill>
              <a:schemeClr val="hlink"/>
            </a:solidFill>
            <a:miter lim="800000"/>
            <a:headEnd/>
            <a:tailEnd/>
          </a:ln>
          <a:effectLst/>
        </p:spPr>
        <p:txBody>
          <a:bodyPr wrap="none"/>
          <a:lstStyle/>
          <a:p>
            <a:endParaRPr lang="en-US"/>
          </a:p>
        </p:txBody>
      </p:sp>
      <p:sp>
        <p:nvSpPr>
          <p:cNvPr id="10272" name="Line 32"/>
          <p:cNvSpPr>
            <a:spLocks noChangeShapeType="1"/>
          </p:cNvSpPr>
          <p:nvPr/>
        </p:nvSpPr>
        <p:spPr bwMode="auto">
          <a:xfrm>
            <a:off x="5029200" y="3362325"/>
            <a:ext cx="1600200" cy="0"/>
          </a:xfrm>
          <a:prstGeom prst="line">
            <a:avLst/>
          </a:prstGeom>
          <a:noFill/>
          <a:ln w="19050">
            <a:solidFill>
              <a:schemeClr val="hlink"/>
            </a:solidFill>
            <a:miter lim="800000"/>
            <a:headEnd/>
            <a:tailEnd/>
          </a:ln>
          <a:effectLst/>
        </p:spPr>
        <p:txBody>
          <a:bodyPr wrap="none"/>
          <a:lstStyle/>
          <a:p>
            <a:endParaRPr lang="en-US"/>
          </a:p>
        </p:txBody>
      </p:sp>
      <p:sp>
        <p:nvSpPr>
          <p:cNvPr id="10273" name="Line 33"/>
          <p:cNvSpPr>
            <a:spLocks noChangeShapeType="1"/>
          </p:cNvSpPr>
          <p:nvPr/>
        </p:nvSpPr>
        <p:spPr bwMode="auto">
          <a:xfrm>
            <a:off x="5029200" y="3895725"/>
            <a:ext cx="1600200" cy="0"/>
          </a:xfrm>
          <a:prstGeom prst="line">
            <a:avLst/>
          </a:prstGeom>
          <a:noFill/>
          <a:ln w="19050">
            <a:solidFill>
              <a:schemeClr val="hlink"/>
            </a:solidFill>
            <a:miter lim="800000"/>
            <a:headEnd/>
            <a:tailEnd/>
          </a:ln>
          <a:effectLst/>
        </p:spPr>
        <p:txBody>
          <a:bodyPr wrap="none"/>
          <a:lstStyle/>
          <a:p>
            <a:endParaRPr lang="en-US"/>
          </a:p>
        </p:txBody>
      </p:sp>
      <p:sp>
        <p:nvSpPr>
          <p:cNvPr id="10274" name="Line 34"/>
          <p:cNvSpPr>
            <a:spLocks noChangeShapeType="1"/>
          </p:cNvSpPr>
          <p:nvPr/>
        </p:nvSpPr>
        <p:spPr bwMode="auto">
          <a:xfrm>
            <a:off x="5029200" y="4200525"/>
            <a:ext cx="1600200" cy="0"/>
          </a:xfrm>
          <a:prstGeom prst="line">
            <a:avLst/>
          </a:prstGeom>
          <a:noFill/>
          <a:ln w="19050">
            <a:solidFill>
              <a:schemeClr val="hlink"/>
            </a:solidFill>
            <a:miter lim="800000"/>
            <a:headEnd/>
            <a:tailEnd/>
          </a:ln>
          <a:effectLst/>
        </p:spPr>
        <p:txBody>
          <a:bodyPr wrap="none"/>
          <a:lstStyle/>
          <a:p>
            <a:endParaRPr lang="en-US"/>
          </a:p>
        </p:txBody>
      </p:sp>
      <p:sp>
        <p:nvSpPr>
          <p:cNvPr id="10275" name="Line 35"/>
          <p:cNvSpPr>
            <a:spLocks noChangeShapeType="1"/>
          </p:cNvSpPr>
          <p:nvPr/>
        </p:nvSpPr>
        <p:spPr bwMode="auto">
          <a:xfrm>
            <a:off x="5029200" y="4733925"/>
            <a:ext cx="1600200" cy="0"/>
          </a:xfrm>
          <a:prstGeom prst="line">
            <a:avLst/>
          </a:prstGeom>
          <a:noFill/>
          <a:ln w="19050">
            <a:solidFill>
              <a:schemeClr val="hlink"/>
            </a:solidFill>
            <a:miter lim="800000"/>
            <a:headEnd/>
            <a:tailEnd/>
          </a:ln>
          <a:effectLst/>
        </p:spPr>
        <p:txBody>
          <a:bodyPr wrap="none"/>
          <a:lstStyle/>
          <a:p>
            <a:endParaRPr lang="en-US"/>
          </a:p>
        </p:txBody>
      </p:sp>
      <p:sp>
        <p:nvSpPr>
          <p:cNvPr id="10276" name="Line 36"/>
          <p:cNvSpPr>
            <a:spLocks noChangeShapeType="1"/>
          </p:cNvSpPr>
          <p:nvPr/>
        </p:nvSpPr>
        <p:spPr bwMode="auto">
          <a:xfrm>
            <a:off x="5029200" y="5038725"/>
            <a:ext cx="1600200" cy="0"/>
          </a:xfrm>
          <a:prstGeom prst="line">
            <a:avLst/>
          </a:prstGeom>
          <a:noFill/>
          <a:ln w="19050">
            <a:solidFill>
              <a:schemeClr val="hlink"/>
            </a:solidFill>
            <a:miter lim="800000"/>
            <a:headEnd/>
            <a:tailEnd/>
          </a:ln>
          <a:effectLst/>
        </p:spPr>
        <p:txBody>
          <a:bodyPr wrap="none"/>
          <a:lstStyle/>
          <a:p>
            <a:endParaRPr lang="en-US"/>
          </a:p>
        </p:txBody>
      </p:sp>
      <p:pic>
        <p:nvPicPr>
          <p:cNvPr id="10277" name="Picture 37">
            <a:hlinkClick r:id="" action="ppaction://media"/>
          </p:cNvPr>
          <p:cNvPicPr>
            <a:picLocks noRot="1" noChangeAspect="1" noChangeArrowheads="1"/>
          </p:cNvPicPr>
          <p:nvPr>
            <a:wavAudioFile r:embed="rId1" name="process1"/>
          </p:nvPr>
        </p:nvPicPr>
        <p:blipFill>
          <a:blip r:embed="rId5" cstate="print"/>
          <a:srcRect/>
          <a:stretch>
            <a:fillRect/>
          </a:stretch>
        </p:blipFill>
        <p:spPr bwMode="auto">
          <a:xfrm>
            <a:off x="7239000" y="6172200"/>
            <a:ext cx="457200" cy="457200"/>
          </a:xfrm>
          <a:prstGeom prst="rect">
            <a:avLst/>
          </a:prstGeom>
          <a:noFill/>
        </p:spPr>
      </p:pic>
      <p:pic>
        <p:nvPicPr>
          <p:cNvPr id="10278" name="Picture 38" descr="C:\WINDOWS\Application Data\Microsoft\Media Catalog\Downloaded Clips\cl67\j0257861.wmf">
            <a:hlinkClick r:id="rId6"/>
          </p:cNvPr>
          <p:cNvPicPr>
            <a:picLocks noChangeAspect="1" noChangeArrowheads="1"/>
          </p:cNvPicPr>
          <p:nvPr/>
        </p:nvPicPr>
        <p:blipFill>
          <a:blip r:embed="rId7"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0243"/>
                                        </p:tgtEl>
                                        <p:attrNameLst>
                                          <p:attrName>style.visibility</p:attrName>
                                        </p:attrNameLst>
                                      </p:cBhvr>
                                      <p:to>
                                        <p:strVal val="visible"/>
                                      </p:to>
                                    </p:set>
                                    <p:anim calcmode="lin" valueType="num">
                                      <p:cBhvr additive="base">
                                        <p:cTn id="7" dur="500" fill="hold"/>
                                        <p:tgtEl>
                                          <p:spTgt spid="10243"/>
                                        </p:tgtEl>
                                        <p:attrNameLst>
                                          <p:attrName>ppt_x</p:attrName>
                                        </p:attrNameLst>
                                      </p:cBhvr>
                                      <p:tavLst>
                                        <p:tav tm="0">
                                          <p:val>
                                            <p:strVal val="0-#ppt_w/2"/>
                                          </p:val>
                                        </p:tav>
                                        <p:tav tm="100000">
                                          <p:val>
                                            <p:strVal val="#ppt_x"/>
                                          </p:val>
                                        </p:tav>
                                      </p:tavLst>
                                    </p:anim>
                                    <p:anim calcmode="lin" valueType="num">
                                      <p:cBhvr additive="base">
                                        <p:cTn id="8" dur="500" fill="hold"/>
                                        <p:tgtEl>
                                          <p:spTgt spid="1024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0247"/>
                                        </p:tgtEl>
                                        <p:attrNameLst>
                                          <p:attrName>style.visibility</p:attrName>
                                        </p:attrNameLst>
                                      </p:cBhvr>
                                      <p:to>
                                        <p:strVal val="visible"/>
                                      </p:to>
                                    </p:set>
                                    <p:anim calcmode="lin" valueType="num">
                                      <p:cBhvr>
                                        <p:cTn id="12" dur="500" fill="hold"/>
                                        <p:tgtEl>
                                          <p:spTgt spid="10247"/>
                                        </p:tgtEl>
                                        <p:attrNameLst>
                                          <p:attrName>ppt_w</p:attrName>
                                        </p:attrNameLst>
                                      </p:cBhvr>
                                      <p:tavLst>
                                        <p:tav tm="0">
                                          <p:val>
                                            <p:fltVal val="0"/>
                                          </p:val>
                                        </p:tav>
                                        <p:tav tm="100000">
                                          <p:val>
                                            <p:strVal val="#ppt_w"/>
                                          </p:val>
                                        </p:tav>
                                      </p:tavLst>
                                    </p:anim>
                                    <p:anim calcmode="lin" valueType="num">
                                      <p:cBhvr>
                                        <p:cTn id="13" dur="500" fill="hold"/>
                                        <p:tgtEl>
                                          <p:spTgt spid="10247"/>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10263"/>
                                        </p:tgtEl>
                                        <p:attrNameLst>
                                          <p:attrName>style.visibility</p:attrName>
                                        </p:attrNameLst>
                                      </p:cBhvr>
                                      <p:to>
                                        <p:strVal val="visible"/>
                                      </p:to>
                                    </p:set>
                                    <p:animEffect transition="in" filter="dissolve">
                                      <p:cBhvr>
                                        <p:cTn id="17" dur="500"/>
                                        <p:tgtEl>
                                          <p:spTgt spid="10263"/>
                                        </p:tgtEl>
                                      </p:cBhvr>
                                    </p:animEffect>
                                  </p:childTnLst>
                                </p:cTn>
                              </p:par>
                            </p:childTnLst>
                          </p:cTn>
                        </p:par>
                        <p:par>
                          <p:cTn id="18" fill="hold">
                            <p:stCondLst>
                              <p:cond delay="1500"/>
                            </p:stCondLst>
                            <p:childTnLst>
                              <p:par>
                                <p:cTn id="19" presetID="1" presetClass="entr" presetSubtype="0" fill="hold" nodeType="afterEffect">
                                  <p:stCondLst>
                                    <p:cond delay="0"/>
                                  </p:stCondLst>
                                  <p:childTnLst>
                                    <p:set>
                                      <p:cBhvr>
                                        <p:cTn id="20" dur="1" fill="hold">
                                          <p:stCondLst>
                                            <p:cond delay="499"/>
                                          </p:stCondLst>
                                        </p:cTn>
                                        <p:tgtEl>
                                          <p:spTgt spid="10277"/>
                                        </p:tgtEl>
                                        <p:attrNameLst>
                                          <p:attrName>style.visibility</p:attrName>
                                        </p:attrNameLst>
                                      </p:cBhvr>
                                      <p:to>
                                        <p:strVal val="visible"/>
                                      </p:to>
                                    </p:set>
                                  </p:childTnLst>
                                  <p:subTnLst>
                                    <p:audio>
                                      <p:cMediaNode>
                                        <p:cTn display="0" masterRel="sameClick">
                                          <p:stCondLst>
                                            <p:cond evt="begin" delay="0">
                                              <p:tn val="19"/>
                                            </p:cond>
                                          </p:stCondLst>
                                          <p:endCondLst>
                                            <p:cond evt="onStopAudio" delay="0">
                                              <p:tgtEl>
                                                <p:sldTgt/>
                                              </p:tgtEl>
                                            </p:cond>
                                          </p:endCondLst>
                                        </p:cTn>
                                        <p:tgtEl>
                                          <p:sndTgt r:embed="rId1" name="process1"/>
                                        </p:tgtEl>
                                      </p:cMediaNode>
                                    </p:audio>
                                  </p:subTnLst>
                                </p:cTn>
                              </p:par>
                            </p:childTnLst>
                          </p:cTn>
                        </p:par>
                        <p:par>
                          <p:cTn id="21" fill="hold">
                            <p:stCondLst>
                              <p:cond delay="2000"/>
                            </p:stCondLst>
                            <p:childTnLst>
                              <p:par>
                                <p:cTn id="22" presetID="1" presetClass="mediacall" presetSubtype="0" fill="hold" nodeType="afterEffect">
                                  <p:stCondLst>
                                    <p:cond delay="0"/>
                                  </p:stCondLst>
                                  <p:childTnLst>
                                    <p:cmd type="call" cmd="playFrom(0.0)">
                                      <p:cBhvr>
                                        <p:cTn id="23" dur="1" fill="hold"/>
                                        <p:tgtEl>
                                          <p:spTgt spid="10277"/>
                                        </p:tgtEl>
                                      </p:cBhvr>
                                    </p:cmd>
                                  </p:childTnLst>
                                </p:cTn>
                              </p:par>
                              <p:par>
                                <p:cTn id="24" presetID="9" presetClass="entr" presetSubtype="0" fill="hold" grpId="0" nodeType="withEffect">
                                  <p:stCondLst>
                                    <p:cond delay="3000"/>
                                  </p:stCondLst>
                                  <p:childTnLst>
                                    <p:set>
                                      <p:cBhvr>
                                        <p:cTn id="25" dur="1" fill="hold">
                                          <p:stCondLst>
                                            <p:cond delay="0"/>
                                          </p:stCondLst>
                                        </p:cTn>
                                        <p:tgtEl>
                                          <p:spTgt spid="10266"/>
                                        </p:tgtEl>
                                        <p:attrNameLst>
                                          <p:attrName>style.visibility</p:attrName>
                                        </p:attrNameLst>
                                      </p:cBhvr>
                                      <p:to>
                                        <p:strVal val="visible"/>
                                      </p:to>
                                    </p:set>
                                    <p:animEffect transition="in" filter="dissolve">
                                      <p:cBhvr>
                                        <p:cTn id="26" dur="500"/>
                                        <p:tgtEl>
                                          <p:spTgt spid="10266"/>
                                        </p:tgtEl>
                                      </p:cBhvr>
                                    </p:animEffect>
                                  </p:childTnLst>
                                </p:cTn>
                              </p:par>
                            </p:childTnLst>
                          </p:cTn>
                        </p:par>
                        <p:par>
                          <p:cTn id="27" fill="hold">
                            <p:stCondLst>
                              <p:cond delay="5500"/>
                            </p:stCondLst>
                            <p:childTnLst>
                              <p:par>
                                <p:cTn id="28" presetID="9" presetClass="entr" presetSubtype="0" fill="hold" grpId="0" nodeType="afterEffect">
                                  <p:stCondLst>
                                    <p:cond delay="1000"/>
                                  </p:stCondLst>
                                  <p:childTnLst>
                                    <p:set>
                                      <p:cBhvr>
                                        <p:cTn id="29" dur="1" fill="hold">
                                          <p:stCondLst>
                                            <p:cond delay="0"/>
                                          </p:stCondLst>
                                        </p:cTn>
                                        <p:tgtEl>
                                          <p:spTgt spid="10267"/>
                                        </p:tgtEl>
                                        <p:attrNameLst>
                                          <p:attrName>style.visibility</p:attrName>
                                        </p:attrNameLst>
                                      </p:cBhvr>
                                      <p:to>
                                        <p:strVal val="visible"/>
                                      </p:to>
                                    </p:set>
                                    <p:animEffect transition="in" filter="dissolve">
                                      <p:cBhvr>
                                        <p:cTn id="30" dur="500"/>
                                        <p:tgtEl>
                                          <p:spTgt spid="10267"/>
                                        </p:tgtEl>
                                      </p:cBhvr>
                                    </p:animEffect>
                                  </p:childTnLst>
                                </p:cTn>
                              </p:par>
                            </p:childTnLst>
                          </p:cTn>
                        </p:par>
                        <p:par>
                          <p:cTn id="31" fill="hold">
                            <p:stCondLst>
                              <p:cond delay="7000"/>
                            </p:stCondLst>
                            <p:childTnLst>
                              <p:par>
                                <p:cTn id="32" presetID="9" presetClass="entr" presetSubtype="0" fill="hold" grpId="0" nodeType="afterEffect">
                                  <p:stCondLst>
                                    <p:cond delay="1000"/>
                                  </p:stCondLst>
                                  <p:childTnLst>
                                    <p:set>
                                      <p:cBhvr>
                                        <p:cTn id="33" dur="1" fill="hold">
                                          <p:stCondLst>
                                            <p:cond delay="0"/>
                                          </p:stCondLst>
                                        </p:cTn>
                                        <p:tgtEl>
                                          <p:spTgt spid="10268"/>
                                        </p:tgtEl>
                                        <p:attrNameLst>
                                          <p:attrName>style.visibility</p:attrName>
                                        </p:attrNameLst>
                                      </p:cBhvr>
                                      <p:to>
                                        <p:strVal val="visible"/>
                                      </p:to>
                                    </p:set>
                                    <p:animEffect transition="in" filter="dissolve">
                                      <p:cBhvr>
                                        <p:cTn id="34" dur="500"/>
                                        <p:tgtEl>
                                          <p:spTgt spid="10268"/>
                                        </p:tgtEl>
                                      </p:cBhvr>
                                    </p:animEffect>
                                  </p:childTnLst>
                                </p:cTn>
                              </p:par>
                            </p:childTnLst>
                          </p:cTn>
                        </p:par>
                        <p:par>
                          <p:cTn id="35" fill="hold">
                            <p:stCondLst>
                              <p:cond delay="8500"/>
                            </p:stCondLst>
                            <p:childTnLst>
                              <p:par>
                                <p:cTn id="36" presetID="9" presetClass="entr" presetSubtype="0" fill="hold" grpId="0" nodeType="afterEffect">
                                  <p:stCondLst>
                                    <p:cond delay="1000"/>
                                  </p:stCondLst>
                                  <p:childTnLst>
                                    <p:set>
                                      <p:cBhvr>
                                        <p:cTn id="37" dur="1" fill="hold">
                                          <p:stCondLst>
                                            <p:cond delay="0"/>
                                          </p:stCondLst>
                                        </p:cTn>
                                        <p:tgtEl>
                                          <p:spTgt spid="10269"/>
                                        </p:tgtEl>
                                        <p:attrNameLst>
                                          <p:attrName>style.visibility</p:attrName>
                                        </p:attrNameLst>
                                      </p:cBhvr>
                                      <p:to>
                                        <p:strVal val="visible"/>
                                      </p:to>
                                    </p:set>
                                    <p:animEffect transition="in" filter="dissolve">
                                      <p:cBhvr>
                                        <p:cTn id="38" dur="500"/>
                                        <p:tgtEl>
                                          <p:spTgt spid="10269"/>
                                        </p:tgtEl>
                                      </p:cBhvr>
                                    </p:animEffect>
                                  </p:childTnLst>
                                </p:cTn>
                              </p:par>
                            </p:childTnLst>
                          </p:cTn>
                        </p:par>
                        <p:par>
                          <p:cTn id="39" fill="hold">
                            <p:stCondLst>
                              <p:cond delay="10000"/>
                            </p:stCondLst>
                            <p:childTnLst>
                              <p:par>
                                <p:cTn id="40" presetID="9" presetClass="entr" presetSubtype="0" fill="hold" grpId="0" nodeType="afterEffect">
                                  <p:stCondLst>
                                    <p:cond delay="1000"/>
                                  </p:stCondLst>
                                  <p:childTnLst>
                                    <p:set>
                                      <p:cBhvr>
                                        <p:cTn id="41" dur="1" fill="hold">
                                          <p:stCondLst>
                                            <p:cond delay="0"/>
                                          </p:stCondLst>
                                        </p:cTn>
                                        <p:tgtEl>
                                          <p:spTgt spid="10270"/>
                                        </p:tgtEl>
                                        <p:attrNameLst>
                                          <p:attrName>style.visibility</p:attrName>
                                        </p:attrNameLst>
                                      </p:cBhvr>
                                      <p:to>
                                        <p:strVal val="visible"/>
                                      </p:to>
                                    </p:set>
                                    <p:animEffect transition="in" filter="dissolve">
                                      <p:cBhvr>
                                        <p:cTn id="42" dur="500"/>
                                        <p:tgtEl>
                                          <p:spTgt spid="10270"/>
                                        </p:tgtEl>
                                      </p:cBhvr>
                                    </p:animEffect>
                                  </p:childTnLst>
                                </p:cTn>
                              </p:par>
                            </p:childTnLst>
                          </p:cTn>
                        </p:par>
                        <p:par>
                          <p:cTn id="43" fill="hold">
                            <p:stCondLst>
                              <p:cond delay="11500"/>
                            </p:stCondLst>
                            <p:childTnLst>
                              <p:par>
                                <p:cTn id="44" presetID="9" presetClass="entr" presetSubtype="0" fill="hold" grpId="0" nodeType="afterEffect">
                                  <p:stCondLst>
                                    <p:cond delay="3000"/>
                                  </p:stCondLst>
                                  <p:childTnLst>
                                    <p:set>
                                      <p:cBhvr>
                                        <p:cTn id="45" dur="1" fill="hold">
                                          <p:stCondLst>
                                            <p:cond delay="0"/>
                                          </p:stCondLst>
                                        </p:cTn>
                                        <p:tgtEl>
                                          <p:spTgt spid="10271"/>
                                        </p:tgtEl>
                                        <p:attrNameLst>
                                          <p:attrName>style.visibility</p:attrName>
                                        </p:attrNameLst>
                                      </p:cBhvr>
                                      <p:to>
                                        <p:strVal val="visible"/>
                                      </p:to>
                                    </p:set>
                                    <p:animEffect transition="in" filter="dissolve">
                                      <p:cBhvr>
                                        <p:cTn id="46" dur="500"/>
                                        <p:tgtEl>
                                          <p:spTgt spid="10271"/>
                                        </p:tgtEl>
                                      </p:cBhvr>
                                    </p:animEffect>
                                  </p:childTnLst>
                                </p:cTn>
                              </p:par>
                            </p:childTnLst>
                          </p:cTn>
                        </p:par>
                        <p:par>
                          <p:cTn id="47" fill="hold">
                            <p:stCondLst>
                              <p:cond delay="15000"/>
                            </p:stCondLst>
                            <p:childTnLst>
                              <p:par>
                                <p:cTn id="48" presetID="9" presetClass="entr" presetSubtype="0" fill="hold" grpId="0" nodeType="afterEffect">
                                  <p:stCondLst>
                                    <p:cond delay="1000"/>
                                  </p:stCondLst>
                                  <p:childTnLst>
                                    <p:set>
                                      <p:cBhvr>
                                        <p:cTn id="49" dur="1" fill="hold">
                                          <p:stCondLst>
                                            <p:cond delay="0"/>
                                          </p:stCondLst>
                                        </p:cTn>
                                        <p:tgtEl>
                                          <p:spTgt spid="10272"/>
                                        </p:tgtEl>
                                        <p:attrNameLst>
                                          <p:attrName>style.visibility</p:attrName>
                                        </p:attrNameLst>
                                      </p:cBhvr>
                                      <p:to>
                                        <p:strVal val="visible"/>
                                      </p:to>
                                    </p:set>
                                    <p:animEffect transition="in" filter="dissolve">
                                      <p:cBhvr>
                                        <p:cTn id="50" dur="500"/>
                                        <p:tgtEl>
                                          <p:spTgt spid="10272"/>
                                        </p:tgtEl>
                                      </p:cBhvr>
                                    </p:animEffect>
                                  </p:childTnLst>
                                </p:cTn>
                              </p:par>
                            </p:childTnLst>
                          </p:cTn>
                        </p:par>
                        <p:par>
                          <p:cTn id="51" fill="hold">
                            <p:stCondLst>
                              <p:cond delay="16500"/>
                            </p:stCondLst>
                            <p:childTnLst>
                              <p:par>
                                <p:cTn id="52" presetID="9" presetClass="entr" presetSubtype="0" fill="hold" grpId="0" nodeType="afterEffect">
                                  <p:stCondLst>
                                    <p:cond delay="1000"/>
                                  </p:stCondLst>
                                  <p:childTnLst>
                                    <p:set>
                                      <p:cBhvr>
                                        <p:cTn id="53" dur="1" fill="hold">
                                          <p:stCondLst>
                                            <p:cond delay="0"/>
                                          </p:stCondLst>
                                        </p:cTn>
                                        <p:tgtEl>
                                          <p:spTgt spid="10273"/>
                                        </p:tgtEl>
                                        <p:attrNameLst>
                                          <p:attrName>style.visibility</p:attrName>
                                        </p:attrNameLst>
                                      </p:cBhvr>
                                      <p:to>
                                        <p:strVal val="visible"/>
                                      </p:to>
                                    </p:set>
                                    <p:animEffect transition="in" filter="dissolve">
                                      <p:cBhvr>
                                        <p:cTn id="54" dur="500"/>
                                        <p:tgtEl>
                                          <p:spTgt spid="10273"/>
                                        </p:tgtEl>
                                      </p:cBhvr>
                                    </p:animEffect>
                                  </p:childTnLst>
                                </p:cTn>
                              </p:par>
                            </p:childTnLst>
                          </p:cTn>
                        </p:par>
                        <p:par>
                          <p:cTn id="55" fill="hold">
                            <p:stCondLst>
                              <p:cond delay="18000"/>
                            </p:stCondLst>
                            <p:childTnLst>
                              <p:par>
                                <p:cTn id="56" presetID="9" presetClass="entr" presetSubtype="0" fill="hold" grpId="0" nodeType="afterEffect">
                                  <p:stCondLst>
                                    <p:cond delay="1000"/>
                                  </p:stCondLst>
                                  <p:childTnLst>
                                    <p:set>
                                      <p:cBhvr>
                                        <p:cTn id="57" dur="1" fill="hold">
                                          <p:stCondLst>
                                            <p:cond delay="0"/>
                                          </p:stCondLst>
                                        </p:cTn>
                                        <p:tgtEl>
                                          <p:spTgt spid="10274"/>
                                        </p:tgtEl>
                                        <p:attrNameLst>
                                          <p:attrName>style.visibility</p:attrName>
                                        </p:attrNameLst>
                                      </p:cBhvr>
                                      <p:to>
                                        <p:strVal val="visible"/>
                                      </p:to>
                                    </p:set>
                                    <p:animEffect transition="in" filter="dissolve">
                                      <p:cBhvr>
                                        <p:cTn id="58" dur="500"/>
                                        <p:tgtEl>
                                          <p:spTgt spid="10274"/>
                                        </p:tgtEl>
                                      </p:cBhvr>
                                    </p:animEffect>
                                  </p:childTnLst>
                                </p:cTn>
                              </p:par>
                            </p:childTnLst>
                          </p:cTn>
                        </p:par>
                        <p:par>
                          <p:cTn id="59" fill="hold">
                            <p:stCondLst>
                              <p:cond delay="19500"/>
                            </p:stCondLst>
                            <p:childTnLst>
                              <p:par>
                                <p:cTn id="60" presetID="9" presetClass="entr" presetSubtype="0" fill="hold" grpId="0" nodeType="afterEffect">
                                  <p:stCondLst>
                                    <p:cond delay="1000"/>
                                  </p:stCondLst>
                                  <p:childTnLst>
                                    <p:set>
                                      <p:cBhvr>
                                        <p:cTn id="61" dur="1" fill="hold">
                                          <p:stCondLst>
                                            <p:cond delay="0"/>
                                          </p:stCondLst>
                                        </p:cTn>
                                        <p:tgtEl>
                                          <p:spTgt spid="10275"/>
                                        </p:tgtEl>
                                        <p:attrNameLst>
                                          <p:attrName>style.visibility</p:attrName>
                                        </p:attrNameLst>
                                      </p:cBhvr>
                                      <p:to>
                                        <p:strVal val="visible"/>
                                      </p:to>
                                    </p:set>
                                    <p:animEffect transition="in" filter="dissolve">
                                      <p:cBhvr>
                                        <p:cTn id="62" dur="500"/>
                                        <p:tgtEl>
                                          <p:spTgt spid="10275"/>
                                        </p:tgtEl>
                                      </p:cBhvr>
                                    </p:animEffect>
                                  </p:childTnLst>
                                </p:cTn>
                              </p:par>
                            </p:childTnLst>
                          </p:cTn>
                        </p:par>
                        <p:par>
                          <p:cTn id="63" fill="hold">
                            <p:stCondLst>
                              <p:cond delay="21000"/>
                            </p:stCondLst>
                            <p:childTnLst>
                              <p:par>
                                <p:cTn id="64" presetID="9" presetClass="entr" presetSubtype="0" fill="hold" grpId="0" nodeType="afterEffect">
                                  <p:stCondLst>
                                    <p:cond delay="1000"/>
                                  </p:stCondLst>
                                  <p:childTnLst>
                                    <p:set>
                                      <p:cBhvr>
                                        <p:cTn id="65" dur="1" fill="hold">
                                          <p:stCondLst>
                                            <p:cond delay="0"/>
                                          </p:stCondLst>
                                        </p:cTn>
                                        <p:tgtEl>
                                          <p:spTgt spid="10276"/>
                                        </p:tgtEl>
                                        <p:attrNameLst>
                                          <p:attrName>style.visibility</p:attrName>
                                        </p:attrNameLst>
                                      </p:cBhvr>
                                      <p:to>
                                        <p:strVal val="visible"/>
                                      </p:to>
                                    </p:set>
                                    <p:animEffect transition="in" filter="dissolve">
                                      <p:cBhvr>
                                        <p:cTn id="66" dur="500"/>
                                        <p:tgtEl>
                                          <p:spTgt spid="10276"/>
                                        </p:tgtEl>
                                      </p:cBhvr>
                                    </p:animEffect>
                                  </p:childTnLst>
                                </p:cTn>
                              </p:par>
                            </p:childTnLst>
                          </p:cTn>
                        </p:par>
                        <p:par>
                          <p:cTn id="67" fill="hold">
                            <p:stCondLst>
                              <p:cond delay="22500"/>
                            </p:stCondLst>
                            <p:childTnLst>
                              <p:par>
                                <p:cTn id="68" presetID="17" presetClass="entr" presetSubtype="10" fill="hold" grpId="0" nodeType="afterEffect">
                                  <p:stCondLst>
                                    <p:cond delay="1000"/>
                                  </p:stCondLst>
                                  <p:childTnLst>
                                    <p:set>
                                      <p:cBhvr>
                                        <p:cTn id="69" dur="1" fill="hold">
                                          <p:stCondLst>
                                            <p:cond delay="0"/>
                                          </p:stCondLst>
                                        </p:cTn>
                                        <p:tgtEl>
                                          <p:spTgt spid="10265"/>
                                        </p:tgtEl>
                                        <p:attrNameLst>
                                          <p:attrName>style.visibility</p:attrName>
                                        </p:attrNameLst>
                                      </p:cBhvr>
                                      <p:to>
                                        <p:strVal val="visible"/>
                                      </p:to>
                                    </p:set>
                                    <p:anim calcmode="lin" valueType="num">
                                      <p:cBhvr>
                                        <p:cTn id="70" dur="500" fill="hold"/>
                                        <p:tgtEl>
                                          <p:spTgt spid="10265"/>
                                        </p:tgtEl>
                                        <p:attrNameLst>
                                          <p:attrName>ppt_w</p:attrName>
                                        </p:attrNameLst>
                                      </p:cBhvr>
                                      <p:tavLst>
                                        <p:tav tm="0">
                                          <p:val>
                                            <p:fltVal val="0"/>
                                          </p:val>
                                        </p:tav>
                                        <p:tav tm="100000">
                                          <p:val>
                                            <p:strVal val="#ppt_w"/>
                                          </p:val>
                                        </p:tav>
                                      </p:tavLst>
                                    </p:anim>
                                    <p:anim calcmode="lin" valueType="num">
                                      <p:cBhvr>
                                        <p:cTn id="71" dur="500" fill="hold"/>
                                        <p:tgtEl>
                                          <p:spTgt spid="10265"/>
                                        </p:tgtEl>
                                        <p:attrNameLst>
                                          <p:attrName>ppt_h</p:attrName>
                                        </p:attrNameLst>
                                      </p:cBhvr>
                                      <p:tavLst>
                                        <p:tav tm="0">
                                          <p:val>
                                            <p:strVal val="#ppt_h"/>
                                          </p:val>
                                        </p:tav>
                                        <p:tav tm="100000">
                                          <p:val>
                                            <p:strVal val="#ppt_h"/>
                                          </p:val>
                                        </p:tav>
                                      </p:tavLst>
                                    </p:anim>
                                  </p:childTnLst>
                                </p:cTn>
                              </p:par>
                            </p:childTnLst>
                          </p:cTn>
                        </p:par>
                        <p:par>
                          <p:cTn id="72" fill="hold">
                            <p:stCondLst>
                              <p:cond delay="24000"/>
                            </p:stCondLst>
                            <p:childTnLst>
                              <p:par>
                                <p:cTn id="73" presetID="9" presetClass="entr" presetSubtype="0" fill="hold" grpId="0" nodeType="afterEffect">
                                  <p:stCondLst>
                                    <p:cond delay="0"/>
                                  </p:stCondLst>
                                  <p:childTnLst>
                                    <p:set>
                                      <p:cBhvr>
                                        <p:cTn id="74" dur="1" fill="hold">
                                          <p:stCondLst>
                                            <p:cond delay="0"/>
                                          </p:stCondLst>
                                        </p:cTn>
                                        <p:tgtEl>
                                          <p:spTgt spid="10264"/>
                                        </p:tgtEl>
                                        <p:attrNameLst>
                                          <p:attrName>style.visibility</p:attrName>
                                        </p:attrNameLst>
                                      </p:cBhvr>
                                      <p:to>
                                        <p:strVal val="visible"/>
                                      </p:to>
                                    </p:set>
                                    <p:animEffect transition="in" filter="dissolve">
                                      <p:cBhvr>
                                        <p:cTn id="75" dur="500"/>
                                        <p:tgtEl>
                                          <p:spTgt spid="10264"/>
                                        </p:tgtEl>
                                      </p:cBhvr>
                                    </p:animEffect>
                                  </p:childTnLst>
                                </p:cTn>
                              </p:par>
                            </p:childTnLst>
                          </p:cTn>
                        </p:par>
                        <p:par>
                          <p:cTn id="76" fill="hold">
                            <p:stCondLst>
                              <p:cond delay="24500"/>
                            </p:stCondLst>
                            <p:childTnLst>
                              <p:par>
                                <p:cTn id="77" presetID="9" presetClass="entr" presetSubtype="0" fill="hold" grpId="0" nodeType="afterEffect">
                                  <p:stCondLst>
                                    <p:cond delay="0"/>
                                  </p:stCondLst>
                                  <p:childTnLst>
                                    <p:set>
                                      <p:cBhvr>
                                        <p:cTn id="78" dur="1" fill="hold">
                                          <p:stCondLst>
                                            <p:cond delay="0"/>
                                          </p:stCondLst>
                                        </p:cTn>
                                        <p:tgtEl>
                                          <p:spTgt spid="10246"/>
                                        </p:tgtEl>
                                        <p:attrNameLst>
                                          <p:attrName>style.visibility</p:attrName>
                                        </p:attrNameLst>
                                      </p:cBhvr>
                                      <p:to>
                                        <p:strVal val="visible"/>
                                      </p:to>
                                    </p:set>
                                    <p:animEffect transition="in" filter="dissolve">
                                      <p:cBhvr>
                                        <p:cTn id="79" dur="500"/>
                                        <p:tgtEl>
                                          <p:spTgt spid="10246"/>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80" fill="hold" display="0">
                  <p:stCondLst>
                    <p:cond delay="indefinite"/>
                  </p:stCondLst>
                  <p:endCondLst>
                    <p:cond evt="onPrev" delay="0">
                      <p:tgtEl>
                        <p:sldTgt/>
                      </p:tgtEl>
                    </p:cond>
                    <p:cond evt="onStopAudio" delay="0">
                      <p:tgtEl>
                        <p:sldTgt/>
                      </p:tgtEl>
                    </p:cond>
                  </p:endCondLst>
                </p:cTn>
                <p:tgtEl>
                  <p:spTgt spid="10277"/>
                </p:tgtEl>
              </p:cMediaNode>
            </p:audio>
          </p:childTnLst>
        </p:cTn>
      </p:par>
    </p:tnLst>
    <p:bldLst>
      <p:bldP spid="10243" grpId="0" autoUpdateAnimBg="0"/>
      <p:bldP spid="10246" grpId="0" animBg="1"/>
      <p:bldP spid="10247" grpId="0" autoUpdateAnimBg="0"/>
      <p:bldP spid="10263" grpId="0" animBg="1" autoUpdateAnimBg="0"/>
      <p:bldP spid="10264" grpId="0" animBg="1"/>
      <p:bldP spid="10265" grpId="0" animBg="1"/>
      <p:bldP spid="10266" grpId="0" animBg="1"/>
      <p:bldP spid="10267" grpId="0" animBg="1"/>
      <p:bldP spid="10268" grpId="0" animBg="1"/>
      <p:bldP spid="10269" grpId="0" animBg="1"/>
      <p:bldP spid="10270" grpId="0" animBg="1"/>
      <p:bldP spid="10271" grpId="0" animBg="1"/>
      <p:bldP spid="10272" grpId="0" animBg="1"/>
      <p:bldP spid="10273" grpId="0" animBg="1"/>
      <p:bldP spid="10274" grpId="0" animBg="1"/>
      <p:bldP spid="10275" grpId="0" animBg="1"/>
      <p:bldP spid="1027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pPr algn="ctr"/>
            <a:r>
              <a:rPr lang="en-US" sz="4400" b="1" u="sng">
                <a:solidFill>
                  <a:schemeClr val="tx2"/>
                </a:solidFill>
                <a:effectLst>
                  <a:outerShdw blurRad="38100" dist="38100" dir="2700000" algn="tl">
                    <a:srgbClr val="C0C0C0"/>
                  </a:outerShdw>
                </a:effectLst>
              </a:rPr>
              <a:t>The Process</a:t>
            </a:r>
          </a:p>
        </p:txBody>
      </p:sp>
      <p:sp>
        <p:nvSpPr>
          <p:cNvPr id="11267" name="Text Box 3"/>
          <p:cNvSpPr txBox="1">
            <a:spLocks noChangeArrowheads="1"/>
          </p:cNvSpPr>
          <p:nvPr/>
        </p:nvSpPr>
        <p:spPr bwMode="auto">
          <a:xfrm>
            <a:off x="381000" y="762000"/>
            <a:ext cx="8382000" cy="579438"/>
          </a:xfrm>
          <a:prstGeom prst="rect">
            <a:avLst/>
          </a:prstGeom>
          <a:noFill/>
          <a:ln w="9525">
            <a:noFill/>
            <a:miter lim="800000"/>
            <a:headEnd/>
            <a:tailEnd/>
          </a:ln>
          <a:effectLst/>
        </p:spPr>
        <p:txBody>
          <a:bodyPr>
            <a:spAutoFit/>
          </a:bodyPr>
          <a:lstStyle/>
          <a:p>
            <a:pPr algn="ctr">
              <a:spcBef>
                <a:spcPct val="50000"/>
              </a:spcBef>
            </a:pPr>
            <a:r>
              <a:rPr lang="en-US" sz="3200" b="1"/>
              <a:t>Thesis Statement</a:t>
            </a:r>
            <a:endParaRPr lang="en-US" sz="3200"/>
          </a:p>
        </p:txBody>
      </p:sp>
      <p:sp>
        <p:nvSpPr>
          <p:cNvPr id="11268" name="AutoShape 4">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11270" name="AutoShape 6">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11271" name="Rectangle 7"/>
          <p:cNvSpPr>
            <a:spLocks noChangeArrowheads="1"/>
          </p:cNvSpPr>
          <p:nvPr/>
        </p:nvSpPr>
        <p:spPr bwMode="auto">
          <a:xfrm>
            <a:off x="228600" y="1524000"/>
            <a:ext cx="8915400" cy="19812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None/>
            </a:pPr>
            <a:r>
              <a:rPr lang="en-US" sz="2000">
                <a:solidFill>
                  <a:schemeClr val="tx2"/>
                </a:solidFill>
              </a:rPr>
              <a:t>	</a:t>
            </a:r>
            <a:r>
              <a:rPr lang="en-US" sz="2000" b="1">
                <a:solidFill>
                  <a:schemeClr val="tx2"/>
                </a:solidFill>
              </a:rPr>
              <a:t>To begin an outline, you need to start with your thesis</a:t>
            </a:r>
          </a:p>
          <a:p>
            <a:pPr marL="342900" indent="-342900">
              <a:spcBef>
                <a:spcPct val="20000"/>
              </a:spcBef>
              <a:buClr>
                <a:schemeClr val="folHlink"/>
              </a:buClr>
              <a:buSzPct val="75000"/>
              <a:buFont typeface="Wingdings" pitchFamily="2" charset="2"/>
              <a:buNone/>
            </a:pPr>
            <a:r>
              <a:rPr lang="en-US" sz="2000" b="1">
                <a:solidFill>
                  <a:schemeClr val="tx2"/>
                </a:solidFill>
              </a:rPr>
              <a:t>statement.  The thesis statement will be your guide</a:t>
            </a:r>
          </a:p>
          <a:p>
            <a:pPr marL="342900" indent="-342900">
              <a:spcBef>
                <a:spcPct val="20000"/>
              </a:spcBef>
              <a:buClr>
                <a:schemeClr val="folHlink"/>
              </a:buClr>
              <a:buSzPct val="75000"/>
              <a:buFont typeface="Wingdings" pitchFamily="2" charset="2"/>
              <a:buNone/>
            </a:pPr>
            <a:r>
              <a:rPr lang="en-US" sz="2000" b="1">
                <a:solidFill>
                  <a:schemeClr val="tx2"/>
                </a:solidFill>
              </a:rPr>
              <a:t>throughout the process of writing your essay.  From the</a:t>
            </a:r>
          </a:p>
          <a:p>
            <a:pPr marL="342900" indent="-342900">
              <a:spcBef>
                <a:spcPct val="20000"/>
              </a:spcBef>
              <a:buClr>
                <a:schemeClr val="folHlink"/>
              </a:buClr>
              <a:buSzPct val="75000"/>
              <a:buFont typeface="Wingdings" pitchFamily="2" charset="2"/>
              <a:buNone/>
            </a:pPr>
            <a:r>
              <a:rPr lang="en-US" sz="2000" b="1">
                <a:solidFill>
                  <a:schemeClr val="tx2"/>
                </a:solidFill>
              </a:rPr>
              <a:t>thesis statement, you can begin writing the topic sentences</a:t>
            </a:r>
          </a:p>
          <a:p>
            <a:pPr marL="342900" indent="-342900">
              <a:spcBef>
                <a:spcPct val="20000"/>
              </a:spcBef>
              <a:buClr>
                <a:schemeClr val="folHlink"/>
              </a:buClr>
              <a:buSzPct val="75000"/>
              <a:buFont typeface="Wingdings" pitchFamily="2" charset="2"/>
              <a:buNone/>
            </a:pPr>
            <a:r>
              <a:rPr lang="en-US" sz="2000" b="1">
                <a:solidFill>
                  <a:schemeClr val="tx2"/>
                </a:solidFill>
              </a:rPr>
              <a:t>for the body paragraphs in the outline.</a:t>
            </a:r>
          </a:p>
        </p:txBody>
      </p:sp>
      <p:sp>
        <p:nvSpPr>
          <p:cNvPr id="11295" name="Text Box 31"/>
          <p:cNvSpPr txBox="1">
            <a:spLocks noChangeArrowheads="1"/>
          </p:cNvSpPr>
          <p:nvPr/>
        </p:nvSpPr>
        <p:spPr bwMode="auto">
          <a:xfrm>
            <a:off x="3489325" y="3581400"/>
            <a:ext cx="1997075" cy="2301875"/>
          </a:xfrm>
          <a:prstGeom prst="rect">
            <a:avLst/>
          </a:prstGeom>
          <a:solidFill>
            <a:schemeClr val="accent1"/>
          </a:solidFill>
          <a:ln w="19050">
            <a:solidFill>
              <a:schemeClr val="tx1"/>
            </a:solidFill>
            <a:miter lim="800000"/>
            <a:headEnd/>
            <a:tailEnd/>
          </a:ln>
          <a:effectLst/>
        </p:spPr>
        <p:txBody>
          <a:bodyPr>
            <a:spAutoFit/>
          </a:bodyPr>
          <a:lstStyle/>
          <a:p>
            <a:pPr algn="ctr"/>
            <a:r>
              <a:rPr lang="en-US" sz="1200" b="1" u="sng"/>
              <a:t>ESSAY OUTLINE</a:t>
            </a:r>
          </a:p>
          <a:p>
            <a:pPr algn="ctr"/>
            <a:endParaRPr lang="en-US" sz="1200" b="1" u="sng"/>
          </a:p>
          <a:p>
            <a:r>
              <a:rPr lang="en-US" sz="1200" b="1" u="sng"/>
              <a:t>Thesis Statement</a:t>
            </a:r>
            <a:endParaRPr lang="en-US" sz="1200" b="1"/>
          </a:p>
          <a:p>
            <a:endParaRPr lang="en-US" sz="1200" b="1"/>
          </a:p>
          <a:p>
            <a:endParaRPr lang="en-US" sz="1200" b="1"/>
          </a:p>
          <a:p>
            <a:endParaRPr lang="en-US" sz="1200" b="1"/>
          </a:p>
          <a:p>
            <a:endParaRPr lang="en-US" sz="1200" b="1"/>
          </a:p>
          <a:p>
            <a:endParaRPr lang="en-US" sz="1200" b="1"/>
          </a:p>
          <a:p>
            <a:endParaRPr lang="en-US" sz="1200" b="1"/>
          </a:p>
          <a:p>
            <a:endParaRPr lang="en-US" sz="1200" b="1"/>
          </a:p>
          <a:p>
            <a:endParaRPr lang="en-US" sz="1200" b="1"/>
          </a:p>
          <a:p>
            <a:endParaRPr lang="en-US" sz="1200" b="1" u="sng"/>
          </a:p>
        </p:txBody>
      </p:sp>
      <p:sp>
        <p:nvSpPr>
          <p:cNvPr id="11296" name="Text Box 32"/>
          <p:cNvSpPr txBox="1">
            <a:spLocks noChangeArrowheads="1"/>
          </p:cNvSpPr>
          <p:nvPr/>
        </p:nvSpPr>
        <p:spPr bwMode="auto">
          <a:xfrm>
            <a:off x="3581400" y="4359275"/>
            <a:ext cx="1752600" cy="284163"/>
          </a:xfrm>
          <a:prstGeom prst="rect">
            <a:avLst/>
          </a:prstGeom>
          <a:noFill/>
          <a:ln w="9525">
            <a:solidFill>
              <a:schemeClr val="tx1"/>
            </a:solidFill>
            <a:miter lim="800000"/>
            <a:headEnd/>
            <a:tailEnd/>
          </a:ln>
          <a:effectLst/>
        </p:spPr>
        <p:txBody>
          <a:bodyPr>
            <a:spAutoFit/>
          </a:bodyPr>
          <a:lstStyle/>
          <a:p>
            <a:pPr algn="ctr">
              <a:spcBef>
                <a:spcPct val="50000"/>
              </a:spcBef>
            </a:pPr>
            <a:r>
              <a:rPr lang="en-US" sz="1200"/>
              <a:t>Topic Sentence #1</a:t>
            </a:r>
          </a:p>
        </p:txBody>
      </p:sp>
      <p:sp>
        <p:nvSpPr>
          <p:cNvPr id="11297" name="Text Box 33"/>
          <p:cNvSpPr txBox="1">
            <a:spLocks noChangeArrowheads="1"/>
          </p:cNvSpPr>
          <p:nvPr/>
        </p:nvSpPr>
        <p:spPr bwMode="auto">
          <a:xfrm>
            <a:off x="3581400" y="4837113"/>
            <a:ext cx="1752600" cy="284162"/>
          </a:xfrm>
          <a:prstGeom prst="rect">
            <a:avLst/>
          </a:prstGeom>
          <a:noFill/>
          <a:ln w="9525">
            <a:solidFill>
              <a:schemeClr val="tx1"/>
            </a:solidFill>
            <a:miter lim="800000"/>
            <a:headEnd/>
            <a:tailEnd/>
          </a:ln>
          <a:effectLst/>
        </p:spPr>
        <p:txBody>
          <a:bodyPr>
            <a:spAutoFit/>
          </a:bodyPr>
          <a:lstStyle/>
          <a:p>
            <a:pPr algn="ctr">
              <a:spcBef>
                <a:spcPct val="50000"/>
              </a:spcBef>
            </a:pPr>
            <a:r>
              <a:rPr lang="en-US" sz="1200"/>
              <a:t>Topic Sentence #2</a:t>
            </a:r>
          </a:p>
        </p:txBody>
      </p:sp>
      <p:sp>
        <p:nvSpPr>
          <p:cNvPr id="11298" name="Text Box 34"/>
          <p:cNvSpPr txBox="1">
            <a:spLocks noChangeArrowheads="1"/>
          </p:cNvSpPr>
          <p:nvPr/>
        </p:nvSpPr>
        <p:spPr bwMode="auto">
          <a:xfrm>
            <a:off x="3581400" y="5294313"/>
            <a:ext cx="1752600" cy="284162"/>
          </a:xfrm>
          <a:prstGeom prst="rect">
            <a:avLst/>
          </a:prstGeom>
          <a:noFill/>
          <a:ln w="9525">
            <a:solidFill>
              <a:schemeClr val="tx1"/>
            </a:solidFill>
            <a:miter lim="800000"/>
            <a:headEnd/>
            <a:tailEnd/>
          </a:ln>
          <a:effectLst/>
        </p:spPr>
        <p:txBody>
          <a:bodyPr>
            <a:spAutoFit/>
          </a:bodyPr>
          <a:lstStyle/>
          <a:p>
            <a:pPr algn="ctr">
              <a:spcBef>
                <a:spcPct val="50000"/>
              </a:spcBef>
            </a:pPr>
            <a:r>
              <a:rPr lang="en-US" sz="1200"/>
              <a:t>Topic Sentence #3</a:t>
            </a:r>
          </a:p>
        </p:txBody>
      </p:sp>
      <p:sp>
        <p:nvSpPr>
          <p:cNvPr id="11299" name="Freeform 35"/>
          <p:cNvSpPr>
            <a:spLocks/>
          </p:cNvSpPr>
          <p:nvPr/>
        </p:nvSpPr>
        <p:spPr bwMode="auto">
          <a:xfrm>
            <a:off x="3187700" y="4130675"/>
            <a:ext cx="469900" cy="381000"/>
          </a:xfrm>
          <a:custGeom>
            <a:avLst/>
            <a:gdLst/>
            <a:ahLst/>
            <a:cxnLst>
              <a:cxn ang="0">
                <a:pos x="248" y="0"/>
              </a:cxn>
              <a:cxn ang="0">
                <a:pos x="8" y="96"/>
              </a:cxn>
              <a:cxn ang="0">
                <a:pos x="296" y="240"/>
              </a:cxn>
            </a:cxnLst>
            <a:rect l="0" t="0" r="r" b="b"/>
            <a:pathLst>
              <a:path w="296" h="240">
                <a:moveTo>
                  <a:pt x="248" y="0"/>
                </a:moveTo>
                <a:cubicBezTo>
                  <a:pt x="124" y="28"/>
                  <a:pt x="0" y="56"/>
                  <a:pt x="8" y="96"/>
                </a:cubicBezTo>
                <a:cubicBezTo>
                  <a:pt x="16" y="136"/>
                  <a:pt x="248" y="216"/>
                  <a:pt x="296" y="240"/>
                </a:cubicBezTo>
              </a:path>
            </a:pathLst>
          </a:custGeom>
          <a:noFill/>
          <a:ln w="38100" cap="flat" cmpd="sng">
            <a:solidFill>
              <a:schemeClr val="folHlink"/>
            </a:solidFill>
            <a:prstDash val="solid"/>
            <a:miter lim="800000"/>
            <a:headEnd type="none" w="med" len="med"/>
            <a:tailEnd type="triangle" w="med" len="med"/>
          </a:ln>
          <a:effectLst/>
        </p:spPr>
        <p:txBody>
          <a:bodyPr wrap="none"/>
          <a:lstStyle/>
          <a:p>
            <a:endParaRPr lang="en-US"/>
          </a:p>
        </p:txBody>
      </p:sp>
      <p:sp>
        <p:nvSpPr>
          <p:cNvPr id="11300" name="Freeform 36"/>
          <p:cNvSpPr>
            <a:spLocks/>
          </p:cNvSpPr>
          <p:nvPr/>
        </p:nvSpPr>
        <p:spPr bwMode="auto">
          <a:xfrm>
            <a:off x="4876800" y="4130675"/>
            <a:ext cx="749300" cy="838200"/>
          </a:xfrm>
          <a:custGeom>
            <a:avLst/>
            <a:gdLst/>
            <a:ahLst/>
            <a:cxnLst>
              <a:cxn ang="0">
                <a:pos x="0" y="0"/>
              </a:cxn>
              <a:cxn ang="0">
                <a:pos x="432" y="384"/>
              </a:cxn>
              <a:cxn ang="0">
                <a:pos x="240" y="480"/>
              </a:cxn>
            </a:cxnLst>
            <a:rect l="0" t="0" r="r" b="b"/>
            <a:pathLst>
              <a:path w="472" h="480">
                <a:moveTo>
                  <a:pt x="0" y="0"/>
                </a:moveTo>
                <a:cubicBezTo>
                  <a:pt x="196" y="152"/>
                  <a:pt x="392" y="304"/>
                  <a:pt x="432" y="384"/>
                </a:cubicBezTo>
                <a:cubicBezTo>
                  <a:pt x="472" y="464"/>
                  <a:pt x="272" y="464"/>
                  <a:pt x="240" y="480"/>
                </a:cubicBezTo>
              </a:path>
            </a:pathLst>
          </a:custGeom>
          <a:noFill/>
          <a:ln w="38100" cap="flat" cmpd="sng">
            <a:solidFill>
              <a:schemeClr val="folHlink"/>
            </a:solidFill>
            <a:prstDash val="solid"/>
            <a:miter lim="800000"/>
            <a:headEnd type="none" w="med" len="med"/>
            <a:tailEnd type="triangle" w="med" len="med"/>
          </a:ln>
          <a:effectLst/>
        </p:spPr>
        <p:txBody>
          <a:bodyPr wrap="none"/>
          <a:lstStyle/>
          <a:p>
            <a:endParaRPr lang="en-US"/>
          </a:p>
        </p:txBody>
      </p:sp>
      <p:sp>
        <p:nvSpPr>
          <p:cNvPr id="11301" name="Freeform 37"/>
          <p:cNvSpPr>
            <a:spLocks/>
          </p:cNvSpPr>
          <p:nvPr/>
        </p:nvSpPr>
        <p:spPr bwMode="auto">
          <a:xfrm>
            <a:off x="5105400" y="4054475"/>
            <a:ext cx="1244600" cy="1371600"/>
          </a:xfrm>
          <a:custGeom>
            <a:avLst/>
            <a:gdLst/>
            <a:ahLst/>
            <a:cxnLst>
              <a:cxn ang="0">
                <a:pos x="0" y="0"/>
              </a:cxn>
              <a:cxn ang="0">
                <a:pos x="768" y="480"/>
              </a:cxn>
              <a:cxn ang="0">
                <a:pos x="96" y="864"/>
              </a:cxn>
            </a:cxnLst>
            <a:rect l="0" t="0" r="r" b="b"/>
            <a:pathLst>
              <a:path w="784" h="864">
                <a:moveTo>
                  <a:pt x="0" y="0"/>
                </a:moveTo>
                <a:cubicBezTo>
                  <a:pt x="376" y="168"/>
                  <a:pt x="752" y="336"/>
                  <a:pt x="768" y="480"/>
                </a:cubicBezTo>
                <a:cubicBezTo>
                  <a:pt x="784" y="624"/>
                  <a:pt x="208" y="800"/>
                  <a:pt x="96" y="864"/>
                </a:cubicBezTo>
              </a:path>
            </a:pathLst>
          </a:custGeom>
          <a:noFill/>
          <a:ln w="38100" cap="flat" cmpd="sng">
            <a:solidFill>
              <a:schemeClr val="folHlink"/>
            </a:solidFill>
            <a:prstDash val="solid"/>
            <a:miter lim="800000"/>
            <a:headEnd type="none" w="med" len="med"/>
            <a:tailEnd type="triangle" w="med" len="med"/>
          </a:ln>
          <a:effectLst/>
        </p:spPr>
        <p:txBody>
          <a:bodyPr wrap="none"/>
          <a:lstStyle/>
          <a:p>
            <a:endParaRPr lang="en-US"/>
          </a:p>
        </p:txBody>
      </p:sp>
      <p:pic>
        <p:nvPicPr>
          <p:cNvPr id="11303" name="Picture 39">
            <a:hlinkClick r:id="" action="ppaction://media"/>
          </p:cNvPr>
          <p:cNvPicPr>
            <a:picLocks noRot="1" noChangeAspect="1" noChangeArrowheads="1"/>
          </p:cNvPicPr>
          <p:nvPr>
            <a:wavAudioFile r:embed="rId1" name="process2"/>
          </p:nvPr>
        </p:nvPicPr>
        <p:blipFill>
          <a:blip r:embed="rId4" cstate="print"/>
          <a:srcRect/>
          <a:stretch>
            <a:fillRect/>
          </a:stretch>
        </p:blipFill>
        <p:spPr bwMode="auto">
          <a:xfrm>
            <a:off x="7239000" y="6172200"/>
            <a:ext cx="457200" cy="457200"/>
          </a:xfrm>
          <a:prstGeom prst="rect">
            <a:avLst/>
          </a:prstGeom>
          <a:noFill/>
        </p:spPr>
      </p:pic>
      <p:pic>
        <p:nvPicPr>
          <p:cNvPr id="11304" name="Picture 40" descr="C:\WINDOWS\Application Data\Microsoft\Media Catalog\Downloaded Clips\cl67\j0257861.wmf">
            <a:hlinkClick r:id="rId5"/>
          </p:cNvPr>
          <p:cNvPicPr>
            <a:picLocks noChangeAspect="1" noChangeArrowheads="1"/>
          </p:cNvPicPr>
          <p:nvPr/>
        </p:nvPicPr>
        <p:blipFill>
          <a:blip r:embed="rId6"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additive="base">
                                        <p:cTn id="7" dur="500" fill="hold"/>
                                        <p:tgtEl>
                                          <p:spTgt spid="11267"/>
                                        </p:tgtEl>
                                        <p:attrNameLst>
                                          <p:attrName>ppt_x</p:attrName>
                                        </p:attrNameLst>
                                      </p:cBhvr>
                                      <p:tavLst>
                                        <p:tav tm="0">
                                          <p:val>
                                            <p:strVal val="0-#ppt_w/2"/>
                                          </p:val>
                                        </p:tav>
                                        <p:tav tm="100000">
                                          <p:val>
                                            <p:strVal val="#ppt_x"/>
                                          </p:val>
                                        </p:tav>
                                      </p:tavLst>
                                    </p:anim>
                                    <p:anim calcmode="lin" valueType="num">
                                      <p:cBhvr additive="base">
                                        <p:cTn id="8" dur="500" fill="hold"/>
                                        <p:tgtEl>
                                          <p:spTgt spid="1126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271"/>
                                        </p:tgtEl>
                                        <p:attrNameLst>
                                          <p:attrName>style.visibility</p:attrName>
                                        </p:attrNameLst>
                                      </p:cBhvr>
                                      <p:to>
                                        <p:strVal val="visible"/>
                                      </p:to>
                                    </p:set>
                                    <p:anim calcmode="lin" valueType="num">
                                      <p:cBhvr>
                                        <p:cTn id="12" dur="500" fill="hold"/>
                                        <p:tgtEl>
                                          <p:spTgt spid="11271"/>
                                        </p:tgtEl>
                                        <p:attrNameLst>
                                          <p:attrName>ppt_w</p:attrName>
                                        </p:attrNameLst>
                                      </p:cBhvr>
                                      <p:tavLst>
                                        <p:tav tm="0">
                                          <p:val>
                                            <p:fltVal val="0"/>
                                          </p:val>
                                        </p:tav>
                                        <p:tav tm="100000">
                                          <p:val>
                                            <p:strVal val="#ppt_w"/>
                                          </p:val>
                                        </p:tav>
                                      </p:tavLst>
                                    </p:anim>
                                    <p:anim calcmode="lin" valueType="num">
                                      <p:cBhvr>
                                        <p:cTn id="13" dur="500" fill="hold"/>
                                        <p:tgtEl>
                                          <p:spTgt spid="1127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1" presetClass="entr" presetSubtype="0" fill="hold" nodeType="afterEffect">
                                  <p:stCondLst>
                                    <p:cond delay="0"/>
                                  </p:stCondLst>
                                  <p:childTnLst>
                                    <p:set>
                                      <p:cBhvr>
                                        <p:cTn id="16" dur="1" fill="hold">
                                          <p:stCondLst>
                                            <p:cond delay="499"/>
                                          </p:stCondLst>
                                        </p:cTn>
                                        <p:tgtEl>
                                          <p:spTgt spid="11303"/>
                                        </p:tgtEl>
                                        <p:attrNameLst>
                                          <p:attrName>style.visibility</p:attrName>
                                        </p:attrNameLst>
                                      </p:cBhvr>
                                      <p:to>
                                        <p:strVal val="visible"/>
                                      </p:to>
                                    </p:set>
                                  </p:childTnLst>
                                  <p:subTnLst>
                                    <p:audio>
                                      <p:cMediaNode>
                                        <p:cTn display="0" masterRel="sameClick">
                                          <p:stCondLst>
                                            <p:cond evt="begin" delay="0">
                                              <p:tn val="15"/>
                                            </p:cond>
                                          </p:stCondLst>
                                          <p:endCondLst>
                                            <p:cond evt="onStopAudio" delay="0">
                                              <p:tgtEl>
                                                <p:sldTgt/>
                                              </p:tgtEl>
                                            </p:cond>
                                          </p:endCondLst>
                                        </p:cTn>
                                        <p:tgtEl>
                                          <p:sndTgt r:embed="rId1" name="process2"/>
                                        </p:tgtEl>
                                      </p:cMediaNode>
                                    </p:audio>
                                  </p:subTnLst>
                                </p:cTn>
                              </p:par>
                            </p:childTnLst>
                          </p:cTn>
                        </p:par>
                        <p:par>
                          <p:cTn id="17" fill="hold">
                            <p:stCondLst>
                              <p:cond delay="1500"/>
                            </p:stCondLst>
                            <p:childTnLst>
                              <p:par>
                                <p:cTn id="18" presetID="1" presetClass="mediacall" presetSubtype="0" fill="hold" nodeType="afterEffect">
                                  <p:stCondLst>
                                    <p:cond delay="0"/>
                                  </p:stCondLst>
                                  <p:childTnLst>
                                    <p:cmd type="call" cmd="playFrom(0.0)">
                                      <p:cBhvr>
                                        <p:cTn id="19" dur="1" fill="hold"/>
                                        <p:tgtEl>
                                          <p:spTgt spid="11303"/>
                                        </p:tgtEl>
                                      </p:cBhvr>
                                    </p:cmd>
                                  </p:childTnLst>
                                </p:cTn>
                              </p:par>
                              <p:par>
                                <p:cTn id="20" presetID="2" presetClass="entr" presetSubtype="4" fill="hold" grpId="0" nodeType="withEffect">
                                  <p:stCondLst>
                                    <p:cond delay="4000"/>
                                  </p:stCondLst>
                                  <p:childTnLst>
                                    <p:set>
                                      <p:cBhvr>
                                        <p:cTn id="21" dur="1" fill="hold">
                                          <p:stCondLst>
                                            <p:cond delay="0"/>
                                          </p:stCondLst>
                                        </p:cTn>
                                        <p:tgtEl>
                                          <p:spTgt spid="11295"/>
                                        </p:tgtEl>
                                        <p:attrNameLst>
                                          <p:attrName>style.visibility</p:attrName>
                                        </p:attrNameLst>
                                      </p:cBhvr>
                                      <p:to>
                                        <p:strVal val="visible"/>
                                      </p:to>
                                    </p:set>
                                    <p:anim calcmode="lin" valueType="num">
                                      <p:cBhvr additive="base">
                                        <p:cTn id="22" dur="500" fill="hold"/>
                                        <p:tgtEl>
                                          <p:spTgt spid="11295"/>
                                        </p:tgtEl>
                                        <p:attrNameLst>
                                          <p:attrName>ppt_x</p:attrName>
                                        </p:attrNameLst>
                                      </p:cBhvr>
                                      <p:tavLst>
                                        <p:tav tm="0">
                                          <p:val>
                                            <p:strVal val="#ppt_x"/>
                                          </p:val>
                                        </p:tav>
                                        <p:tav tm="100000">
                                          <p:val>
                                            <p:strVal val="#ppt_x"/>
                                          </p:val>
                                        </p:tav>
                                      </p:tavLst>
                                    </p:anim>
                                    <p:anim calcmode="lin" valueType="num">
                                      <p:cBhvr additive="base">
                                        <p:cTn id="23" dur="500" fill="hold"/>
                                        <p:tgtEl>
                                          <p:spTgt spid="11295"/>
                                        </p:tgtEl>
                                        <p:attrNameLst>
                                          <p:attrName>ppt_y</p:attrName>
                                        </p:attrNameLst>
                                      </p:cBhvr>
                                      <p:tavLst>
                                        <p:tav tm="0">
                                          <p:val>
                                            <p:strVal val="1+#ppt_h/2"/>
                                          </p:val>
                                        </p:tav>
                                        <p:tav tm="100000">
                                          <p:val>
                                            <p:strVal val="#ppt_y"/>
                                          </p:val>
                                        </p:tav>
                                      </p:tavLst>
                                    </p:anim>
                                  </p:childTnLst>
                                </p:cTn>
                              </p:par>
                            </p:childTnLst>
                          </p:cTn>
                        </p:par>
                        <p:par>
                          <p:cTn id="24" fill="hold">
                            <p:stCondLst>
                              <p:cond delay="6000"/>
                            </p:stCondLst>
                            <p:childTnLst>
                              <p:par>
                                <p:cTn id="25" presetID="22" presetClass="entr" presetSubtype="1" fill="hold" grpId="0" nodeType="afterEffect">
                                  <p:stCondLst>
                                    <p:cond delay="6000"/>
                                  </p:stCondLst>
                                  <p:childTnLst>
                                    <p:set>
                                      <p:cBhvr>
                                        <p:cTn id="26" dur="1" fill="hold">
                                          <p:stCondLst>
                                            <p:cond delay="0"/>
                                          </p:stCondLst>
                                        </p:cTn>
                                        <p:tgtEl>
                                          <p:spTgt spid="11299"/>
                                        </p:tgtEl>
                                        <p:attrNameLst>
                                          <p:attrName>style.visibility</p:attrName>
                                        </p:attrNameLst>
                                      </p:cBhvr>
                                      <p:to>
                                        <p:strVal val="visible"/>
                                      </p:to>
                                    </p:set>
                                    <p:animEffect transition="in" filter="wipe(up)">
                                      <p:cBhvr>
                                        <p:cTn id="27" dur="500"/>
                                        <p:tgtEl>
                                          <p:spTgt spid="11299"/>
                                        </p:tgtEl>
                                      </p:cBhvr>
                                    </p:animEffect>
                                  </p:childTnLst>
                                </p:cTn>
                              </p:par>
                            </p:childTnLst>
                          </p:cTn>
                        </p:par>
                        <p:par>
                          <p:cTn id="28" fill="hold">
                            <p:stCondLst>
                              <p:cond delay="12500"/>
                            </p:stCondLst>
                            <p:childTnLst>
                              <p:par>
                                <p:cTn id="29" presetID="9" presetClass="entr" presetSubtype="0" fill="hold" grpId="0" nodeType="afterEffect">
                                  <p:stCondLst>
                                    <p:cond delay="1000"/>
                                  </p:stCondLst>
                                  <p:childTnLst>
                                    <p:set>
                                      <p:cBhvr>
                                        <p:cTn id="30" dur="1" fill="hold">
                                          <p:stCondLst>
                                            <p:cond delay="0"/>
                                          </p:stCondLst>
                                        </p:cTn>
                                        <p:tgtEl>
                                          <p:spTgt spid="11296"/>
                                        </p:tgtEl>
                                        <p:attrNameLst>
                                          <p:attrName>style.visibility</p:attrName>
                                        </p:attrNameLst>
                                      </p:cBhvr>
                                      <p:to>
                                        <p:strVal val="visible"/>
                                      </p:to>
                                    </p:set>
                                    <p:animEffect transition="in" filter="dissolve">
                                      <p:cBhvr>
                                        <p:cTn id="31" dur="500"/>
                                        <p:tgtEl>
                                          <p:spTgt spid="11296"/>
                                        </p:tgtEl>
                                      </p:cBhvr>
                                    </p:animEffect>
                                  </p:childTnLst>
                                </p:cTn>
                              </p:par>
                            </p:childTnLst>
                          </p:cTn>
                        </p:par>
                        <p:par>
                          <p:cTn id="32" fill="hold">
                            <p:stCondLst>
                              <p:cond delay="14000"/>
                            </p:stCondLst>
                            <p:childTnLst>
                              <p:par>
                                <p:cTn id="33" presetID="22" presetClass="entr" presetSubtype="1" fill="hold" grpId="0" nodeType="afterEffect">
                                  <p:stCondLst>
                                    <p:cond delay="2000"/>
                                  </p:stCondLst>
                                  <p:childTnLst>
                                    <p:set>
                                      <p:cBhvr>
                                        <p:cTn id="34" dur="1" fill="hold">
                                          <p:stCondLst>
                                            <p:cond delay="0"/>
                                          </p:stCondLst>
                                        </p:cTn>
                                        <p:tgtEl>
                                          <p:spTgt spid="11300"/>
                                        </p:tgtEl>
                                        <p:attrNameLst>
                                          <p:attrName>style.visibility</p:attrName>
                                        </p:attrNameLst>
                                      </p:cBhvr>
                                      <p:to>
                                        <p:strVal val="visible"/>
                                      </p:to>
                                    </p:set>
                                    <p:animEffect transition="in" filter="wipe(up)">
                                      <p:cBhvr>
                                        <p:cTn id="35" dur="500"/>
                                        <p:tgtEl>
                                          <p:spTgt spid="11300"/>
                                        </p:tgtEl>
                                      </p:cBhvr>
                                    </p:animEffect>
                                  </p:childTnLst>
                                </p:cTn>
                              </p:par>
                            </p:childTnLst>
                          </p:cTn>
                        </p:par>
                        <p:par>
                          <p:cTn id="36" fill="hold">
                            <p:stCondLst>
                              <p:cond delay="16500"/>
                            </p:stCondLst>
                            <p:childTnLst>
                              <p:par>
                                <p:cTn id="37" presetID="9" presetClass="entr" presetSubtype="0" fill="hold" grpId="0" nodeType="afterEffect">
                                  <p:stCondLst>
                                    <p:cond delay="1000"/>
                                  </p:stCondLst>
                                  <p:childTnLst>
                                    <p:set>
                                      <p:cBhvr>
                                        <p:cTn id="38" dur="1" fill="hold">
                                          <p:stCondLst>
                                            <p:cond delay="0"/>
                                          </p:stCondLst>
                                        </p:cTn>
                                        <p:tgtEl>
                                          <p:spTgt spid="11297"/>
                                        </p:tgtEl>
                                        <p:attrNameLst>
                                          <p:attrName>style.visibility</p:attrName>
                                        </p:attrNameLst>
                                      </p:cBhvr>
                                      <p:to>
                                        <p:strVal val="visible"/>
                                      </p:to>
                                    </p:set>
                                    <p:animEffect transition="in" filter="dissolve">
                                      <p:cBhvr>
                                        <p:cTn id="39" dur="500"/>
                                        <p:tgtEl>
                                          <p:spTgt spid="11297"/>
                                        </p:tgtEl>
                                      </p:cBhvr>
                                    </p:animEffect>
                                  </p:childTnLst>
                                </p:cTn>
                              </p:par>
                            </p:childTnLst>
                          </p:cTn>
                        </p:par>
                        <p:par>
                          <p:cTn id="40" fill="hold">
                            <p:stCondLst>
                              <p:cond delay="18000"/>
                            </p:stCondLst>
                            <p:childTnLst>
                              <p:par>
                                <p:cTn id="41" presetID="22" presetClass="entr" presetSubtype="1" fill="hold" grpId="0" nodeType="afterEffect">
                                  <p:stCondLst>
                                    <p:cond delay="2000"/>
                                  </p:stCondLst>
                                  <p:childTnLst>
                                    <p:set>
                                      <p:cBhvr>
                                        <p:cTn id="42" dur="1" fill="hold">
                                          <p:stCondLst>
                                            <p:cond delay="0"/>
                                          </p:stCondLst>
                                        </p:cTn>
                                        <p:tgtEl>
                                          <p:spTgt spid="11301"/>
                                        </p:tgtEl>
                                        <p:attrNameLst>
                                          <p:attrName>style.visibility</p:attrName>
                                        </p:attrNameLst>
                                      </p:cBhvr>
                                      <p:to>
                                        <p:strVal val="visible"/>
                                      </p:to>
                                    </p:set>
                                    <p:animEffect transition="in" filter="wipe(up)">
                                      <p:cBhvr>
                                        <p:cTn id="43" dur="500"/>
                                        <p:tgtEl>
                                          <p:spTgt spid="11301"/>
                                        </p:tgtEl>
                                      </p:cBhvr>
                                    </p:animEffect>
                                  </p:childTnLst>
                                </p:cTn>
                              </p:par>
                            </p:childTnLst>
                          </p:cTn>
                        </p:par>
                        <p:par>
                          <p:cTn id="44" fill="hold">
                            <p:stCondLst>
                              <p:cond delay="20500"/>
                            </p:stCondLst>
                            <p:childTnLst>
                              <p:par>
                                <p:cTn id="45" presetID="9" presetClass="entr" presetSubtype="0" fill="hold" grpId="0" nodeType="afterEffect">
                                  <p:stCondLst>
                                    <p:cond delay="1000"/>
                                  </p:stCondLst>
                                  <p:childTnLst>
                                    <p:set>
                                      <p:cBhvr>
                                        <p:cTn id="46" dur="1" fill="hold">
                                          <p:stCondLst>
                                            <p:cond delay="0"/>
                                          </p:stCondLst>
                                        </p:cTn>
                                        <p:tgtEl>
                                          <p:spTgt spid="11298"/>
                                        </p:tgtEl>
                                        <p:attrNameLst>
                                          <p:attrName>style.visibility</p:attrName>
                                        </p:attrNameLst>
                                      </p:cBhvr>
                                      <p:to>
                                        <p:strVal val="visible"/>
                                      </p:to>
                                    </p:set>
                                    <p:animEffect transition="in" filter="dissolve">
                                      <p:cBhvr>
                                        <p:cTn id="47" dur="500"/>
                                        <p:tgtEl>
                                          <p:spTgt spid="11298"/>
                                        </p:tgtEl>
                                      </p:cBhvr>
                                    </p:animEffect>
                                  </p:childTnLst>
                                </p:cTn>
                              </p:par>
                            </p:childTnLst>
                          </p:cTn>
                        </p:par>
                        <p:par>
                          <p:cTn id="48" fill="hold">
                            <p:stCondLst>
                              <p:cond delay="22000"/>
                            </p:stCondLst>
                            <p:childTnLst>
                              <p:par>
                                <p:cTn id="49" presetID="9" presetClass="entr" presetSubtype="0" fill="hold" grpId="0" nodeType="afterEffect">
                                  <p:stCondLst>
                                    <p:cond delay="0"/>
                                  </p:stCondLst>
                                  <p:childTnLst>
                                    <p:set>
                                      <p:cBhvr>
                                        <p:cTn id="50" dur="1" fill="hold">
                                          <p:stCondLst>
                                            <p:cond delay="0"/>
                                          </p:stCondLst>
                                        </p:cTn>
                                        <p:tgtEl>
                                          <p:spTgt spid="11270"/>
                                        </p:tgtEl>
                                        <p:attrNameLst>
                                          <p:attrName>style.visibility</p:attrName>
                                        </p:attrNameLst>
                                      </p:cBhvr>
                                      <p:to>
                                        <p:strVal val="visible"/>
                                      </p:to>
                                    </p:set>
                                    <p:animEffect transition="in" filter="dissolve">
                                      <p:cBhvr>
                                        <p:cTn id="51" dur="500"/>
                                        <p:tgtEl>
                                          <p:spTgt spid="11270"/>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52" fill="hold" display="0">
                  <p:stCondLst>
                    <p:cond delay="indefinite"/>
                  </p:stCondLst>
                  <p:endCondLst>
                    <p:cond evt="onPrev" delay="0">
                      <p:tgtEl>
                        <p:sldTgt/>
                      </p:tgtEl>
                    </p:cond>
                    <p:cond evt="onStopAudio" delay="0">
                      <p:tgtEl>
                        <p:sldTgt/>
                      </p:tgtEl>
                    </p:cond>
                  </p:endCondLst>
                </p:cTn>
                <p:tgtEl>
                  <p:spTgt spid="11303"/>
                </p:tgtEl>
              </p:cMediaNode>
            </p:audio>
          </p:childTnLst>
        </p:cTn>
      </p:par>
    </p:tnLst>
    <p:bldLst>
      <p:bldP spid="11267" grpId="0" autoUpdateAnimBg="0"/>
      <p:bldP spid="11270" grpId="0" animBg="1"/>
      <p:bldP spid="11271" grpId="0" autoUpdateAnimBg="0"/>
      <p:bldP spid="11295" grpId="0" animBg="1" autoUpdateAnimBg="0"/>
      <p:bldP spid="11296" grpId="0" animBg="1" autoUpdateAnimBg="0"/>
      <p:bldP spid="11297" grpId="0" animBg="1" autoUpdateAnimBg="0"/>
      <p:bldP spid="11298" grpId="0" animBg="1" autoUpdateAnimBg="0"/>
      <p:bldP spid="11299" grpId="0" animBg="1"/>
      <p:bldP spid="11300" grpId="0" animBg="1"/>
      <p:bldP spid="1130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pPr algn="ctr"/>
            <a:r>
              <a:rPr lang="en-US" sz="4400" b="1" u="sng">
                <a:solidFill>
                  <a:schemeClr val="tx2"/>
                </a:solidFill>
                <a:effectLst>
                  <a:outerShdw blurRad="38100" dist="38100" dir="2700000" algn="tl">
                    <a:srgbClr val="C0C0C0"/>
                  </a:outerShdw>
                </a:effectLst>
              </a:rPr>
              <a:t>The Process</a:t>
            </a:r>
          </a:p>
        </p:txBody>
      </p:sp>
      <p:sp>
        <p:nvSpPr>
          <p:cNvPr id="12291" name="Text Box 3"/>
          <p:cNvSpPr txBox="1">
            <a:spLocks noChangeArrowheads="1"/>
          </p:cNvSpPr>
          <p:nvPr/>
        </p:nvSpPr>
        <p:spPr bwMode="auto">
          <a:xfrm>
            <a:off x="457200" y="792163"/>
            <a:ext cx="8382000" cy="579437"/>
          </a:xfrm>
          <a:prstGeom prst="rect">
            <a:avLst/>
          </a:prstGeom>
          <a:noFill/>
          <a:ln w="9525">
            <a:noFill/>
            <a:miter lim="800000"/>
            <a:headEnd/>
            <a:tailEnd/>
          </a:ln>
          <a:effectLst/>
        </p:spPr>
        <p:txBody>
          <a:bodyPr>
            <a:spAutoFit/>
          </a:bodyPr>
          <a:lstStyle/>
          <a:p>
            <a:pPr algn="ctr">
              <a:spcBef>
                <a:spcPct val="50000"/>
              </a:spcBef>
            </a:pPr>
            <a:r>
              <a:rPr lang="en-US" sz="3200" b="1"/>
              <a:t>Topic Sentences</a:t>
            </a:r>
            <a:endParaRPr lang="en-US" sz="3200"/>
          </a:p>
        </p:txBody>
      </p:sp>
      <p:sp>
        <p:nvSpPr>
          <p:cNvPr id="12292" name="AutoShape 4">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12294" name="AutoShape 6">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12295" name="Rectangle 7"/>
          <p:cNvSpPr>
            <a:spLocks noChangeArrowheads="1"/>
          </p:cNvSpPr>
          <p:nvPr/>
        </p:nvSpPr>
        <p:spPr bwMode="auto">
          <a:xfrm>
            <a:off x="381000" y="2057400"/>
            <a:ext cx="8305800" cy="23622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None/>
            </a:pPr>
            <a:r>
              <a:rPr lang="en-US" sz="2000">
                <a:solidFill>
                  <a:schemeClr val="tx2"/>
                </a:solidFill>
              </a:rPr>
              <a:t>	</a:t>
            </a:r>
            <a:r>
              <a:rPr lang="en-US" b="1">
                <a:solidFill>
                  <a:schemeClr val="tx2"/>
                </a:solidFill>
              </a:rPr>
              <a:t>The topic sentence for each body paragraph</a:t>
            </a:r>
          </a:p>
          <a:p>
            <a:pPr marL="342900" indent="-342900">
              <a:spcBef>
                <a:spcPct val="20000"/>
              </a:spcBef>
              <a:buClr>
                <a:schemeClr val="folHlink"/>
              </a:buClr>
              <a:buSzPct val="75000"/>
              <a:buFont typeface="Wingdings" pitchFamily="2" charset="2"/>
              <a:buNone/>
            </a:pPr>
            <a:r>
              <a:rPr lang="en-US" b="1">
                <a:solidFill>
                  <a:schemeClr val="tx2"/>
                </a:solidFill>
              </a:rPr>
              <a:t>should support the thesis statement.  The topic</a:t>
            </a:r>
          </a:p>
          <a:p>
            <a:pPr marL="342900" indent="-342900">
              <a:spcBef>
                <a:spcPct val="20000"/>
              </a:spcBef>
              <a:buClr>
                <a:schemeClr val="folHlink"/>
              </a:buClr>
              <a:buSzPct val="75000"/>
              <a:buFont typeface="Wingdings" pitchFamily="2" charset="2"/>
              <a:buNone/>
            </a:pPr>
            <a:r>
              <a:rPr lang="en-US" b="1">
                <a:solidFill>
                  <a:schemeClr val="tx2"/>
                </a:solidFill>
              </a:rPr>
              <a:t>sentences need to agree with the main idea or</a:t>
            </a:r>
          </a:p>
          <a:p>
            <a:pPr marL="342900" indent="-342900">
              <a:spcBef>
                <a:spcPct val="20000"/>
              </a:spcBef>
              <a:buClr>
                <a:schemeClr val="folHlink"/>
              </a:buClr>
              <a:buSzPct val="75000"/>
              <a:buFont typeface="Wingdings" pitchFamily="2" charset="2"/>
              <a:buNone/>
            </a:pPr>
            <a:r>
              <a:rPr lang="en-US" b="1">
                <a:solidFill>
                  <a:schemeClr val="tx2"/>
                </a:solidFill>
              </a:rPr>
              <a:t>subpoints in the thesis statement; otherwise,</a:t>
            </a:r>
          </a:p>
          <a:p>
            <a:pPr marL="342900" indent="-342900">
              <a:spcBef>
                <a:spcPct val="20000"/>
              </a:spcBef>
              <a:buClr>
                <a:schemeClr val="folHlink"/>
              </a:buClr>
              <a:buSzPct val="75000"/>
              <a:buFont typeface="Wingdings" pitchFamily="2" charset="2"/>
              <a:buNone/>
            </a:pPr>
            <a:r>
              <a:rPr lang="en-US" b="1">
                <a:solidFill>
                  <a:schemeClr val="tx2"/>
                </a:solidFill>
              </a:rPr>
              <a:t>the essay could be confusing.  </a:t>
            </a:r>
          </a:p>
        </p:txBody>
      </p:sp>
      <p:pic>
        <p:nvPicPr>
          <p:cNvPr id="12309" name="Picture 21">
            <a:hlinkClick r:id="" action="ppaction://media"/>
          </p:cNvPr>
          <p:cNvPicPr>
            <a:picLocks noRot="1" noChangeAspect="1" noChangeArrowheads="1"/>
          </p:cNvPicPr>
          <p:nvPr>
            <a:wavAudioFile r:embed="rId1" name="process3"/>
          </p:nvPr>
        </p:nvPicPr>
        <p:blipFill>
          <a:blip r:embed="rId4" cstate="print"/>
          <a:srcRect/>
          <a:stretch>
            <a:fillRect/>
          </a:stretch>
        </p:blipFill>
        <p:spPr bwMode="auto">
          <a:xfrm>
            <a:off x="7239000" y="6172200"/>
            <a:ext cx="457200" cy="457200"/>
          </a:xfrm>
          <a:prstGeom prst="rect">
            <a:avLst/>
          </a:prstGeom>
          <a:noFill/>
        </p:spPr>
      </p:pic>
      <p:pic>
        <p:nvPicPr>
          <p:cNvPr id="12323" name="Picture 35" descr="C:\WINDOWS\Application Data\Microsoft\Media Catalog\Downloaded Clips\cl67\j0257861.wmf">
            <a:hlinkClick r:id="rId5"/>
          </p:cNvPr>
          <p:cNvPicPr>
            <a:picLocks noChangeAspect="1" noChangeArrowheads="1"/>
          </p:cNvPicPr>
          <p:nvPr/>
        </p:nvPicPr>
        <p:blipFill>
          <a:blip r:embed="rId6"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2291"/>
                                        </p:tgtEl>
                                        <p:attrNameLst>
                                          <p:attrName>style.visibility</p:attrName>
                                        </p:attrNameLst>
                                      </p:cBhvr>
                                      <p:to>
                                        <p:strVal val="visible"/>
                                      </p:to>
                                    </p:set>
                                    <p:anim calcmode="lin" valueType="num">
                                      <p:cBhvr additive="base">
                                        <p:cTn id="7" dur="500" fill="hold"/>
                                        <p:tgtEl>
                                          <p:spTgt spid="12291"/>
                                        </p:tgtEl>
                                        <p:attrNameLst>
                                          <p:attrName>ppt_x</p:attrName>
                                        </p:attrNameLst>
                                      </p:cBhvr>
                                      <p:tavLst>
                                        <p:tav tm="0">
                                          <p:val>
                                            <p:strVal val="0-#ppt_w/2"/>
                                          </p:val>
                                        </p:tav>
                                        <p:tav tm="100000">
                                          <p:val>
                                            <p:strVal val="#ppt_x"/>
                                          </p:val>
                                        </p:tav>
                                      </p:tavLst>
                                    </p:anim>
                                    <p:anim calcmode="lin" valueType="num">
                                      <p:cBhvr additive="base">
                                        <p:cTn id="8" dur="500" fill="hold"/>
                                        <p:tgtEl>
                                          <p:spTgt spid="1229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2295"/>
                                        </p:tgtEl>
                                        <p:attrNameLst>
                                          <p:attrName>style.visibility</p:attrName>
                                        </p:attrNameLst>
                                      </p:cBhvr>
                                      <p:to>
                                        <p:strVal val="visible"/>
                                      </p:to>
                                    </p:set>
                                    <p:anim calcmode="lin" valueType="num">
                                      <p:cBhvr>
                                        <p:cTn id="12" dur="500" fill="hold"/>
                                        <p:tgtEl>
                                          <p:spTgt spid="12295"/>
                                        </p:tgtEl>
                                        <p:attrNameLst>
                                          <p:attrName>ppt_w</p:attrName>
                                        </p:attrNameLst>
                                      </p:cBhvr>
                                      <p:tavLst>
                                        <p:tav tm="0">
                                          <p:val>
                                            <p:fltVal val="0"/>
                                          </p:val>
                                        </p:tav>
                                        <p:tav tm="100000">
                                          <p:val>
                                            <p:strVal val="#ppt_w"/>
                                          </p:val>
                                        </p:tav>
                                      </p:tavLst>
                                    </p:anim>
                                    <p:anim calcmode="lin" valueType="num">
                                      <p:cBhvr>
                                        <p:cTn id="13" dur="500" fill="hold"/>
                                        <p:tgtEl>
                                          <p:spTgt spid="12295"/>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1" presetClass="entr" presetSubtype="0" fill="hold" nodeType="afterEffect">
                                  <p:stCondLst>
                                    <p:cond delay="0"/>
                                  </p:stCondLst>
                                  <p:childTnLst>
                                    <p:set>
                                      <p:cBhvr>
                                        <p:cTn id="16" dur="1" fill="hold">
                                          <p:stCondLst>
                                            <p:cond delay="499"/>
                                          </p:stCondLst>
                                        </p:cTn>
                                        <p:tgtEl>
                                          <p:spTgt spid="12309"/>
                                        </p:tgtEl>
                                        <p:attrNameLst>
                                          <p:attrName>style.visibility</p:attrName>
                                        </p:attrNameLst>
                                      </p:cBhvr>
                                      <p:to>
                                        <p:strVal val="visible"/>
                                      </p:to>
                                    </p:set>
                                  </p:childTnLst>
                                  <p:subTnLst>
                                    <p:audio>
                                      <p:cMediaNode>
                                        <p:cTn display="0" masterRel="sameClick">
                                          <p:stCondLst>
                                            <p:cond evt="begin" delay="0">
                                              <p:tn val="15"/>
                                            </p:cond>
                                          </p:stCondLst>
                                          <p:endCondLst>
                                            <p:cond evt="onStopAudio" delay="0">
                                              <p:tgtEl>
                                                <p:sldTgt/>
                                              </p:tgtEl>
                                            </p:cond>
                                          </p:endCondLst>
                                        </p:cTn>
                                        <p:tgtEl>
                                          <p:sndTgt r:embed="rId1" name="process3"/>
                                        </p:tgtEl>
                                      </p:cMediaNode>
                                    </p:audio>
                                  </p:subTnLst>
                                </p:cTn>
                              </p:par>
                            </p:childTnLst>
                          </p:cTn>
                        </p:par>
                        <p:par>
                          <p:cTn id="17" fill="hold">
                            <p:stCondLst>
                              <p:cond delay="1500"/>
                            </p:stCondLst>
                            <p:childTnLst>
                              <p:par>
                                <p:cTn id="18" presetID="1" presetClass="mediacall" presetSubtype="0" fill="hold" nodeType="afterEffect">
                                  <p:stCondLst>
                                    <p:cond delay="0"/>
                                  </p:stCondLst>
                                  <p:childTnLst>
                                    <p:cmd type="call" cmd="playFrom(0.0)">
                                      <p:cBhvr>
                                        <p:cTn id="19" dur="15000" fill="hold"/>
                                        <p:tgtEl>
                                          <p:spTgt spid="12309"/>
                                        </p:tgtEl>
                                      </p:cBhvr>
                                    </p:cmd>
                                  </p:childTnLst>
                                </p:cTn>
                              </p:par>
                            </p:childTnLst>
                          </p:cTn>
                        </p:par>
                        <p:par>
                          <p:cTn id="20" fill="hold">
                            <p:stCondLst>
                              <p:cond delay="16500"/>
                            </p:stCondLst>
                            <p:childTnLst>
                              <p:par>
                                <p:cTn id="21" presetID="9" presetClass="entr" presetSubtype="0" fill="hold" grpId="0" nodeType="afterEffect">
                                  <p:stCondLst>
                                    <p:cond delay="0"/>
                                  </p:stCondLst>
                                  <p:childTnLst>
                                    <p:set>
                                      <p:cBhvr>
                                        <p:cTn id="22" dur="1" fill="hold">
                                          <p:stCondLst>
                                            <p:cond delay="0"/>
                                          </p:stCondLst>
                                        </p:cTn>
                                        <p:tgtEl>
                                          <p:spTgt spid="12294"/>
                                        </p:tgtEl>
                                        <p:attrNameLst>
                                          <p:attrName>style.visibility</p:attrName>
                                        </p:attrNameLst>
                                      </p:cBhvr>
                                      <p:to>
                                        <p:strVal val="visible"/>
                                      </p:to>
                                    </p:set>
                                    <p:animEffect transition="in" filter="dissolve">
                                      <p:cBhvr>
                                        <p:cTn id="23" dur="500"/>
                                        <p:tgtEl>
                                          <p:spTgt spid="12294"/>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12309"/>
                </p:tgtEl>
              </p:cMediaNode>
            </p:audio>
          </p:childTnLst>
        </p:cTn>
      </p:par>
    </p:tnLst>
    <p:bldLst>
      <p:bldP spid="12291" grpId="0" autoUpdateAnimBg="0"/>
      <p:bldP spid="12294" grpId="0" animBg="1"/>
      <p:bldP spid="1229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1524000" y="4191000"/>
            <a:ext cx="2133600" cy="304800"/>
          </a:xfrm>
          <a:prstGeom prst="rect">
            <a:avLst/>
          </a:prstGeom>
          <a:solidFill>
            <a:srgbClr val="FFFF99"/>
          </a:solidFill>
          <a:ln w="3175">
            <a:noFill/>
            <a:miter lim="800000"/>
            <a:headEnd/>
            <a:tailEnd/>
          </a:ln>
          <a:effectLst/>
        </p:spPr>
        <p:txBody>
          <a:bodyPr wrap="none" anchor="ctr"/>
          <a:lstStyle/>
          <a:p>
            <a:endParaRPr lang="en-US"/>
          </a:p>
        </p:txBody>
      </p:sp>
      <p:sp>
        <p:nvSpPr>
          <p:cNvPr id="15364" name="Rectangle 4"/>
          <p:cNvSpPr>
            <a:spLocks noChangeArrowheads="1"/>
          </p:cNvSpPr>
          <p:nvPr/>
        </p:nvSpPr>
        <p:spPr bwMode="auto">
          <a:xfrm>
            <a:off x="533400" y="4495800"/>
            <a:ext cx="2514600" cy="457200"/>
          </a:xfrm>
          <a:prstGeom prst="rect">
            <a:avLst/>
          </a:prstGeom>
          <a:solidFill>
            <a:srgbClr val="CCECFF"/>
          </a:solidFill>
          <a:ln w="3175">
            <a:noFill/>
            <a:miter lim="800000"/>
            <a:headEnd/>
            <a:tailEnd/>
          </a:ln>
          <a:effectLst/>
        </p:spPr>
        <p:txBody>
          <a:bodyPr wrap="none" anchor="ctr"/>
          <a:lstStyle/>
          <a:p>
            <a:endParaRPr lang="en-US"/>
          </a:p>
        </p:txBody>
      </p:sp>
      <p:sp>
        <p:nvSpPr>
          <p:cNvPr id="15367" name="Rectangle 7"/>
          <p:cNvSpPr>
            <a:spLocks noChangeArrowheads="1"/>
          </p:cNvSpPr>
          <p:nvPr/>
        </p:nvSpPr>
        <p:spPr bwMode="auto">
          <a:xfrm>
            <a:off x="533400" y="4953000"/>
            <a:ext cx="2895600" cy="457200"/>
          </a:xfrm>
          <a:prstGeom prst="rect">
            <a:avLst/>
          </a:prstGeom>
          <a:solidFill>
            <a:srgbClr val="FFCCFF"/>
          </a:solidFill>
          <a:ln w="3175">
            <a:noFill/>
            <a:miter lim="800000"/>
            <a:headEnd/>
            <a:tailEnd/>
          </a:ln>
          <a:effectLst/>
        </p:spPr>
        <p:txBody>
          <a:bodyPr wrap="none" anchor="ctr"/>
          <a:lstStyle/>
          <a:p>
            <a:endParaRPr lang="en-US"/>
          </a:p>
        </p:txBody>
      </p:sp>
      <p:sp>
        <p:nvSpPr>
          <p:cNvPr id="15370" name="Text Box 10"/>
          <p:cNvSpPr txBox="1">
            <a:spLocks noChangeArrowheads="1"/>
          </p:cNvSpPr>
          <p:nvPr/>
        </p:nvSpPr>
        <p:spPr bwMode="auto">
          <a:xfrm>
            <a:off x="457200" y="2057400"/>
            <a:ext cx="3505200" cy="3421063"/>
          </a:xfrm>
          <a:prstGeom prst="rect">
            <a:avLst/>
          </a:prstGeom>
          <a:noFill/>
          <a:ln w="28575">
            <a:solidFill>
              <a:schemeClr val="tx2"/>
            </a:solidFill>
            <a:miter lim="800000"/>
            <a:headEnd/>
            <a:tailEnd/>
          </a:ln>
          <a:effectLst/>
        </p:spPr>
        <p:txBody>
          <a:bodyPr>
            <a:spAutoFit/>
          </a:bodyPr>
          <a:lstStyle/>
          <a:p>
            <a:pPr algn="ctr">
              <a:spcBef>
                <a:spcPct val="50000"/>
              </a:spcBef>
            </a:pPr>
            <a:r>
              <a:rPr lang="en-US" sz="1600" b="1" u="sng"/>
              <a:t>Thesis Statement</a:t>
            </a:r>
          </a:p>
          <a:p>
            <a:pPr>
              <a:spcBef>
                <a:spcPct val="50000"/>
              </a:spcBef>
            </a:pPr>
            <a:r>
              <a:rPr lang="en-US" sz="1600"/>
              <a:t>    </a:t>
            </a:r>
            <a:r>
              <a:rPr lang="en-US" sz="1600" b="1"/>
              <a:t>A job interview can often make or break your chances of getting your dream job.  There are several things that you can do in an interview to increase the possibility of your success such as dressing properly, answering interview questions thoroughly, and asking good questions at the end of the interview.</a:t>
            </a:r>
          </a:p>
        </p:txBody>
      </p:sp>
      <p:sp>
        <p:nvSpPr>
          <p:cNvPr id="15371" name="Rectangle 11"/>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pPr algn="ctr"/>
            <a:r>
              <a:rPr lang="en-US" sz="4400" b="1" u="sng">
                <a:solidFill>
                  <a:schemeClr val="tx2"/>
                </a:solidFill>
                <a:effectLst>
                  <a:outerShdw blurRad="38100" dist="38100" dir="2700000" algn="tl">
                    <a:srgbClr val="C0C0C0"/>
                  </a:outerShdw>
                </a:effectLst>
              </a:rPr>
              <a:t>The Process</a:t>
            </a:r>
          </a:p>
        </p:txBody>
      </p:sp>
      <p:sp>
        <p:nvSpPr>
          <p:cNvPr id="15372" name="Text Box 12"/>
          <p:cNvSpPr txBox="1">
            <a:spLocks noChangeArrowheads="1"/>
          </p:cNvSpPr>
          <p:nvPr/>
        </p:nvSpPr>
        <p:spPr bwMode="auto">
          <a:xfrm>
            <a:off x="457200" y="792163"/>
            <a:ext cx="8382000" cy="579437"/>
          </a:xfrm>
          <a:prstGeom prst="rect">
            <a:avLst/>
          </a:prstGeom>
          <a:noFill/>
          <a:ln w="9525">
            <a:noFill/>
            <a:miter lim="800000"/>
            <a:headEnd/>
            <a:tailEnd/>
          </a:ln>
          <a:effectLst/>
        </p:spPr>
        <p:txBody>
          <a:bodyPr>
            <a:spAutoFit/>
          </a:bodyPr>
          <a:lstStyle/>
          <a:p>
            <a:pPr algn="ctr">
              <a:spcBef>
                <a:spcPct val="50000"/>
              </a:spcBef>
            </a:pPr>
            <a:r>
              <a:rPr lang="en-US" sz="3200" b="1"/>
              <a:t>Topic Sentences</a:t>
            </a:r>
            <a:endParaRPr lang="en-US" sz="3200"/>
          </a:p>
        </p:txBody>
      </p:sp>
      <p:sp>
        <p:nvSpPr>
          <p:cNvPr id="15373" name="AutoShape 13">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15375" name="AutoShape 15">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15377" name="Text Box 17"/>
          <p:cNvSpPr txBox="1">
            <a:spLocks noChangeArrowheads="1"/>
          </p:cNvSpPr>
          <p:nvPr/>
        </p:nvSpPr>
        <p:spPr bwMode="auto">
          <a:xfrm>
            <a:off x="4572000" y="1676400"/>
            <a:ext cx="4191000" cy="1077913"/>
          </a:xfrm>
          <a:prstGeom prst="rect">
            <a:avLst/>
          </a:prstGeom>
          <a:solidFill>
            <a:schemeClr val="accent1"/>
          </a:solidFill>
          <a:ln w="28575">
            <a:solidFill>
              <a:schemeClr val="tx2"/>
            </a:solidFill>
            <a:miter lim="800000"/>
            <a:headEnd/>
            <a:tailEnd/>
          </a:ln>
          <a:effectLst/>
        </p:spPr>
        <p:txBody>
          <a:bodyPr>
            <a:spAutoFit/>
          </a:bodyPr>
          <a:lstStyle/>
          <a:p>
            <a:pPr>
              <a:spcBef>
                <a:spcPct val="50000"/>
              </a:spcBef>
            </a:pPr>
            <a:r>
              <a:rPr lang="en-US" sz="1400" b="1" u="sng"/>
              <a:t>Topic Sentence Paragraph #1:</a:t>
            </a:r>
          </a:p>
          <a:p>
            <a:pPr>
              <a:spcBef>
                <a:spcPct val="50000"/>
              </a:spcBef>
            </a:pPr>
            <a:r>
              <a:rPr lang="en-US" sz="1400" b="1">
                <a:solidFill>
                  <a:schemeClr val="tx2"/>
                </a:solidFill>
              </a:rPr>
              <a:t>The way you dress can have a big impact on an interview panel’s first impressions of you.</a:t>
            </a:r>
          </a:p>
        </p:txBody>
      </p:sp>
      <p:sp>
        <p:nvSpPr>
          <p:cNvPr id="15378" name="Text Box 18"/>
          <p:cNvSpPr txBox="1">
            <a:spLocks noChangeArrowheads="1"/>
          </p:cNvSpPr>
          <p:nvPr/>
        </p:nvSpPr>
        <p:spPr bwMode="auto">
          <a:xfrm>
            <a:off x="4572000" y="2895600"/>
            <a:ext cx="4191000" cy="1503363"/>
          </a:xfrm>
          <a:prstGeom prst="rect">
            <a:avLst/>
          </a:prstGeom>
          <a:solidFill>
            <a:schemeClr val="accent1"/>
          </a:solidFill>
          <a:ln w="28575">
            <a:solidFill>
              <a:schemeClr val="tx2"/>
            </a:solidFill>
            <a:miter lim="800000"/>
            <a:headEnd/>
            <a:tailEnd/>
          </a:ln>
          <a:effectLst/>
        </p:spPr>
        <p:txBody>
          <a:bodyPr>
            <a:spAutoFit/>
          </a:bodyPr>
          <a:lstStyle/>
          <a:p>
            <a:pPr>
              <a:spcBef>
                <a:spcPct val="50000"/>
              </a:spcBef>
            </a:pPr>
            <a:r>
              <a:rPr lang="en-US" sz="1400" b="1" u="sng"/>
              <a:t>Topic Sentence- Paragraph #2:</a:t>
            </a:r>
          </a:p>
          <a:p>
            <a:pPr>
              <a:spcBef>
                <a:spcPct val="50000"/>
              </a:spcBef>
            </a:pPr>
            <a:r>
              <a:rPr lang="en-US" sz="1400" b="1">
                <a:solidFill>
                  <a:schemeClr val="tx2"/>
                </a:solidFill>
              </a:rPr>
              <a:t>An interview is an opportunity for potential employers to get to know you better, so it is important that you answer each question as completely as possible.   </a:t>
            </a:r>
            <a:endParaRPr lang="en-US" sz="1400" b="1" u="sng"/>
          </a:p>
        </p:txBody>
      </p:sp>
      <p:sp>
        <p:nvSpPr>
          <p:cNvPr id="15379" name="Text Box 19"/>
          <p:cNvSpPr txBox="1">
            <a:spLocks noChangeArrowheads="1"/>
          </p:cNvSpPr>
          <p:nvPr/>
        </p:nvSpPr>
        <p:spPr bwMode="auto">
          <a:xfrm>
            <a:off x="4572000" y="4572000"/>
            <a:ext cx="4191000" cy="1503363"/>
          </a:xfrm>
          <a:prstGeom prst="rect">
            <a:avLst/>
          </a:prstGeom>
          <a:solidFill>
            <a:schemeClr val="accent1"/>
          </a:solidFill>
          <a:ln w="28575">
            <a:solidFill>
              <a:schemeClr val="tx2"/>
            </a:solidFill>
            <a:miter lim="800000"/>
            <a:headEnd/>
            <a:tailEnd/>
          </a:ln>
          <a:effectLst/>
        </p:spPr>
        <p:txBody>
          <a:bodyPr>
            <a:spAutoFit/>
          </a:bodyPr>
          <a:lstStyle/>
          <a:p>
            <a:pPr>
              <a:spcBef>
                <a:spcPct val="50000"/>
              </a:spcBef>
            </a:pPr>
            <a:r>
              <a:rPr lang="en-US" sz="1400" b="1" u="sng"/>
              <a:t>Topic Sentence- Paragraph #3:</a:t>
            </a:r>
          </a:p>
          <a:p>
            <a:pPr>
              <a:spcBef>
                <a:spcPct val="50000"/>
              </a:spcBef>
            </a:pPr>
            <a:r>
              <a:rPr lang="en-US" sz="1400" b="1">
                <a:solidFill>
                  <a:schemeClr val="tx2"/>
                </a:solidFill>
              </a:rPr>
              <a:t>By preparing some thoughtful questions for the end of the interview, you can show the panel that you have prepared for the interview and want the job.</a:t>
            </a:r>
          </a:p>
        </p:txBody>
      </p:sp>
      <p:sp>
        <p:nvSpPr>
          <p:cNvPr id="15381" name="Line 21"/>
          <p:cNvSpPr>
            <a:spLocks noChangeShapeType="1"/>
          </p:cNvSpPr>
          <p:nvPr/>
        </p:nvSpPr>
        <p:spPr bwMode="auto">
          <a:xfrm flipV="1">
            <a:off x="3429000" y="2438400"/>
            <a:ext cx="1066800" cy="1752600"/>
          </a:xfrm>
          <a:prstGeom prst="line">
            <a:avLst/>
          </a:prstGeom>
          <a:noFill/>
          <a:ln w="38100">
            <a:solidFill>
              <a:schemeClr val="tx2"/>
            </a:solidFill>
            <a:miter lim="800000"/>
            <a:headEnd/>
            <a:tailEnd type="triangle" w="med" len="med"/>
          </a:ln>
          <a:effectLst/>
        </p:spPr>
        <p:txBody>
          <a:bodyPr wrap="none"/>
          <a:lstStyle/>
          <a:p>
            <a:endParaRPr lang="en-US"/>
          </a:p>
        </p:txBody>
      </p:sp>
      <p:sp>
        <p:nvSpPr>
          <p:cNvPr id="15382" name="Line 22"/>
          <p:cNvSpPr>
            <a:spLocks noChangeShapeType="1"/>
          </p:cNvSpPr>
          <p:nvPr/>
        </p:nvSpPr>
        <p:spPr bwMode="auto">
          <a:xfrm flipV="1">
            <a:off x="3581400" y="3657600"/>
            <a:ext cx="914400" cy="990600"/>
          </a:xfrm>
          <a:prstGeom prst="line">
            <a:avLst/>
          </a:prstGeom>
          <a:noFill/>
          <a:ln w="38100">
            <a:solidFill>
              <a:schemeClr val="tx2"/>
            </a:solidFill>
            <a:miter lim="800000"/>
            <a:headEnd/>
            <a:tailEnd type="triangle" w="med" len="med"/>
          </a:ln>
          <a:effectLst/>
        </p:spPr>
        <p:txBody>
          <a:bodyPr wrap="none"/>
          <a:lstStyle/>
          <a:p>
            <a:endParaRPr lang="en-US"/>
          </a:p>
        </p:txBody>
      </p:sp>
      <p:sp>
        <p:nvSpPr>
          <p:cNvPr id="15383" name="Line 23"/>
          <p:cNvSpPr>
            <a:spLocks noChangeShapeType="1"/>
          </p:cNvSpPr>
          <p:nvPr/>
        </p:nvSpPr>
        <p:spPr bwMode="auto">
          <a:xfrm>
            <a:off x="3581400" y="5105400"/>
            <a:ext cx="838200" cy="609600"/>
          </a:xfrm>
          <a:prstGeom prst="line">
            <a:avLst/>
          </a:prstGeom>
          <a:noFill/>
          <a:ln w="38100">
            <a:solidFill>
              <a:schemeClr val="tx2"/>
            </a:solidFill>
            <a:miter lim="800000"/>
            <a:headEnd/>
            <a:tailEnd type="triangle" w="med" len="med"/>
          </a:ln>
          <a:effectLst/>
        </p:spPr>
        <p:txBody>
          <a:bodyPr wrap="none"/>
          <a:lstStyle/>
          <a:p>
            <a:endParaRPr lang="en-US"/>
          </a:p>
        </p:txBody>
      </p:sp>
      <p:pic>
        <p:nvPicPr>
          <p:cNvPr id="15384" name="Picture 24" descr="C:\WINDOWS\Application Data\Microsoft\Media Catalog\Downloaded Clips\cl67\j0257861.wmf">
            <a:hlinkClick r:id="rId4"/>
          </p:cNvPr>
          <p:cNvPicPr>
            <a:picLocks noChangeAspect="1" noChangeArrowheads="1"/>
          </p:cNvPicPr>
          <p:nvPr/>
        </p:nvPicPr>
        <p:blipFill>
          <a:blip r:embed="rId5"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5372"/>
                                        </p:tgtEl>
                                        <p:attrNameLst>
                                          <p:attrName>style.visibility</p:attrName>
                                        </p:attrNameLst>
                                      </p:cBhvr>
                                      <p:to>
                                        <p:strVal val="visible"/>
                                      </p:to>
                                    </p:set>
                                    <p:anim calcmode="lin" valueType="num">
                                      <p:cBhvr additive="base">
                                        <p:cTn id="7" dur="500" fill="hold"/>
                                        <p:tgtEl>
                                          <p:spTgt spid="15372"/>
                                        </p:tgtEl>
                                        <p:attrNameLst>
                                          <p:attrName>ppt_x</p:attrName>
                                        </p:attrNameLst>
                                      </p:cBhvr>
                                      <p:tavLst>
                                        <p:tav tm="0">
                                          <p:val>
                                            <p:strVal val="0-#ppt_w/2"/>
                                          </p:val>
                                        </p:tav>
                                        <p:tav tm="100000">
                                          <p:val>
                                            <p:strVal val="#ppt_x"/>
                                          </p:val>
                                        </p:tav>
                                      </p:tavLst>
                                    </p:anim>
                                    <p:anim calcmode="lin" valueType="num">
                                      <p:cBhvr additive="base">
                                        <p:cTn id="8" dur="500" fill="hold"/>
                                        <p:tgtEl>
                                          <p:spTgt spid="1537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370"/>
                                        </p:tgtEl>
                                        <p:attrNameLst>
                                          <p:attrName>style.visibility</p:attrName>
                                        </p:attrNameLst>
                                      </p:cBhvr>
                                      <p:to>
                                        <p:strVal val="visible"/>
                                      </p:to>
                                    </p:set>
                                    <p:anim calcmode="lin" valueType="num">
                                      <p:cBhvr additive="base">
                                        <p:cTn id="12" dur="500" fill="hold"/>
                                        <p:tgtEl>
                                          <p:spTgt spid="15370"/>
                                        </p:tgtEl>
                                        <p:attrNameLst>
                                          <p:attrName>ppt_x</p:attrName>
                                        </p:attrNameLst>
                                      </p:cBhvr>
                                      <p:tavLst>
                                        <p:tav tm="0">
                                          <p:val>
                                            <p:strVal val="#ppt_x"/>
                                          </p:val>
                                        </p:tav>
                                        <p:tav tm="100000">
                                          <p:val>
                                            <p:strVal val="#ppt_x"/>
                                          </p:val>
                                        </p:tav>
                                      </p:tavLst>
                                    </p:anim>
                                    <p:anim calcmode="lin" valueType="num">
                                      <p:cBhvr additive="base">
                                        <p:cTn id="13" dur="500" fill="hold"/>
                                        <p:tgtEl>
                                          <p:spTgt spid="15370"/>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9" presetClass="entr" presetSubtype="0" fill="hold" grpId="0" nodeType="afterEffect">
                                  <p:stCondLst>
                                    <p:cond delay="12000"/>
                                  </p:stCondLst>
                                  <p:childTnLst>
                                    <p:set>
                                      <p:cBhvr>
                                        <p:cTn id="16" dur="1" fill="hold">
                                          <p:stCondLst>
                                            <p:cond delay="0"/>
                                          </p:stCondLst>
                                        </p:cTn>
                                        <p:tgtEl>
                                          <p:spTgt spid="15362"/>
                                        </p:tgtEl>
                                        <p:attrNameLst>
                                          <p:attrName>style.visibility</p:attrName>
                                        </p:attrNameLst>
                                      </p:cBhvr>
                                      <p:to>
                                        <p:strVal val="visible"/>
                                      </p:to>
                                    </p:set>
                                    <p:animEffect transition="in" filter="dissolve">
                                      <p:cBhvr>
                                        <p:cTn id="17" dur="500"/>
                                        <p:tgtEl>
                                          <p:spTgt spid="15362"/>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par>
                          <p:cTn id="18" fill="hold">
                            <p:stCondLst>
                              <p:cond delay="13500"/>
                            </p:stCondLst>
                            <p:childTnLst>
                              <p:par>
                                <p:cTn id="19" presetID="22" presetClass="entr" presetSubtype="4" fill="hold" grpId="0" nodeType="afterEffect">
                                  <p:stCondLst>
                                    <p:cond delay="3000"/>
                                  </p:stCondLst>
                                  <p:childTnLst>
                                    <p:set>
                                      <p:cBhvr>
                                        <p:cTn id="20" dur="1" fill="hold">
                                          <p:stCondLst>
                                            <p:cond delay="0"/>
                                          </p:stCondLst>
                                        </p:cTn>
                                        <p:tgtEl>
                                          <p:spTgt spid="15381"/>
                                        </p:tgtEl>
                                        <p:attrNameLst>
                                          <p:attrName>style.visibility</p:attrName>
                                        </p:attrNameLst>
                                      </p:cBhvr>
                                      <p:to>
                                        <p:strVal val="visible"/>
                                      </p:to>
                                    </p:set>
                                    <p:animEffect transition="in" filter="wipe(down)">
                                      <p:cBhvr>
                                        <p:cTn id="21" dur="500"/>
                                        <p:tgtEl>
                                          <p:spTgt spid="15381"/>
                                        </p:tgtEl>
                                      </p:cBhvr>
                                    </p:animEffect>
                                  </p:childTnLst>
                                </p:cTn>
                              </p:par>
                            </p:childTnLst>
                          </p:cTn>
                        </p:par>
                        <p:par>
                          <p:cTn id="22" fill="hold">
                            <p:stCondLst>
                              <p:cond delay="17000"/>
                            </p:stCondLst>
                            <p:childTnLst>
                              <p:par>
                                <p:cTn id="23" presetID="5" presetClass="entr" presetSubtype="10" fill="hold" grpId="0" nodeType="afterEffect">
                                  <p:stCondLst>
                                    <p:cond delay="1000"/>
                                  </p:stCondLst>
                                  <p:childTnLst>
                                    <p:set>
                                      <p:cBhvr>
                                        <p:cTn id="24" dur="1" fill="hold">
                                          <p:stCondLst>
                                            <p:cond delay="0"/>
                                          </p:stCondLst>
                                        </p:cTn>
                                        <p:tgtEl>
                                          <p:spTgt spid="15377"/>
                                        </p:tgtEl>
                                        <p:attrNameLst>
                                          <p:attrName>style.visibility</p:attrName>
                                        </p:attrNameLst>
                                      </p:cBhvr>
                                      <p:to>
                                        <p:strVal val="visible"/>
                                      </p:to>
                                    </p:set>
                                    <p:animEffect transition="in" filter="checkerboard(across)">
                                      <p:cBhvr>
                                        <p:cTn id="25" dur="500"/>
                                        <p:tgtEl>
                                          <p:spTgt spid="15377"/>
                                        </p:tgtEl>
                                      </p:cBhvr>
                                    </p:animEffect>
                                  </p:childTnLst>
                                </p:cTn>
                              </p:par>
                            </p:childTnLst>
                          </p:cTn>
                        </p:par>
                        <p:par>
                          <p:cTn id="26" fill="hold">
                            <p:stCondLst>
                              <p:cond delay="18500"/>
                            </p:stCondLst>
                            <p:childTnLst>
                              <p:par>
                                <p:cTn id="27" presetID="9" presetClass="entr" presetSubtype="0" fill="hold" grpId="0" nodeType="afterEffect">
                                  <p:stCondLst>
                                    <p:cond delay="3000"/>
                                  </p:stCondLst>
                                  <p:childTnLst>
                                    <p:set>
                                      <p:cBhvr>
                                        <p:cTn id="28" dur="1" fill="hold">
                                          <p:stCondLst>
                                            <p:cond delay="0"/>
                                          </p:stCondLst>
                                        </p:cTn>
                                        <p:tgtEl>
                                          <p:spTgt spid="15364"/>
                                        </p:tgtEl>
                                        <p:attrNameLst>
                                          <p:attrName>style.visibility</p:attrName>
                                        </p:attrNameLst>
                                      </p:cBhvr>
                                      <p:to>
                                        <p:strVal val="visible"/>
                                      </p:to>
                                    </p:set>
                                    <p:animEffect transition="in" filter="dissolve">
                                      <p:cBhvr>
                                        <p:cTn id="29" dur="500"/>
                                        <p:tgtEl>
                                          <p:spTgt spid="15364"/>
                                        </p:tgtEl>
                                      </p:cBhvr>
                                    </p:animEffect>
                                  </p:childTnLst>
                                  <p:subTnLst>
                                    <p:audio>
                                      <p:cMediaNode>
                                        <p:cTn display="0" masterRel="sameClick">
                                          <p:stCondLst>
                                            <p:cond evt="begin" delay="0">
                                              <p:tn val="27"/>
                                            </p:cond>
                                          </p:stCondLst>
                                          <p:endCondLst>
                                            <p:cond evt="onStopAudio" delay="0">
                                              <p:tgtEl>
                                                <p:sldTgt/>
                                              </p:tgtEl>
                                            </p:cond>
                                          </p:endCondLst>
                                        </p:cTn>
                                        <p:tgtEl>
                                          <p:sndTgt r:embed="rId2" name="camera.wav"/>
                                        </p:tgtEl>
                                      </p:cMediaNode>
                                    </p:audio>
                                  </p:subTnLst>
                                </p:cTn>
                              </p:par>
                            </p:childTnLst>
                          </p:cTn>
                        </p:par>
                        <p:par>
                          <p:cTn id="30" fill="hold">
                            <p:stCondLst>
                              <p:cond delay="22000"/>
                            </p:stCondLst>
                            <p:childTnLst>
                              <p:par>
                                <p:cTn id="31" presetID="22" presetClass="entr" presetSubtype="4" fill="hold" grpId="0" nodeType="afterEffect">
                                  <p:stCondLst>
                                    <p:cond delay="3000"/>
                                  </p:stCondLst>
                                  <p:childTnLst>
                                    <p:set>
                                      <p:cBhvr>
                                        <p:cTn id="32" dur="1" fill="hold">
                                          <p:stCondLst>
                                            <p:cond delay="0"/>
                                          </p:stCondLst>
                                        </p:cTn>
                                        <p:tgtEl>
                                          <p:spTgt spid="15382"/>
                                        </p:tgtEl>
                                        <p:attrNameLst>
                                          <p:attrName>style.visibility</p:attrName>
                                        </p:attrNameLst>
                                      </p:cBhvr>
                                      <p:to>
                                        <p:strVal val="visible"/>
                                      </p:to>
                                    </p:set>
                                    <p:animEffect transition="in" filter="wipe(down)">
                                      <p:cBhvr>
                                        <p:cTn id="33" dur="500"/>
                                        <p:tgtEl>
                                          <p:spTgt spid="15382"/>
                                        </p:tgtEl>
                                      </p:cBhvr>
                                    </p:animEffect>
                                  </p:childTnLst>
                                </p:cTn>
                              </p:par>
                            </p:childTnLst>
                          </p:cTn>
                        </p:par>
                        <p:par>
                          <p:cTn id="34" fill="hold">
                            <p:stCondLst>
                              <p:cond delay="25500"/>
                            </p:stCondLst>
                            <p:childTnLst>
                              <p:par>
                                <p:cTn id="35" presetID="5" presetClass="entr" presetSubtype="10" fill="hold" grpId="0" nodeType="afterEffect">
                                  <p:stCondLst>
                                    <p:cond delay="1000"/>
                                  </p:stCondLst>
                                  <p:childTnLst>
                                    <p:set>
                                      <p:cBhvr>
                                        <p:cTn id="36" dur="1" fill="hold">
                                          <p:stCondLst>
                                            <p:cond delay="0"/>
                                          </p:stCondLst>
                                        </p:cTn>
                                        <p:tgtEl>
                                          <p:spTgt spid="15378"/>
                                        </p:tgtEl>
                                        <p:attrNameLst>
                                          <p:attrName>style.visibility</p:attrName>
                                        </p:attrNameLst>
                                      </p:cBhvr>
                                      <p:to>
                                        <p:strVal val="visible"/>
                                      </p:to>
                                    </p:set>
                                    <p:animEffect transition="in" filter="checkerboard(across)">
                                      <p:cBhvr>
                                        <p:cTn id="37" dur="500"/>
                                        <p:tgtEl>
                                          <p:spTgt spid="15378"/>
                                        </p:tgtEl>
                                      </p:cBhvr>
                                    </p:animEffect>
                                  </p:childTnLst>
                                </p:cTn>
                              </p:par>
                            </p:childTnLst>
                          </p:cTn>
                        </p:par>
                        <p:par>
                          <p:cTn id="38" fill="hold">
                            <p:stCondLst>
                              <p:cond delay="27000"/>
                            </p:stCondLst>
                            <p:childTnLst>
                              <p:par>
                                <p:cTn id="39" presetID="9" presetClass="entr" presetSubtype="0" fill="hold" grpId="0" nodeType="afterEffect">
                                  <p:stCondLst>
                                    <p:cond delay="4000"/>
                                  </p:stCondLst>
                                  <p:childTnLst>
                                    <p:set>
                                      <p:cBhvr>
                                        <p:cTn id="40" dur="1" fill="hold">
                                          <p:stCondLst>
                                            <p:cond delay="0"/>
                                          </p:stCondLst>
                                        </p:cTn>
                                        <p:tgtEl>
                                          <p:spTgt spid="15367"/>
                                        </p:tgtEl>
                                        <p:attrNameLst>
                                          <p:attrName>style.visibility</p:attrName>
                                        </p:attrNameLst>
                                      </p:cBhvr>
                                      <p:to>
                                        <p:strVal val="visible"/>
                                      </p:to>
                                    </p:set>
                                    <p:animEffect transition="in" filter="dissolve">
                                      <p:cBhvr>
                                        <p:cTn id="41" dur="500"/>
                                        <p:tgtEl>
                                          <p:spTgt spid="15367"/>
                                        </p:tgtEl>
                                      </p:cBhvr>
                                    </p:animEffect>
                                  </p:childTnLst>
                                  <p:subTnLst>
                                    <p:audio>
                                      <p:cMediaNode>
                                        <p:cTn display="0" masterRel="sameClick">
                                          <p:stCondLst>
                                            <p:cond evt="begin" delay="0">
                                              <p:tn val="39"/>
                                            </p:cond>
                                          </p:stCondLst>
                                          <p:endCondLst>
                                            <p:cond evt="onStopAudio" delay="0">
                                              <p:tgtEl>
                                                <p:sldTgt/>
                                              </p:tgtEl>
                                            </p:cond>
                                          </p:endCondLst>
                                        </p:cTn>
                                        <p:tgtEl>
                                          <p:sndTgt r:embed="rId2" name="camera.wav"/>
                                        </p:tgtEl>
                                      </p:cMediaNode>
                                    </p:audio>
                                  </p:subTnLst>
                                </p:cTn>
                              </p:par>
                            </p:childTnLst>
                          </p:cTn>
                        </p:par>
                        <p:par>
                          <p:cTn id="42" fill="hold">
                            <p:stCondLst>
                              <p:cond delay="31500"/>
                            </p:stCondLst>
                            <p:childTnLst>
                              <p:par>
                                <p:cTn id="43" presetID="22" presetClass="entr" presetSubtype="4" fill="hold" grpId="0" nodeType="afterEffect">
                                  <p:stCondLst>
                                    <p:cond delay="3000"/>
                                  </p:stCondLst>
                                  <p:childTnLst>
                                    <p:set>
                                      <p:cBhvr>
                                        <p:cTn id="44" dur="1" fill="hold">
                                          <p:stCondLst>
                                            <p:cond delay="0"/>
                                          </p:stCondLst>
                                        </p:cTn>
                                        <p:tgtEl>
                                          <p:spTgt spid="15383"/>
                                        </p:tgtEl>
                                        <p:attrNameLst>
                                          <p:attrName>style.visibility</p:attrName>
                                        </p:attrNameLst>
                                      </p:cBhvr>
                                      <p:to>
                                        <p:strVal val="visible"/>
                                      </p:to>
                                    </p:set>
                                    <p:animEffect transition="in" filter="wipe(down)">
                                      <p:cBhvr>
                                        <p:cTn id="45" dur="500"/>
                                        <p:tgtEl>
                                          <p:spTgt spid="15383"/>
                                        </p:tgtEl>
                                      </p:cBhvr>
                                    </p:animEffect>
                                  </p:childTnLst>
                                </p:cTn>
                              </p:par>
                            </p:childTnLst>
                          </p:cTn>
                        </p:par>
                        <p:par>
                          <p:cTn id="46" fill="hold">
                            <p:stCondLst>
                              <p:cond delay="35000"/>
                            </p:stCondLst>
                            <p:childTnLst>
                              <p:par>
                                <p:cTn id="47" presetID="5" presetClass="entr" presetSubtype="10" fill="hold" grpId="0" nodeType="afterEffect">
                                  <p:stCondLst>
                                    <p:cond delay="1000"/>
                                  </p:stCondLst>
                                  <p:childTnLst>
                                    <p:set>
                                      <p:cBhvr>
                                        <p:cTn id="48" dur="1" fill="hold">
                                          <p:stCondLst>
                                            <p:cond delay="0"/>
                                          </p:stCondLst>
                                        </p:cTn>
                                        <p:tgtEl>
                                          <p:spTgt spid="15379"/>
                                        </p:tgtEl>
                                        <p:attrNameLst>
                                          <p:attrName>style.visibility</p:attrName>
                                        </p:attrNameLst>
                                      </p:cBhvr>
                                      <p:to>
                                        <p:strVal val="visible"/>
                                      </p:to>
                                    </p:set>
                                    <p:animEffect transition="in" filter="checkerboard(across)">
                                      <p:cBhvr>
                                        <p:cTn id="49" dur="500"/>
                                        <p:tgtEl>
                                          <p:spTgt spid="15379"/>
                                        </p:tgtEl>
                                      </p:cBhvr>
                                    </p:animEffect>
                                  </p:childTnLst>
                                </p:cTn>
                              </p:par>
                            </p:childTnLst>
                          </p:cTn>
                        </p:par>
                        <p:par>
                          <p:cTn id="50" fill="hold">
                            <p:stCondLst>
                              <p:cond delay="36500"/>
                            </p:stCondLst>
                            <p:childTnLst>
                              <p:par>
                                <p:cTn id="51" presetID="9" presetClass="entr" presetSubtype="0" fill="hold" grpId="0" nodeType="afterEffect">
                                  <p:stCondLst>
                                    <p:cond delay="0"/>
                                  </p:stCondLst>
                                  <p:childTnLst>
                                    <p:set>
                                      <p:cBhvr>
                                        <p:cTn id="52" dur="1" fill="hold">
                                          <p:stCondLst>
                                            <p:cond delay="0"/>
                                          </p:stCondLst>
                                        </p:cTn>
                                        <p:tgtEl>
                                          <p:spTgt spid="15375"/>
                                        </p:tgtEl>
                                        <p:attrNameLst>
                                          <p:attrName>style.visibility</p:attrName>
                                        </p:attrNameLst>
                                      </p:cBhvr>
                                      <p:to>
                                        <p:strVal val="visible"/>
                                      </p:to>
                                    </p:set>
                                    <p:animEffect transition="in" filter="dissolve">
                                      <p:cBhvr>
                                        <p:cTn id="53" dur="500"/>
                                        <p:tgtEl>
                                          <p:spTgt spid="15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nimBg="1"/>
      <p:bldP spid="15364" grpId="0" animBg="1"/>
      <p:bldP spid="15367" grpId="0" animBg="1"/>
      <p:bldP spid="15370" grpId="0" animBg="1" autoUpdateAnimBg="0"/>
      <p:bldP spid="15372" grpId="0" autoUpdateAnimBg="0"/>
      <p:bldP spid="15375" grpId="0" animBg="1"/>
      <p:bldP spid="15377" grpId="0" animBg="1" autoUpdateAnimBg="0"/>
      <p:bldP spid="15378" grpId="0" animBg="1" autoUpdateAnimBg="0"/>
      <p:bldP spid="15379" grpId="0" animBg="1" autoUpdateAnimBg="0"/>
      <p:bldP spid="15381" grpId="0" animBg="1"/>
      <p:bldP spid="15382" grpId="0" animBg="1"/>
      <p:bldP spid="1538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2514600" y="152400"/>
            <a:ext cx="4191000" cy="762000"/>
          </a:xfrm>
          <a:prstGeom prst="rect">
            <a:avLst/>
          </a:prstGeom>
          <a:noFill/>
          <a:ln w="9525">
            <a:noFill/>
            <a:miter lim="800000"/>
            <a:headEnd/>
            <a:tailEnd/>
          </a:ln>
          <a:effectLst/>
        </p:spPr>
        <p:txBody>
          <a:bodyPr anchor="b">
            <a:spAutoFit/>
          </a:bodyPr>
          <a:lstStyle/>
          <a:p>
            <a:pPr algn="ctr"/>
            <a:r>
              <a:rPr lang="en-US" sz="4400" b="1" u="sng">
                <a:solidFill>
                  <a:schemeClr val="tx2"/>
                </a:solidFill>
                <a:effectLst>
                  <a:outerShdw blurRad="38100" dist="38100" dir="2700000" algn="tl">
                    <a:srgbClr val="C0C0C0"/>
                  </a:outerShdw>
                </a:effectLst>
              </a:rPr>
              <a:t>The Process</a:t>
            </a:r>
          </a:p>
        </p:txBody>
      </p:sp>
      <p:sp>
        <p:nvSpPr>
          <p:cNvPr id="13315" name="Text Box 3"/>
          <p:cNvSpPr txBox="1">
            <a:spLocks noChangeArrowheads="1"/>
          </p:cNvSpPr>
          <p:nvPr/>
        </p:nvSpPr>
        <p:spPr bwMode="auto">
          <a:xfrm>
            <a:off x="457200" y="838200"/>
            <a:ext cx="8382000" cy="579438"/>
          </a:xfrm>
          <a:prstGeom prst="rect">
            <a:avLst/>
          </a:prstGeom>
          <a:noFill/>
          <a:ln w="9525">
            <a:noFill/>
            <a:miter lim="800000"/>
            <a:headEnd/>
            <a:tailEnd/>
          </a:ln>
          <a:effectLst/>
        </p:spPr>
        <p:txBody>
          <a:bodyPr>
            <a:spAutoFit/>
          </a:bodyPr>
          <a:lstStyle/>
          <a:p>
            <a:pPr algn="ctr">
              <a:spcBef>
                <a:spcPct val="50000"/>
              </a:spcBef>
            </a:pPr>
            <a:r>
              <a:rPr lang="en-US" sz="3200" b="1"/>
              <a:t>Supporting Details</a:t>
            </a:r>
            <a:endParaRPr lang="en-US" sz="3200"/>
          </a:p>
        </p:txBody>
      </p:sp>
      <p:sp>
        <p:nvSpPr>
          <p:cNvPr id="13316" name="AutoShape 4">
            <a:hlinkClick r:id="" action="ppaction://hlinkshowjump?jump=previousslide" highlightClick="1">
              <a:snd r:embed="rId3" name="type.wav"/>
            </a:hlinkClick>
          </p:cNvPr>
          <p:cNvSpPr>
            <a:spLocks noChangeArrowheads="1"/>
          </p:cNvSpPr>
          <p:nvPr/>
        </p:nvSpPr>
        <p:spPr bwMode="auto">
          <a:xfrm>
            <a:off x="304800" y="6172200"/>
            <a:ext cx="914400" cy="457200"/>
          </a:xfrm>
          <a:prstGeom prst="actionButtonBackPrevious">
            <a:avLst/>
          </a:prstGeom>
          <a:solidFill>
            <a:schemeClr val="hlink"/>
          </a:solidFill>
          <a:ln w="9525">
            <a:solidFill>
              <a:schemeClr val="tx1"/>
            </a:solidFill>
            <a:miter lim="800000"/>
            <a:headEnd/>
            <a:tailEnd/>
          </a:ln>
          <a:effectLst/>
        </p:spPr>
        <p:txBody>
          <a:bodyPr wrap="none" anchor="ctr"/>
          <a:lstStyle/>
          <a:p>
            <a:endParaRPr lang="en-US"/>
          </a:p>
        </p:txBody>
      </p:sp>
      <p:sp>
        <p:nvSpPr>
          <p:cNvPr id="13318" name="AutoShape 6">
            <a:hlinkClick r:id="" action="ppaction://hlinkshowjump?jump=nextslide" highlightClick="1">
              <a:snd r:embed="rId3" name="type.wav"/>
            </a:hlinkClick>
          </p:cNvPr>
          <p:cNvSpPr>
            <a:spLocks noChangeArrowheads="1"/>
          </p:cNvSpPr>
          <p:nvPr/>
        </p:nvSpPr>
        <p:spPr bwMode="auto">
          <a:xfrm>
            <a:off x="7848600" y="6172200"/>
            <a:ext cx="914400" cy="457200"/>
          </a:xfrm>
          <a:prstGeom prst="actionButtonForwardNext">
            <a:avLst/>
          </a:prstGeom>
          <a:solidFill>
            <a:schemeClr val="hlink"/>
          </a:solidFill>
          <a:ln w="9525">
            <a:solidFill>
              <a:schemeClr val="tx1"/>
            </a:solidFill>
            <a:miter lim="800000"/>
            <a:headEnd/>
            <a:tailEnd/>
          </a:ln>
          <a:effectLst/>
        </p:spPr>
        <p:txBody>
          <a:bodyPr wrap="none" anchor="ctr"/>
          <a:lstStyle/>
          <a:p>
            <a:endParaRPr lang="en-US"/>
          </a:p>
        </p:txBody>
      </p:sp>
      <p:sp>
        <p:nvSpPr>
          <p:cNvPr id="13320" name="Rectangle 8"/>
          <p:cNvSpPr>
            <a:spLocks noChangeArrowheads="1"/>
          </p:cNvSpPr>
          <p:nvPr/>
        </p:nvSpPr>
        <p:spPr bwMode="auto">
          <a:xfrm>
            <a:off x="457200" y="2362200"/>
            <a:ext cx="8458200" cy="1676400"/>
          </a:xfrm>
          <a:prstGeom prst="rect">
            <a:avLst/>
          </a:prstGeom>
          <a:noFill/>
          <a:ln w="9525">
            <a:noFill/>
            <a:miter lim="800000"/>
            <a:headEnd/>
            <a:tailEnd/>
          </a:ln>
          <a:effectLst/>
        </p:spPr>
        <p:txBody>
          <a:bodyPr/>
          <a:lstStyle/>
          <a:p>
            <a:pPr marL="342900" indent="-342900">
              <a:spcBef>
                <a:spcPct val="20000"/>
              </a:spcBef>
              <a:buClr>
                <a:schemeClr val="folHlink"/>
              </a:buClr>
              <a:buSzPct val="75000"/>
              <a:buFont typeface="Wingdings" pitchFamily="2" charset="2"/>
              <a:buNone/>
            </a:pPr>
            <a:r>
              <a:rPr lang="en-US" sz="2000">
                <a:solidFill>
                  <a:schemeClr val="tx2"/>
                </a:solidFill>
              </a:rPr>
              <a:t>	</a:t>
            </a:r>
            <a:r>
              <a:rPr lang="en-US" b="1">
                <a:solidFill>
                  <a:schemeClr val="tx2"/>
                </a:solidFill>
              </a:rPr>
              <a:t>Under the topic sentence for each paragraph,</a:t>
            </a:r>
          </a:p>
          <a:p>
            <a:pPr marL="342900" indent="-342900">
              <a:spcBef>
                <a:spcPct val="20000"/>
              </a:spcBef>
              <a:buClr>
                <a:schemeClr val="folHlink"/>
              </a:buClr>
              <a:buSzPct val="75000"/>
              <a:buFont typeface="Wingdings" pitchFamily="2" charset="2"/>
              <a:buNone/>
            </a:pPr>
            <a:r>
              <a:rPr lang="en-US" b="1">
                <a:solidFill>
                  <a:schemeClr val="tx2"/>
                </a:solidFill>
              </a:rPr>
              <a:t>list some of the supporting details, examples,</a:t>
            </a:r>
          </a:p>
          <a:p>
            <a:pPr marL="342900" indent="-342900">
              <a:spcBef>
                <a:spcPct val="20000"/>
              </a:spcBef>
              <a:buClr>
                <a:schemeClr val="folHlink"/>
              </a:buClr>
              <a:buSzPct val="75000"/>
              <a:buFont typeface="Wingdings" pitchFamily="2" charset="2"/>
              <a:buNone/>
            </a:pPr>
            <a:r>
              <a:rPr lang="en-US" b="1">
                <a:solidFill>
                  <a:schemeClr val="tx2"/>
                </a:solidFill>
              </a:rPr>
              <a:t>or ideas you want to include in each paragraph.    </a:t>
            </a:r>
          </a:p>
        </p:txBody>
      </p:sp>
      <p:pic>
        <p:nvPicPr>
          <p:cNvPr id="13324" name="Picture 12">
            <a:hlinkClick r:id="" action="ppaction://media"/>
          </p:cNvPr>
          <p:cNvPicPr>
            <a:picLocks noRot="1" noChangeAspect="1" noChangeArrowheads="1"/>
          </p:cNvPicPr>
          <p:nvPr>
            <a:wavAudioFile r:embed="rId1" name="process4"/>
          </p:nvPr>
        </p:nvPicPr>
        <p:blipFill>
          <a:blip r:embed="rId4" cstate="print"/>
          <a:srcRect/>
          <a:stretch>
            <a:fillRect/>
          </a:stretch>
        </p:blipFill>
        <p:spPr bwMode="auto">
          <a:xfrm>
            <a:off x="7239000" y="6172200"/>
            <a:ext cx="457200" cy="457200"/>
          </a:xfrm>
          <a:prstGeom prst="rect">
            <a:avLst/>
          </a:prstGeom>
          <a:noFill/>
        </p:spPr>
      </p:pic>
      <p:pic>
        <p:nvPicPr>
          <p:cNvPr id="13327" name="Picture 15" descr="C:\WINDOWS\Application Data\Microsoft\Media Catalog\Downloaded Clips\cl67\j0257861.wmf">
            <a:hlinkClick r:id="rId5"/>
          </p:cNvPr>
          <p:cNvPicPr>
            <a:picLocks noChangeAspect="1" noChangeArrowheads="1"/>
          </p:cNvPicPr>
          <p:nvPr/>
        </p:nvPicPr>
        <p:blipFill>
          <a:blip r:embed="rId6" cstate="print"/>
          <a:srcRect/>
          <a:stretch>
            <a:fillRect/>
          </a:stretch>
        </p:blipFill>
        <p:spPr bwMode="auto">
          <a:xfrm>
            <a:off x="4114800" y="6180138"/>
            <a:ext cx="533400" cy="525462"/>
          </a:xfrm>
          <a:prstGeom prst="rect">
            <a:avLst/>
          </a:prstGeom>
          <a:noFill/>
        </p:spPr>
      </p:pic>
    </p:spTree>
  </p:cSld>
  <p:clrMapOvr>
    <a:masterClrMapping/>
  </p:clrMapOvr>
  <p:transition advClick="0" advTm="20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3315"/>
                                        </p:tgtEl>
                                        <p:attrNameLst>
                                          <p:attrName>style.visibility</p:attrName>
                                        </p:attrNameLst>
                                      </p:cBhvr>
                                      <p:to>
                                        <p:strVal val="visible"/>
                                      </p:to>
                                    </p:set>
                                    <p:anim calcmode="lin" valueType="num">
                                      <p:cBhvr additive="base">
                                        <p:cTn id="7" dur="500" fill="hold"/>
                                        <p:tgtEl>
                                          <p:spTgt spid="13315"/>
                                        </p:tgtEl>
                                        <p:attrNameLst>
                                          <p:attrName>ppt_x</p:attrName>
                                        </p:attrNameLst>
                                      </p:cBhvr>
                                      <p:tavLst>
                                        <p:tav tm="0">
                                          <p:val>
                                            <p:strVal val="0-#ppt_w/2"/>
                                          </p:val>
                                        </p:tav>
                                        <p:tav tm="100000">
                                          <p:val>
                                            <p:strVal val="#ppt_x"/>
                                          </p:val>
                                        </p:tav>
                                      </p:tavLst>
                                    </p:anim>
                                    <p:anim calcmode="lin" valueType="num">
                                      <p:cBhvr additive="base">
                                        <p:cTn id="8" dur="500" fill="hold"/>
                                        <p:tgtEl>
                                          <p:spTgt spid="1331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3320"/>
                                        </p:tgtEl>
                                        <p:attrNameLst>
                                          <p:attrName>style.visibility</p:attrName>
                                        </p:attrNameLst>
                                      </p:cBhvr>
                                      <p:to>
                                        <p:strVal val="visible"/>
                                      </p:to>
                                    </p:set>
                                    <p:anim calcmode="lin" valueType="num">
                                      <p:cBhvr>
                                        <p:cTn id="12" dur="500" fill="hold"/>
                                        <p:tgtEl>
                                          <p:spTgt spid="13320"/>
                                        </p:tgtEl>
                                        <p:attrNameLst>
                                          <p:attrName>ppt_w</p:attrName>
                                        </p:attrNameLst>
                                      </p:cBhvr>
                                      <p:tavLst>
                                        <p:tav tm="0">
                                          <p:val>
                                            <p:fltVal val="0"/>
                                          </p:val>
                                        </p:tav>
                                        <p:tav tm="100000">
                                          <p:val>
                                            <p:strVal val="#ppt_w"/>
                                          </p:val>
                                        </p:tav>
                                      </p:tavLst>
                                    </p:anim>
                                    <p:anim calcmode="lin" valueType="num">
                                      <p:cBhvr>
                                        <p:cTn id="13" dur="500" fill="hold"/>
                                        <p:tgtEl>
                                          <p:spTgt spid="13320"/>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1" presetClass="entr" presetSubtype="0" fill="hold" nodeType="afterEffect">
                                  <p:stCondLst>
                                    <p:cond delay="0"/>
                                  </p:stCondLst>
                                  <p:childTnLst>
                                    <p:set>
                                      <p:cBhvr>
                                        <p:cTn id="16" dur="1" fill="hold">
                                          <p:stCondLst>
                                            <p:cond delay="499"/>
                                          </p:stCondLst>
                                        </p:cTn>
                                        <p:tgtEl>
                                          <p:spTgt spid="13324"/>
                                        </p:tgtEl>
                                        <p:attrNameLst>
                                          <p:attrName>style.visibility</p:attrName>
                                        </p:attrNameLst>
                                      </p:cBhvr>
                                      <p:to>
                                        <p:strVal val="visible"/>
                                      </p:to>
                                    </p:set>
                                  </p:childTnLst>
                                  <p:subTnLst>
                                    <p:audio>
                                      <p:cMediaNode>
                                        <p:cTn display="0" masterRel="sameClick">
                                          <p:stCondLst>
                                            <p:cond evt="begin" delay="0">
                                              <p:tn val="15"/>
                                            </p:cond>
                                          </p:stCondLst>
                                          <p:endCondLst>
                                            <p:cond evt="onStopAudio" delay="0">
                                              <p:tgtEl>
                                                <p:sldTgt/>
                                              </p:tgtEl>
                                            </p:cond>
                                          </p:endCondLst>
                                        </p:cTn>
                                        <p:tgtEl>
                                          <p:sndTgt r:embed="rId1" name="process4"/>
                                        </p:tgtEl>
                                      </p:cMediaNode>
                                    </p:audio>
                                  </p:subTnLst>
                                </p:cTn>
                              </p:par>
                            </p:childTnLst>
                          </p:cTn>
                        </p:par>
                        <p:par>
                          <p:cTn id="17" fill="hold">
                            <p:stCondLst>
                              <p:cond delay="1500"/>
                            </p:stCondLst>
                            <p:childTnLst>
                              <p:par>
                                <p:cTn id="18" presetID="1" presetClass="mediacall" presetSubtype="0" fill="hold" nodeType="afterEffect">
                                  <p:stCondLst>
                                    <p:cond delay="0"/>
                                  </p:stCondLst>
                                  <p:childTnLst>
                                    <p:cmd type="call" cmd="playFrom(0.0)">
                                      <p:cBhvr>
                                        <p:cTn id="19" dur="1" fill="hold"/>
                                        <p:tgtEl>
                                          <p:spTgt spid="13324"/>
                                        </p:tgtEl>
                                      </p:cBhvr>
                                    </p:cmd>
                                  </p:childTnLst>
                                </p:cTn>
                              </p:par>
                              <p:par>
                                <p:cTn id="20" presetID="9" presetClass="entr" presetSubtype="0" fill="hold" grpId="0" nodeType="withEffect">
                                  <p:stCondLst>
                                    <p:cond delay="0"/>
                                  </p:stCondLst>
                                  <p:childTnLst>
                                    <p:set>
                                      <p:cBhvr>
                                        <p:cTn id="21" dur="1" fill="hold">
                                          <p:stCondLst>
                                            <p:cond delay="0"/>
                                          </p:stCondLst>
                                        </p:cTn>
                                        <p:tgtEl>
                                          <p:spTgt spid="13318"/>
                                        </p:tgtEl>
                                        <p:attrNameLst>
                                          <p:attrName>style.visibility</p:attrName>
                                        </p:attrNameLst>
                                      </p:cBhvr>
                                      <p:to>
                                        <p:strVal val="visible"/>
                                      </p:to>
                                    </p:set>
                                    <p:animEffect transition="in" filter="dissolve">
                                      <p:cBhvr>
                                        <p:cTn id="22" dur="500"/>
                                        <p:tgtEl>
                                          <p:spTgt spid="13318"/>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23" fill="hold" display="0">
                  <p:stCondLst>
                    <p:cond delay="indefinite"/>
                  </p:stCondLst>
                  <p:endCondLst>
                    <p:cond evt="onPrev" delay="0">
                      <p:tgtEl>
                        <p:sldTgt/>
                      </p:tgtEl>
                    </p:cond>
                    <p:cond evt="onStopAudio" delay="0">
                      <p:tgtEl>
                        <p:sldTgt/>
                      </p:tgtEl>
                    </p:cond>
                  </p:endCondLst>
                </p:cTn>
                <p:tgtEl>
                  <p:spTgt spid="13324"/>
                </p:tgtEl>
              </p:cMediaNode>
            </p:audio>
          </p:childTnLst>
        </p:cTn>
      </p:par>
    </p:tnLst>
    <p:bldLst>
      <p:bldP spid="13315" grpId="0" autoUpdateAnimBg="0"/>
      <p:bldP spid="13318" grpId="0" animBg="1"/>
      <p:bldP spid="13320" grpId="0" autoUpdateAnimBg="0"/>
    </p:bldLst>
  </p:timing>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1119</TotalTime>
  <Words>617</Words>
  <Application>Microsoft Office PowerPoint</Application>
  <PresentationFormat>On-screen Show (4:3)</PresentationFormat>
  <Paragraphs>172</Paragraphs>
  <Slides>14</Slides>
  <Notes>0</Notes>
  <HiddenSlides>2</HiddenSlides>
  <MMClips>9</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Bold Stripes</vt:lpstr>
      <vt:lpstr>Slide 1</vt:lpstr>
      <vt:lpstr>Slide 2</vt:lpstr>
      <vt:lpstr>Slide 3</vt:lpstr>
      <vt:lpstr>Slide 4</vt:lpstr>
      <vt:lpstr>Slide 5</vt:lpstr>
      <vt:lpstr>Slide 6</vt:lpstr>
      <vt:lpstr>Slide 7</vt:lpstr>
      <vt:lpstr>Slide 8</vt:lpstr>
      <vt:lpstr>Slide 9</vt:lpstr>
      <vt:lpstr>Slide 10</vt:lpstr>
      <vt:lpstr>Example Outline</vt:lpstr>
      <vt:lpstr>Practice Exercise</vt:lpstr>
      <vt:lpstr>Slide 13</vt:lpstr>
      <vt:lpstr>References</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an Outline</dc:title>
  <dc:creator>Ruth and Kyle Luman</dc:creator>
  <cp:lastModifiedBy>master1</cp:lastModifiedBy>
  <cp:revision>63</cp:revision>
  <dcterms:created xsi:type="dcterms:W3CDTF">2001-01-27T12:22:06Z</dcterms:created>
  <dcterms:modified xsi:type="dcterms:W3CDTF">2011-01-10T18:13:44Z</dcterms:modified>
</cp:coreProperties>
</file>