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77" r:id="rId6"/>
    <p:sldId id="276" r:id="rId7"/>
    <p:sldId id="260" r:id="rId8"/>
    <p:sldId id="263" r:id="rId9"/>
    <p:sldId id="261" r:id="rId10"/>
    <p:sldId id="262" r:id="rId11"/>
    <p:sldId id="264" r:id="rId12"/>
    <p:sldId id="268" r:id="rId13"/>
    <p:sldId id="269" r:id="rId14"/>
    <p:sldId id="270" r:id="rId15"/>
    <p:sldId id="271" r:id="rId16"/>
    <p:sldId id="273" r:id="rId17"/>
    <p:sldId id="274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934"/>
    </p:cViewPr>
  </p:sorterViewPr>
  <p:notesViewPr>
    <p:cSldViewPr>
      <p:cViewPr varScale="1">
        <p:scale>
          <a:sx n="54" d="100"/>
          <a:sy n="54" d="100"/>
        </p:scale>
        <p:origin x="-1824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34A6A-B1FE-4110-B9C9-C7ADD9575F7A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5BE69-D1DA-4218-8C0C-5B7E4AF65C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F742-D9D2-4AE3-BE60-A05BF4D58054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2938F-FC17-45FF-8149-0ED4E3C4B9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08CBA-4BBF-4865-9806-3D1E38DDDC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334E7-3D58-4DEB-9AFF-C6B7E68C26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107" y="683419"/>
            <a:ext cx="4939454" cy="364712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054" y="4558903"/>
            <a:ext cx="5367867" cy="433220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662BB-132D-496A-9600-206AD49BEA0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F6369-1702-4D98-BFE9-3225F51B91A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DECA7-772D-4F3B-8B49-29324FC758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2D683-C18C-4F94-B562-5B32269896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D4CDB-F7EB-43E6-85D8-983FA7FF33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768AC9-7F9A-4AAE-8ECD-FA657BEF2C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1CEB5-47A1-447B-9E76-45EAE31917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E6013-00ED-4A7F-960C-FE9A487B70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17183-98EE-42BC-A69E-569B2594B3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ABEFA-421C-4150-B2F3-9906968821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A5227-618A-4861-87F5-EFA6AB6C75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7A3FA-D783-4115-880D-1EE426AD1D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FCAD1-77FD-4072-8F24-FF59484027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45CA7-FD45-46E6-A06D-836D5D79B9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481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18E2-3FFA-44D9-A07F-EE6F3DA6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5B44-BA97-401B-8162-747855B9F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AA16-2C8F-471F-8C52-150A5B349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A174C-742E-4697-BB9F-6BB51FFB5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FC87-DDB4-43D1-9D15-F2A9AEB6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B5C02-5FD7-4A37-9B6B-63943AEEC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F9ED-855A-4E97-8E9C-22E74981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A199-A8CA-4371-9893-41C35753D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9A971-A151-49FC-A1F1-BCA279239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84DBF-DE33-46E5-944B-BC79E51A6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7F2E-6C8F-4DCA-865A-8A35FE593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5C48-3231-45AC-A0E9-990755AB3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71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0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0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2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2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2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2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2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471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471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F7B723CF-548D-47F2-A694-1C0ECC10D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71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main/ntquery?method=4&amp;dsid=2222&amp;dekey=Creon&amp;gwp=19&amp;curtab=2222_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main/ntquery?method=4&amp;dsid=2222&amp;dekey=Antigone&amp;gwp=19&amp;curtab=2222_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hyperlink" Target="http://www.answers.com/main/ntquery?method=4&amp;dsid=2222&amp;dekey=Ismene&amp;gwp=19&amp;curtab=2222_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oudy Stout" pitchFamily="18" charset="0"/>
              </a:rPr>
              <a:t>GREEK THEATER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Poor Richard" pitchFamily="18" charset="0"/>
              </a:rPr>
              <a:t>Background Information for “Antigone”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CONCEPT OF TRAGIC HERO AND TRAGEDY (from Aristotle)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Tragedy arouses the emotions of pity, fear, wonder and awe.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 tragic hero must be a man or woman capable of great suffering.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Tragedy explores the question of the ways of God to man.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Tragedy purifies the emotions (catharsis)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Tragedy shows how man is brought to disaster by a </a:t>
            </a:r>
            <a:r>
              <a:rPr lang="en-US" sz="2400" u="sng" smtClean="0"/>
              <a:t>single</a:t>
            </a:r>
            <a:r>
              <a:rPr lang="en-US" sz="2400" smtClean="0"/>
              <a:t> flaw in </a:t>
            </a:r>
            <a:r>
              <a:rPr lang="en-US" sz="2400" u="sng" smtClean="0"/>
              <a:t>his own</a:t>
            </a:r>
            <a:r>
              <a:rPr lang="en-US" sz="2400" smtClean="0"/>
              <a:t> character.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>
                <a:latin typeface="Showcard Gothic" pitchFamily="82" charset="0"/>
              </a:rPr>
              <a:t>Antigone </a:t>
            </a:r>
            <a:r>
              <a:rPr lang="en-US" sz="2200" smtClean="0">
                <a:latin typeface="Showcard Gothic" pitchFamily="82" charset="0"/>
              </a:rPr>
              <a:t>and</a:t>
            </a:r>
            <a:r>
              <a:rPr lang="en-US" sz="3800" smtClean="0">
                <a:latin typeface="Showcard Gothic" pitchFamily="82" charset="0"/>
              </a:rPr>
              <a:t> Greek Theatre Terms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2743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/>
              <a:t>exodus</a:t>
            </a:r>
            <a:r>
              <a:rPr lang="en-US" sz="2400" dirty="0" smtClean="0"/>
              <a:t> --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/>
              <a:t>Dionysus</a:t>
            </a:r>
            <a:r>
              <a:rPr lang="en-US" sz="2400" dirty="0" smtClean="0"/>
              <a:t> --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err="1" smtClean="0"/>
              <a:t>skene</a:t>
            </a:r>
            <a:r>
              <a:rPr lang="en-US" sz="2400" dirty="0" smtClean="0"/>
              <a:t> --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err="1" smtClean="0"/>
              <a:t>theatron</a:t>
            </a:r>
            <a:r>
              <a:rPr lang="en-US" sz="2400" dirty="0" smtClean="0"/>
              <a:t> 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400" u="sng" dirty="0" smtClean="0"/>
              <a:t>orchestra </a:t>
            </a:r>
            <a:r>
              <a:rPr lang="en-US" sz="2400" dirty="0" smtClean="0"/>
              <a:t>--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err="1" smtClean="0"/>
              <a:t>parados</a:t>
            </a:r>
            <a:r>
              <a:rPr lang="en-US" sz="2400" dirty="0" smtClean="0"/>
              <a:t> --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/>
              <a:t>catharsis</a:t>
            </a:r>
            <a:r>
              <a:rPr lang="en-US" sz="2400" dirty="0" smtClean="0"/>
              <a:t>-</a:t>
            </a:r>
            <a:r>
              <a:rPr lang="en-US" sz="2400" dirty="0" smtClean="0"/>
              <a:t>-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200400" y="1524000"/>
            <a:ext cx="281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prologue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–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pisode/scene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--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stasimon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chorus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–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choragas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proscenium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choral ode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--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400800" y="1524000"/>
            <a:ext cx="2743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strophe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antistrophe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–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epode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hubris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–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humartia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sphinx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unities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--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49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491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491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build="p"/>
      <p:bldP spid="4915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>
                <a:latin typeface="Showcard Gothic" pitchFamily="82" charset="0"/>
              </a:rPr>
              <a:t>Antigone </a:t>
            </a:r>
            <a:r>
              <a:rPr lang="en-US" sz="2200" smtClean="0">
                <a:latin typeface="Showcard Gothic" pitchFamily="82" charset="0"/>
              </a:rPr>
              <a:t>and</a:t>
            </a:r>
            <a:r>
              <a:rPr lang="en-US" sz="3800" smtClean="0">
                <a:latin typeface="Showcard Gothic" pitchFamily="82" charset="0"/>
              </a:rPr>
              <a:t> Greek Theatre Terms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/>
              <a:t>exodus</a:t>
            </a:r>
            <a:r>
              <a:rPr lang="en-US" sz="2400" dirty="0" smtClean="0"/>
              <a:t> -- final action of the play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/>
              <a:t>Dionysus</a:t>
            </a:r>
            <a:r>
              <a:rPr lang="en-US" sz="2400" dirty="0" smtClean="0"/>
              <a:t> -- God of drama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err="1" smtClean="0"/>
              <a:t>skene</a:t>
            </a:r>
            <a:r>
              <a:rPr lang="en-US" sz="2400" dirty="0" smtClean="0"/>
              <a:t> -- wooden building with three doors through which actors made their entrances and exits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err="1" smtClean="0"/>
              <a:t>theatron</a:t>
            </a:r>
            <a:r>
              <a:rPr lang="en-US" sz="2400" dirty="0" smtClean="0"/>
              <a:t> or </a:t>
            </a:r>
            <a:r>
              <a:rPr lang="en-US" sz="2400" u="sng" dirty="0" smtClean="0"/>
              <a:t>orchestra </a:t>
            </a:r>
            <a:r>
              <a:rPr lang="en-US" sz="2400" dirty="0" smtClean="0"/>
              <a:t>-- dancing place of the chorus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err="1" smtClean="0"/>
              <a:t>parados</a:t>
            </a:r>
            <a:r>
              <a:rPr lang="en-US" sz="2400" dirty="0" smtClean="0"/>
              <a:t> -- chorus marching in from the left or right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u="sng" dirty="0" smtClean="0"/>
              <a:t>catharsis</a:t>
            </a:r>
            <a:r>
              <a:rPr lang="en-US" sz="2400" dirty="0" smtClean="0"/>
              <a:t>-</a:t>
            </a:r>
            <a:r>
              <a:rPr lang="en-US" sz="2400" dirty="0" smtClean="0"/>
              <a:t>- </a:t>
            </a:r>
            <a:r>
              <a:rPr lang="en-US" sz="2400" dirty="0" smtClean="0"/>
              <a:t>beneficial effect the tragedy has on the audience.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prologue</a:t>
            </a:r>
            <a:r>
              <a:rPr lang="en-US" sz="2400" smtClean="0"/>
              <a:t> -- opening scene (introduction)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episode</a:t>
            </a:r>
            <a:r>
              <a:rPr lang="en-US" sz="2400" smtClean="0"/>
              <a:t> -- act or scene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stasimon</a:t>
            </a:r>
            <a:r>
              <a:rPr lang="en-US" sz="2400" smtClean="0"/>
              <a:t> -- choral ode (end of each episode)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chorus</a:t>
            </a:r>
            <a:r>
              <a:rPr lang="en-US" sz="2400" smtClean="0"/>
              <a:t> -- clarifies experiences and feelings of the characters and expresses conventional attitude toward development in the story; also sets the mood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proscenium</a:t>
            </a:r>
            <a:r>
              <a:rPr lang="en-US" sz="2400" smtClean="0"/>
              <a:t> -- level area in front of the skene on which most of the plays action took place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choral ode</a:t>
            </a:r>
            <a:r>
              <a:rPr lang="en-US" sz="2400" smtClean="0"/>
              <a:t> -- lyric sung by the chorus which develops the importance of the action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smtClean="0"/>
              <a:t>strophe</a:t>
            </a:r>
            <a:r>
              <a:rPr lang="en-US" sz="2800" smtClean="0"/>
              <a:t> -- a turning, right to left, by chorus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u="sng" smtClean="0"/>
              <a:t>antistrophe</a:t>
            </a:r>
            <a:r>
              <a:rPr lang="en-US" sz="2800" smtClean="0"/>
              <a:t> -- a turning, left to right, by chorus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u="sng" smtClean="0"/>
              <a:t>choragas</a:t>
            </a:r>
            <a:r>
              <a:rPr lang="en-US" sz="2800" smtClean="0"/>
              <a:t> -- leader of the chorus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u="sng" smtClean="0"/>
              <a:t>epode</a:t>
            </a:r>
            <a:r>
              <a:rPr lang="en-US" sz="2800" smtClean="0"/>
              <a:t> -- the part of a lyric ode following the strophe and antistrophe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u="sng" smtClean="0"/>
              <a:t>hubris</a:t>
            </a:r>
            <a:r>
              <a:rPr lang="en-US" sz="2800" smtClean="0"/>
              <a:t> -- Greek word for excessive pride or arrogance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smtClean="0"/>
              <a:t>humartia</a:t>
            </a:r>
            <a:r>
              <a:rPr lang="en-US" sz="2800" smtClean="0"/>
              <a:t> -- Greek word for error in judgment, especially resulting from a defect in the character of a tragic hero; the tragic flaw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u="sng" smtClean="0"/>
              <a:t>sphinx</a:t>
            </a:r>
            <a:r>
              <a:rPr lang="en-US" sz="2800" smtClean="0"/>
              <a:t> -- a female monster, usually represented as having the head and breast of a woman, the body of a lion, and the wings of an eagle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u="sng" smtClean="0"/>
              <a:t>unities</a:t>
            </a:r>
            <a:r>
              <a:rPr lang="en-US" sz="2800" smtClean="0"/>
              <a:t> -- time, place, action; a play should have no subplot, should not cover more than 24 hours and should not have more than one locale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010400" cy="37490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8000" smtClean="0"/>
              <a:t>Antigone</a:t>
            </a:r>
            <a:r>
              <a:rPr sz="3600" smtClean="0"/>
              <a:t/>
            </a:r>
            <a:br>
              <a:rPr sz="3600" smtClean="0"/>
            </a:br>
            <a:r>
              <a:rPr sz="3600" smtClean="0"/>
              <a:t>by Sophocles</a:t>
            </a:r>
            <a:endParaRPr sz="36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on Antigone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/>
              <a:t>Antigone is one of series of 3 plays: </a:t>
            </a:r>
            <a:r>
              <a:rPr lang="en-US" b="1" i="1" dirty="0" smtClean="0"/>
              <a:t>Oedipus Rex </a:t>
            </a:r>
            <a:r>
              <a:rPr lang="en-US" b="1" i="1" dirty="0"/>
              <a:t>and Oedipus at </a:t>
            </a:r>
            <a:r>
              <a:rPr lang="en-US" b="1" i="1" dirty="0" err="1"/>
              <a:t>Colonus</a:t>
            </a:r>
            <a:r>
              <a:rPr lang="en-US" b="1" i="1" dirty="0"/>
              <a:t> complete </a:t>
            </a:r>
            <a:r>
              <a:rPr lang="en-US" b="1" i="1" dirty="0" smtClean="0"/>
              <a:t>the </a:t>
            </a:r>
            <a:r>
              <a:rPr lang="en-US" b="1" dirty="0" smtClean="0"/>
              <a:t>trilogy</a:t>
            </a:r>
            <a:endParaRPr lang="en-US" b="1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 </a:t>
            </a:r>
            <a:r>
              <a:rPr lang="en-US" b="1" dirty="0"/>
              <a:t>All 3 deal with the curse of Oedipus and how </a:t>
            </a:r>
            <a:r>
              <a:rPr lang="en-US" b="1" dirty="0" smtClean="0"/>
              <a:t>it affects </a:t>
            </a:r>
            <a:r>
              <a:rPr lang="en-US" b="1" dirty="0"/>
              <a:t>his family for generations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 </a:t>
            </a:r>
            <a:r>
              <a:rPr lang="en-US" b="1" dirty="0"/>
              <a:t>Curse: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b="1" dirty="0" smtClean="0"/>
              <a:t>Prophecy </a:t>
            </a:r>
            <a:r>
              <a:rPr lang="en-US" b="1" dirty="0"/>
              <a:t>to the king and queen of </a:t>
            </a:r>
            <a:r>
              <a:rPr lang="en-US" b="1" dirty="0" smtClean="0"/>
              <a:t>Thebes that </a:t>
            </a:r>
            <a:r>
              <a:rPr lang="en-US" b="1" dirty="0"/>
              <a:t>their son will kill his father and marry </a:t>
            </a:r>
            <a:r>
              <a:rPr lang="en-US" b="1" dirty="0" smtClean="0"/>
              <a:t>his mother</a:t>
            </a:r>
            <a:endParaRPr lang="en-US" b="1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 </a:t>
            </a:r>
            <a:r>
              <a:rPr lang="en-US" b="1" dirty="0"/>
              <a:t>“Oedipus Complex”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144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tragedy written in 442 BC by Sophocles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chronologically the third of the three Theban plays but was written first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Oedipus the King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Oedipus at </a:t>
            </a:r>
            <a:r>
              <a:rPr lang="en-US" sz="2400" b="1" i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Colonus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Antigone</a:t>
            </a:r>
            <a:endParaRPr lang="en-US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" name="Picture 5" descr="antig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7338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990600"/>
            <a:ext cx="32766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After Oedipus is exiled, he leaves the ruling rights of Thebes to his two sons, Eteocles and 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Polynieces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who must take it in turns to rule.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Eteocles rules first but the two becomes enemies after Eteocles refuses to give up the throne, and 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Polynieces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is exiled.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At the beginning of the play, both brothers are dead, apparently slain by the other's hand. </a:t>
            </a:r>
          </a:p>
        </p:txBody>
      </p:sp>
      <p:pic>
        <p:nvPicPr>
          <p:cNvPr id="5" name="Picture 5" descr="antig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143000"/>
            <a:ext cx="5257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j028676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8759">
            <a:off x="7086600" y="4876800"/>
            <a:ext cx="1714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PURPOSE OF GREEK DRAMA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Dramas presented by the state at annual religious festivals.  </a:t>
            </a:r>
          </a:p>
          <a:p>
            <a:pPr eaLnBrk="1" hangingPunct="1">
              <a:defRPr/>
            </a:pPr>
            <a:r>
              <a:rPr lang="en-US" sz="2800" smtClean="0"/>
              <a:t>Plays were supposed to be presented for the purpose of ethical and moral improvement of the spectators and to ensure the spiritual survival of the community.  </a:t>
            </a:r>
          </a:p>
          <a:p>
            <a:pPr eaLnBrk="1" hangingPunct="1">
              <a:defRPr/>
            </a:pPr>
            <a:r>
              <a:rPr lang="en-US" sz="2800" smtClean="0"/>
              <a:t>Winners of prizes were selected by ten citizens chosen by lots for the duty.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304800"/>
            <a:ext cx="4267200" cy="6096000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current ruler,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Creon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has made a decree: Since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Polynieces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fought against Thebes, he shall not be buried. Meanwhile, Eteocles is to be buried with full military honors.</a:t>
            </a:r>
            <a:r>
              <a:rPr lang="en-US" sz="2800" dirty="0"/>
              <a:t> </a:t>
            </a:r>
          </a:p>
        </p:txBody>
      </p:sp>
      <p:pic>
        <p:nvPicPr>
          <p:cNvPr id="15363" name="Picture 5" descr="GG_cre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28600"/>
            <a:ext cx="4194175" cy="59436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4572000" cy="5440363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Antigone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the daughter of Oedipus and the sister of the dead brothers, believes this proclamation to be against the gods' orders. 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confides her plan to bury Polynices herself to her sister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Ismene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The more timid of the two, </a:t>
            </a: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Ismene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refuses to take part out of fear, but agrees with her motive.</a:t>
            </a:r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1989" name="Picture 5" descr="antigone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78425" y="457200"/>
            <a:ext cx="3622675" cy="53340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study Antigone?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534400" cy="3505200"/>
          </a:xfrm>
        </p:spPr>
        <p:txBody>
          <a:bodyPr/>
          <a:lstStyle/>
          <a:p>
            <a:pPr eaLnBrk="1" hangingPunct="1"/>
            <a:r>
              <a:rPr lang="en-US" sz="2800" b="1" smtClean="0"/>
              <a:t>Ancient Greek Drama is the basis for all modern drama and film</a:t>
            </a:r>
          </a:p>
          <a:p>
            <a:pPr eaLnBrk="1" hangingPunct="1"/>
            <a:r>
              <a:rPr lang="en-US" sz="2800" b="1" smtClean="0"/>
              <a:t>The story gives many important clues to the Ancient Greek culture and character</a:t>
            </a:r>
          </a:p>
          <a:p>
            <a:pPr eaLnBrk="1" hangingPunct="1"/>
            <a:r>
              <a:rPr lang="en-US" sz="2800" b="1" smtClean="0"/>
              <a:t>Tragedies still contain the basic elements that they originated with</a:t>
            </a:r>
          </a:p>
        </p:txBody>
      </p:sp>
      <p:pic>
        <p:nvPicPr>
          <p:cNvPr id="44037" name="Picture 5" descr="Antig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762375"/>
            <a:ext cx="4572000" cy="3095625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Relevance of Antigone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Sympathy for Antigone and Haemon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Woman with audacity to challenge a male dominated world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Vindictiveness of the King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Right of a human being to dispute an unjust law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Broader political allegory of Sophocles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smtClean="0"/>
              <a:t>Enduring Understanding</a:t>
            </a:r>
            <a:br>
              <a:rPr lang="en-US" sz="3200" smtClean="0"/>
            </a:br>
            <a:endParaRPr lang="en-US" sz="1800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endParaRPr lang="en-US" sz="320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sz="3200" smtClean="0"/>
              <a:t>To what degree will you go to preserve self-interest versus acting on behalf of the</a:t>
            </a:r>
            <a:r>
              <a:rPr lang="en-US" sz="3200" b="1" smtClean="0"/>
              <a:t> </a:t>
            </a:r>
            <a:r>
              <a:rPr lang="en-US" sz="3200" smtClean="0"/>
              <a:t>common good?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Essential Questions 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lvl="1" indent="-514350" eaLnBrk="1" hangingPunct="1">
              <a:spcBef>
                <a:spcPct val="0"/>
              </a:spcBef>
              <a:buSzPct val="70000"/>
              <a:buFont typeface="Wingdings 2" pitchFamily="18" charset="2"/>
              <a:buNone/>
            </a:pPr>
            <a:r>
              <a:rPr lang="en-US" smtClean="0"/>
              <a:t>1.	Is it more important to be right than to be happy?</a:t>
            </a:r>
          </a:p>
          <a:p>
            <a:pPr marL="514350" lvl="1" indent="-514350" eaLnBrk="1" hangingPunct="1">
              <a:spcBef>
                <a:spcPct val="0"/>
              </a:spcBef>
              <a:buSzPct val="70000"/>
              <a:buFont typeface="Wingdings 2" pitchFamily="18" charset="2"/>
              <a:buAutoNum type="arabicPeriod"/>
            </a:pPr>
            <a:endParaRPr lang="en-US" smtClean="0"/>
          </a:p>
          <a:p>
            <a:pPr marL="514350" lvl="1" indent="-514350" eaLnBrk="1" hangingPunct="1">
              <a:spcBef>
                <a:spcPct val="0"/>
              </a:spcBef>
              <a:buSzPct val="70000"/>
              <a:buFont typeface="Wingdings 2" pitchFamily="18" charset="2"/>
              <a:buAutoNum type="arabicPeriod"/>
            </a:pPr>
            <a:endParaRPr lang="en-US" smtClean="0"/>
          </a:p>
          <a:p>
            <a:pPr marL="514350" lvl="1" indent="-514350" eaLnBrk="1" hangingPunct="1">
              <a:spcBef>
                <a:spcPct val="0"/>
              </a:spcBef>
              <a:buSzPct val="70000"/>
              <a:buFont typeface="Wingdings 2" pitchFamily="18" charset="2"/>
              <a:buNone/>
            </a:pPr>
            <a:r>
              <a:rPr lang="en-US" smtClean="0"/>
              <a:t>2.	Is it our responsibility to rebel against and break an unjust law?</a:t>
            </a:r>
          </a:p>
          <a:p>
            <a:pPr marL="514350" lvl="1" indent="-514350" eaLnBrk="1" hangingPunct="1">
              <a:spcBef>
                <a:spcPct val="0"/>
              </a:spcBef>
              <a:buSzPct val="70000"/>
              <a:buFont typeface="Franklin Gothic Book" pitchFamily="34" charset="0"/>
              <a:buAutoNum type="arabicPeriod"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lvl="1" indent="-514350" eaLnBrk="1" hangingPunct="1">
              <a:spcBef>
                <a:spcPct val="0"/>
              </a:spcBef>
              <a:buSzPct val="70000"/>
              <a:buFont typeface="Wingdings 2" pitchFamily="18" charset="2"/>
              <a:buNone/>
            </a:pPr>
            <a:r>
              <a:rPr lang="en-US" sz="2400" smtClean="0"/>
              <a:t>3.	What price should a person be willing to pay if he/she breaks an unjust law?</a:t>
            </a:r>
          </a:p>
          <a:p>
            <a:pPr marL="514350" lvl="1" indent="-514350" eaLnBrk="1" hangingPunct="1">
              <a:spcBef>
                <a:spcPct val="0"/>
              </a:spcBef>
              <a:buSzPct val="70000"/>
              <a:buFont typeface="Wingdings 2" pitchFamily="18" charset="2"/>
              <a:buAutoNum type="arabicPeriod" startAt="3"/>
            </a:pPr>
            <a:endParaRPr lang="en-US" sz="2400" smtClean="0"/>
          </a:p>
          <a:p>
            <a:pPr marL="514350" lvl="1" indent="-514350" eaLnBrk="1" hangingPunct="1">
              <a:spcBef>
                <a:spcPct val="0"/>
              </a:spcBef>
              <a:buSzPct val="70000"/>
              <a:buFont typeface="Wingdings 2" pitchFamily="18" charset="2"/>
              <a:buAutoNum type="arabicPeriod" startAt="3"/>
            </a:pPr>
            <a:endParaRPr lang="en-US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4. Can a leader show uncertainty and maintain leadership?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smtClean="0"/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400" i="1">
                <a:solidFill>
                  <a:schemeClr val="tx2"/>
                </a:solidFill>
                <a:latin typeface="Tahoma" pitchFamily="34" charset="0"/>
                <a:ea typeface="ＭＳ Ｐゴシック" pitchFamily="-108" charset="-128"/>
              </a:rPr>
              <a:t>Pathos</a:t>
            </a:r>
          </a:p>
        </p:txBody>
      </p:sp>
      <p:sp>
        <p:nvSpPr>
          <p:cNvPr id="22533" name="AutoShape 3"/>
          <p:cNvSpPr>
            <a:spLocks noChangeAspect="1" noChangeArrowheads="1"/>
          </p:cNvSpPr>
          <p:nvPr/>
        </p:nvSpPr>
        <p:spPr bwMode="auto">
          <a:xfrm>
            <a:off x="3886200" y="13716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Monotype Sorts" pitchFamily="-108" charset="2"/>
              <a:buChar char="F"/>
            </a:pPr>
            <a:r>
              <a:rPr lang="en-US" sz="2800">
                <a:latin typeface="Tahoma" pitchFamily="34" charset="0"/>
                <a:ea typeface="ＭＳ Ｐゴシック" pitchFamily="-108" charset="-128"/>
              </a:rPr>
              <a:t>Pathos appeals rely on emotions and feelings to persuade the audience</a:t>
            </a:r>
          </a:p>
          <a:p>
            <a:pPr marL="342900" indent="-342900">
              <a:spcBef>
                <a:spcPct val="20000"/>
              </a:spcBef>
              <a:buFont typeface="Monotype Sorts" pitchFamily="-108" charset="2"/>
              <a:buChar char="F"/>
            </a:pPr>
            <a:r>
              <a:rPr lang="en-US" sz="2800">
                <a:latin typeface="Tahoma" pitchFamily="34" charset="0"/>
                <a:ea typeface="ＭＳ Ｐゴシック" pitchFamily="-108" charset="-128"/>
              </a:rPr>
              <a:t>They are often direct, simple, and very powerful 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35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Logos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“Logos appeals” rely on the audience’s intelligence to persuade them. </a:t>
            </a:r>
          </a:p>
          <a:p>
            <a:pPr eaLnBrk="1" hangingPunct="1"/>
            <a:r>
              <a:rPr lang="en-US" sz="2800" smtClean="0"/>
              <a:t>Education causes audiences to be more skeptical of emotional arguments and more receptive to logos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4724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Ethos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905000"/>
            <a:ext cx="2990850" cy="4114800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Ethos is a person’s credibility with a given audience. It can mean sincerity, authority, expertise, faithful, or any adjective that describes someone you can trust to do the right thing.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3131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rhetoric?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Aristotle defines rhetoric 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faculty or ability to discover all available means of persuasion in a given situation.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Rhetoric is the counterpart of “dialectic,” a type of formal reasoning that leads to truth. Rhetoric is what allows us to communicate these truths.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Actors were all male.  They wore masks.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Scenes of the drama were always outdoors; indoor actions were reported by messengers.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There was no violence on stage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There was “unity” in plot -- no subplots or irrelevancies.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The action always took place in one day.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There were no curtains or intermissions.</a:t>
            </a:r>
          </a:p>
        </p:txBody>
      </p:sp>
      <p:pic>
        <p:nvPicPr>
          <p:cNvPr id="16388" name="Picture 4" descr="j0345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906963"/>
            <a:ext cx="2090738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MECHANICS OF GREEK DRAMA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248150" cy="38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CHORUS IN GREEK DRAMA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295400"/>
            <a:ext cx="57150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function of the chorus was to :</a:t>
            </a:r>
          </a:p>
          <a:p>
            <a:pPr lvl="1" eaLnBrk="1" hangingPunct="1">
              <a:defRPr/>
            </a:pPr>
            <a:r>
              <a:rPr lang="en-US" sz="2400" smtClean="0"/>
              <a:t>set the mood of the drama</a:t>
            </a:r>
          </a:p>
          <a:p>
            <a:pPr lvl="1" eaLnBrk="1" hangingPunct="1">
              <a:defRPr/>
            </a:pPr>
            <a:r>
              <a:rPr lang="en-US" sz="2400" smtClean="0"/>
              <a:t>interpret events</a:t>
            </a:r>
          </a:p>
          <a:p>
            <a:pPr lvl="1" eaLnBrk="1" hangingPunct="1">
              <a:defRPr/>
            </a:pPr>
            <a:r>
              <a:rPr lang="en-US" sz="2400" smtClean="0"/>
              <a:t>relieve the tension</a:t>
            </a:r>
          </a:p>
          <a:p>
            <a:pPr lvl="1" eaLnBrk="1" hangingPunct="1">
              <a:defRPr/>
            </a:pPr>
            <a:r>
              <a:rPr lang="en-US" sz="2400" smtClean="0"/>
              <a:t>generalize meaning of the action</a:t>
            </a:r>
          </a:p>
          <a:p>
            <a:pPr lvl="1" eaLnBrk="1" hangingPunct="1">
              <a:defRPr/>
            </a:pPr>
            <a:r>
              <a:rPr lang="en-US" sz="2400" smtClean="0"/>
              <a:t>converse with and give advice to the actors</a:t>
            </a:r>
          </a:p>
          <a:p>
            <a:pPr lvl="1" eaLnBrk="1" hangingPunct="1">
              <a:defRPr/>
            </a:pPr>
            <a:r>
              <a:rPr lang="en-US" sz="2400" smtClean="0"/>
              <a:t>give background information</a:t>
            </a:r>
          </a:p>
          <a:p>
            <a:pPr lvl="1" eaLnBrk="1" hangingPunct="1">
              <a:defRPr/>
            </a:pPr>
            <a:r>
              <a:rPr lang="en-US" sz="2400" smtClean="0"/>
              <a:t>emphasize the beauty of poetry and dancing</a:t>
            </a:r>
          </a:p>
          <a:p>
            <a:pPr lvl="1" eaLnBrk="1" hangingPunct="1">
              <a:defRPr/>
            </a:pPr>
            <a:r>
              <a:rPr lang="en-US" sz="2400" smtClean="0"/>
              <a:t>leader acted as spokesman for the group</a:t>
            </a:r>
          </a:p>
        </p:txBody>
      </p:sp>
      <p:pic>
        <p:nvPicPr>
          <p:cNvPr id="5" name="Picture 5" descr="greekchorus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3048000" cy="369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Greek Masks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The use of masks in ancient Greek theater draw their origin from the ancient Dionysian cult.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The members of the chorus wore masks, usually similar to each other but completely different from the leading actors 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Because the number of actors varied from one to three, they had to put on different masks, in order to play more roles. 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The actors were all men. The mask was therefore necessary to let them play the female roles.</a:t>
            </a:r>
            <a:r>
              <a:rPr lang="en-US" sz="1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Greek Masks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55738"/>
            <a:ext cx="79248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j0163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27162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096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SUBJECT OF PLAYS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38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 subject was almost exclusively taken from well-known myths.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 plays explored the mysteries of life and the role of the gods in human affairs.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 main purpose was ethical and religious instruction.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STYLE IN PLAYS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447800"/>
            <a:ext cx="54864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There are long, wordy speeches (sometimes about current events or contemporary people).</a:t>
            </a:r>
          </a:p>
        </p:txBody>
      </p:sp>
      <p:pic>
        <p:nvPicPr>
          <p:cNvPr id="21508" name="Picture 4" descr="j0239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19859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MESSAGE FROM TRAGEDIES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Out of great tragedy comes wisdom. </a:t>
            </a:r>
          </a:p>
        </p:txBody>
      </p:sp>
      <p:pic>
        <p:nvPicPr>
          <p:cNvPr id="19461" name="Picture 5" descr="j0343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5814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rtain Call 2">
    <a:dk1>
      <a:srgbClr val="000066"/>
    </a:dk1>
    <a:lt1>
      <a:srgbClr val="FFFFFF"/>
    </a:lt1>
    <a:dk2>
      <a:srgbClr val="000099"/>
    </a:dk2>
    <a:lt2>
      <a:srgbClr val="D8F6F8"/>
    </a:lt2>
    <a:accent1>
      <a:srgbClr val="0099FF"/>
    </a:accent1>
    <a:accent2>
      <a:srgbClr val="00003A"/>
    </a:accent2>
    <a:accent3>
      <a:srgbClr val="AAAACA"/>
    </a:accent3>
    <a:accent4>
      <a:srgbClr val="DADADA"/>
    </a:accent4>
    <a:accent5>
      <a:srgbClr val="AACAFF"/>
    </a:accent5>
    <a:accent6>
      <a:srgbClr val="000034"/>
    </a:accent6>
    <a:hlink>
      <a:srgbClr val="DDD925"/>
    </a:hlink>
    <a:folHlink>
      <a:srgbClr val="72C676"/>
    </a:folHlink>
  </a:clrScheme>
</a:themeOverride>
</file>

<file path=ppt/theme/themeOverride2.xml><?xml version="1.0" encoding="utf-8"?>
<a:themeOverride xmlns:a="http://schemas.openxmlformats.org/drawingml/2006/main">
  <a:clrScheme name="Curtain Call 3">
    <a:dk1>
      <a:srgbClr val="4C3D57"/>
    </a:dk1>
    <a:lt1>
      <a:srgbClr val="FFFFFF"/>
    </a:lt1>
    <a:dk2>
      <a:srgbClr val="660066"/>
    </a:dk2>
    <a:lt2>
      <a:srgbClr val="FDFBE3"/>
    </a:lt2>
    <a:accent1>
      <a:srgbClr val="976C9E"/>
    </a:accent1>
    <a:accent2>
      <a:srgbClr val="1E1822"/>
    </a:accent2>
    <a:accent3>
      <a:srgbClr val="B8AAB8"/>
    </a:accent3>
    <a:accent4>
      <a:srgbClr val="DADADA"/>
    </a:accent4>
    <a:accent5>
      <a:srgbClr val="C9BACC"/>
    </a:accent5>
    <a:accent6>
      <a:srgbClr val="1A151E"/>
    </a:accent6>
    <a:hlink>
      <a:srgbClr val="D8C460"/>
    </a:hlink>
    <a:folHlink>
      <a:srgbClr val="C3C2BD"/>
    </a:folHlink>
  </a:clrScheme>
</a:themeOverride>
</file>

<file path=ppt/theme/themeOverride3.xml><?xml version="1.0" encoding="utf-8"?>
<a:themeOverride xmlns:a="http://schemas.openxmlformats.org/drawingml/2006/main">
  <a:clrScheme name="Curtain Call 3">
    <a:dk1>
      <a:srgbClr val="4C3D57"/>
    </a:dk1>
    <a:lt1>
      <a:srgbClr val="FFFFFF"/>
    </a:lt1>
    <a:dk2>
      <a:srgbClr val="660066"/>
    </a:dk2>
    <a:lt2>
      <a:srgbClr val="FDFBE3"/>
    </a:lt2>
    <a:accent1>
      <a:srgbClr val="976C9E"/>
    </a:accent1>
    <a:accent2>
      <a:srgbClr val="1E1822"/>
    </a:accent2>
    <a:accent3>
      <a:srgbClr val="B8AAB8"/>
    </a:accent3>
    <a:accent4>
      <a:srgbClr val="DADADA"/>
    </a:accent4>
    <a:accent5>
      <a:srgbClr val="C9BACC"/>
    </a:accent5>
    <a:accent6>
      <a:srgbClr val="1A151E"/>
    </a:accent6>
    <a:hlink>
      <a:srgbClr val="D8C460"/>
    </a:hlink>
    <a:folHlink>
      <a:srgbClr val="C3C2BD"/>
    </a:folHlink>
  </a:clrScheme>
</a:themeOverride>
</file>

<file path=ppt/theme/themeOverride4.xml><?xml version="1.0" encoding="utf-8"?>
<a:themeOverride xmlns:a="http://schemas.openxmlformats.org/drawingml/2006/main">
  <a:clrScheme name="Curtain Call 3">
    <a:dk1>
      <a:srgbClr val="4C3D57"/>
    </a:dk1>
    <a:lt1>
      <a:srgbClr val="FFFFFF"/>
    </a:lt1>
    <a:dk2>
      <a:srgbClr val="660066"/>
    </a:dk2>
    <a:lt2>
      <a:srgbClr val="FDFBE3"/>
    </a:lt2>
    <a:accent1>
      <a:srgbClr val="976C9E"/>
    </a:accent1>
    <a:accent2>
      <a:srgbClr val="1E1822"/>
    </a:accent2>
    <a:accent3>
      <a:srgbClr val="B8AAB8"/>
    </a:accent3>
    <a:accent4>
      <a:srgbClr val="DADADA"/>
    </a:accent4>
    <a:accent5>
      <a:srgbClr val="C9BACC"/>
    </a:accent5>
    <a:accent6>
      <a:srgbClr val="1A151E"/>
    </a:accent6>
    <a:hlink>
      <a:srgbClr val="D8C460"/>
    </a:hlink>
    <a:folHlink>
      <a:srgbClr val="C3C2BD"/>
    </a:folHlink>
  </a:clrScheme>
</a:themeOverride>
</file>

<file path=ppt/theme/themeOverride5.xml><?xml version="1.0" encoding="utf-8"?>
<a:themeOverride xmlns:a="http://schemas.openxmlformats.org/drawingml/2006/main">
  <a:clrScheme name="Curtain Call 3">
    <a:dk1>
      <a:srgbClr val="4C3D57"/>
    </a:dk1>
    <a:lt1>
      <a:srgbClr val="FFFFFF"/>
    </a:lt1>
    <a:dk2>
      <a:srgbClr val="660066"/>
    </a:dk2>
    <a:lt2>
      <a:srgbClr val="FDFBE3"/>
    </a:lt2>
    <a:accent1>
      <a:srgbClr val="976C9E"/>
    </a:accent1>
    <a:accent2>
      <a:srgbClr val="1E1822"/>
    </a:accent2>
    <a:accent3>
      <a:srgbClr val="B8AAB8"/>
    </a:accent3>
    <a:accent4>
      <a:srgbClr val="DADADA"/>
    </a:accent4>
    <a:accent5>
      <a:srgbClr val="C9BACC"/>
    </a:accent5>
    <a:accent6>
      <a:srgbClr val="1A151E"/>
    </a:accent6>
    <a:hlink>
      <a:srgbClr val="D8C460"/>
    </a:hlink>
    <a:folHlink>
      <a:srgbClr val="C3C2B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436</TotalTime>
  <Words>1216</Words>
  <Application>Microsoft Office PowerPoint</Application>
  <PresentationFormat>On-screen Show (4:3)</PresentationFormat>
  <Paragraphs>203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Curtain Call</vt:lpstr>
      <vt:lpstr>GREEK THEATER</vt:lpstr>
      <vt:lpstr>PURPOSE OF GREEK DRAMA</vt:lpstr>
      <vt:lpstr>MECHANICS OF GREEK DRAMA</vt:lpstr>
      <vt:lpstr>CHORUS IN GREEK DRAMA</vt:lpstr>
      <vt:lpstr>Greek Masks</vt:lpstr>
      <vt:lpstr>Greek Masks</vt:lpstr>
      <vt:lpstr>SUBJECT OF PLAYS </vt:lpstr>
      <vt:lpstr>STYLE IN PLAYS </vt:lpstr>
      <vt:lpstr>MESSAGE FROM TRAGEDIES </vt:lpstr>
      <vt:lpstr>CONCEPT OF TRAGIC HERO AND TRAGEDY (from Aristotle)</vt:lpstr>
      <vt:lpstr>Antigone and Greek Theatre Terms</vt:lpstr>
      <vt:lpstr>Antigone and Greek Theatre Terms</vt:lpstr>
      <vt:lpstr>Slide 13</vt:lpstr>
      <vt:lpstr>Slide 14</vt:lpstr>
      <vt:lpstr>Slide 15</vt:lpstr>
      <vt:lpstr>Antigone by Sophocles</vt:lpstr>
      <vt:lpstr>Background on Antigone</vt:lpstr>
      <vt:lpstr>Slide 18</vt:lpstr>
      <vt:lpstr>Slide 19</vt:lpstr>
      <vt:lpstr>Slide 20</vt:lpstr>
      <vt:lpstr>Slide 21</vt:lpstr>
      <vt:lpstr>Why study Antigone?</vt:lpstr>
      <vt:lpstr>Relevance of Antigone</vt:lpstr>
      <vt:lpstr>Enduring Understanding </vt:lpstr>
      <vt:lpstr>Essential Questions </vt:lpstr>
      <vt:lpstr>Slide 26</vt:lpstr>
      <vt:lpstr>Logos</vt:lpstr>
      <vt:lpstr>Ethos</vt:lpstr>
      <vt:lpstr>What is rhetoric?</vt:lpstr>
      <vt:lpstr>Slide 30</vt:lpstr>
    </vt:vector>
  </TitlesOfParts>
  <Company>Lake County Schools, 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THEATER</dc:title>
  <dc:creator>End User</dc:creator>
  <cp:lastModifiedBy>master1</cp:lastModifiedBy>
  <cp:revision>30</cp:revision>
  <dcterms:created xsi:type="dcterms:W3CDTF">2006-03-24T15:13:53Z</dcterms:created>
  <dcterms:modified xsi:type="dcterms:W3CDTF">2011-08-18T18:07:14Z</dcterms:modified>
</cp:coreProperties>
</file>