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3"/>
  </p:notesMasterIdLst>
  <p:sldIdLst>
    <p:sldId id="313" r:id="rId2"/>
    <p:sldId id="257" r:id="rId3"/>
    <p:sldId id="314" r:id="rId4"/>
    <p:sldId id="258" r:id="rId5"/>
    <p:sldId id="259" r:id="rId6"/>
    <p:sldId id="256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66" r:id="rId15"/>
    <p:sldId id="316" r:id="rId16"/>
    <p:sldId id="268" r:id="rId17"/>
    <p:sldId id="269" r:id="rId18"/>
    <p:sldId id="272" r:id="rId19"/>
    <p:sldId id="273" r:id="rId20"/>
    <p:sldId id="274" r:id="rId21"/>
    <p:sldId id="319" r:id="rId22"/>
    <p:sldId id="278" r:id="rId23"/>
    <p:sldId id="279" r:id="rId24"/>
    <p:sldId id="280" r:id="rId25"/>
    <p:sldId id="320" r:id="rId26"/>
    <p:sldId id="328" r:id="rId27"/>
    <p:sldId id="329" r:id="rId28"/>
    <p:sldId id="330" r:id="rId29"/>
    <p:sldId id="321" r:id="rId30"/>
    <p:sldId id="322" r:id="rId31"/>
    <p:sldId id="325" r:id="rId32"/>
    <p:sldId id="327" r:id="rId33"/>
    <p:sldId id="275" r:id="rId34"/>
    <p:sldId id="312" r:id="rId35"/>
    <p:sldId id="315" r:id="rId36"/>
    <p:sldId id="277" r:id="rId37"/>
    <p:sldId id="317" r:id="rId38"/>
    <p:sldId id="332" r:id="rId39"/>
    <p:sldId id="333" r:id="rId40"/>
    <p:sldId id="334" r:id="rId41"/>
    <p:sldId id="335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  <a:srgbClr val="0000FF"/>
    <a:srgbClr val="33CC33"/>
    <a:srgbClr val="00A44A"/>
    <a:srgbClr val="ABE3B4"/>
    <a:srgbClr val="CC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5" autoAdjust="0"/>
    <p:restoredTop sz="94660" autoAdjust="0"/>
  </p:normalViewPr>
  <p:slideViewPr>
    <p:cSldViewPr>
      <p:cViewPr>
        <p:scale>
          <a:sx n="60" d="100"/>
          <a:sy n="60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3719-78E9-478B-97B1-38F7BAF79130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C4DF5-A0EB-462D-9E44-2818F22A7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did Marianne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4DF5-A0EB-462D-9E44-2818F22A7A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5FFE-E971-4291-AC6D-3B9BA38A81B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5FFE-E971-4291-AC6D-3B9BA38A81B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things do we usually associate with words like </a:t>
            </a:r>
            <a:r>
              <a:rPr lang="en-US" i="1" dirty="0" smtClean="0"/>
              <a:t>thin </a:t>
            </a:r>
            <a:r>
              <a:rPr lang="en-US" i="0" dirty="0" smtClean="0"/>
              <a:t>and</a:t>
            </a:r>
            <a:r>
              <a:rPr lang="en-US" i="1" dirty="0" smtClean="0"/>
              <a:t> sharp?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4DF5-A0EB-462D-9E44-2818F22A7A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stanzas? 4</a:t>
            </a:r>
            <a:r>
              <a:rPr lang="en-US" baseline="0" dirty="0" smtClean="0"/>
              <a:t>   Line count? triplet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4DF5-A0EB-462D-9E44-2818F22A7A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the murderer? The sea How was the murder committed?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4DF5-A0EB-462D-9E44-2818F22A7A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0884" indent="-27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09053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52674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96295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EA6CA07-244D-4602-8916-DDBBAB516981}" type="slidenum">
              <a:rPr lang="en-US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0884" indent="-27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09053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52674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96295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9560277-C711-4DF4-9CC2-CA180D70B6C0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0884" indent="-27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09053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52674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996295" indent="-22181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2F3FBC8-9C44-4C37-8008-58D3099AF033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5FFE-E971-4291-AC6D-3B9BA38A81B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5FFE-E971-4291-AC6D-3B9BA38A81B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3487E-4E75-4AF1-8182-0A4ACD785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0C45-D84C-48C8-BF21-EDCE7BE60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888D1-54FD-4012-9344-3DCBB6DA1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FBAC-EC4D-41E7-BFC5-7D7766DA2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B004-83EA-41B4-B71C-4AA69300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8E74E-518A-4EBF-A027-76F3D3D5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E9F6-A1B5-48A9-B5AE-AC24A8F3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349E-BF40-4CA6-B5EE-01E144EA0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227E-4DDD-4BFE-AD4E-CB8F32C5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E07A8-1C4A-460D-8090-75E83BD1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A1A2-FE7D-46BC-B390-ACC25881F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8BE2C2-35E7-4C5C-8548-326372E81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Meter_(poetry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" contrast="4000"/>
          </a:blip>
          <a:srcRect/>
          <a:stretch>
            <a:fillRect/>
          </a:stretch>
        </p:blipFill>
        <p:spPr bwMode="auto">
          <a:xfrm>
            <a:off x="762000" y="1752600"/>
            <a:ext cx="7696200" cy="433768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Marianne Moore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257800"/>
            <a:ext cx="7086600" cy="830997"/>
          </a:xfrm>
          <a:prstGeom prst="rect">
            <a:avLst/>
          </a:prstGeom>
          <a:solidFill>
            <a:srgbClr val="00A44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“A poem is an imaginary garden with real toads in it.”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419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Kinds of Stanzas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stellar" pitchFamily="18" charset="0"/>
              </a:rPr>
              <a:t>Couplet   = a two line stanza </a:t>
            </a:r>
            <a:r>
              <a:rPr lang="en-US" b="1"/>
              <a:t>A couplet is a pair of lines of </a:t>
            </a:r>
            <a:r>
              <a:rPr lang="en-US" b="1">
                <a:hlinkClick r:id="rId2" tooltip="Meter (poetry)"/>
              </a:rPr>
              <a:t>verse</a:t>
            </a:r>
            <a:r>
              <a:rPr lang="en-US" b="1"/>
              <a:t>. It usually consists of two lines that rhyme and have the same meter.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3962400"/>
            <a:ext cx="6781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600" b="1"/>
              <a:t>Where-e'er you find "the cooling western breeze," </a:t>
            </a:r>
          </a:p>
          <a:p>
            <a:pPr lvl="1"/>
            <a:r>
              <a:rPr lang="en-US" sz="1600" b="1"/>
              <a:t>In the next line, it "whispers through the trees;" </a:t>
            </a:r>
          </a:p>
          <a:p>
            <a:pPr lvl="1"/>
            <a:endParaRPr lang="en-US" sz="1600" b="1"/>
          </a:p>
          <a:p>
            <a:pPr lvl="1"/>
            <a:r>
              <a:rPr lang="en-US" sz="1600" b="1"/>
              <a:t>If crystal streams "with pleasing murmurs creep," </a:t>
            </a:r>
          </a:p>
          <a:p>
            <a:pPr lvl="1"/>
            <a:r>
              <a:rPr lang="en-US" sz="1600" b="1"/>
              <a:t>The readers threatened (not in vain) with "sleep." </a:t>
            </a:r>
          </a:p>
          <a:p>
            <a:pPr>
              <a:spcBef>
                <a:spcPct val="50000"/>
              </a:spcBef>
            </a:pPr>
            <a:endParaRPr lang="en-US" sz="1600" b="1"/>
          </a:p>
        </p:txBody>
      </p:sp>
      <p:pic>
        <p:nvPicPr>
          <p:cNvPr id="12294" name="Picture 7" descr="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Abstract tre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"/>
            <a:ext cx="2590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419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Kinds of Stanzas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784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astellar" pitchFamily="18" charset="0"/>
              </a:rPr>
              <a:t>Quatrain   = a four line stanza </a:t>
            </a:r>
            <a:r>
              <a:rPr lang="en-US" b="1" dirty="0"/>
              <a:t>a quatrain is a poem or a </a:t>
            </a:r>
            <a:r>
              <a:rPr lang="en-US" b="1" dirty="0">
                <a:solidFill>
                  <a:srgbClr val="0000FF"/>
                </a:solidFill>
              </a:rPr>
              <a:t>stanza within a poem</a:t>
            </a:r>
            <a:r>
              <a:rPr lang="en-US" b="1" dirty="0"/>
              <a:t> that consists of four lines, in which the lines 2 and 4 must rhyme. Lines 1 and 3 may or may not rhyme. Quatrain usually follows an </a:t>
            </a:r>
            <a:r>
              <a:rPr lang="en-US" b="1" dirty="0" err="1"/>
              <a:t>abab</a:t>
            </a:r>
            <a:r>
              <a:rPr lang="en-US" b="1" dirty="0"/>
              <a:t>, </a:t>
            </a:r>
            <a:r>
              <a:rPr lang="en-US" b="1" dirty="0" err="1"/>
              <a:t>abba</a:t>
            </a:r>
            <a:r>
              <a:rPr lang="en-US" b="1" dirty="0"/>
              <a:t>, </a:t>
            </a:r>
            <a:r>
              <a:rPr lang="en-US" b="1" dirty="0" err="1"/>
              <a:t>abcb</a:t>
            </a:r>
            <a:r>
              <a:rPr lang="en-US" b="1" dirty="0"/>
              <a:t>, </a:t>
            </a:r>
            <a:r>
              <a:rPr lang="en-US" b="1" dirty="0" err="1"/>
              <a:t>aabb</a:t>
            </a:r>
            <a:r>
              <a:rPr lang="en-US" b="1" dirty="0"/>
              <a:t>, or </a:t>
            </a:r>
            <a:r>
              <a:rPr lang="en-US" b="1" dirty="0" err="1"/>
              <a:t>aaba</a:t>
            </a:r>
            <a:r>
              <a:rPr lang="en-US" dirty="0"/>
              <a:t> </a:t>
            </a:r>
            <a:r>
              <a:rPr lang="en-US" dirty="0" smtClean="0"/>
              <a:t>( More about this later)</a:t>
            </a:r>
            <a:endParaRPr lang="en-US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000" b="1"/>
              <a:t>The Curfew tolls the knell of parting day, </a:t>
            </a:r>
          </a:p>
          <a:p>
            <a:pPr lvl="2"/>
            <a:r>
              <a:rPr lang="en-US" sz="2000" b="1"/>
              <a:t>The lowing herd wind slowly o'er the lea, </a:t>
            </a:r>
          </a:p>
          <a:p>
            <a:pPr lvl="2"/>
            <a:r>
              <a:rPr lang="en-US" sz="2000" b="1"/>
              <a:t>The plowman homeward plods his weary way, </a:t>
            </a:r>
          </a:p>
          <a:p>
            <a:pPr lvl="2"/>
            <a:r>
              <a:rPr lang="en-US" sz="2000" b="1"/>
              <a:t>And leaves the world to darkness and to me.</a:t>
            </a:r>
            <a:r>
              <a:rPr lang="en-US" sz="2000"/>
              <a:t> </a:t>
            </a:r>
          </a:p>
        </p:txBody>
      </p:sp>
      <p:pic>
        <p:nvPicPr>
          <p:cNvPr id="13318" name="Picture 8" descr="Parting Day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505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419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Rhythm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stellar" pitchFamily="18" charset="0"/>
              </a:rPr>
              <a:t>The beat created by the sounds of the words in a poem.  Rhythm can be created by meter, rhyme, alliteration, and repetition.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09600" y="3581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I’m through, Can you sing a song for me Boo?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stellar" pitchFamily="18" charset="0"/>
              </a:rPr>
              <a:t>A pattern of stressed and unstressed syllables.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Meter occurs when the stressed </a:t>
            </a:r>
            <a:r>
              <a:rPr lang="en-US" sz="2400">
                <a:solidFill>
                  <a:schemeClr val="accent2"/>
                </a:solidFill>
              </a:rPr>
              <a:t>(strong) </a:t>
            </a:r>
            <a:r>
              <a:rPr lang="en-US" sz="2400"/>
              <a:t>syllables and unstressed </a:t>
            </a:r>
            <a:r>
              <a:rPr lang="en-US" sz="2400">
                <a:solidFill>
                  <a:schemeClr val="accent2"/>
                </a:solidFill>
              </a:rPr>
              <a:t>(weak) </a:t>
            </a:r>
            <a:r>
              <a:rPr lang="en-US" sz="2400"/>
              <a:t>syllables of the words in a poem are arranged in a repeating patterns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Meter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905000" y="4114800"/>
            <a:ext cx="4572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amBER   amBER    amBER     amBER</a:t>
            </a:r>
          </a:p>
          <a:p>
            <a:pPr>
              <a:spcBef>
                <a:spcPct val="50000"/>
              </a:spcBef>
            </a:pPr>
            <a:r>
              <a:rPr lang="en-US"/>
              <a:t>kyUH      kyUH      kyUH        kyUH</a:t>
            </a:r>
          </a:p>
          <a:p>
            <a:pPr>
              <a:spcBef>
                <a:spcPct val="50000"/>
              </a:spcBef>
            </a:pPr>
            <a:r>
              <a:rPr lang="en-US"/>
              <a:t>jorDAN   jorDAN    jorDAN     jorDAN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/>
              <a:t>ˇ  ′  ˇ  ′    ˇ  ′   ˇ  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stellar" pitchFamily="18" charset="0"/>
              </a:rPr>
              <a:t>A pattern of stressed and unstressed syllables.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When poets write in meter, they count out the number of stressed </a:t>
            </a:r>
            <a:r>
              <a:rPr lang="en-US" sz="2400">
                <a:solidFill>
                  <a:schemeClr val="accent2"/>
                </a:solidFill>
              </a:rPr>
              <a:t>(strong) </a:t>
            </a:r>
            <a:r>
              <a:rPr lang="en-US" sz="2400"/>
              <a:t>syllables and unstressed </a:t>
            </a:r>
            <a:r>
              <a:rPr lang="en-US" sz="2400">
                <a:solidFill>
                  <a:schemeClr val="accent2"/>
                </a:solidFill>
              </a:rPr>
              <a:t>(weak) </a:t>
            </a:r>
            <a:r>
              <a:rPr lang="en-US" sz="2400"/>
              <a:t>syllables for each line.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Meter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05000" y="4114800"/>
            <a:ext cx="4572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amBER   amBER    amBER     amBER</a:t>
            </a:r>
          </a:p>
          <a:p>
            <a:pPr>
              <a:spcBef>
                <a:spcPct val="50000"/>
              </a:spcBef>
            </a:pPr>
            <a:r>
              <a:rPr lang="en-US"/>
              <a:t>kyUH      kyUH      kyUH        kyUH</a:t>
            </a:r>
          </a:p>
          <a:p>
            <a:pPr>
              <a:spcBef>
                <a:spcPct val="50000"/>
              </a:spcBef>
            </a:pPr>
            <a:r>
              <a:rPr lang="en-US"/>
              <a:t>jorDAN   jorDAN    jorDAN     jorDAN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/>
              <a:t>ˇ  ′  ˇ  ′    ˇ  ′   ˇ  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Blank Verse</a:t>
            </a:r>
            <a:endParaRPr lang="en-US" sz="6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ckwell Extra Bold" pitchFamily="18" charset="0"/>
              </a:rPr>
              <a:t>Unrhymed poetry with meter.</a:t>
            </a:r>
            <a:endParaRPr lang="en-US" sz="2800" b="1" dirty="0">
              <a:latin typeface="Rockwell Extra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I see birches bend to left and right</a:t>
            </a:r>
          </a:p>
          <a:p>
            <a:r>
              <a:rPr lang="en-US" dirty="0" smtClean="0"/>
              <a:t>Across the lines of straighter darker trees,</a:t>
            </a:r>
          </a:p>
          <a:p>
            <a:r>
              <a:rPr lang="en-US" dirty="0" smtClean="0"/>
              <a:t>I like to think some boy’s been swinging them.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799"/>
            <a:ext cx="2743200" cy="4042611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53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Book Antiqua" pitchFamily="18" charset="0"/>
              </a:rPr>
              <a:t>Free Verse poetry is very conversational.  It sounds like someone talking to you.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Book Antiqua" pitchFamily="18" charset="0"/>
              </a:rPr>
              <a:t>It does not have any repeating patterns of stressed and         unstressed syllables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Book Antiqua" pitchFamily="18" charset="0"/>
              </a:rPr>
              <a:t>It does not rhyme.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Free Verse</a:t>
            </a:r>
          </a:p>
        </p:txBody>
      </p:sp>
      <p:pic>
        <p:nvPicPr>
          <p:cNvPr id="18437" name="Picture 8" descr="52bird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21075"/>
            <a:ext cx="35814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5344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                    </a:t>
            </a:r>
            <a:r>
              <a:rPr lang="en-US" sz="1600" b="1"/>
              <a:t>My Enemy Was Dreaming</a:t>
            </a:r>
          </a:p>
          <a:p>
            <a:r>
              <a:rPr lang="en-US" sz="1600" b="1"/>
              <a:t>    </a:t>
            </a:r>
          </a:p>
          <a:p>
            <a:r>
              <a:rPr lang="en-US" sz="1600" b="1"/>
              <a:t>  1		when I found my enemy sleeping</a:t>
            </a:r>
          </a:p>
          <a:p>
            <a:r>
              <a:rPr lang="en-US" sz="1600" b="1"/>
              <a:t>		i stood over him as still </a:t>
            </a:r>
          </a:p>
          <a:p>
            <a:r>
              <a:rPr lang="en-US" sz="1600" b="1"/>
              <a:t>		as the owl at night</a:t>
            </a:r>
          </a:p>
          <a:p>
            <a:r>
              <a:rPr lang="en-US" sz="1600" b="1"/>
              <a:t>		as the heron waiting for fish			</a:t>
            </a:r>
          </a:p>
          <a:p>
            <a:r>
              <a:rPr lang="en-US" sz="1600" b="1"/>
              <a:t>		i raised my knife to kill him  </a:t>
            </a:r>
          </a:p>
          <a:p>
            <a:r>
              <a:rPr lang="en-US" sz="1600" b="1"/>
              <a:t>                               </a:t>
            </a:r>
          </a:p>
          <a:p>
            <a:r>
              <a:rPr lang="en-US" sz="1600" b="1"/>
              <a:t>      6                  then I saw my enemy was dreaming</a:t>
            </a:r>
          </a:p>
          <a:p>
            <a:r>
              <a:rPr lang="en-US" sz="1600" b="1"/>
              <a:t> 		his mouth made a little smile</a:t>
            </a:r>
          </a:p>
          <a:p>
            <a:r>
              <a:rPr lang="en-US" sz="1600" b="1"/>
              <a:t>		his legs trembled</a:t>
            </a:r>
          </a:p>
          <a:p>
            <a:r>
              <a:rPr lang="en-US" sz="1600" b="1"/>
              <a:t>		he made small sleep sounds                                  </a:t>
            </a:r>
          </a:p>
          <a:p>
            <a:r>
              <a:rPr lang="en-US" sz="1600" b="1"/>
              <a:t>      							</a:t>
            </a:r>
          </a:p>
          <a:p>
            <a:r>
              <a:rPr lang="en-US" sz="1600" b="1"/>
              <a:t>     10        	only I will have this memory</a:t>
            </a:r>
          </a:p>
          <a:p>
            <a:r>
              <a:rPr lang="en-US" sz="1600" b="1"/>
              <a:t>		i will show the others </a:t>
            </a:r>
          </a:p>
          <a:p>
            <a:r>
              <a:rPr lang="en-US" sz="1600" b="1"/>
              <a:t>		only the horse of my enemy</a:t>
            </a:r>
          </a:p>
          <a:p>
            <a:r>
              <a:rPr lang="en-US" sz="1600" b="1"/>
              <a:t>		i will not tell the others</a:t>
            </a:r>
          </a:p>
          <a:p>
            <a:r>
              <a:rPr lang="en-US" sz="1600" b="1"/>
              <a:t>		i left my enemy dreaming                                       </a:t>
            </a:r>
          </a:p>
          <a:p>
            <a:r>
              <a:rPr lang="en-US" sz="1600" b="1"/>
              <a:t>						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Free Verse</a:t>
            </a:r>
          </a:p>
        </p:txBody>
      </p:sp>
      <p:pic>
        <p:nvPicPr>
          <p:cNvPr id="19461" name="Picture 6" descr="Indian War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600"/>
            <a:ext cx="1141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Indian Warrio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667000"/>
            <a:ext cx="2446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769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/>
          </a:p>
          <a:p>
            <a:endParaRPr lang="en-US" sz="3600"/>
          </a:p>
          <a:p>
            <a:endParaRPr lang="en-US" sz="36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76400" y="1676400"/>
            <a:ext cx="70866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	        </a:t>
            </a:r>
          </a:p>
          <a:p>
            <a:r>
              <a:rPr lang="en-US" sz="1600" b="1"/>
              <a:t>	      </a:t>
            </a:r>
            <a:r>
              <a:rPr lang="en-US" sz="2000" b="1">
                <a:latin typeface="Bodoni MT" pitchFamily="18" charset="0"/>
              </a:rPr>
              <a:t>Richard Cory</a:t>
            </a:r>
          </a:p>
          <a:p>
            <a:endParaRPr lang="en-US" sz="2000" b="1">
              <a:latin typeface="Bodoni MT" pitchFamily="18" charset="0"/>
            </a:endParaRPr>
          </a:p>
          <a:p>
            <a:r>
              <a:rPr lang="en-US" sz="2000" b="1">
                <a:latin typeface="Bodoni MT" pitchFamily="18" charset="0"/>
              </a:rPr>
              <a:t>Whenever Richard Cory went down town,</a:t>
            </a:r>
          </a:p>
          <a:p>
            <a:r>
              <a:rPr lang="en-US" sz="2000" b="1">
                <a:latin typeface="Bodoni MT" pitchFamily="18" charset="0"/>
              </a:rPr>
              <a:t>We people on the pavement looked at him:</a:t>
            </a:r>
          </a:p>
          <a:p>
            <a:r>
              <a:rPr lang="en-US" sz="2000" b="1">
                <a:latin typeface="Bodoni MT" pitchFamily="18" charset="0"/>
              </a:rPr>
              <a:t>He was a gentleman from sole to crown      </a:t>
            </a:r>
          </a:p>
          <a:p>
            <a:r>
              <a:rPr lang="en-US" sz="2000" b="1">
                <a:latin typeface="Bodoni MT" pitchFamily="18" charset="0"/>
              </a:rPr>
              <a:t>Clean favored and imperially slim.</a:t>
            </a:r>
          </a:p>
          <a:p>
            <a:endParaRPr lang="en-US" sz="2000" b="1">
              <a:latin typeface="Bodoni MT" pitchFamily="18" charset="0"/>
            </a:endParaRPr>
          </a:p>
          <a:p>
            <a:r>
              <a:rPr lang="en-US" sz="2000" b="1">
                <a:latin typeface="Bodoni MT" pitchFamily="18" charset="0"/>
              </a:rPr>
              <a:t>And he was always quietly arrayed,</a:t>
            </a:r>
          </a:p>
          <a:p>
            <a:r>
              <a:rPr lang="en-US" sz="2000" b="1">
                <a:latin typeface="Bodoni MT" pitchFamily="18" charset="0"/>
              </a:rPr>
              <a:t>And he was always human when he talked;</a:t>
            </a:r>
          </a:p>
          <a:p>
            <a:r>
              <a:rPr lang="en-US" sz="2000" b="1">
                <a:latin typeface="Bodoni MT" pitchFamily="18" charset="0"/>
              </a:rPr>
              <a:t>But still he fluttered pulses when he said,</a:t>
            </a:r>
          </a:p>
          <a:p>
            <a:r>
              <a:rPr lang="en-US" sz="2000" b="1">
                <a:latin typeface="Bodoni MT" pitchFamily="18" charset="0"/>
              </a:rPr>
              <a:t>“Good-morning,” and he glittered when he walked</a:t>
            </a:r>
            <a:r>
              <a:rPr lang="en-US" sz="2000">
                <a:latin typeface="Bodoni MT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54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Narrative Poetry tells a 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769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/>
          </a:p>
          <a:p>
            <a:endParaRPr lang="en-US" sz="3600"/>
          </a:p>
          <a:p>
            <a:endParaRPr lang="en-US" sz="36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5000" y="1676400"/>
            <a:ext cx="6858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latin typeface="Tw Cen MT Condensed" pitchFamily="34" charset="0"/>
            </a:endParaRPr>
          </a:p>
          <a:p>
            <a:r>
              <a:rPr lang="en-US" sz="2000" b="1">
                <a:latin typeface="Tw Cen MT Condensed" pitchFamily="34" charset="0"/>
              </a:rPr>
              <a:t>And he was rich - yes, richer than a king-</a:t>
            </a:r>
          </a:p>
          <a:p>
            <a:r>
              <a:rPr lang="en-US" sz="2000" b="1">
                <a:latin typeface="Tw Cen MT Condensed" pitchFamily="34" charset="0"/>
              </a:rPr>
              <a:t>And admirably schooled in every grace:</a:t>
            </a:r>
          </a:p>
          <a:p>
            <a:r>
              <a:rPr lang="en-US" sz="2000" b="1">
                <a:latin typeface="Tw Cen MT Condensed" pitchFamily="34" charset="0"/>
              </a:rPr>
              <a:t>In fine, we thought he was everything</a:t>
            </a:r>
          </a:p>
          <a:p>
            <a:r>
              <a:rPr lang="en-US" sz="2000" b="1">
                <a:latin typeface="Tw Cen MT Condensed" pitchFamily="34" charset="0"/>
              </a:rPr>
              <a:t>To make us wish that we were in his place.</a:t>
            </a:r>
          </a:p>
          <a:p>
            <a:endParaRPr lang="en-US" sz="2000" b="1">
              <a:latin typeface="Tw Cen MT Condensed" pitchFamily="34" charset="0"/>
            </a:endParaRPr>
          </a:p>
          <a:p>
            <a:r>
              <a:rPr lang="en-US" sz="2000" b="1">
                <a:latin typeface="Tw Cen MT Condensed" pitchFamily="34" charset="0"/>
              </a:rPr>
              <a:t>So on we worked, and waited for the light,                         </a:t>
            </a:r>
          </a:p>
          <a:p>
            <a:r>
              <a:rPr lang="en-US" sz="2000" b="1">
                <a:latin typeface="Tw Cen MT Condensed" pitchFamily="34" charset="0"/>
              </a:rPr>
              <a:t>And went without the meat, and cursed the bread;                     </a:t>
            </a:r>
          </a:p>
          <a:p>
            <a:r>
              <a:rPr lang="en-US" sz="2000" b="1">
                <a:latin typeface="Tw Cen MT Condensed" pitchFamily="34" charset="0"/>
              </a:rPr>
              <a:t>And Richard Cory, one calm summer night,                               </a:t>
            </a:r>
          </a:p>
          <a:p>
            <a:r>
              <a:rPr lang="en-US" sz="2000" b="1">
                <a:latin typeface="Tw Cen MT Condensed" pitchFamily="34" charset="0"/>
              </a:rPr>
              <a:t>Went home and put a bullet through his head.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54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Narrative Poetry tells a story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51054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There is a plot, there is a conflict, and there are characters in Narrative poetry.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495800" y="3200400"/>
            <a:ext cx="426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What do we Know?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172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5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Poetry</a:t>
            </a:r>
          </a:p>
        </p:txBody>
      </p:sp>
      <p:pic>
        <p:nvPicPr>
          <p:cNvPr id="4100" name="Picture 4" descr="Baby Pengu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Sounds of Poetry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38200" y="19812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6600"/>
                </a:solidFill>
                <a:latin typeface="Book Antiqua" pitchFamily="18" charset="0"/>
              </a:rPr>
              <a:t>the devices poets use to make their poems pleasing to the ear.</a:t>
            </a:r>
          </a:p>
        </p:txBody>
      </p:sp>
      <p:pic>
        <p:nvPicPr>
          <p:cNvPr id="22532" name="Picture 6" descr="list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81200"/>
            <a:ext cx="1676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e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81400"/>
            <a:ext cx="3429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Abstract 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00400"/>
            <a:ext cx="19319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600" dirty="0" smtClean="0">
                <a:solidFill>
                  <a:schemeClr val="tx1"/>
                </a:solidFill>
                <a:latin typeface="Rockwell Extra Bold" pitchFamily="18" charset="0"/>
              </a:rPr>
              <a:t>Rhyme </a:t>
            </a:r>
          </a:p>
        </p:txBody>
      </p:sp>
      <p:graphicFrame>
        <p:nvGraphicFramePr>
          <p:cNvPr id="4160" name="Group 64"/>
          <p:cNvGraphicFramePr>
            <a:graphicFrameLocks noGrp="1"/>
          </p:cNvGraphicFramePr>
          <p:nvPr/>
        </p:nvGraphicFramePr>
        <p:xfrm>
          <a:off x="533400" y="1702540"/>
          <a:ext cx="8077200" cy="5155461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1740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True/Perfect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last stressed vowel sound and everything following in the words are identical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shining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and whining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2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Internal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rhyming sounds are within the lines of a poem, rather than at the ends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sun shone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its brilliant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eye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Off/Near/Slant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words in which the final consonant sounds are alike and the words echo each other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cough and huff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457200" y="1143000"/>
            <a:ext cx="809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	Type		         Definition	       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hlink"/>
                </a:solidFill>
                <a:latin typeface="Trebuchet MS" pitchFamily="34" charset="0"/>
              </a:rPr>
              <a:t>is of course the rhyming of words at the ends of two or more lines of poetry.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latin typeface="Trebuchet MS" pitchFamily="34" charset="0"/>
              </a:rPr>
              <a:t>Whose woods these are I think I </a:t>
            </a:r>
            <a:r>
              <a:rPr lang="en-US" b="1" i="1" u="sng" smtClean="0">
                <a:latin typeface="Trebuchet MS" pitchFamily="34" charset="0"/>
              </a:rPr>
              <a:t>know.</a:t>
            </a:r>
            <a:endParaRPr lang="en-US" i="1" smtClean="0"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latin typeface="Trebuchet MS" pitchFamily="34" charset="0"/>
              </a:rPr>
              <a:t>His house is in the village</a:t>
            </a:r>
            <a:r>
              <a:rPr lang="en-US" b="1" i="1" u="sng" smtClean="0">
                <a:latin typeface="Trebuchet MS" pitchFamily="34" charset="0"/>
              </a:rPr>
              <a:t> though;</a:t>
            </a:r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3067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END RHYME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dirty="0" smtClean="0"/>
              <a:t>The rhyming of words in the middle of lines.</a:t>
            </a:r>
          </a:p>
          <a:p>
            <a:pPr eaLnBrk="1" hangingPunct="1">
              <a:buFont typeface="Wingdings" pitchFamily="2" charset="2"/>
              <a:buNone/>
            </a:pPr>
            <a:endParaRPr lang="en-US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        </a:t>
            </a:r>
            <a:r>
              <a:rPr lang="en-US" i="1" dirty="0" smtClean="0">
                <a:solidFill>
                  <a:srgbClr val="CC0099"/>
                </a:solidFill>
              </a:rPr>
              <a:t>After he had made an </a:t>
            </a:r>
            <a:r>
              <a:rPr lang="en-US" b="1" i="1" u="sng" dirty="0" smtClean="0">
                <a:solidFill>
                  <a:srgbClr val="CC0099"/>
                </a:solidFill>
              </a:rPr>
              <a:t>out,</a:t>
            </a:r>
            <a:endParaRPr lang="en-US" i="1" dirty="0" smtClean="0">
              <a:solidFill>
                <a:srgbClr val="CC00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>
                <a:solidFill>
                  <a:srgbClr val="CC0099"/>
                </a:solidFill>
              </a:rPr>
              <a:t>        A </a:t>
            </a:r>
            <a:r>
              <a:rPr lang="en-US" b="1" i="1" u="sng" dirty="0" smtClean="0">
                <a:solidFill>
                  <a:srgbClr val="CC0099"/>
                </a:solidFill>
              </a:rPr>
              <a:t>pout</a:t>
            </a:r>
            <a:r>
              <a:rPr lang="en-US" i="1" dirty="0" smtClean="0">
                <a:solidFill>
                  <a:srgbClr val="CC0099"/>
                </a:solidFill>
              </a:rPr>
              <a:t> rattled around his </a:t>
            </a:r>
            <a:r>
              <a:rPr lang="en-US" b="1" i="1" u="sng" dirty="0" smtClean="0">
                <a:solidFill>
                  <a:srgbClr val="CC0099"/>
                </a:solidFill>
              </a:rPr>
              <a:t>mouth</a:t>
            </a:r>
          </a:p>
          <a:p>
            <a:pPr eaLnBrk="1" hangingPunct="1">
              <a:buFont typeface="Wingdings" pitchFamily="2" charset="2"/>
              <a:buNone/>
            </a:pPr>
            <a:endParaRPr lang="en-US" i="1" dirty="0" smtClean="0">
              <a:solidFill>
                <a:srgbClr val="CC0099"/>
              </a:solidFill>
            </a:endParaRP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Internal RHYMe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i="1" smtClean="0"/>
              <a:t>The rhyming of words in the middle of lines.</a:t>
            </a:r>
          </a:p>
          <a:p>
            <a:pPr eaLnBrk="1" hangingPunct="1">
              <a:buFont typeface="Wingdings" pitchFamily="2" charset="2"/>
              <a:buNone/>
            </a:pPr>
            <a:endParaRPr lang="en-US" sz="2600" b="1" i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smtClean="0"/>
              <a:t>I'm a </a:t>
            </a:r>
            <a:r>
              <a:rPr lang="en-US" sz="2000" b="1" i="1" smtClean="0">
                <a:solidFill>
                  <a:srgbClr val="0000FF"/>
                </a:solidFill>
              </a:rPr>
              <a:t>lean</a:t>
            </a:r>
            <a:r>
              <a:rPr lang="en-US" sz="2000" b="1" i="1" smtClean="0"/>
              <a:t> dog, a </a:t>
            </a:r>
            <a:r>
              <a:rPr lang="en-US" sz="2000" b="1" i="1" smtClean="0">
                <a:solidFill>
                  <a:srgbClr val="0000FF"/>
                </a:solidFill>
              </a:rPr>
              <a:t>keen</a:t>
            </a:r>
            <a:r>
              <a:rPr lang="en-US" sz="2000" b="1" i="1" smtClean="0"/>
              <a:t> dog, a wild dog, and </a:t>
            </a:r>
            <a:r>
              <a:rPr lang="en-US" sz="2000" i="1" smtClean="0">
                <a:solidFill>
                  <a:schemeClr val="accent2"/>
                </a:solidFill>
              </a:rPr>
              <a:t>lone</a:t>
            </a:r>
            <a:r>
              <a:rPr lang="en-US" sz="2000" b="1" i="1" smtClean="0">
                <a:solidFill>
                  <a:schemeClr val="accent2"/>
                </a:solidFill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smtClean="0"/>
              <a:t>I'm a </a:t>
            </a:r>
            <a:r>
              <a:rPr lang="en-US" sz="2000" b="1" i="1" smtClean="0">
                <a:solidFill>
                  <a:srgbClr val="0000FF"/>
                </a:solidFill>
              </a:rPr>
              <a:t>rough</a:t>
            </a:r>
            <a:r>
              <a:rPr lang="en-US" sz="2000" b="1" i="1" smtClean="0"/>
              <a:t> dog, a </a:t>
            </a:r>
            <a:r>
              <a:rPr lang="en-US" sz="2000" b="1" i="1" smtClean="0">
                <a:solidFill>
                  <a:srgbClr val="0000FF"/>
                </a:solidFill>
              </a:rPr>
              <a:t>tough</a:t>
            </a:r>
            <a:r>
              <a:rPr lang="en-US" sz="2000" b="1" i="1" smtClean="0"/>
              <a:t> dog, hunting on my </a:t>
            </a:r>
            <a:r>
              <a:rPr lang="en-US" sz="2000" b="1" i="1" smtClean="0">
                <a:solidFill>
                  <a:schemeClr val="accent2"/>
                </a:solidFill>
              </a:rPr>
              <a:t>own</a:t>
            </a:r>
            <a:r>
              <a:rPr lang="en-US" sz="2000" b="1" i="1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smtClean="0"/>
              <a:t>I'm a </a:t>
            </a:r>
            <a:r>
              <a:rPr lang="en-US" sz="2000" b="1" i="1" smtClean="0">
                <a:solidFill>
                  <a:srgbClr val="0000FF"/>
                </a:solidFill>
              </a:rPr>
              <a:t>bad</a:t>
            </a:r>
            <a:r>
              <a:rPr lang="en-US" sz="2000" b="1" i="1" smtClean="0"/>
              <a:t> dog, a </a:t>
            </a:r>
            <a:r>
              <a:rPr lang="en-US" sz="2000" b="1" i="1" smtClean="0">
                <a:solidFill>
                  <a:srgbClr val="0000FF"/>
                </a:solidFill>
              </a:rPr>
              <a:t>mad</a:t>
            </a:r>
            <a:r>
              <a:rPr lang="en-US" sz="2000" b="1" i="1" smtClean="0"/>
              <a:t> dog, teasing silly </a:t>
            </a:r>
            <a:r>
              <a:rPr lang="en-US" sz="2000" b="1" i="1" smtClean="0">
                <a:solidFill>
                  <a:schemeClr val="accent2"/>
                </a:solidFill>
              </a:rPr>
              <a:t>sheep;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smtClean="0"/>
              <a:t>I love to sit and bay the moon, to keep fat souls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i="1" smtClean="0"/>
              <a:t>from </a:t>
            </a:r>
            <a:r>
              <a:rPr lang="en-US" sz="2000" b="1" i="1" smtClean="0">
                <a:solidFill>
                  <a:schemeClr val="accent2"/>
                </a:solidFill>
              </a:rPr>
              <a:t>sleep</a:t>
            </a:r>
            <a:r>
              <a:rPr lang="en-US" sz="2000" b="1" i="1" smtClean="0"/>
              <a:t>.</a:t>
            </a: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Internal </a:t>
            </a:r>
            <a:r>
              <a:rPr lang="en-US" sz="3600" i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RHYMe</a:t>
            </a:r>
            <a:endParaRPr lang="en-US" sz="3600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5600" dirty="0" smtClean="0">
                <a:latin typeface="Rockwell Extra Bold" pitchFamily="18" charset="0"/>
              </a:rPr>
              <a:t>Rhyme Scheme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229600" cy="5334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Pattern of rhyme in a stanza or poem.  </a:t>
            </a:r>
            <a:r>
              <a:rPr lang="en-US" sz="2400" dirty="0" smtClean="0"/>
              <a:t>You can identify the rhyme scheme in stanzas by looking at the last word in the line and assigning letters to the rhyming words</a:t>
            </a:r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  <a:p>
            <a:pPr eaLnBrk="1" hangingPunct="1">
              <a:buFont typeface="Arial" charset="0"/>
              <a:buNone/>
            </a:pPr>
            <a:r>
              <a:rPr lang="en-US" sz="2400" b="1" dirty="0" smtClean="0"/>
              <a:t>Example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Like the sun behind the </a:t>
            </a:r>
            <a:r>
              <a:rPr lang="en-US" sz="2400" u="sng" dirty="0" smtClean="0"/>
              <a:t>clouds</a:t>
            </a:r>
            <a:r>
              <a:rPr lang="en-US" sz="2400" dirty="0" smtClean="0"/>
              <a:t>		A</a:t>
            </a:r>
            <a:endParaRPr lang="en-US" sz="2400" u="sng" dirty="0" smtClean="0"/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Like the darkness of the </a:t>
            </a:r>
            <a:r>
              <a:rPr lang="en-US" sz="2400" u="sng" dirty="0" smtClean="0"/>
              <a:t>night</a:t>
            </a:r>
            <a:r>
              <a:rPr lang="en-US" sz="2400" dirty="0" smtClean="0"/>
              <a:t>		B</a:t>
            </a:r>
            <a:endParaRPr lang="en-US" sz="2400" u="sng" dirty="0" smtClean="0"/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Like the grass beneath the </a:t>
            </a:r>
            <a:r>
              <a:rPr lang="en-US" sz="2400" u="sng" dirty="0" smtClean="0"/>
              <a:t>trees</a:t>
            </a:r>
            <a:r>
              <a:rPr lang="en-US" sz="2400" dirty="0" smtClean="0"/>
              <a:t>		C</a:t>
            </a:r>
            <a:endParaRPr lang="en-US" sz="2400" u="sng" dirty="0" smtClean="0"/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You stepped into the </a:t>
            </a:r>
            <a:r>
              <a:rPr lang="en-US" sz="2400" u="sng" dirty="0" smtClean="0"/>
              <a:t>light</a:t>
            </a:r>
            <a:r>
              <a:rPr lang="en-US" sz="2400" dirty="0" smtClean="0"/>
              <a:t>…			B</a:t>
            </a:r>
          </a:p>
        </p:txBody>
      </p:sp>
      <p:pic>
        <p:nvPicPr>
          <p:cNvPr id="5124" name="Picture 4" descr="MC9000555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ockwell Extra Bold" pitchFamily="18" charset="0"/>
              </a:rPr>
              <a:t>Shel</a:t>
            </a:r>
            <a:r>
              <a:rPr lang="en-US" dirty="0" smtClean="0">
                <a:latin typeface="Rockwell Extra Bold" pitchFamily="18" charset="0"/>
              </a:rPr>
              <a:t> Silverstein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577138" cy="4191000"/>
          </a:xfrm>
        </p:spPr>
        <p:txBody>
          <a:bodyPr/>
          <a:lstStyle/>
          <a:p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26667" r="31373" b="12121"/>
          <a:stretch>
            <a:fillRect/>
          </a:stretch>
        </p:blipFill>
        <p:spPr bwMode="auto">
          <a:xfrm>
            <a:off x="588236" y="1752600"/>
            <a:ext cx="425945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2057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2098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362200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5146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6670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495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line count form?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1054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cinquain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843" t="43636" r="6275" b="13333"/>
          <a:stretch>
            <a:fillRect/>
          </a:stretch>
        </p:blipFill>
        <p:spPr bwMode="auto">
          <a:xfrm>
            <a:off x="304800" y="1905000"/>
            <a:ext cx="6651778" cy="423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2438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66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89560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1242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19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line count form?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838200"/>
            <a:ext cx="5776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Rockwell Extra Bold" pitchFamily="18" charset="0"/>
              </a:rPr>
              <a:t>Shel</a:t>
            </a:r>
            <a:r>
              <a:rPr lang="en-US" sz="4800" dirty="0" smtClean="0">
                <a:latin typeface="Rockwell Extra Bold" pitchFamily="18" charset="0"/>
              </a:rPr>
              <a:t> Silverstein</a:t>
            </a:r>
            <a:endParaRPr lang="en-US" sz="4800" dirty="0">
              <a:latin typeface="Rockwell Extra Bol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quatrain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804" t="23030" r="12549" b="21818"/>
          <a:stretch>
            <a:fillRect/>
          </a:stretch>
        </p:blipFill>
        <p:spPr bwMode="auto">
          <a:xfrm>
            <a:off x="304800" y="1905000"/>
            <a:ext cx="40006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10200" y="5562600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is the line count form?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971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124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528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5814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7338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39624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838200"/>
            <a:ext cx="5776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Rockwell Extra Bold" pitchFamily="18" charset="0"/>
              </a:rPr>
              <a:t>Shel</a:t>
            </a:r>
            <a:r>
              <a:rPr lang="en-US" sz="4800" dirty="0" smtClean="0">
                <a:latin typeface="Rockwell Extra Bold" pitchFamily="18" charset="0"/>
              </a:rPr>
              <a:t> Silverstein</a:t>
            </a:r>
            <a:endParaRPr lang="en-US" sz="4800" dirty="0">
              <a:latin typeface="Rockwell Extra Bol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octave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39825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Rockwell Extra Bold" pitchFamily="18" charset="0"/>
              </a:rPr>
              <a:t>Rhyme Scheme Practice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1"/>
          </p:nvPr>
        </p:nvSpPr>
        <p:spPr>
          <a:xfrm>
            <a:off x="0" y="1981200"/>
            <a:ext cx="89154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1.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I knew I’d have to grow up sometime,		______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That my childhood memories would end,		______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But a spark within me died,			           ______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When I lost my imaginary friend. 			______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/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2.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As the sun set and the moon came,		______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I looked out the window in dread and shame.</a:t>
            </a:r>
            <a:r>
              <a:rPr lang="en-US" sz="2400" dirty="0" smtClean="0"/>
              <a:t>	_____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The sound of birds rose from the sky,		______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I waved my hand and bid goodbye.		            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36794" cy="1905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Ways to Read Poetry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429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smtClean="0">
                <a:solidFill>
                  <a:srgbClr val="FF0000"/>
                </a:solidFill>
              </a:rPr>
              <a:t>For the emotional impact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solidFill>
                  <a:srgbClr val="FF0000"/>
                </a:solidFill>
              </a:rPr>
              <a:t>For the analytical impact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3.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When I look into his eyes,			______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I see the deep blue sea.			______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I hope my love never dies,			______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That he’ll always be there for me.		______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4.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And here ends the saga			______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Of writers who have grown.		______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We’re successful authors,			______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/>
              <a:t>	Now we will be unknown.			______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71278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/>
          <a:p>
            <a:pPr eaLnBrk="1" hangingPunct="1"/>
            <a:r>
              <a:rPr lang="en-US" sz="4800" dirty="0" smtClean="0">
                <a:latin typeface="Rockwell Extra Bold" pitchFamily="18" charset="0"/>
              </a:rPr>
              <a:t>Rhyme Scheme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We Real Cool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570288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/>
              <a:t>We real cool</a:t>
            </a:r>
            <a:r>
              <a:rPr lang="en-US" sz="2000" b="1" dirty="0" smtClean="0"/>
              <a:t>.            ______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We left </a:t>
            </a:r>
            <a:r>
              <a:rPr lang="en-US" sz="2000" b="1" dirty="0"/>
              <a:t>school</a:t>
            </a:r>
            <a:r>
              <a:rPr lang="en-US" sz="2000" b="1" dirty="0" smtClean="0"/>
              <a:t>. 	______</a:t>
            </a: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We lurk </a:t>
            </a:r>
            <a:r>
              <a:rPr lang="en-US" sz="2000" b="1" dirty="0"/>
              <a:t>late</a:t>
            </a:r>
            <a:r>
              <a:rPr lang="en-US" sz="2000" b="1" dirty="0" smtClean="0"/>
              <a:t>. </a:t>
            </a:r>
            <a:r>
              <a:rPr lang="en-US" sz="2000" b="1" dirty="0"/>
              <a:t>	</a:t>
            </a:r>
            <a:r>
              <a:rPr lang="en-US" sz="2000" b="1" dirty="0" smtClean="0"/>
              <a:t>	______</a:t>
            </a: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We strike </a:t>
            </a:r>
            <a:r>
              <a:rPr lang="en-US" sz="2000" b="1" dirty="0"/>
              <a:t>straight. </a:t>
            </a:r>
            <a:r>
              <a:rPr lang="en-US" sz="2000" b="1" dirty="0" smtClean="0"/>
              <a:t>	______</a:t>
            </a: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We sing </a:t>
            </a:r>
            <a:r>
              <a:rPr lang="en-US" sz="2000" b="1" dirty="0"/>
              <a:t>sin. </a:t>
            </a:r>
            <a:r>
              <a:rPr lang="en-US" sz="2000" b="1" dirty="0" smtClean="0"/>
              <a:t>		______</a:t>
            </a: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We thin </a:t>
            </a:r>
            <a:r>
              <a:rPr lang="en-US" sz="2000" b="1" dirty="0"/>
              <a:t>gin. </a:t>
            </a:r>
            <a:r>
              <a:rPr lang="en-US" sz="2000" b="1" dirty="0" smtClean="0"/>
              <a:t>		______</a:t>
            </a: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We Jazz </a:t>
            </a:r>
            <a:r>
              <a:rPr lang="en-US" sz="2000" b="1" dirty="0"/>
              <a:t>June. </a:t>
            </a:r>
            <a:r>
              <a:rPr lang="en-US" sz="2000" b="1" dirty="0" smtClean="0"/>
              <a:t>	______</a:t>
            </a: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We die </a:t>
            </a:r>
            <a:r>
              <a:rPr lang="en-US" sz="2000" b="1" dirty="0"/>
              <a:t>soon</a:t>
            </a:r>
            <a:r>
              <a:rPr lang="en-US" sz="2000" b="1" dirty="0" smtClean="0"/>
              <a:t>.		______</a:t>
            </a:r>
          </a:p>
        </p:txBody>
      </p:sp>
      <p:sp>
        <p:nvSpPr>
          <p:cNvPr id="922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" y="228600"/>
            <a:ext cx="8229600" cy="13716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by Gwendolyn Brooks</a:t>
            </a:r>
            <a:endParaRPr lang="en-US" b="0" dirty="0" smtClean="0"/>
          </a:p>
        </p:txBody>
      </p:sp>
      <p:sp>
        <p:nvSpPr>
          <p:cNvPr id="9221" name="Content Placeholder 6"/>
          <p:cNvSpPr>
            <a:spLocks noGrp="1"/>
          </p:cNvSpPr>
          <p:nvPr>
            <p:ph sz="quarter" idx="4"/>
          </p:nvPr>
        </p:nvSpPr>
        <p:spPr>
          <a:xfrm>
            <a:off x="4876801" y="2906712"/>
            <a:ext cx="4648200" cy="14366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sz="1800" dirty="0" smtClean="0"/>
              <a:t>Find an example of internal rhyme.</a:t>
            </a:r>
            <a:endParaRPr lang="en-US" sz="1800" dirty="0" smtClean="0"/>
          </a:p>
          <a:p>
            <a:pPr marL="0" indent="0" eaLnBrk="1" hangingPunct="1">
              <a:buFont typeface="Arial" charset="0"/>
              <a:buNone/>
            </a:pPr>
            <a:endParaRPr lang="en-US" sz="2000" dirty="0" smtClean="0"/>
          </a:p>
          <a:p>
            <a:pPr marL="0" indent="0" eaLnBrk="1" hangingPunct="1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2057400" y="1600200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The Pool Players. </a:t>
            </a:r>
          </a:p>
          <a:p>
            <a:pPr algn="ctr" eaLnBrk="1" hangingPunct="1"/>
            <a:r>
              <a:rPr lang="en-US" dirty="0"/>
              <a:t>Seven at the Golden Shovel.</a:t>
            </a:r>
          </a:p>
        </p:txBody>
      </p:sp>
      <p:pic>
        <p:nvPicPr>
          <p:cNvPr id="9224" name="Picture 12" descr="C:\Users\Admin\AppData\Local\Microsoft\Windows\Temporary Internet Files\Content.IE5\GJJSZV7Q\MC9001539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0063"/>
            <a:ext cx="1793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3657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hin and gin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0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Sadie and Maud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7" name="Rectangle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958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12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 smtClean="0"/>
              <a:t>Maud </a:t>
            </a:r>
            <a:r>
              <a:rPr lang="en-US" sz="1400" dirty="0"/>
              <a:t>went to college.  </a:t>
            </a:r>
            <a:r>
              <a:rPr lang="en-US" sz="1400" dirty="0" smtClean="0"/>
              <a:t>	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Sadie stayed at home.   </a:t>
            </a:r>
            <a:r>
              <a:rPr lang="en-US" sz="1400" dirty="0" smtClean="0"/>
              <a:t>	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Sadie scraped life </a:t>
            </a:r>
            <a:r>
              <a:rPr lang="en-US" sz="1400" dirty="0" smtClean="0"/>
              <a:t>	               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With a fine-tooth comb. </a:t>
            </a:r>
            <a:r>
              <a:rPr lang="en-US" sz="1400" dirty="0" smtClean="0"/>
              <a:t>	          ______</a:t>
            </a:r>
            <a:endParaRPr lang="en-US" sz="1400" dirty="0"/>
          </a:p>
          <a:p>
            <a:pPr eaLnBrk="1" hangingPunct="1">
              <a:defRPr/>
            </a:pP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 smtClean="0"/>
              <a:t>She </a:t>
            </a:r>
            <a:r>
              <a:rPr lang="en-US" sz="1400" dirty="0"/>
              <a:t>didn’t leave a tangle in.  </a:t>
            </a:r>
            <a:r>
              <a:rPr lang="en-US" sz="1400" dirty="0" smtClean="0"/>
              <a:t>  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Her comb found every strand</a:t>
            </a:r>
            <a:r>
              <a:rPr lang="en-US" sz="1400" dirty="0" smtClean="0"/>
              <a:t>. 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Sadie was one of the </a:t>
            </a:r>
            <a:r>
              <a:rPr lang="en-US" sz="1400" dirty="0" err="1" smtClean="0"/>
              <a:t>livingest</a:t>
            </a:r>
            <a:endParaRPr lang="en-US" sz="1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 smtClean="0"/>
              <a:t> </a:t>
            </a:r>
            <a:r>
              <a:rPr lang="en-US" sz="1400" dirty="0"/>
              <a:t>chits   </a:t>
            </a:r>
            <a:r>
              <a:rPr lang="en-US" sz="1400" dirty="0" smtClean="0"/>
              <a:t>	                              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In all the land. </a:t>
            </a:r>
            <a:r>
              <a:rPr lang="en-US" sz="1400" dirty="0" smtClean="0"/>
              <a:t>	               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Sadie bore two babies   </a:t>
            </a:r>
            <a:r>
              <a:rPr lang="en-US" sz="1400" dirty="0" smtClean="0"/>
              <a:t>	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Under her maiden name</a:t>
            </a:r>
            <a:r>
              <a:rPr lang="en-US" sz="1400" dirty="0" smtClean="0"/>
              <a:t>.        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Maud and Ma and Papa   </a:t>
            </a:r>
            <a:r>
              <a:rPr lang="en-US" sz="1400" dirty="0" smtClean="0"/>
              <a:t>	          ______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Nearly died of shame. </a:t>
            </a:r>
            <a:r>
              <a:rPr lang="en-US" sz="1400" dirty="0" smtClean="0"/>
              <a:t>	          ______</a:t>
            </a:r>
            <a:endParaRPr lang="en-US" sz="1400" dirty="0"/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00" y="1697038"/>
            <a:ext cx="4114800" cy="4953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 smtClean="0"/>
              <a:t>When </a:t>
            </a:r>
            <a:r>
              <a:rPr lang="en-US" sz="1400" dirty="0"/>
              <a:t>Sadie said her last so-long </a:t>
            </a:r>
            <a:r>
              <a:rPr lang="en-US" sz="1400" dirty="0" smtClean="0"/>
              <a:t>    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Her girls struck out from home.   </a:t>
            </a:r>
            <a:r>
              <a:rPr lang="en-US" sz="1400" dirty="0" smtClean="0"/>
              <a:t>    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(Sadie had left as heritage </a:t>
            </a:r>
            <a:r>
              <a:rPr lang="en-US" sz="1400" dirty="0" smtClean="0"/>
              <a:t>             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Her fine-tooth comb.) </a:t>
            </a:r>
            <a:r>
              <a:rPr lang="en-US" sz="1400" dirty="0" smtClean="0"/>
              <a:t>                    _____</a:t>
            </a:r>
            <a:endParaRPr lang="en-US" sz="1400" dirty="0"/>
          </a:p>
          <a:p>
            <a:pPr eaLnBrk="1" hangingPunct="1">
              <a:defRPr/>
            </a:pP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 smtClean="0"/>
              <a:t>Maud</a:t>
            </a:r>
            <a:r>
              <a:rPr lang="en-US" sz="1400" dirty="0"/>
              <a:t>, who went to college,   </a:t>
            </a:r>
            <a:r>
              <a:rPr lang="en-US" sz="1400" dirty="0" smtClean="0"/>
              <a:t>          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Is a thin brown mouse. </a:t>
            </a:r>
            <a:r>
              <a:rPr lang="en-US" sz="1400" dirty="0" smtClean="0"/>
              <a:t>                  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She is living all alone </a:t>
            </a:r>
            <a:r>
              <a:rPr lang="en-US" sz="1400" dirty="0" smtClean="0"/>
              <a:t>                     _____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400" dirty="0"/>
              <a:t>In this old house</a:t>
            </a:r>
            <a:r>
              <a:rPr lang="en-US" sz="1400" dirty="0" smtClean="0"/>
              <a:t>.                            _____</a:t>
            </a:r>
            <a:endParaRPr lang="en-US" sz="14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0246" name="Picture 10" descr="C:\Users\Admin\AppData\Local\Microsoft\Windows\Temporary Internet Files\Content.IE5\4XTMIO92\MC90043621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171700" cy="254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Placeholder 5"/>
          <p:cNvSpPr>
            <a:spLocks/>
          </p:cNvSpPr>
          <p:nvPr/>
        </p:nvSpPr>
        <p:spPr bwMode="auto">
          <a:xfrm>
            <a:off x="457200" y="228600"/>
            <a:ext cx="8229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by Gwendolyn Brooks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Alliteration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006600"/>
                </a:solidFill>
                <a:latin typeface="Book Antiqua" pitchFamily="18" charset="0"/>
              </a:rPr>
              <a:t>the devices poets use to make their poems pleasing to the ear.</a:t>
            </a:r>
          </a:p>
        </p:txBody>
      </p:sp>
      <p:pic>
        <p:nvPicPr>
          <p:cNvPr id="23556" name="Picture 4" descr="list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81200"/>
            <a:ext cx="1676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Abstract 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00400"/>
            <a:ext cx="19319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200400" y="3352800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Alliteration</a:t>
            </a:r>
            <a:r>
              <a:rPr lang="en-US" sz="2400" dirty="0"/>
              <a:t>   The repeating of the </a:t>
            </a:r>
            <a:r>
              <a:rPr lang="en-US" sz="2400" u="sng" dirty="0"/>
              <a:t>beginning</a:t>
            </a:r>
            <a:r>
              <a:rPr lang="en-US" sz="2400" dirty="0"/>
              <a:t> consonant sound in words like</a:t>
            </a:r>
          </a:p>
          <a:p>
            <a:r>
              <a:rPr lang="en-US" sz="2400" dirty="0"/>
              <a:t> </a:t>
            </a:r>
            <a:r>
              <a:rPr lang="en-US" sz="2400" b="1" u="sng" dirty="0">
                <a:solidFill>
                  <a:srgbClr val="0000FF"/>
                </a:solidFill>
              </a:rPr>
              <a:t>d</a:t>
            </a:r>
            <a:r>
              <a:rPr lang="en-US" sz="2400" b="1" dirty="0"/>
              <a:t>ance, </a:t>
            </a:r>
            <a:r>
              <a:rPr lang="en-US" sz="2400" b="1" u="sng" dirty="0">
                <a:solidFill>
                  <a:srgbClr val="0000FF"/>
                </a:solidFill>
              </a:rPr>
              <a:t>d</a:t>
            </a:r>
            <a:r>
              <a:rPr lang="en-US" sz="2400" b="1" dirty="0"/>
              <a:t>are, and </a:t>
            </a:r>
            <a:r>
              <a:rPr lang="en-US" sz="2400" b="1" u="sng" dirty="0">
                <a:solidFill>
                  <a:srgbClr val="0000FF"/>
                </a:solidFill>
              </a:rPr>
              <a:t>d</a:t>
            </a:r>
            <a:r>
              <a:rPr lang="en-US" sz="2400" b="1" dirty="0"/>
              <a:t>rop     </a:t>
            </a:r>
          </a:p>
          <a:p>
            <a:r>
              <a:rPr lang="en-US" sz="2400" b="1" dirty="0"/>
              <a:t>		or</a:t>
            </a:r>
          </a:p>
          <a:p>
            <a:r>
              <a:rPr lang="en-US" sz="2400" b="1" u="sng" dirty="0">
                <a:solidFill>
                  <a:srgbClr val="0000FF"/>
                </a:solidFill>
              </a:rPr>
              <a:t>P</a:t>
            </a:r>
            <a:r>
              <a:rPr lang="en-US" sz="2400" b="1" dirty="0"/>
              <a:t>eter </a:t>
            </a:r>
            <a:r>
              <a:rPr lang="en-US" sz="2400" b="1" u="sng" dirty="0">
                <a:solidFill>
                  <a:srgbClr val="0000FF"/>
                </a:solidFill>
              </a:rPr>
              <a:t>P</a:t>
            </a:r>
            <a:r>
              <a:rPr lang="en-US" sz="2400" b="1" dirty="0"/>
              <a:t>iper </a:t>
            </a:r>
            <a:r>
              <a:rPr lang="en-US" sz="2400" b="1" u="sng" dirty="0">
                <a:solidFill>
                  <a:srgbClr val="0000FF"/>
                </a:solidFill>
              </a:rPr>
              <a:t>p</a:t>
            </a:r>
            <a:r>
              <a:rPr lang="en-US" sz="2400" b="1" dirty="0"/>
              <a:t>icked a </a:t>
            </a:r>
            <a:r>
              <a:rPr lang="en-US" sz="2400" b="1" u="sng" dirty="0">
                <a:solidFill>
                  <a:srgbClr val="0000FF"/>
                </a:solidFill>
              </a:rPr>
              <a:t>p</a:t>
            </a:r>
            <a:r>
              <a:rPr lang="en-US" sz="2400" b="1" dirty="0"/>
              <a:t>eck of    </a:t>
            </a:r>
            <a:r>
              <a:rPr lang="en-US" sz="2400" b="1" u="sng" dirty="0">
                <a:solidFill>
                  <a:srgbClr val="0000FF"/>
                </a:solidFill>
              </a:rPr>
              <a:t>p</a:t>
            </a:r>
            <a:r>
              <a:rPr lang="en-US" sz="2400" b="1" dirty="0"/>
              <a:t>ickled </a:t>
            </a:r>
            <a:r>
              <a:rPr lang="en-US" sz="2400" b="1" u="sng" dirty="0">
                <a:solidFill>
                  <a:srgbClr val="0000FF"/>
                </a:solidFill>
              </a:rPr>
              <a:t>p</a:t>
            </a:r>
            <a:r>
              <a:rPr lang="en-US" sz="2400" b="1" dirty="0"/>
              <a:t>eppers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Assonance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006600"/>
                </a:solidFill>
                <a:latin typeface="Book Antiqua" pitchFamily="18" charset="0"/>
              </a:rPr>
              <a:t>the devices poets use to make their poems pleasing to the ear.</a:t>
            </a:r>
          </a:p>
        </p:txBody>
      </p:sp>
      <p:pic>
        <p:nvPicPr>
          <p:cNvPr id="24580" name="Picture 4" descr="list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81200"/>
            <a:ext cx="1676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Abstract 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00400"/>
            <a:ext cx="19319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00400" y="3352800"/>
            <a:ext cx="5562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Assonance</a:t>
            </a:r>
            <a:r>
              <a:rPr lang="en-US" sz="2400"/>
              <a:t> The repetition of vowel sound in words like </a:t>
            </a:r>
            <a:r>
              <a:rPr lang="en-US" sz="2400" b="1"/>
              <a:t>r</a:t>
            </a:r>
            <a:r>
              <a:rPr lang="en-US" sz="2400" b="1" u="sng">
                <a:solidFill>
                  <a:srgbClr val="0000FF"/>
                </a:solidFill>
              </a:rPr>
              <a:t>a</a:t>
            </a:r>
            <a:r>
              <a:rPr lang="en-US" sz="2400" b="1"/>
              <a:t>in, m</a:t>
            </a:r>
            <a:r>
              <a:rPr lang="en-US" sz="2400" b="1" u="sng">
                <a:solidFill>
                  <a:srgbClr val="0000FF"/>
                </a:solidFill>
              </a:rPr>
              <a:t>a</a:t>
            </a:r>
            <a:r>
              <a:rPr lang="en-US" sz="2400" b="1"/>
              <a:t>kes, p</a:t>
            </a:r>
            <a:r>
              <a:rPr lang="en-US" sz="2400" b="1" u="sng">
                <a:solidFill>
                  <a:srgbClr val="0000FF"/>
                </a:solidFill>
              </a:rPr>
              <a:t>a</a:t>
            </a:r>
            <a:r>
              <a:rPr lang="en-US" sz="2400" b="1"/>
              <a:t>vement, and w</a:t>
            </a:r>
            <a:r>
              <a:rPr lang="en-US" sz="2400" b="1" u="sng">
                <a:solidFill>
                  <a:srgbClr val="0000FF"/>
                </a:solidFill>
              </a:rPr>
              <a:t>a</a:t>
            </a:r>
            <a:r>
              <a:rPr lang="en-US" sz="2400" b="1"/>
              <a:t>vy.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0000FF"/>
                </a:solidFill>
              </a:rPr>
              <a:t>O</a:t>
            </a:r>
            <a:r>
              <a:rPr lang="en-US" sz="2400" b="1"/>
              <a:t>ur noses, </a:t>
            </a:r>
            <a:r>
              <a:rPr lang="en-US" sz="2400" b="1">
                <a:solidFill>
                  <a:srgbClr val="0000FF"/>
                </a:solidFill>
              </a:rPr>
              <a:t>O</a:t>
            </a:r>
            <a:r>
              <a:rPr lang="en-US" sz="2400" b="1"/>
              <a:t>ur t</a:t>
            </a:r>
            <a:r>
              <a:rPr lang="en-US" sz="2400" b="1">
                <a:solidFill>
                  <a:srgbClr val="0000FF"/>
                </a:solidFill>
              </a:rPr>
              <a:t>o</a:t>
            </a:r>
            <a:r>
              <a:rPr lang="en-US" sz="2400" b="1"/>
              <a:t>es, take h</a:t>
            </a:r>
            <a:r>
              <a:rPr lang="en-US" sz="2400" b="1">
                <a:solidFill>
                  <a:srgbClr val="0000FF"/>
                </a:solidFill>
              </a:rPr>
              <a:t>o</a:t>
            </a:r>
            <a:r>
              <a:rPr lang="en-US" sz="2400" b="1"/>
              <a:t>ld </a:t>
            </a:r>
            <a:r>
              <a:rPr lang="en-US" sz="2400" b="1">
                <a:solidFill>
                  <a:srgbClr val="0000FF"/>
                </a:solidFill>
              </a:rPr>
              <a:t>o</a:t>
            </a:r>
            <a:r>
              <a:rPr lang="en-US" sz="2400" b="1"/>
              <a:t>n the l</a:t>
            </a:r>
            <a:r>
              <a:rPr lang="en-US" sz="2400" b="1">
                <a:solidFill>
                  <a:srgbClr val="0000FF"/>
                </a:solidFill>
              </a:rPr>
              <a:t>o</a:t>
            </a:r>
            <a:r>
              <a:rPr lang="en-US" sz="2400" b="1"/>
              <a:t>am”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gradFill flip="none" rotWithShape="1">
                  <a:gsLst>
                    <a:gs pos="0">
                      <a:srgbClr val="FF3399">
                        <a:alpha val="54000"/>
                      </a:srgbClr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Consonance</a:t>
            </a:r>
            <a:endParaRPr lang="en-US" sz="6000" dirty="0">
              <a:gradFill flip="none" rotWithShape="1">
                <a:gsLst>
                  <a:gs pos="0">
                    <a:srgbClr val="FF3399">
                      <a:alpha val="54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16798"/>
            <a:ext cx="5791200" cy="3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334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The </a:t>
            </a:r>
            <a:r>
              <a:rPr lang="en-US" sz="2400" dirty="0" smtClean="0">
                <a:solidFill>
                  <a:srgbClr val="FFC000"/>
                </a:solidFill>
                <a:latin typeface="Rockwell" pitchFamily="18" charset="0"/>
              </a:rPr>
              <a:t>s</a:t>
            </a:r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ailor </a:t>
            </a:r>
            <a:r>
              <a:rPr lang="en-US" sz="2400" i="1" dirty="0" smtClean="0">
                <a:solidFill>
                  <a:srgbClr val="FFC000"/>
                </a:solidFill>
                <a:latin typeface="Rockwell" pitchFamily="18" charset="0"/>
              </a:rPr>
              <a:t>s</a:t>
            </a:r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ings </a:t>
            </a:r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of rope</a:t>
            </a:r>
            <a:r>
              <a:rPr lang="en-US" sz="2400" i="1" dirty="0" smtClean="0">
                <a:solidFill>
                  <a:srgbClr val="33CC33"/>
                </a:solidFill>
                <a:latin typeface="Rockwell" pitchFamily="18" charset="0"/>
              </a:rPr>
              <a:t>s</a:t>
            </a:r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 and thing</a:t>
            </a:r>
            <a:r>
              <a:rPr lang="en-US" sz="2400" i="1" dirty="0" smtClean="0">
                <a:solidFill>
                  <a:srgbClr val="33CC33"/>
                </a:solidFill>
                <a:latin typeface="Rockwell" pitchFamily="18" charset="0"/>
              </a:rPr>
              <a:t>s</a:t>
            </a:r>
          </a:p>
          <a:p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In ship</a:t>
            </a:r>
            <a:r>
              <a:rPr lang="en-US" sz="2400" i="1" dirty="0" smtClean="0">
                <a:solidFill>
                  <a:srgbClr val="33CC33"/>
                </a:solidFill>
                <a:latin typeface="Rockwell" pitchFamily="18" charset="0"/>
              </a:rPr>
              <a:t>s</a:t>
            </a:r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 upon the </a:t>
            </a:r>
            <a:r>
              <a:rPr lang="en-US" sz="2400" i="1" dirty="0" smtClean="0">
                <a:solidFill>
                  <a:srgbClr val="FFC000"/>
                </a:solidFill>
                <a:latin typeface="Rockwell" pitchFamily="18" charset="0"/>
              </a:rPr>
              <a:t>s</a:t>
            </a:r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ea</a:t>
            </a:r>
            <a:r>
              <a:rPr lang="en-US" sz="2400" i="1" dirty="0" smtClean="0">
                <a:solidFill>
                  <a:srgbClr val="33CC33"/>
                </a:solidFill>
                <a:latin typeface="Rockwell" pitchFamily="18" charset="0"/>
              </a:rPr>
              <a:t>s</a:t>
            </a:r>
            <a:r>
              <a:rPr lang="en-US" sz="2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Rockwell" pitchFamily="18" charset="0"/>
              </a:rPr>
              <a:t>.</a:t>
            </a:r>
            <a:endParaRPr lang="en-US" sz="24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Rockwell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2116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  <a:latin typeface="Rockwell Extra Bold" pitchFamily="18" charset="0"/>
              </a:rPr>
              <a:t>The repetition of consonant sounds  found in or at the end of words in a line of poetry.</a:t>
            </a:r>
            <a:endParaRPr lang="en-US" dirty="0">
              <a:solidFill>
                <a:srgbClr val="33CC33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38200" y="48768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/>
              <a:t>Sh</a:t>
            </a:r>
            <a:r>
              <a:rPr lang="en-US" sz="3600" i="1" dirty="0">
                <a:solidFill>
                  <a:srgbClr val="FFC000"/>
                </a:solidFill>
              </a:rPr>
              <a:t>e</a:t>
            </a:r>
            <a:r>
              <a:rPr lang="en-US" sz="3600" i="1" dirty="0">
                <a:solidFill>
                  <a:srgbClr val="FF6600"/>
                </a:solidFill>
              </a:rPr>
              <a:t> </a:t>
            </a:r>
            <a:r>
              <a:rPr lang="en-US" sz="3600" i="1" dirty="0">
                <a:solidFill>
                  <a:srgbClr val="33CC33"/>
                </a:solidFill>
              </a:rPr>
              <a:t>s</a:t>
            </a:r>
            <a:r>
              <a:rPr lang="en-US" sz="3600" i="1" dirty="0"/>
              <a:t>ell</a:t>
            </a:r>
            <a:r>
              <a:rPr lang="en-US" sz="3600" i="1" dirty="0">
                <a:solidFill>
                  <a:srgbClr val="0000FF"/>
                </a:solidFill>
              </a:rPr>
              <a:t>s</a:t>
            </a:r>
            <a:r>
              <a:rPr lang="en-US" sz="3600" i="1" dirty="0">
                <a:solidFill>
                  <a:srgbClr val="FF6600"/>
                </a:solidFill>
              </a:rPr>
              <a:t> </a:t>
            </a:r>
            <a:r>
              <a:rPr lang="en-US" sz="3600" i="1" dirty="0">
                <a:solidFill>
                  <a:srgbClr val="33CC33"/>
                </a:solidFill>
              </a:rPr>
              <a:t>s</a:t>
            </a:r>
            <a:r>
              <a:rPr lang="en-US" sz="3600" i="1" dirty="0">
                <a:solidFill>
                  <a:srgbClr val="FFC000"/>
                </a:solidFill>
              </a:rPr>
              <a:t>ea</a:t>
            </a:r>
            <a:r>
              <a:rPr lang="en-US" sz="3600" i="1" dirty="0">
                <a:solidFill>
                  <a:srgbClr val="0000FF"/>
                </a:solidFill>
              </a:rPr>
              <a:t>sh</a:t>
            </a:r>
            <a:r>
              <a:rPr lang="en-US" sz="3600" i="1" dirty="0"/>
              <a:t>ell</a:t>
            </a:r>
            <a:r>
              <a:rPr lang="en-US" sz="3600" i="1" dirty="0">
                <a:solidFill>
                  <a:srgbClr val="0000FF"/>
                </a:solidFill>
              </a:rPr>
              <a:t>s</a:t>
            </a:r>
            <a:r>
              <a:rPr lang="en-US" sz="3600" i="1" dirty="0">
                <a:solidFill>
                  <a:srgbClr val="FF6600"/>
                </a:solidFill>
              </a:rPr>
              <a:t> </a:t>
            </a:r>
            <a:r>
              <a:rPr lang="en-US" sz="3600" i="1" dirty="0"/>
              <a:t>by</a:t>
            </a:r>
            <a:r>
              <a:rPr lang="en-US" sz="3600" i="1" dirty="0">
                <a:solidFill>
                  <a:srgbClr val="FF6600"/>
                </a:solidFill>
              </a:rPr>
              <a:t> </a:t>
            </a:r>
            <a:r>
              <a:rPr lang="en-US" sz="3600" i="1" dirty="0"/>
              <a:t>th</a:t>
            </a:r>
            <a:r>
              <a:rPr lang="en-US" sz="3600" i="1" dirty="0">
                <a:solidFill>
                  <a:srgbClr val="FFC000"/>
                </a:solidFill>
              </a:rPr>
              <a:t>e</a:t>
            </a:r>
            <a:r>
              <a:rPr lang="en-US" sz="3600" i="1" dirty="0">
                <a:solidFill>
                  <a:srgbClr val="FF6600"/>
                </a:solidFill>
              </a:rPr>
              <a:t> </a:t>
            </a:r>
            <a:r>
              <a:rPr lang="en-US" sz="3600" i="1" dirty="0">
                <a:solidFill>
                  <a:srgbClr val="33CC33"/>
                </a:solidFill>
              </a:rPr>
              <a:t>s</a:t>
            </a:r>
            <a:r>
              <a:rPr lang="en-US" sz="3600" i="1" dirty="0">
                <a:solidFill>
                  <a:srgbClr val="FFC000"/>
                </a:solidFill>
              </a:rPr>
              <a:t>ea</a:t>
            </a:r>
            <a:r>
              <a:rPr lang="en-US" sz="3600" i="1" dirty="0">
                <a:solidFill>
                  <a:srgbClr val="0000FF"/>
                </a:solidFill>
              </a:rPr>
              <a:t>sh</a:t>
            </a:r>
            <a:r>
              <a:rPr lang="en-US" sz="3600" i="1" dirty="0"/>
              <a:t>ore</a:t>
            </a:r>
          </a:p>
        </p:txBody>
      </p:sp>
      <p:sp>
        <p:nvSpPr>
          <p:cNvPr id="25604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3581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Assonance 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657600" y="0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CC33"/>
                </a:solidFill>
                <a:latin typeface="TI-92p Mini Sans" pitchFamily="2" charset="0"/>
              </a:rPr>
              <a:t>&amp;</a:t>
            </a:r>
            <a:r>
              <a:rPr lang="en-US" sz="4000">
                <a:solidFill>
                  <a:srgbClr val="33CC33"/>
                </a:solidFill>
                <a:latin typeface="TI-92p Mini Sans" pitchFamily="2" charset="0"/>
              </a:rPr>
              <a:t> </a:t>
            </a:r>
            <a:r>
              <a:rPr lang="en-US" sz="4000" b="1">
                <a:solidFill>
                  <a:srgbClr val="33CC33"/>
                </a:solidFill>
                <a:latin typeface="TI-92p Mini Sans" pitchFamily="2" charset="0"/>
              </a:rPr>
              <a:t>Alliteration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36118"/>
            <a:ext cx="6477000" cy="31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762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Script MT Bold" pitchFamily="66" charset="0"/>
              </a:rPr>
              <a:t>&amp; Consonance</a:t>
            </a:r>
            <a:endParaRPr lang="en-US" sz="3200" dirty="0">
              <a:solidFill>
                <a:srgbClr val="0000FF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i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Onamatopoeia</a:t>
            </a:r>
            <a:endParaRPr lang="en-US" sz="6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400800" cy="327660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itchFamily="34" charset="0"/>
                <a:cs typeface="Segoe UI" pitchFamily="34" charset="0"/>
              </a:rPr>
              <a:t>A word whose pronunciation suggests its meaning.</a:t>
            </a:r>
            <a:endParaRPr lang="en-US" sz="2000" b="1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8200" y="5715000"/>
            <a:ext cx="8382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5105400"/>
            <a:ext cx="12192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4648200"/>
            <a:ext cx="1143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4114800"/>
            <a:ext cx="8382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3581400"/>
            <a:ext cx="8382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3124200"/>
            <a:ext cx="6858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590800"/>
            <a:ext cx="9906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162800" cy="47625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Rockwell Extra Bold" pitchFamily="18" charset="0"/>
              </a:rPr>
              <a:t>Onomatopoeia</a:t>
            </a:r>
            <a:endParaRPr lang="en-US" sz="54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828800"/>
            <a:ext cx="2819400" cy="6172200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“The Fourth”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by </a:t>
            </a:r>
            <a:r>
              <a:rPr lang="en-US" sz="1400" dirty="0" err="1" smtClean="0">
                <a:latin typeface="Arial Narrow" pitchFamily="34" charset="0"/>
              </a:rPr>
              <a:t>Shel</a:t>
            </a:r>
            <a:r>
              <a:rPr lang="en-US" sz="1400" dirty="0" smtClean="0">
                <a:latin typeface="Arial Narrow" pitchFamily="34" charset="0"/>
              </a:rPr>
              <a:t> Silverstein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Oh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CRASH!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my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BASH!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it’s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BANG!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the 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ZANG!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Fourth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WHOOSH!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Of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BAROOM!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July</a:t>
            </a:r>
          </a:p>
          <a:p>
            <a:pPr algn="ctr">
              <a:buNone/>
            </a:pPr>
            <a:r>
              <a:rPr lang="en-US" sz="1400" i="1" dirty="0" smtClean="0">
                <a:latin typeface="Arial Narrow" pitchFamily="34" charset="0"/>
              </a:rPr>
              <a:t>WHEW!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691063"/>
          </a:xfrm>
        </p:spPr>
        <p:txBody>
          <a:bodyPr/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Use of words that sound like the noises they describe.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Poets choose words not just for what they mean, but what they sound like.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Poets use onomatopoeia to liven up their writing and add fun sounds to it.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7086600" y="1676400"/>
            <a:ext cx="12954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1676400"/>
            <a:ext cx="144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On the </a:t>
            </a:r>
          </a:p>
          <a:p>
            <a:r>
              <a:rPr lang="en-US" sz="1600" b="1" dirty="0" smtClean="0"/>
              <a:t>Fourth of July</a:t>
            </a:r>
          </a:p>
          <a:p>
            <a:r>
              <a:rPr lang="en-US" sz="1600" b="1" dirty="0" smtClean="0"/>
              <a:t>you hear: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Crashes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Bashes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Bangs</a:t>
            </a:r>
          </a:p>
          <a:p>
            <a:endParaRPr lang="en-US" sz="1600" b="1" dirty="0" smtClean="0"/>
          </a:p>
          <a:p>
            <a:r>
              <a:rPr lang="en-US" sz="1600" b="1" dirty="0" err="1" smtClean="0"/>
              <a:t>Zangs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err="1" smtClean="0"/>
              <a:t>Whooshs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err="1" smtClean="0"/>
              <a:t>Barooms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err="1" smtClean="0"/>
              <a:t>Whews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0200" y="4191000"/>
            <a:ext cx="2895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3733800"/>
            <a:ext cx="32766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2895600"/>
            <a:ext cx="2971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749300"/>
          </a:xfrm>
        </p:spPr>
        <p:txBody>
          <a:bodyPr/>
          <a:lstStyle/>
          <a:p>
            <a:r>
              <a:rPr lang="en-US" sz="5400" dirty="0" smtClean="0">
                <a:latin typeface="Rockwell Extra Bold" pitchFamily="18" charset="0"/>
              </a:rPr>
              <a:t>Personification</a:t>
            </a:r>
            <a:endParaRPr lang="en-US" sz="5400" dirty="0">
              <a:latin typeface="Rockwell Extra Bol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76400"/>
            <a:ext cx="3008313" cy="3352800"/>
          </a:xfrm>
        </p:spPr>
        <p:txBody>
          <a:bodyPr/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Type of figure of speech that gives human qualities to animals, objects, or ideas.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Adds life to a poem and helps the reader view a familiar thing in a new way.</a:t>
            </a:r>
          </a:p>
          <a:p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5334000"/>
            <a:ext cx="8534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886200" cy="376555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latin typeface="Arial Narrow" pitchFamily="34" charset="0"/>
              </a:rPr>
              <a:t>“Snowy Benches”</a:t>
            </a:r>
          </a:p>
          <a:p>
            <a:pPr algn="ctr">
              <a:buNone/>
            </a:pPr>
            <a:r>
              <a:rPr lang="en-US" sz="2400" dirty="0" smtClean="0">
                <a:latin typeface="Arial Narrow" pitchFamily="34" charset="0"/>
              </a:rPr>
              <a:t>by Aileen Fisher</a:t>
            </a:r>
          </a:p>
          <a:p>
            <a:pPr algn="ctr"/>
            <a:endParaRPr lang="en-US" sz="24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 Narrow" pitchFamily="34" charset="0"/>
              </a:rPr>
              <a:t>Do parks get lonely</a:t>
            </a:r>
          </a:p>
          <a:p>
            <a:pPr algn="ctr">
              <a:buNone/>
            </a:pPr>
            <a:r>
              <a:rPr lang="en-US" sz="2400" dirty="0" smtClean="0">
                <a:latin typeface="Arial Narrow" pitchFamily="34" charset="0"/>
              </a:rPr>
              <a:t>in winter, perhaps,</a:t>
            </a:r>
          </a:p>
          <a:p>
            <a:pPr algn="ctr">
              <a:buNone/>
            </a:pPr>
            <a:r>
              <a:rPr lang="en-US" sz="2400" dirty="0" smtClean="0">
                <a:latin typeface="Arial Narrow" pitchFamily="34" charset="0"/>
              </a:rPr>
              <a:t>when benches have only</a:t>
            </a:r>
          </a:p>
          <a:p>
            <a:pPr algn="ctr">
              <a:buNone/>
            </a:pPr>
            <a:r>
              <a:rPr lang="en-US" sz="2400" dirty="0" smtClean="0">
                <a:latin typeface="Arial Narrow" pitchFamily="34" charset="0"/>
              </a:rPr>
              <a:t>snow on their laps?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4864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Parks have feelings and benches have laps.  </a:t>
            </a:r>
          </a:p>
          <a:p>
            <a:r>
              <a:rPr lang="en-US" sz="2000" b="1" dirty="0" smtClean="0"/>
              <a:t>The poet asks whether the parks feel lonely </a:t>
            </a:r>
          </a:p>
          <a:p>
            <a:r>
              <a:rPr lang="en-US" sz="2000" b="1" dirty="0" smtClean="0"/>
              <a:t>in winter, like people sometimes do. 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8458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type of literature that expresses ideas, feelings, or tells a story in a specific form using </a:t>
            </a:r>
            <a:r>
              <a:rPr lang="en-US" sz="3200">
                <a:solidFill>
                  <a:srgbClr val="0000FF"/>
                </a:solidFill>
              </a:rPr>
              <a:t>lines</a:t>
            </a:r>
            <a:r>
              <a:rPr lang="en-US" sz="3200"/>
              <a:t> and </a:t>
            </a:r>
            <a:r>
              <a:rPr lang="en-US" sz="3200">
                <a:solidFill>
                  <a:srgbClr val="0000FF"/>
                </a:solidFill>
              </a:rPr>
              <a:t>stanzas.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350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Poetry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5800" y="3886200"/>
            <a:ext cx="3352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95600"/>
            <a:ext cx="21336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/>
          <a:lstStyle/>
          <a:p>
            <a:r>
              <a:rPr lang="en-US" sz="6000" dirty="0" smtClean="0">
                <a:latin typeface="Rockwell Extra Bold" pitchFamily="18" charset="0"/>
              </a:rPr>
              <a:t>Idiom</a:t>
            </a:r>
            <a:endParaRPr lang="en-US" sz="6000" dirty="0">
              <a:latin typeface="Rockwell Extra Bol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05000"/>
            <a:ext cx="3008313" cy="4191000"/>
          </a:xfrm>
        </p:spPr>
        <p:txBody>
          <a:bodyPr/>
          <a:lstStyle/>
          <a:p>
            <a:pPr marL="347472" indent="-347472">
              <a:buFont typeface="Arial" pitchFamily="34" charset="0"/>
              <a:buChar char="•"/>
            </a:pPr>
            <a:r>
              <a:rPr lang="en-US" sz="1600" dirty="0" smtClean="0"/>
              <a:t>An everyday saying that doesn’t exactly mean what the words say.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1600" dirty="0" smtClean="0"/>
              <a:t>Poet’s use idioms because that’s the way people talk to each other.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1600" dirty="0" smtClean="0"/>
              <a:t>Example: “easy as pie” means you are able to do something without difficulty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5486400"/>
            <a:ext cx="8686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44650"/>
            <a:ext cx="4883150" cy="5213350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latin typeface="Arial Narrow" pitchFamily="34" charset="0"/>
              </a:rPr>
              <a:t>“Last Night”</a:t>
            </a:r>
          </a:p>
          <a:p>
            <a:pPr algn="ctr">
              <a:buNone/>
            </a:pPr>
            <a:r>
              <a:rPr lang="en-US" sz="1800" dirty="0" smtClean="0">
                <a:latin typeface="Arial Narrow" pitchFamily="34" charset="0"/>
              </a:rPr>
              <a:t>by David L. Harrison</a:t>
            </a:r>
          </a:p>
          <a:p>
            <a:pPr algn="ctr">
              <a:buNone/>
            </a:pPr>
            <a:endParaRPr lang="en-US" sz="1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Last night I knew the answers.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Last night I had them pat.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Last night I could have told you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Every answer, just like that!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Last night my brain was cooking.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Last night I got them right.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Last night I was a genius.</a:t>
            </a:r>
          </a:p>
          <a:p>
            <a:pPr>
              <a:buNone/>
            </a:pPr>
            <a:r>
              <a:rPr lang="en-US" sz="1800" dirty="0" smtClean="0">
                <a:latin typeface="Arial Narrow" pitchFamily="34" charset="0"/>
              </a:rPr>
              <a:t>So where were you last night!</a:t>
            </a:r>
            <a:endParaRPr lang="en-US" sz="18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“I had them pat” - knowing something well.</a:t>
            </a:r>
          </a:p>
          <a:p>
            <a:r>
              <a:rPr lang="en-US" sz="2200" b="1" dirty="0" smtClean="0"/>
              <a:t>“My brain is cooking” - it was working  fast  </a:t>
            </a:r>
          </a:p>
          <a:p>
            <a:r>
              <a:rPr lang="en-US" sz="2200" b="1" dirty="0" smtClean="0"/>
              <a:t>and bubbling over with ideas.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76800" y="47244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400" y="47244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4267200"/>
            <a:ext cx="381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3962400"/>
            <a:ext cx="1371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733800"/>
            <a:ext cx="457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2971800"/>
            <a:ext cx="16002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2514600"/>
            <a:ext cx="3048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2209800"/>
            <a:ext cx="17526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Rockwell Extra Bold" pitchFamily="18" charset="0"/>
              </a:rPr>
              <a:t>Mood</a:t>
            </a:r>
            <a:endParaRPr lang="en-US" sz="6000" dirty="0">
              <a:latin typeface="Rockwell Extra Bol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81200"/>
            <a:ext cx="3008313" cy="4691063"/>
          </a:xfrm>
        </p:spPr>
        <p:txBody>
          <a:bodyPr/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Feeling that a poem creates in the reader.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Can be positive or negative.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000" dirty="0" smtClean="0"/>
              <a:t>Poet creates the mood with the length of sentences, the words chosen, punctuation, and the sounds of the words.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7391400" y="1676400"/>
            <a:ext cx="1752600" cy="2057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1752600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Short words </a:t>
            </a:r>
          </a:p>
          <a:p>
            <a:r>
              <a:rPr lang="en-US" sz="2000" b="1" dirty="0" smtClean="0"/>
              <a:t>and lines </a:t>
            </a:r>
          </a:p>
          <a:p>
            <a:r>
              <a:rPr lang="en-US" sz="2000" b="1" dirty="0" smtClean="0"/>
              <a:t>create a </a:t>
            </a:r>
          </a:p>
          <a:p>
            <a:r>
              <a:rPr lang="en-US" sz="2000" b="1" dirty="0" smtClean="0"/>
              <a:t>serious mood.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620000" y="4114800"/>
            <a:ext cx="1524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0" y="4191000"/>
            <a:ext cx="152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Words create </a:t>
            </a:r>
          </a:p>
          <a:p>
            <a:r>
              <a:rPr lang="en-US" sz="2000" b="1" dirty="0" smtClean="0"/>
              <a:t>a feeling of sadness.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121150" cy="6280150"/>
          </a:xfrm>
        </p:spPr>
        <p:txBody>
          <a:bodyPr/>
          <a:lstStyle/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“Poor” </a:t>
            </a:r>
          </a:p>
          <a:p>
            <a:pPr algn="ctr">
              <a:buNone/>
            </a:pPr>
            <a:r>
              <a:rPr lang="en-US" sz="1400" dirty="0" smtClean="0">
                <a:latin typeface="Arial Narrow" pitchFamily="34" charset="0"/>
              </a:rPr>
              <a:t>by Myra Livingston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I heard of poor.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It means hungry, no food.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No shoes, no place to live,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Nothing good.</a:t>
            </a:r>
          </a:p>
          <a:p>
            <a:endParaRPr lang="en-US" sz="1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It means winter nights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And being cold,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It is lonely, alone.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Feeling old.</a:t>
            </a:r>
          </a:p>
          <a:p>
            <a:endParaRPr lang="en-US" sz="1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Poor is a tired face.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Poor is thin.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Poor is standing outside</a:t>
            </a:r>
          </a:p>
          <a:p>
            <a:pPr>
              <a:buNone/>
            </a:pPr>
            <a:r>
              <a:rPr lang="en-US" sz="1400" dirty="0" smtClean="0">
                <a:latin typeface="Arial Narrow" pitchFamily="34" charset="0"/>
              </a:rPr>
              <a:t>Looking in.</a:t>
            </a:r>
            <a:endParaRPr lang="en-US" sz="14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chemeClr val="hlink"/>
                </a:solidFill>
              </a:rPr>
              <a:t>The repeating of a word or phrase to add rhythm or to emphasize a certain idea.</a:t>
            </a:r>
          </a:p>
          <a:p>
            <a:pPr eaLnBrk="1" hangingPunct="1">
              <a:buFont typeface="Wingdings" pitchFamily="2" charset="2"/>
              <a:buNone/>
            </a:pPr>
            <a:endParaRPr lang="en-US" b="1" i="1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rgbClr val="006600"/>
                </a:solidFill>
              </a:rPr>
              <a:t>The wind hissed, hissed down the alley.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Repetition</a:t>
            </a:r>
          </a:p>
        </p:txBody>
      </p:sp>
      <p:pic>
        <p:nvPicPr>
          <p:cNvPr id="29700" name="Picture 4" descr="The w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19600"/>
            <a:ext cx="2895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chemeClr val="hlink"/>
                </a:solidFill>
              </a:rPr>
              <a:t>comes to us through our five senses.</a:t>
            </a:r>
            <a:r>
              <a:rPr lang="en-US" smtClean="0"/>
              <a:t> </a:t>
            </a:r>
            <a:endParaRPr lang="en-US" b="1" i="1" smtClean="0">
              <a:solidFill>
                <a:schemeClr val="hlink"/>
              </a:solidFill>
            </a:endParaRP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Imagery</a:t>
            </a:r>
          </a:p>
        </p:txBody>
      </p:sp>
      <p:pic>
        <p:nvPicPr>
          <p:cNvPr id="30724" name="Picture 5" descr="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28800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Sens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14600"/>
            <a:ext cx="31242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Sens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Sense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581400"/>
            <a:ext cx="27432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chemeClr val="hlink"/>
                </a:solidFill>
              </a:rPr>
              <a:t>comes to us through our five senses.</a:t>
            </a:r>
            <a:r>
              <a:rPr lang="en-US" smtClean="0"/>
              <a:t> </a:t>
            </a:r>
            <a:endParaRPr lang="en-US" b="1" i="1" smtClean="0">
              <a:solidFill>
                <a:schemeClr val="hlink"/>
              </a:solidFill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Imagery</a:t>
            </a:r>
          </a:p>
        </p:txBody>
      </p:sp>
      <p:pic>
        <p:nvPicPr>
          <p:cNvPr id="31748" name="Picture 7" descr="Sense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81400"/>
            <a:ext cx="27432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381000" y="2743200"/>
            <a:ext cx="5562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They allow us to see, hear, smell, taste, and touch.  Poets use special language to create mental pictures or sounds or smells.  </a:t>
            </a:r>
            <a:r>
              <a:rPr lang="en-US" sz="2800" b="1" i="1">
                <a:solidFill>
                  <a:srgbClr val="0000FF"/>
                </a:solidFill>
              </a:rPr>
              <a:t>Imagery </a:t>
            </a:r>
            <a:r>
              <a:rPr lang="en-US" sz="2800" i="1">
                <a:solidFill>
                  <a:srgbClr val="0000FF"/>
                </a:solidFill>
              </a:rPr>
              <a:t>is the name we give to the use of this special language.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chemeClr val="hlink"/>
                </a:solidFill>
              </a:rPr>
              <a:t>comes to us through our five senses.</a:t>
            </a:r>
            <a:r>
              <a:rPr lang="en-US" smtClean="0"/>
              <a:t> </a:t>
            </a:r>
            <a:endParaRPr lang="en-US" b="1" i="1" smtClean="0">
              <a:solidFill>
                <a:schemeClr val="hlink"/>
              </a:solidFill>
            </a:endParaRP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Imagery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5562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Most imagery is visual.  It creates pictures in the reader’s mind by appealing to the sense of sight.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 i="1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32773" name="Picture 6" descr="Visual Imager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1195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Visual imagery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238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Visual Imagery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39138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chemeClr val="hlink"/>
                </a:solidFill>
              </a:rPr>
              <a:t>comes to us through our five senses.</a:t>
            </a:r>
            <a:r>
              <a:rPr lang="en-US" smtClean="0"/>
              <a:t> </a:t>
            </a:r>
            <a:endParaRPr lang="en-US" b="1" i="1" smtClean="0">
              <a:solidFill>
                <a:schemeClr val="hlink"/>
              </a:solidFill>
            </a:endParaRP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Imagery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2743200"/>
            <a:ext cx="556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Images</a:t>
            </a:r>
            <a:r>
              <a:rPr lang="en-US" sz="2400" i="1"/>
              <a:t> can also appeal to the senses of sound, touch, taste, and smell.</a:t>
            </a:r>
            <a:r>
              <a:rPr lang="en-US"/>
              <a:t> </a:t>
            </a:r>
          </a:p>
        </p:txBody>
      </p:sp>
      <p:pic>
        <p:nvPicPr>
          <p:cNvPr id="33797" name="Picture 8" descr="Tou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0" y="0"/>
            <a:ext cx="158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Sm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1571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" descr="Ta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38600"/>
            <a:ext cx="3048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1" descr="Abstract 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00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39138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>
                <a:solidFill>
                  <a:schemeClr val="hlink"/>
                </a:solidFill>
              </a:rPr>
              <a:t>comes to us through our five senses.</a:t>
            </a:r>
            <a:r>
              <a:rPr lang="en-US" smtClean="0"/>
              <a:t> </a:t>
            </a:r>
            <a:endParaRPr lang="en-US" b="1" i="1" smtClean="0">
              <a:solidFill>
                <a:schemeClr val="hlink"/>
              </a:solidFill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Imagery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2743200"/>
            <a:ext cx="5562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While imagery is an element of all types of writing, it is especially important in poetry.</a:t>
            </a:r>
          </a:p>
        </p:txBody>
      </p:sp>
      <p:pic>
        <p:nvPicPr>
          <p:cNvPr id="34821" name="Picture 5" descr="Tou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0" y="0"/>
            <a:ext cx="158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Sm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1571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3913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	  </a:t>
            </a:r>
            <a:r>
              <a:rPr lang="en-US" sz="2600" b="1" i="1" smtClean="0"/>
              <a:t>Wolves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Last night I heard wolves howling,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their voices coming from afar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over the wind-polished ice – so much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brave solitude in that sound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hlink"/>
                </a:solidFill>
                <a:latin typeface="Times New Roman" pitchFamily="18" charset="0"/>
              </a:rPr>
              <a:t>They are death’s snowbound sailors;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hlink"/>
                </a:solidFill>
                <a:latin typeface="Times New Roman" pitchFamily="18" charset="0"/>
              </a:rPr>
              <a:t>they know only a continual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hlink"/>
                </a:solidFill>
                <a:latin typeface="Times New Roman" pitchFamily="18" charset="0"/>
              </a:rPr>
              <a:t>drifting between moonlit islands,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chemeClr val="hlink"/>
                </a:solidFill>
                <a:latin typeface="Times New Roman" pitchFamily="18" charset="0"/>
              </a:rPr>
              <a:t>their tongues licking the stars.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Imagery</a:t>
            </a:r>
          </a:p>
        </p:txBody>
      </p:sp>
      <p:pic>
        <p:nvPicPr>
          <p:cNvPr id="35844" name="Picture 7" descr="wol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27432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Wol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3913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400" smtClean="0">
                <a:solidFill>
                  <a:srgbClr val="0000FF"/>
                </a:solidFill>
                <a:latin typeface="Trebuchet MS" pitchFamily="34" charset="0"/>
              </a:rPr>
              <a:t>	  </a:t>
            </a:r>
            <a:endParaRPr lang="en-US" sz="2400" b="1" i="1" smtClean="0">
              <a:solidFill>
                <a:srgbClr val="0000FF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But they sing as good seamen should,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and tomorrow the sun will find them,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yawning and blinking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the snow from their eyelashes.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i="1" smtClean="0">
              <a:solidFill>
                <a:srgbClr val="0000FF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Their voices rang through the frozen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water of my human sleep.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blown by the wind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smtClean="0">
                <a:solidFill>
                  <a:srgbClr val="0000FF"/>
                </a:solidFill>
                <a:latin typeface="Trebuchet MS" pitchFamily="34" charset="0"/>
              </a:rPr>
              <a:t>with the moon for an icy sail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248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Imagery</a:t>
            </a:r>
          </a:p>
        </p:txBody>
      </p:sp>
      <p:pic>
        <p:nvPicPr>
          <p:cNvPr id="36868" name="Picture 6" descr="Wo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00200"/>
            <a:ext cx="17526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Wol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28956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3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350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Poetry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2362200"/>
            <a:ext cx="571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How thin and sharp is the moon tonight!	        </a:t>
            </a:r>
          </a:p>
          <a:p>
            <a:r>
              <a:rPr lang="en-US" b="1" dirty="0"/>
              <a:t>How thin and sharp and ghostly white                       </a:t>
            </a:r>
          </a:p>
          <a:p>
            <a:r>
              <a:rPr lang="en-US" b="1" dirty="0"/>
              <a:t>Is the slim curved crook of the moon tonight!</a:t>
            </a:r>
            <a:r>
              <a:rPr lang="en-US" dirty="0"/>
              <a:t> </a:t>
            </a:r>
          </a:p>
        </p:txBody>
      </p:sp>
      <p:pic>
        <p:nvPicPr>
          <p:cNvPr id="6148" name="Picture 5" descr="M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05138"/>
            <a:ext cx="39624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2590800" cy="42672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I have eaten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the plums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 that were in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the icebox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and which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you were probably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saving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for breakfast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 Forgive me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they were delicious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so sweet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i="1" smtClean="0">
                <a:solidFill>
                  <a:schemeClr val="accent2"/>
                </a:solidFill>
              </a:rPr>
              <a:t>and so cold</a:t>
            </a:r>
          </a:p>
        </p:txBody>
      </p:sp>
      <p:pic>
        <p:nvPicPr>
          <p:cNvPr id="37891" name="Picture 7" descr="Plum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04800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Plu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36623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Plu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495800"/>
            <a:ext cx="20383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09600" y="381000"/>
            <a:ext cx="594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i="1">
                <a:solidFill>
                  <a:schemeClr val="accent2"/>
                </a:solidFill>
                <a:latin typeface="Trebuchet MS" pitchFamily="34" charset="0"/>
              </a:rPr>
              <a:t>Imagery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Practice Quiz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I’ll put some lines of poetry on the board.</a:t>
            </a:r>
          </a:p>
          <a:p>
            <a:pPr>
              <a:buFontTx/>
              <a:buNone/>
            </a:pPr>
            <a:r>
              <a:rPr lang="en-US"/>
              <a:t>Write down which techniques are used: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200"/>
          </a:p>
          <a:p>
            <a:pPr>
              <a:buFontTx/>
              <a:buNone/>
            </a:pPr>
            <a:r>
              <a:rPr lang="en-US" i="1"/>
              <a:t>	Alliteration, consonance, rhythm, rhyme, and onomatopoeia.</a:t>
            </a:r>
          </a:p>
          <a:p>
            <a:pPr algn="r">
              <a:buFontTx/>
              <a:buNone/>
            </a:pPr>
            <a:endParaRPr lang="en-US" sz="1000"/>
          </a:p>
          <a:p>
            <a:pPr algn="r"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Some poems use more than one technique.</a:t>
            </a:r>
          </a:p>
          <a:p>
            <a:pPr algn="r"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The cuckoo in our cuckoo clock </a:t>
            </a:r>
          </a:p>
          <a:p>
            <a:pPr>
              <a:buFontTx/>
              <a:buNone/>
            </a:pPr>
            <a:r>
              <a:rPr lang="en-US" b="1"/>
              <a:t>was wedded to an octopus.</a:t>
            </a:r>
          </a:p>
          <a:p>
            <a:pPr>
              <a:buFontTx/>
              <a:buNone/>
            </a:pPr>
            <a:r>
              <a:rPr lang="en-US" b="1"/>
              <a:t>She laid a single wooden egg</a:t>
            </a:r>
          </a:p>
          <a:p>
            <a:pPr>
              <a:buFontTx/>
              <a:buNone/>
            </a:pPr>
            <a:r>
              <a:rPr lang="en-US" b="1"/>
              <a:t>and hatched a cuckoocloctopus.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They are building a house</a:t>
            </a:r>
          </a:p>
          <a:p>
            <a:pPr>
              <a:buFontTx/>
              <a:buNone/>
            </a:pPr>
            <a:r>
              <a:rPr lang="en-US" sz="2800" b="1" dirty="0"/>
              <a:t>half a block down</a:t>
            </a:r>
          </a:p>
          <a:p>
            <a:pPr>
              <a:buFontTx/>
              <a:buNone/>
            </a:pPr>
            <a:r>
              <a:rPr lang="en-US" sz="2800" b="1" dirty="0"/>
              <a:t>and I sit up here</a:t>
            </a:r>
          </a:p>
          <a:p>
            <a:pPr>
              <a:buFontTx/>
              <a:buNone/>
            </a:pPr>
            <a:r>
              <a:rPr lang="en-US" sz="2800" b="1" dirty="0"/>
              <a:t>with the shades down</a:t>
            </a:r>
          </a:p>
          <a:p>
            <a:pPr>
              <a:buFontTx/>
              <a:buNone/>
            </a:pPr>
            <a:r>
              <a:rPr lang="en-US" sz="2800" b="1" dirty="0"/>
              <a:t>listening to the sounds,</a:t>
            </a:r>
          </a:p>
          <a:p>
            <a:pPr>
              <a:buFontTx/>
              <a:buNone/>
            </a:pPr>
            <a:r>
              <a:rPr lang="en-US" sz="2800" b="1" dirty="0"/>
              <a:t>the hammers pounding in nails,</a:t>
            </a:r>
          </a:p>
          <a:p>
            <a:pPr>
              <a:buFontTx/>
              <a:buNone/>
            </a:pPr>
            <a:r>
              <a:rPr lang="en-US" sz="2800" b="1" dirty="0" err="1"/>
              <a:t>thack</a:t>
            </a:r>
            <a:r>
              <a:rPr lang="en-US" sz="2800" b="1" dirty="0"/>
              <a:t> </a:t>
            </a:r>
            <a:r>
              <a:rPr lang="en-US" sz="2800" b="1" dirty="0" err="1"/>
              <a:t>thack</a:t>
            </a:r>
            <a:r>
              <a:rPr lang="en-US" sz="2800" b="1" dirty="0"/>
              <a:t> </a:t>
            </a:r>
            <a:r>
              <a:rPr lang="en-US" sz="2800" b="1" dirty="0" err="1"/>
              <a:t>thack</a:t>
            </a:r>
            <a:r>
              <a:rPr lang="en-US" sz="2800" b="1" dirty="0"/>
              <a:t> </a:t>
            </a:r>
            <a:r>
              <a:rPr lang="en-US" sz="2800" b="1" dirty="0" err="1"/>
              <a:t>thack</a:t>
            </a:r>
            <a:r>
              <a:rPr lang="en-US" sz="2800" b="1" dirty="0"/>
              <a:t>,</a:t>
            </a:r>
          </a:p>
          <a:p>
            <a:pPr>
              <a:buFontTx/>
              <a:buNone/>
            </a:pPr>
            <a:r>
              <a:rPr lang="en-US" sz="2800" b="1" dirty="0"/>
              <a:t>and then I hear birds,</a:t>
            </a:r>
          </a:p>
          <a:p>
            <a:pPr>
              <a:buFontTx/>
              <a:buNone/>
            </a:pPr>
            <a:r>
              <a:rPr lang="en-US" sz="2800" b="1" dirty="0"/>
              <a:t>and </a:t>
            </a:r>
            <a:r>
              <a:rPr lang="en-US" sz="2800" b="1" dirty="0" err="1"/>
              <a:t>thack</a:t>
            </a:r>
            <a:r>
              <a:rPr lang="en-US" sz="2800" b="1" dirty="0"/>
              <a:t> </a:t>
            </a:r>
            <a:r>
              <a:rPr lang="en-US" sz="2800" b="1" dirty="0" err="1"/>
              <a:t>thack</a:t>
            </a:r>
            <a:r>
              <a:rPr lang="en-US" sz="2800" b="1" dirty="0"/>
              <a:t> </a:t>
            </a:r>
            <a:r>
              <a:rPr lang="en-US" sz="2800" b="1" dirty="0" err="1"/>
              <a:t>thack</a:t>
            </a:r>
            <a:r>
              <a:rPr lang="en-US" sz="2800" b="1" dirty="0"/>
              <a:t>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very little love is not so bad</a:t>
            </a:r>
          </a:p>
          <a:p>
            <a:pPr>
              <a:buFontTx/>
              <a:buNone/>
            </a:pPr>
            <a:r>
              <a:rPr lang="en-US" b="1" dirty="0"/>
              <a:t>or very little life</a:t>
            </a:r>
          </a:p>
          <a:p>
            <a:pPr>
              <a:buFontTx/>
              <a:buNone/>
            </a:pPr>
            <a:r>
              <a:rPr lang="en-US" b="1" dirty="0"/>
              <a:t>what counts</a:t>
            </a:r>
          </a:p>
          <a:p>
            <a:pPr>
              <a:buFontTx/>
              <a:buNone/>
            </a:pPr>
            <a:r>
              <a:rPr lang="en-US" b="1" dirty="0"/>
              <a:t>is waiting on walls</a:t>
            </a:r>
          </a:p>
          <a:p>
            <a:pPr>
              <a:buFontTx/>
              <a:buNone/>
            </a:pPr>
            <a:r>
              <a:rPr lang="en-US" b="1" dirty="0"/>
              <a:t>I was born for this</a:t>
            </a:r>
          </a:p>
          <a:p>
            <a:pPr>
              <a:buFontTx/>
              <a:buNone/>
            </a:pPr>
            <a:r>
              <a:rPr lang="en-US" b="1" dirty="0"/>
              <a:t>I was born to hustle roses down the </a:t>
            </a:r>
          </a:p>
          <a:p>
            <a:pPr>
              <a:buFontTx/>
              <a:buNone/>
            </a:pPr>
            <a:r>
              <a:rPr lang="en-US" b="1" dirty="0"/>
              <a:t>avenues of the dead.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3600" dirty="0"/>
              <a:t>The whiskey on your breath</a:t>
            </a:r>
            <a:br>
              <a:rPr lang="en-US" sz="3600" dirty="0"/>
            </a:br>
            <a:r>
              <a:rPr lang="en-US" sz="3600" dirty="0"/>
              <a:t>Could make a small boy dizzy;</a:t>
            </a:r>
            <a:br>
              <a:rPr lang="en-US" sz="3600" dirty="0"/>
            </a:br>
            <a:r>
              <a:rPr lang="en-US" sz="3600" dirty="0"/>
              <a:t>But I hung on like death:</a:t>
            </a:r>
            <a:br>
              <a:rPr lang="en-US" sz="3600" dirty="0"/>
            </a:br>
            <a:r>
              <a:rPr lang="en-US" sz="3600" dirty="0"/>
              <a:t>Such waltzing was not easy.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4000" dirty="0"/>
              <a:t>Homework! Oh, homework!</a:t>
            </a:r>
            <a:br>
              <a:rPr lang="en-US" sz="4000" dirty="0"/>
            </a:br>
            <a:r>
              <a:rPr lang="en-US" sz="4000" dirty="0"/>
              <a:t>I hate you! You stink!</a:t>
            </a:r>
            <a:br>
              <a:rPr lang="en-US" sz="4000" dirty="0"/>
            </a:br>
            <a:r>
              <a:rPr lang="en-US" sz="4000" dirty="0"/>
              <a:t>I wish I could wash you</a:t>
            </a:r>
            <a:br>
              <a:rPr lang="en-US" sz="4000" dirty="0"/>
            </a:br>
            <a:r>
              <a:rPr lang="en-US" sz="4000" dirty="0"/>
              <a:t>away in the sink.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Answers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1.  Repetition, rhythm, rhyme, consonance, and light alliteration.</a:t>
            </a:r>
          </a:p>
          <a:p>
            <a:pPr marL="609600" indent="-609600">
              <a:buFontTx/>
              <a:buNone/>
            </a:pPr>
            <a:r>
              <a:rPr lang="en-US"/>
              <a:t>2.  Onomatopoeia, consonance, repetition</a:t>
            </a:r>
          </a:p>
          <a:p>
            <a:pPr marL="609600" indent="-609600">
              <a:buFontTx/>
              <a:buAutoNum type="arabicPeriod" startAt="3"/>
            </a:pPr>
            <a:r>
              <a:rPr lang="en-US"/>
              <a:t>Alliteration, repetition</a:t>
            </a:r>
          </a:p>
          <a:p>
            <a:pPr marL="609600" indent="-609600">
              <a:buFontTx/>
              <a:buAutoNum type="arabicPeriod" startAt="3"/>
            </a:pPr>
            <a:r>
              <a:rPr lang="en-US"/>
              <a:t>Rhythm, rhyme, light alliteration</a:t>
            </a:r>
          </a:p>
          <a:p>
            <a:pPr marL="609600" indent="-609600">
              <a:buFontTx/>
              <a:buAutoNum type="arabicPeriod" startAt="3"/>
            </a:pPr>
            <a:r>
              <a:rPr lang="en-US"/>
              <a:t>Repetition, rhyme, rhythm </a:t>
            </a:r>
          </a:p>
          <a:p>
            <a:pPr marL="609600" indent="-609600">
              <a:buFontTx/>
              <a:buAutoNum type="arabicPeriod" startAt="3"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209800"/>
            <a:ext cx="6400800" cy="3048000"/>
          </a:xfrm>
        </p:spPr>
        <p:txBody>
          <a:bodyPr/>
          <a:lstStyle/>
          <a:p>
            <a:pPr>
              <a:buNone/>
            </a:pPr>
            <a:r>
              <a:rPr lang="en-US" sz="1200" dirty="0" smtClean="0"/>
              <a:t>	</a:t>
            </a:r>
            <a:r>
              <a:rPr lang="en-US" sz="1600" dirty="0" smtClean="0">
                <a:latin typeface="Rockwell" pitchFamily="18" charset="0"/>
              </a:rPr>
              <a:t>At first she was sure it was just a bit of dried strawberry juice,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or a fleck of her mother's red nail polish that had flaked off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when she'd patted her daughter to sleep the night before.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But as she scrubbed, Snow felt a bump, something festering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under the surface, like a tapeworm curled up and living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in her left cheek.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Doc the Dwarf was no dermatologist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and besides Snow doesn't get to meet him in this version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because the mint leaves the tall doctor puts over her face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only make matters worse. Snow and the Queen hope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against hope for chicken pox, measles, something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that would be gone quickly and not plague Snow's whole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adolescence.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838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>
              <a:spcBef>
                <a:spcPct val="20000"/>
              </a:spcBef>
              <a:buClr>
                <a:srgbClr val="CC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Rockwell Extra Bold" pitchFamily="18" charset="0"/>
              </a:rPr>
              <a:t>Snow White's Acne by Denise Duhamel</a:t>
            </a:r>
            <a:endParaRPr lang="en-US" sz="2400" kern="0" dirty="0" smtClean="0">
              <a:solidFill>
                <a:srgbClr val="000000"/>
              </a:solidFill>
              <a:latin typeface="Rockwell Extra Bold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2667000"/>
            <a:ext cx="1838325" cy="32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7526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Rockwell" pitchFamily="18" charset="0"/>
              </a:rPr>
              <a:t>If only freckles were red, she cried, if only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err="1" smtClean="0">
                <a:latin typeface="Rockwell" pitchFamily="18" charset="0"/>
              </a:rPr>
              <a:t>concealer</a:t>
            </a:r>
            <a:r>
              <a:rPr lang="en-US" sz="1600" dirty="0" smtClean="0">
                <a:latin typeface="Rockwell" pitchFamily="18" charset="0"/>
              </a:rPr>
              <a:t> really worked. Soon came the pus, the yellow dots,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multiplying like pins in a pin cushion. Soon came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the greasy hair. The Queen gave her daughter a razor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for her legs and a stick of underarm deodorant.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Snow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doodled through her teenage years—"Snow + ?" in Magic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err="1" smtClean="0">
                <a:latin typeface="Rockwell" pitchFamily="18" charset="0"/>
              </a:rPr>
              <a:t>Markered</a:t>
            </a:r>
            <a:r>
              <a:rPr lang="en-US" sz="1600" dirty="0" smtClean="0">
                <a:latin typeface="Rockwell" pitchFamily="18" charset="0"/>
              </a:rPr>
              <a:t> hearts all over her notebooks. She was an average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student, a daydreamer who might have been a scholar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if she'd only applied herself. She liked sappy music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and romance novels. She liked pies and cake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instead of fruit.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The Queen remained the fairest in the land.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It was hard on Snow, having such a glamorous mom.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She rebelled by wearing torn shawls and baggy gowns.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Her mother would sometimes say, "Snow darling,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why don't you pull back your hair? Show those pretty eyes?"</a:t>
            </a:r>
            <a:br>
              <a:rPr lang="en-US" sz="1600" dirty="0" smtClean="0">
                <a:latin typeface="Rockwell" pitchFamily="18" charset="0"/>
              </a:rPr>
            </a:br>
            <a:r>
              <a:rPr lang="en-US" sz="1600" dirty="0" smtClean="0">
                <a:latin typeface="Rockwell" pitchFamily="18" charset="0"/>
              </a:rPr>
              <a:t>or "Come on, I'll take you shopping."</a:t>
            </a:r>
            <a:endParaRPr lang="en-US" sz="1600" dirty="0">
              <a:latin typeface="Rockwell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>
              <a:spcBef>
                <a:spcPct val="20000"/>
              </a:spcBef>
              <a:buClr>
                <a:srgbClr val="CC0000"/>
              </a:buClr>
            </a:pPr>
            <a:r>
              <a:rPr lang="en-US" b="1" kern="0" dirty="0" smtClean="0">
                <a:solidFill>
                  <a:srgbClr val="000000"/>
                </a:solidFill>
                <a:latin typeface="Rockwell Extra Bold" pitchFamily="18" charset="0"/>
              </a:rPr>
              <a:t>Snow White's Acne by Denise Duhamel</a:t>
            </a:r>
            <a:endParaRPr lang="en-US" kern="0" dirty="0" smtClean="0">
              <a:solidFill>
                <a:srgbClr val="000000"/>
              </a:solidFill>
              <a:latin typeface="Rockwell Extra Bold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2669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 Poet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876800" y="1981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 Speaker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533400" y="2667000"/>
            <a:ext cx="2971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Bell MT" pitchFamily="18" charset="0"/>
              </a:rPr>
              <a:t>The poet is the author of the poem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5105400" y="2590800"/>
            <a:ext cx="3581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Bell MT" pitchFamily="18" charset="0"/>
              </a:rPr>
              <a:t>The speaker in the poem is the narrator of the poem.  The speaker may be human but just as often, it may be an animal or object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990600" y="1524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We know….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3633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Snow preferred</a:t>
            </a:r>
            <a:br>
              <a:rPr lang="en-US" dirty="0" smtClean="0">
                <a:latin typeface="Rockwell" pitchFamily="18" charset="0"/>
              </a:rPr>
            </a:br>
            <a:r>
              <a:rPr lang="en-US" dirty="0" smtClean="0">
                <a:latin typeface="Rockwell" pitchFamily="18" charset="0"/>
              </a:rPr>
              <a:t>staying in her safe room, looking out of her window</a:t>
            </a:r>
            <a:br>
              <a:rPr lang="en-US" dirty="0" smtClean="0">
                <a:latin typeface="Rockwell" pitchFamily="18" charset="0"/>
              </a:rPr>
            </a:br>
            <a:r>
              <a:rPr lang="en-US" dirty="0" smtClean="0">
                <a:latin typeface="Rockwell" pitchFamily="18" charset="0"/>
              </a:rPr>
              <a:t>at the deer leaping across the lawn. Or she'd practice</a:t>
            </a:r>
            <a:br>
              <a:rPr lang="en-US" dirty="0" smtClean="0">
                <a:latin typeface="Rockwell" pitchFamily="18" charset="0"/>
              </a:rPr>
            </a:br>
            <a:r>
              <a:rPr lang="en-US" dirty="0" smtClean="0">
                <a:latin typeface="Rockwell" pitchFamily="18" charset="0"/>
              </a:rPr>
              <a:t>her dance moves with invisible princes. And the Queen,</a:t>
            </a:r>
            <a:br>
              <a:rPr lang="en-US" dirty="0" smtClean="0">
                <a:latin typeface="Rockwell" pitchFamily="18" charset="0"/>
              </a:rPr>
            </a:br>
            <a:r>
              <a:rPr lang="en-US" dirty="0" smtClean="0">
                <a:latin typeface="Rockwell" pitchFamily="18" charset="0"/>
              </a:rPr>
              <a:t>busy being Queen, didn't like to push it. 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>
              <a:spcBef>
                <a:spcPct val="20000"/>
              </a:spcBef>
              <a:buClr>
                <a:srgbClr val="CC0000"/>
              </a:buClr>
            </a:pPr>
            <a:r>
              <a:rPr lang="en-US" b="1" kern="0" dirty="0" smtClean="0">
                <a:solidFill>
                  <a:srgbClr val="000000"/>
                </a:solidFill>
                <a:latin typeface="Rockwell Extra Bold" pitchFamily="18" charset="0"/>
              </a:rPr>
              <a:t>Snow White's Acne by Denise Duhamel</a:t>
            </a:r>
            <a:endParaRPr lang="en-US" kern="0" dirty="0" smtClean="0">
              <a:solidFill>
                <a:srgbClr val="000000"/>
              </a:solidFill>
              <a:latin typeface="Rockwell Extra Bold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828800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715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342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Poetry Form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403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astellar" pitchFamily="18" charset="0"/>
              </a:rPr>
              <a:t>Form</a:t>
            </a:r>
            <a:r>
              <a:rPr lang="en-US" sz="2800" b="1">
                <a:latin typeface="Castellar" pitchFamily="18" charset="0"/>
              </a:rPr>
              <a:t> is the way the words are arranged on the page.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724400" y="1752600"/>
            <a:ext cx="3810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My dad</a:t>
            </a:r>
          </a:p>
          <a:p>
            <a:r>
              <a:rPr lang="en-US"/>
              <a:t>Taught me		</a:t>
            </a:r>
          </a:p>
          <a:p>
            <a:r>
              <a:rPr lang="en-US"/>
              <a:t>How to fight			</a:t>
            </a:r>
          </a:p>
          <a:p>
            <a:r>
              <a:rPr lang="en-US"/>
              <a:t>He would		</a:t>
            </a:r>
          </a:p>
          <a:p>
            <a:r>
              <a:rPr lang="en-US"/>
              <a:t>Always tell		</a:t>
            </a:r>
          </a:p>
          <a:p>
            <a:r>
              <a:rPr lang="en-US"/>
              <a:t>Me to stick			</a:t>
            </a:r>
          </a:p>
          <a:p>
            <a:r>
              <a:rPr lang="en-US"/>
              <a:t>And move		</a:t>
            </a:r>
          </a:p>
          <a:p>
            <a:r>
              <a:rPr lang="en-US"/>
              <a:t>Never put your		</a:t>
            </a:r>
          </a:p>
          <a:p>
            <a:r>
              <a:rPr lang="en-US"/>
              <a:t>Guard down					</a:t>
            </a:r>
          </a:p>
          <a:p>
            <a:r>
              <a:rPr lang="en-US"/>
              <a:t>Every weekend </a:t>
            </a:r>
          </a:p>
          <a:p>
            <a:r>
              <a:rPr lang="en-US"/>
              <a:t>We Would do my	</a:t>
            </a:r>
          </a:p>
          <a:p>
            <a:r>
              <a:rPr lang="en-US"/>
              <a:t>Morning chores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342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Stanza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stellar" pitchFamily="18" charset="0"/>
              </a:rPr>
              <a:t>A group of lines arranged together.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38600" y="1676400"/>
            <a:ext cx="49530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 </a:t>
            </a:r>
          </a:p>
          <a:p>
            <a:r>
              <a:rPr lang="en-US" sz="1400" b="1"/>
              <a:t>The sea creeps to pillage, 	                  </a:t>
            </a:r>
          </a:p>
          <a:p>
            <a:r>
              <a:rPr lang="en-US" sz="1400" b="1"/>
              <a:t>She leaps on her prey; 			          </a:t>
            </a:r>
          </a:p>
          <a:p>
            <a:r>
              <a:rPr lang="en-US" sz="1400" b="1"/>
              <a:t>A child of the village </a:t>
            </a:r>
          </a:p>
          <a:p>
            <a:r>
              <a:rPr lang="en-US" sz="1400" b="1"/>
              <a:t>Was murdered today.</a:t>
            </a:r>
          </a:p>
          <a:p>
            <a:r>
              <a:rPr lang="en-US" sz="1400" b="1"/>
              <a:t> </a:t>
            </a:r>
          </a:p>
          <a:p>
            <a:r>
              <a:rPr lang="en-US" sz="1400" b="1"/>
              <a:t>She came up to meet him 		     </a:t>
            </a:r>
          </a:p>
          <a:p>
            <a:r>
              <a:rPr lang="en-US" sz="1400" b="1"/>
              <a:t>In a smooth golden cloak, 		         </a:t>
            </a:r>
          </a:p>
          <a:p>
            <a:r>
              <a:rPr lang="en-US" sz="1400" b="1"/>
              <a:t>She choked him and beat him </a:t>
            </a:r>
          </a:p>
          <a:p>
            <a:r>
              <a:rPr lang="en-US" sz="1400" b="1"/>
              <a:t>To death, for a joke.</a:t>
            </a:r>
          </a:p>
          <a:p>
            <a:r>
              <a:rPr lang="en-US" sz="1400" b="1"/>
              <a:t> </a:t>
            </a:r>
          </a:p>
          <a:p>
            <a:r>
              <a:rPr lang="en-US" sz="1400" b="1"/>
              <a:t>Her bright locks were tangled, </a:t>
            </a:r>
          </a:p>
          <a:p>
            <a:r>
              <a:rPr lang="en-US" sz="1400" b="1"/>
              <a:t>She shouted for joy, </a:t>
            </a:r>
          </a:p>
          <a:p>
            <a:r>
              <a:rPr lang="en-US" sz="1400" b="1"/>
              <a:t>With one hand she strangled </a:t>
            </a:r>
          </a:p>
          <a:p>
            <a:r>
              <a:rPr lang="en-US" sz="1400" b="1"/>
              <a:t>A strong little boy.</a:t>
            </a:r>
          </a:p>
          <a:p>
            <a:r>
              <a:rPr lang="en-US" sz="1400" b="1"/>
              <a:t> </a:t>
            </a:r>
          </a:p>
          <a:p>
            <a:r>
              <a:rPr lang="en-US" sz="1400" b="1"/>
              <a:t>Now in silence she lingers </a:t>
            </a:r>
          </a:p>
          <a:p>
            <a:r>
              <a:rPr lang="en-US" sz="1400" b="1"/>
              <a:t>Beside him all night </a:t>
            </a:r>
          </a:p>
          <a:p>
            <a:r>
              <a:rPr lang="en-US" sz="1400" b="1"/>
              <a:t>To wash her long fingers </a:t>
            </a:r>
          </a:p>
          <a:p>
            <a:r>
              <a:rPr lang="en-US" sz="1400" b="1"/>
              <a:t>In silvery light.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419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Kinds of Stanzas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7848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astellar" pitchFamily="18" charset="0"/>
              </a:rPr>
              <a:t>Couplet   = a two line stanza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stellar" pitchFamily="18" charset="0"/>
              </a:rPr>
              <a:t>Triplet     = A three line stanza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stellar" pitchFamily="18" charset="0"/>
              </a:rPr>
              <a:t>Quatrain = a four line stanza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Castellar" pitchFamily="18" charset="0"/>
              </a:rPr>
              <a:t>Cinquain </a:t>
            </a:r>
            <a:r>
              <a:rPr lang="en-US" sz="2400" b="1" dirty="0">
                <a:latin typeface="Castellar" pitchFamily="18" charset="0"/>
              </a:rPr>
              <a:t>= a five line </a:t>
            </a:r>
            <a:r>
              <a:rPr lang="en-US" sz="2400" b="1" dirty="0" smtClean="0">
                <a:latin typeface="Castellar" pitchFamily="18" charset="0"/>
              </a:rPr>
              <a:t>stanza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Castellar" pitchFamily="18" charset="0"/>
              </a:rPr>
              <a:t>Sestet = A SIX LINE STANZA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Castellar" pitchFamily="18" charset="0"/>
              </a:rPr>
              <a:t>SEXTET = A SEVEN LINE STANZA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Castellar" pitchFamily="18" charset="0"/>
              </a:rPr>
              <a:t>OCTAVE = AN EIGHT LINE STANZA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Castellar" pitchFamily="18" charset="0"/>
              </a:rPr>
              <a:t>SONNET = A FOURTEEN LINE STANZA</a:t>
            </a:r>
            <a:endParaRPr lang="en-US" sz="2400" b="1" dirty="0">
              <a:latin typeface="Castellar" pitchFamily="18" charset="0"/>
            </a:endParaRPr>
          </a:p>
        </p:txBody>
      </p:sp>
      <p:pic>
        <p:nvPicPr>
          <p:cNvPr id="11269" name="Picture 6" descr="Urban Legen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19400"/>
            <a:ext cx="2303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1555</TotalTime>
  <Words>2086</Words>
  <Application>Microsoft Office PowerPoint</Application>
  <PresentationFormat>On-screen Show (4:3)</PresentationFormat>
  <Paragraphs>546</Paragraphs>
  <Slides>61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Profile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Rhyme </vt:lpstr>
      <vt:lpstr>Slide 22</vt:lpstr>
      <vt:lpstr>Slide 23</vt:lpstr>
      <vt:lpstr>Slide 24</vt:lpstr>
      <vt:lpstr>Rhyme Scheme</vt:lpstr>
      <vt:lpstr>Shel Silverstein</vt:lpstr>
      <vt:lpstr>Slide 27</vt:lpstr>
      <vt:lpstr>Slide 28</vt:lpstr>
      <vt:lpstr>Rhyme Scheme Practice</vt:lpstr>
      <vt:lpstr>Rhyme Scheme Practice</vt:lpstr>
      <vt:lpstr>We Real Cool</vt:lpstr>
      <vt:lpstr>Sadie and Maud </vt:lpstr>
      <vt:lpstr>Slide 33</vt:lpstr>
      <vt:lpstr>Slide 34</vt:lpstr>
      <vt:lpstr>Consonance</vt:lpstr>
      <vt:lpstr>Slide 36</vt:lpstr>
      <vt:lpstr>Onamatopoeia</vt:lpstr>
      <vt:lpstr>Onomatopoeia</vt:lpstr>
      <vt:lpstr>Personification</vt:lpstr>
      <vt:lpstr>Idiom</vt:lpstr>
      <vt:lpstr>Mood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Practice Quiz</vt:lpstr>
      <vt:lpstr>1</vt:lpstr>
      <vt:lpstr>2</vt:lpstr>
      <vt:lpstr>3</vt:lpstr>
      <vt:lpstr>4</vt:lpstr>
      <vt:lpstr>5</vt:lpstr>
      <vt:lpstr>Answers</vt:lpstr>
      <vt:lpstr>Slide 58</vt:lpstr>
      <vt:lpstr>Slide 59</vt:lpstr>
      <vt:lpstr>Slide 60</vt:lpstr>
      <vt:lpstr>Slide 61</vt:lpstr>
    </vt:vector>
  </TitlesOfParts>
  <Company>Newport News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NNPS</dc:creator>
  <cp:lastModifiedBy>master1</cp:lastModifiedBy>
  <cp:revision>87</cp:revision>
  <dcterms:created xsi:type="dcterms:W3CDTF">2009-05-18T01:52:59Z</dcterms:created>
  <dcterms:modified xsi:type="dcterms:W3CDTF">2012-10-23T20:40:28Z</dcterms:modified>
</cp:coreProperties>
</file>