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76" r:id="rId3"/>
    <p:sldId id="257" r:id="rId4"/>
    <p:sldId id="277" r:id="rId5"/>
    <p:sldId id="278" r:id="rId6"/>
    <p:sldId id="258" r:id="rId7"/>
    <p:sldId id="259" r:id="rId8"/>
    <p:sldId id="260" r:id="rId9"/>
    <p:sldId id="261" r:id="rId10"/>
    <p:sldId id="262" r:id="rId11"/>
    <p:sldId id="275" r:id="rId12"/>
    <p:sldId id="263" r:id="rId13"/>
    <p:sldId id="272" r:id="rId14"/>
    <p:sldId id="274" r:id="rId15"/>
    <p:sldId id="273" r:id="rId16"/>
    <p:sldId id="279" r:id="rId17"/>
    <p:sldId id="264" r:id="rId18"/>
    <p:sldId id="280" r:id="rId19"/>
    <p:sldId id="265" r:id="rId20"/>
    <p:sldId id="267" r:id="rId21"/>
    <p:sldId id="269" r:id="rId22"/>
    <p:sldId id="270" r:id="rId23"/>
    <p:sldId id="281"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90" y="-5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5956A8-0DEA-4247-ADE6-E5D849F32DC7}" type="datetimeFigureOut">
              <a:rPr lang="en-US" smtClean="0"/>
              <a:pPr/>
              <a:t>12/11/2009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C69CDA-BB79-4646-A895-32700513C3C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4C993C-9057-4544-83B0-F2BBCE2B8A75}" type="datetimeFigureOut">
              <a:rPr lang="en-US" smtClean="0"/>
              <a:pPr/>
              <a:t>12/11/2009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9C23F-D7F5-43E4-B28B-B9A59AC5EC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C993C-9057-4544-83B0-F2BBCE2B8A75}" type="datetimeFigureOut">
              <a:rPr lang="en-US" smtClean="0"/>
              <a:pPr/>
              <a:t>12/11/2009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9C23F-D7F5-43E4-B28B-B9A59AC5EC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C993C-9057-4544-83B0-F2BBCE2B8A75}" type="datetimeFigureOut">
              <a:rPr lang="en-US" smtClean="0"/>
              <a:pPr/>
              <a:t>12/11/2009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9C23F-D7F5-43E4-B28B-B9A59AC5EC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C993C-9057-4544-83B0-F2BBCE2B8A75}" type="datetimeFigureOut">
              <a:rPr lang="en-US" smtClean="0"/>
              <a:pPr/>
              <a:t>12/11/2009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9C23F-D7F5-43E4-B28B-B9A59AC5EC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4C993C-9057-4544-83B0-F2BBCE2B8A75}" type="datetimeFigureOut">
              <a:rPr lang="en-US" smtClean="0"/>
              <a:pPr/>
              <a:t>12/11/2009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9C23F-D7F5-43E4-B28B-B9A59AC5EC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4C993C-9057-4544-83B0-F2BBCE2B8A75}" type="datetimeFigureOut">
              <a:rPr lang="en-US" smtClean="0"/>
              <a:pPr/>
              <a:t>12/11/2009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9C23F-D7F5-43E4-B28B-B9A59AC5EC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4C993C-9057-4544-83B0-F2BBCE2B8A75}" type="datetimeFigureOut">
              <a:rPr lang="en-US" smtClean="0"/>
              <a:pPr/>
              <a:t>12/11/2009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29C23F-D7F5-43E4-B28B-B9A59AC5EC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4C993C-9057-4544-83B0-F2BBCE2B8A75}" type="datetimeFigureOut">
              <a:rPr lang="en-US" smtClean="0"/>
              <a:pPr/>
              <a:t>12/11/2009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29C23F-D7F5-43E4-B28B-B9A59AC5EC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4C993C-9057-4544-83B0-F2BBCE2B8A75}" type="datetimeFigureOut">
              <a:rPr lang="en-US" smtClean="0"/>
              <a:pPr/>
              <a:t>12/11/2009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29C23F-D7F5-43E4-B28B-B9A59AC5EC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C993C-9057-4544-83B0-F2BBCE2B8A75}" type="datetimeFigureOut">
              <a:rPr lang="en-US" smtClean="0"/>
              <a:pPr/>
              <a:t>12/11/2009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9C23F-D7F5-43E4-B28B-B9A59AC5EC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C993C-9057-4544-83B0-F2BBCE2B8A75}" type="datetimeFigureOut">
              <a:rPr lang="en-US" smtClean="0"/>
              <a:pPr/>
              <a:t>12/11/2009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9C23F-D7F5-43E4-B28B-B9A59AC5EC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C993C-9057-4544-83B0-F2BBCE2B8A75}" type="datetimeFigureOut">
              <a:rPr lang="en-US" smtClean="0"/>
              <a:pPr/>
              <a:t>12/11/2009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9C23F-D7F5-43E4-B28B-B9A59AC5EC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wmf"/><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2133599"/>
          </a:xfrm>
        </p:spPr>
        <p:style>
          <a:lnRef idx="1">
            <a:schemeClr val="accent2"/>
          </a:lnRef>
          <a:fillRef idx="2">
            <a:schemeClr val="accent2"/>
          </a:fillRef>
          <a:effectRef idx="1">
            <a:schemeClr val="accent2"/>
          </a:effectRef>
          <a:fontRef idx="minor">
            <a:schemeClr val="dk1"/>
          </a:fontRef>
        </p:style>
        <p:txBody>
          <a:bodyPr/>
          <a:lstStyle/>
          <a:p>
            <a:r>
              <a:rPr lang="en-US" dirty="0" smtClean="0"/>
              <a:t>Short Story Notes</a:t>
            </a:r>
            <a:endParaRPr lang="en-US" dirty="0"/>
          </a:p>
        </p:txBody>
      </p:sp>
      <p:pic>
        <p:nvPicPr>
          <p:cNvPr id="1026" name="Picture 2" descr="C:\Documents and Settings\master1.DELL755\Local Settings\Temporary Internet Files\Content.IE5\MNWSTEWJ\MPj04394050000[1].jpg"/>
          <p:cNvPicPr>
            <a:picLocks noChangeAspect="1" noChangeArrowheads="1"/>
          </p:cNvPicPr>
          <p:nvPr/>
        </p:nvPicPr>
        <p:blipFill>
          <a:blip r:embed="rId2" cstate="print"/>
          <a:srcRect/>
          <a:stretch>
            <a:fillRect/>
          </a:stretch>
        </p:blipFill>
        <p:spPr bwMode="auto">
          <a:xfrm>
            <a:off x="3276600" y="3429000"/>
            <a:ext cx="2447544"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p:cBhvr override="childStyle">
                                        <p:cTn id="6" dur="100" fill="hold"/>
                                        <p:tgtEl>
                                          <p:spTgt spid="1026"/>
                                        </p:tgtEl>
                                        <p:attrNameLst>
                                          <p:attrName>style.color</p:attrName>
                                        </p:attrNameLst>
                                      </p:cBhvr>
                                      <p:to>
                                        <a:schemeClr val="accent2"/>
                                      </p:to>
                                    </p:animClr>
                                    <p:animClr clrSpc="rgb">
                                      <p:cBhvr>
                                        <p:cTn id="7" dur="100" fill="hold"/>
                                        <p:tgtEl>
                                          <p:spTgt spid="1026"/>
                                        </p:tgtEl>
                                        <p:attrNameLst>
                                          <p:attrName>fillcolor</p:attrName>
                                        </p:attrNameLst>
                                      </p:cBhvr>
                                      <p:to>
                                        <a:schemeClr val="accent2"/>
                                      </p:to>
                                    </p:animClr>
                                    <p:set>
                                      <p:cBhvr>
                                        <p:cTn id="8" dur="100" fill="hold"/>
                                        <p:tgtEl>
                                          <p:spTgt spid="1026"/>
                                        </p:tgtEl>
                                        <p:attrNameLst>
                                          <p:attrName>fill.type</p:attrName>
                                        </p:attrNameLst>
                                      </p:cBhvr>
                                      <p:to>
                                        <p:strVal val="solid"/>
                                      </p:to>
                                    </p:set>
                                    <p:set>
                                      <p:cBhvr>
                                        <p:cTn id="9" dur="100" fill="hold"/>
                                        <p:tgtEl>
                                          <p:spTgt spid="1026"/>
                                        </p:tgtEl>
                                        <p:attrNameLst>
                                          <p:attrName>fill.on</p:attrName>
                                        </p:attrNameLst>
                                      </p:cBhvr>
                                      <p:to>
                                        <p:strVal val="true"/>
                                      </p:to>
                                    </p:set>
                                    <p:animRot by="120000">
                                      <p:cBhvr>
                                        <p:cTn id="10" dur="100" fill="hold">
                                          <p:stCondLst>
                                            <p:cond delay="0"/>
                                          </p:stCondLst>
                                        </p:cTn>
                                        <p:tgtEl>
                                          <p:spTgt spid="1026"/>
                                        </p:tgtEl>
                                        <p:attrNameLst>
                                          <p:attrName>r</p:attrName>
                                        </p:attrNameLst>
                                      </p:cBhvr>
                                    </p:animRot>
                                    <p:animRot by="-240000">
                                      <p:cBhvr>
                                        <p:cTn id="11" dur="200" fill="hold">
                                          <p:stCondLst>
                                            <p:cond delay="200"/>
                                          </p:stCondLst>
                                        </p:cTn>
                                        <p:tgtEl>
                                          <p:spTgt spid="1026"/>
                                        </p:tgtEl>
                                        <p:attrNameLst>
                                          <p:attrName>r</p:attrName>
                                        </p:attrNameLst>
                                      </p:cBhvr>
                                    </p:animRot>
                                    <p:animRot by="240000">
                                      <p:cBhvr>
                                        <p:cTn id="12" dur="200" fill="hold">
                                          <p:stCondLst>
                                            <p:cond delay="400"/>
                                          </p:stCondLst>
                                        </p:cTn>
                                        <p:tgtEl>
                                          <p:spTgt spid="1026"/>
                                        </p:tgtEl>
                                        <p:attrNameLst>
                                          <p:attrName>r</p:attrName>
                                        </p:attrNameLst>
                                      </p:cBhvr>
                                    </p:animRot>
                                    <p:animRot by="-240000">
                                      <p:cBhvr>
                                        <p:cTn id="13" dur="200" fill="hold">
                                          <p:stCondLst>
                                            <p:cond delay="600"/>
                                          </p:stCondLst>
                                        </p:cTn>
                                        <p:tgtEl>
                                          <p:spTgt spid="1026"/>
                                        </p:tgtEl>
                                        <p:attrNameLst>
                                          <p:attrName>r</p:attrName>
                                        </p:attrNameLst>
                                      </p:cBhvr>
                                    </p:animRot>
                                    <p:animRot by="120000">
                                      <p:cBhvr>
                                        <p:cTn id="14"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b="1" dirty="0" smtClean="0"/>
              <a:t/>
            </a:r>
            <a:br>
              <a:rPr lang="en-US" b="1" dirty="0" smtClean="0"/>
            </a:br>
            <a:r>
              <a:rPr lang="en-US" sz="4000" b="1" dirty="0" smtClean="0"/>
              <a:t>Character – people (or animals) who appear in a story and impact the plot.</a:t>
            </a:r>
            <a:br>
              <a:rPr lang="en-US" sz="4000" b="1" dirty="0" smtClean="0"/>
            </a:br>
            <a:endParaRPr lang="en-US" sz="4000" dirty="0"/>
          </a:p>
        </p:txBody>
      </p:sp>
      <p:sp>
        <p:nvSpPr>
          <p:cNvPr id="3" name="Content Placeholder 2"/>
          <p:cNvSpPr>
            <a:spLocks noGrp="1"/>
          </p:cNvSpPr>
          <p:nvPr>
            <p:ph idx="1"/>
          </p:nvPr>
        </p:nvSpPr>
        <p:spPr/>
        <p:txBody>
          <a:bodyPr>
            <a:normAutofit/>
          </a:bodyPr>
          <a:lstStyle/>
          <a:p>
            <a:pPr lvl="0"/>
            <a:r>
              <a:rPr lang="en-US" sz="2400" dirty="0" smtClean="0"/>
              <a:t>Static – characters do not change during the course of the story.  They remain the same no matter what happens to them.</a:t>
            </a:r>
          </a:p>
          <a:p>
            <a:pPr lvl="0" algn="ctr">
              <a:buNone/>
            </a:pPr>
            <a:r>
              <a:rPr lang="en-US" sz="2400" dirty="0" smtClean="0"/>
              <a:t>For example: Shaggy and Scooby Doo as the lovable dorks.</a:t>
            </a:r>
          </a:p>
          <a:p>
            <a:pPr>
              <a:buNone/>
            </a:pPr>
            <a:endParaRPr lang="en-US" sz="2400" dirty="0" smtClean="0"/>
          </a:p>
          <a:p>
            <a:pPr>
              <a:buNone/>
            </a:pPr>
            <a:endParaRPr lang="en-US" sz="2400" dirty="0" smtClean="0"/>
          </a:p>
          <a:p>
            <a:pPr lvl="0"/>
            <a:r>
              <a:rPr lang="en-US" sz="2400" dirty="0" smtClean="0"/>
              <a:t>Dynamic – characters change or learn something.  The changes they undergo affect their attitudes, beliefs, or behavior.</a:t>
            </a:r>
          </a:p>
          <a:p>
            <a:pPr lvl="0" algn="ctr">
              <a:buNone/>
            </a:pPr>
            <a:r>
              <a:rPr lang="en-US" sz="2400" dirty="0" smtClean="0"/>
              <a:t>For example: </a:t>
            </a:r>
            <a:r>
              <a:rPr lang="en-US" sz="2400" dirty="0" err="1" smtClean="0"/>
              <a:t>Fonzie</a:t>
            </a:r>
            <a:r>
              <a:rPr lang="en-US" sz="2400" dirty="0" smtClean="0"/>
              <a:t> from Happy Days who changes from a gang member to a college professor.</a:t>
            </a:r>
          </a:p>
        </p:txBody>
      </p:sp>
      <p:pic>
        <p:nvPicPr>
          <p:cNvPr id="5124" name="Picture 4"/>
          <p:cNvPicPr>
            <a:picLocks noChangeAspect="1" noChangeArrowheads="1"/>
          </p:cNvPicPr>
          <p:nvPr/>
        </p:nvPicPr>
        <p:blipFill>
          <a:blip r:embed="rId2" cstate="print"/>
          <a:srcRect/>
          <a:stretch>
            <a:fillRect/>
          </a:stretch>
        </p:blipFill>
        <p:spPr bwMode="auto">
          <a:xfrm>
            <a:off x="0" y="2286000"/>
            <a:ext cx="504825" cy="1323975"/>
          </a:xfrm>
          <a:prstGeom prst="rect">
            <a:avLst/>
          </a:prstGeom>
          <a:noFill/>
          <a:ln w="9525">
            <a:noFill/>
            <a:miter lim="800000"/>
            <a:headEnd/>
            <a:tailEnd/>
          </a:ln>
        </p:spPr>
      </p:pic>
      <p:pic>
        <p:nvPicPr>
          <p:cNvPr id="5126" name="Picture 6"/>
          <p:cNvPicPr>
            <a:picLocks noChangeAspect="1" noChangeArrowheads="1"/>
          </p:cNvPicPr>
          <p:nvPr/>
        </p:nvPicPr>
        <p:blipFill>
          <a:blip r:embed="rId3" cstate="print"/>
          <a:srcRect/>
          <a:stretch>
            <a:fillRect/>
          </a:stretch>
        </p:blipFill>
        <p:spPr bwMode="auto">
          <a:xfrm>
            <a:off x="8153400" y="2438400"/>
            <a:ext cx="742950" cy="1181100"/>
          </a:xfrm>
          <a:prstGeom prst="rect">
            <a:avLst/>
          </a:prstGeom>
          <a:noFill/>
          <a:ln w="9525">
            <a:noFill/>
            <a:miter lim="800000"/>
            <a:headEnd/>
            <a:tailEnd/>
          </a:ln>
        </p:spPr>
      </p:pic>
      <p:pic>
        <p:nvPicPr>
          <p:cNvPr id="5129" name="Picture 9"/>
          <p:cNvPicPr>
            <a:picLocks noChangeAspect="1" noChangeArrowheads="1"/>
          </p:cNvPicPr>
          <p:nvPr/>
        </p:nvPicPr>
        <p:blipFill>
          <a:blip r:embed="rId4" cstate="print"/>
          <a:srcRect/>
          <a:stretch>
            <a:fillRect/>
          </a:stretch>
        </p:blipFill>
        <p:spPr bwMode="auto">
          <a:xfrm>
            <a:off x="6629400" y="5686425"/>
            <a:ext cx="942975" cy="1171575"/>
          </a:xfrm>
          <a:prstGeom prst="rect">
            <a:avLst/>
          </a:prstGeom>
          <a:noFill/>
          <a:ln w="9525">
            <a:noFill/>
            <a:miter lim="800000"/>
            <a:headEnd/>
            <a:tailEnd/>
          </a:ln>
        </p:spPr>
      </p:pic>
      <p:pic>
        <p:nvPicPr>
          <p:cNvPr id="5130" name="Picture 10"/>
          <p:cNvPicPr>
            <a:picLocks noChangeAspect="1" noChangeArrowheads="1"/>
          </p:cNvPicPr>
          <p:nvPr/>
        </p:nvPicPr>
        <p:blipFill>
          <a:blip r:embed="rId5" cstate="print"/>
          <a:srcRect/>
          <a:stretch>
            <a:fillRect/>
          </a:stretch>
        </p:blipFill>
        <p:spPr bwMode="auto">
          <a:xfrm>
            <a:off x="8210550" y="5676900"/>
            <a:ext cx="933450" cy="1181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1000" fill="hold"/>
                                        <p:tgtEl>
                                          <p:spTgt spid="5124"/>
                                        </p:tgtEl>
                                        <p:attrNameLst>
                                          <p:attrName>ppt_x</p:attrName>
                                        </p:attrNameLst>
                                      </p:cBhvr>
                                      <p:tavLst>
                                        <p:tav tm="0">
                                          <p:val>
                                            <p:strVal val="#ppt_x"/>
                                          </p:val>
                                        </p:tav>
                                        <p:tav tm="100000">
                                          <p:val>
                                            <p:strVal val="#ppt_x"/>
                                          </p:val>
                                        </p:tav>
                                      </p:tavLst>
                                    </p:anim>
                                    <p:anim calcmode="lin" valueType="num">
                                      <p:cBhvr additive="base">
                                        <p:cTn id="8" dur="1000" fill="hold"/>
                                        <p:tgtEl>
                                          <p:spTgt spid="512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7" presetClass="entr" presetSubtype="1" fill="hold" nodeType="afterEffect">
                                  <p:stCondLst>
                                    <p:cond delay="0"/>
                                  </p:stCondLst>
                                  <p:childTnLst>
                                    <p:set>
                                      <p:cBhvr>
                                        <p:cTn id="11" dur="1" fill="hold">
                                          <p:stCondLst>
                                            <p:cond delay="0"/>
                                          </p:stCondLst>
                                        </p:cTn>
                                        <p:tgtEl>
                                          <p:spTgt spid="5126"/>
                                        </p:tgtEl>
                                        <p:attrNameLst>
                                          <p:attrName>style.visibility</p:attrName>
                                        </p:attrNameLst>
                                      </p:cBhvr>
                                      <p:to>
                                        <p:strVal val="visible"/>
                                      </p:to>
                                    </p:set>
                                    <p:anim calcmode="lin" valueType="num">
                                      <p:cBhvr additive="base">
                                        <p:cTn id="12" dur="1000" fill="hold"/>
                                        <p:tgtEl>
                                          <p:spTgt spid="5126"/>
                                        </p:tgtEl>
                                        <p:attrNameLst>
                                          <p:attrName>ppt_x</p:attrName>
                                        </p:attrNameLst>
                                      </p:cBhvr>
                                      <p:tavLst>
                                        <p:tav tm="0">
                                          <p:val>
                                            <p:strVal val="#ppt_x"/>
                                          </p:val>
                                        </p:tav>
                                        <p:tav tm="100000">
                                          <p:val>
                                            <p:strVal val="#ppt_x"/>
                                          </p:val>
                                        </p:tav>
                                      </p:tavLst>
                                    </p:anim>
                                    <p:anim calcmode="lin" valueType="num">
                                      <p:cBhvr additive="base">
                                        <p:cTn id="13" dur="1000" fill="hold"/>
                                        <p:tgtEl>
                                          <p:spTgt spid="5126"/>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7" presetClass="entr" presetSubtype="4" fill="hold" nodeType="afterEffect">
                                  <p:stCondLst>
                                    <p:cond delay="0"/>
                                  </p:stCondLst>
                                  <p:childTnLst>
                                    <p:set>
                                      <p:cBhvr>
                                        <p:cTn id="16" dur="1" fill="hold">
                                          <p:stCondLst>
                                            <p:cond delay="0"/>
                                          </p:stCondLst>
                                        </p:cTn>
                                        <p:tgtEl>
                                          <p:spTgt spid="5129"/>
                                        </p:tgtEl>
                                        <p:attrNameLst>
                                          <p:attrName>style.visibility</p:attrName>
                                        </p:attrNameLst>
                                      </p:cBhvr>
                                      <p:to>
                                        <p:strVal val="visible"/>
                                      </p:to>
                                    </p:set>
                                    <p:anim calcmode="lin" valueType="num">
                                      <p:cBhvr additive="base">
                                        <p:cTn id="17" dur="1000" fill="hold"/>
                                        <p:tgtEl>
                                          <p:spTgt spid="5129"/>
                                        </p:tgtEl>
                                        <p:attrNameLst>
                                          <p:attrName>ppt_x</p:attrName>
                                        </p:attrNameLst>
                                      </p:cBhvr>
                                      <p:tavLst>
                                        <p:tav tm="0">
                                          <p:val>
                                            <p:strVal val="#ppt_x"/>
                                          </p:val>
                                        </p:tav>
                                        <p:tav tm="100000">
                                          <p:val>
                                            <p:strVal val="#ppt_x"/>
                                          </p:val>
                                        </p:tav>
                                      </p:tavLst>
                                    </p:anim>
                                    <p:anim calcmode="lin" valueType="num">
                                      <p:cBhvr additive="base">
                                        <p:cTn id="18" dur="1000" fill="hold"/>
                                        <p:tgtEl>
                                          <p:spTgt spid="5129"/>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7" presetClass="entr" presetSubtype="4" fill="hold" nodeType="afterEffect">
                                  <p:stCondLst>
                                    <p:cond delay="0"/>
                                  </p:stCondLst>
                                  <p:childTnLst>
                                    <p:set>
                                      <p:cBhvr>
                                        <p:cTn id="21" dur="1" fill="hold">
                                          <p:stCondLst>
                                            <p:cond delay="0"/>
                                          </p:stCondLst>
                                        </p:cTn>
                                        <p:tgtEl>
                                          <p:spTgt spid="5130"/>
                                        </p:tgtEl>
                                        <p:attrNameLst>
                                          <p:attrName>style.visibility</p:attrName>
                                        </p:attrNameLst>
                                      </p:cBhvr>
                                      <p:to>
                                        <p:strVal val="visible"/>
                                      </p:to>
                                    </p:set>
                                    <p:anim calcmode="lin" valueType="num">
                                      <p:cBhvr additive="base">
                                        <p:cTn id="22" dur="1000" fill="hold"/>
                                        <p:tgtEl>
                                          <p:spTgt spid="5130"/>
                                        </p:tgtEl>
                                        <p:attrNameLst>
                                          <p:attrName>ppt_x</p:attrName>
                                        </p:attrNameLst>
                                      </p:cBhvr>
                                      <p:tavLst>
                                        <p:tav tm="0">
                                          <p:val>
                                            <p:strVal val="#ppt_x"/>
                                          </p:val>
                                        </p:tav>
                                        <p:tav tm="100000">
                                          <p:val>
                                            <p:strVal val="#ppt_x"/>
                                          </p:val>
                                        </p:tav>
                                      </p:tavLst>
                                    </p:anim>
                                    <p:anim calcmode="lin" valueType="num">
                                      <p:cBhvr additive="base">
                                        <p:cTn id="23" dur="1000" fill="hold"/>
                                        <p:tgtEl>
                                          <p:spTgt spid="5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4800">
                <a:effectLst>
                  <a:outerShdw blurRad="38100" dist="38100" dir="2700000" algn="tl">
                    <a:srgbClr val="000000"/>
                  </a:outerShdw>
                </a:effectLst>
                <a:latin typeface="Tabitha" pitchFamily="2" charset="0"/>
              </a:rPr>
              <a:t>Factors in Analyzing Characters</a:t>
            </a:r>
          </a:p>
        </p:txBody>
      </p:sp>
      <p:sp>
        <p:nvSpPr>
          <p:cNvPr id="29699" name="Rectangle 3"/>
          <p:cNvSpPr>
            <a:spLocks noGrp="1" noChangeArrowheads="1"/>
          </p:cNvSpPr>
          <p:nvPr>
            <p:ph type="body" idx="1"/>
          </p:nvPr>
        </p:nvSpPr>
        <p:spPr>
          <a:xfrm>
            <a:off x="685800" y="1981200"/>
            <a:ext cx="6172200" cy="4495800"/>
          </a:xfrm>
        </p:spPr>
        <p:txBody>
          <a:bodyPr/>
          <a:lstStyle/>
          <a:p>
            <a:pPr>
              <a:buFont typeface="Wingdings" pitchFamily="2" charset="2"/>
              <a:buChar char="Ø"/>
            </a:pPr>
            <a:r>
              <a:rPr lang="en-US"/>
              <a:t>Physical appearance of character</a:t>
            </a:r>
          </a:p>
          <a:p>
            <a:pPr>
              <a:buFont typeface="Wingdings" pitchFamily="2" charset="2"/>
              <a:buChar char="Ø"/>
            </a:pPr>
            <a:r>
              <a:rPr lang="en-US"/>
              <a:t>Personality</a:t>
            </a:r>
          </a:p>
          <a:p>
            <a:pPr>
              <a:buFont typeface="Wingdings" pitchFamily="2" charset="2"/>
              <a:buChar char="Ø"/>
            </a:pPr>
            <a:r>
              <a:rPr lang="en-US"/>
              <a:t>Background/personal history</a:t>
            </a:r>
          </a:p>
          <a:p>
            <a:pPr>
              <a:buFont typeface="Wingdings" pitchFamily="2" charset="2"/>
              <a:buChar char="Ø"/>
            </a:pPr>
            <a:r>
              <a:rPr lang="en-US"/>
              <a:t>Motivation</a:t>
            </a:r>
          </a:p>
          <a:p>
            <a:pPr>
              <a:buFont typeface="Wingdings" pitchFamily="2" charset="2"/>
              <a:buChar char="Ø"/>
            </a:pPr>
            <a:r>
              <a:rPr lang="en-US"/>
              <a:t>Relationships</a:t>
            </a:r>
          </a:p>
          <a:p>
            <a:pPr>
              <a:buFont typeface="Wingdings" pitchFamily="2" charset="2"/>
              <a:buChar char="Ø"/>
            </a:pPr>
            <a:r>
              <a:rPr lang="en-US"/>
              <a:t>Conflict</a:t>
            </a:r>
          </a:p>
          <a:p>
            <a:pPr>
              <a:buFont typeface="Wingdings" pitchFamily="2" charset="2"/>
              <a:buChar char="Ø"/>
            </a:pPr>
            <a:r>
              <a:rPr lang="en-US"/>
              <a:t>Does character change?</a:t>
            </a:r>
          </a:p>
          <a:p>
            <a:pPr>
              <a:buFont typeface="Wingdings" pitchFamily="2" charset="2"/>
              <a:buChar char="Ø"/>
            </a:pPr>
            <a:endParaRPr lang="en-US"/>
          </a:p>
          <a:p>
            <a:pPr>
              <a:buFont typeface="Wingdings" pitchFamily="2" charset="2"/>
              <a:buChar char="Ø"/>
            </a:pPr>
            <a:endParaRPr lang="en-US"/>
          </a:p>
        </p:txBody>
      </p:sp>
      <p:pic>
        <p:nvPicPr>
          <p:cNvPr id="29700" name="Picture 4" descr="j0282788"/>
          <p:cNvPicPr>
            <a:picLocks noChangeAspect="1" noChangeArrowheads="1" noCrop="1"/>
          </p:cNvPicPr>
          <p:nvPr/>
        </p:nvPicPr>
        <p:blipFill>
          <a:blip r:embed="rId2" cstate="print"/>
          <a:srcRect/>
          <a:stretch>
            <a:fillRect/>
          </a:stretch>
        </p:blipFill>
        <p:spPr bwMode="auto">
          <a:xfrm>
            <a:off x="6477000" y="4343400"/>
            <a:ext cx="1531938" cy="1463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wipe(up)">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iterate type="wd">
                                    <p:tmPct val="100000"/>
                                  </p:iterate>
                                  <p:childTnLst>
                                    <p:set>
                                      <p:cBhvr>
                                        <p:cTn id="11" dur="1" fill="hold">
                                          <p:stCondLst>
                                            <p:cond delay="0"/>
                                          </p:stCondLst>
                                        </p:cTn>
                                        <p:tgtEl>
                                          <p:spTgt spid="29699">
                                            <p:txEl>
                                              <p:pRg st="0" end="0"/>
                                            </p:txEl>
                                          </p:spTgt>
                                        </p:tgtEl>
                                        <p:attrNameLst>
                                          <p:attrName>style.visibility</p:attrName>
                                        </p:attrNameLst>
                                      </p:cBhvr>
                                      <p:to>
                                        <p:strVal val="visible"/>
                                      </p:to>
                                    </p:set>
                                    <p:anim calcmode="lin" valueType="num">
                                      <p:cBhvr>
                                        <p:cTn id="12" dur="300" fill="hold"/>
                                        <p:tgtEl>
                                          <p:spTgt spid="29699">
                                            <p:txEl>
                                              <p:pRg st="0" end="0"/>
                                            </p:txEl>
                                          </p:spTgt>
                                        </p:tgtEl>
                                        <p:attrNameLst>
                                          <p:attrName>ppt_w</p:attrName>
                                        </p:attrNameLst>
                                      </p:cBhvr>
                                      <p:tavLst>
                                        <p:tav tm="0">
                                          <p:val>
                                            <p:fltVal val="0"/>
                                          </p:val>
                                        </p:tav>
                                        <p:tav tm="100000">
                                          <p:val>
                                            <p:strVal val="#ppt_w"/>
                                          </p:val>
                                        </p:tav>
                                      </p:tavLst>
                                    </p:anim>
                                    <p:anim calcmode="lin" valueType="num">
                                      <p:cBhvr>
                                        <p:cTn id="13" dur="300" fill="hold"/>
                                        <p:tgtEl>
                                          <p:spTgt spid="296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iterate type="wd">
                                    <p:tmPct val="100000"/>
                                  </p:iterate>
                                  <p:childTnLst>
                                    <p:set>
                                      <p:cBhvr>
                                        <p:cTn id="17" dur="1" fill="hold">
                                          <p:stCondLst>
                                            <p:cond delay="0"/>
                                          </p:stCondLst>
                                        </p:cTn>
                                        <p:tgtEl>
                                          <p:spTgt spid="29699">
                                            <p:txEl>
                                              <p:pRg st="1" end="1"/>
                                            </p:txEl>
                                          </p:spTgt>
                                        </p:tgtEl>
                                        <p:attrNameLst>
                                          <p:attrName>style.visibility</p:attrName>
                                        </p:attrNameLst>
                                      </p:cBhvr>
                                      <p:to>
                                        <p:strVal val="visible"/>
                                      </p:to>
                                    </p:set>
                                    <p:anim calcmode="lin" valueType="num">
                                      <p:cBhvr>
                                        <p:cTn id="18" dur="300" fill="hold"/>
                                        <p:tgtEl>
                                          <p:spTgt spid="29699">
                                            <p:txEl>
                                              <p:pRg st="1" end="1"/>
                                            </p:txEl>
                                          </p:spTgt>
                                        </p:tgtEl>
                                        <p:attrNameLst>
                                          <p:attrName>ppt_w</p:attrName>
                                        </p:attrNameLst>
                                      </p:cBhvr>
                                      <p:tavLst>
                                        <p:tav tm="0">
                                          <p:val>
                                            <p:fltVal val="0"/>
                                          </p:val>
                                        </p:tav>
                                        <p:tav tm="100000">
                                          <p:val>
                                            <p:strVal val="#ppt_w"/>
                                          </p:val>
                                        </p:tav>
                                      </p:tavLst>
                                    </p:anim>
                                    <p:anim calcmode="lin" valueType="num">
                                      <p:cBhvr>
                                        <p:cTn id="19" dur="300" fill="hold"/>
                                        <p:tgtEl>
                                          <p:spTgt spid="2969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iterate type="wd">
                                    <p:tmPct val="100000"/>
                                  </p:iterate>
                                  <p:childTnLst>
                                    <p:set>
                                      <p:cBhvr>
                                        <p:cTn id="23" dur="1" fill="hold">
                                          <p:stCondLst>
                                            <p:cond delay="0"/>
                                          </p:stCondLst>
                                        </p:cTn>
                                        <p:tgtEl>
                                          <p:spTgt spid="29699">
                                            <p:txEl>
                                              <p:pRg st="2" end="2"/>
                                            </p:txEl>
                                          </p:spTgt>
                                        </p:tgtEl>
                                        <p:attrNameLst>
                                          <p:attrName>style.visibility</p:attrName>
                                        </p:attrNameLst>
                                      </p:cBhvr>
                                      <p:to>
                                        <p:strVal val="visible"/>
                                      </p:to>
                                    </p:set>
                                    <p:anim calcmode="lin" valueType="num">
                                      <p:cBhvr>
                                        <p:cTn id="24" dur="300" fill="hold"/>
                                        <p:tgtEl>
                                          <p:spTgt spid="29699">
                                            <p:txEl>
                                              <p:pRg st="2" end="2"/>
                                            </p:txEl>
                                          </p:spTgt>
                                        </p:tgtEl>
                                        <p:attrNameLst>
                                          <p:attrName>ppt_w</p:attrName>
                                        </p:attrNameLst>
                                      </p:cBhvr>
                                      <p:tavLst>
                                        <p:tav tm="0">
                                          <p:val>
                                            <p:fltVal val="0"/>
                                          </p:val>
                                        </p:tav>
                                        <p:tav tm="100000">
                                          <p:val>
                                            <p:strVal val="#ppt_w"/>
                                          </p:val>
                                        </p:tav>
                                      </p:tavLst>
                                    </p:anim>
                                    <p:anim calcmode="lin" valueType="num">
                                      <p:cBhvr>
                                        <p:cTn id="25" dur="300" fill="hold"/>
                                        <p:tgtEl>
                                          <p:spTgt spid="2969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iterate type="wd">
                                    <p:tmPct val="100000"/>
                                  </p:iterate>
                                  <p:childTnLst>
                                    <p:set>
                                      <p:cBhvr>
                                        <p:cTn id="29" dur="1" fill="hold">
                                          <p:stCondLst>
                                            <p:cond delay="0"/>
                                          </p:stCondLst>
                                        </p:cTn>
                                        <p:tgtEl>
                                          <p:spTgt spid="29699">
                                            <p:txEl>
                                              <p:pRg st="3" end="3"/>
                                            </p:txEl>
                                          </p:spTgt>
                                        </p:tgtEl>
                                        <p:attrNameLst>
                                          <p:attrName>style.visibility</p:attrName>
                                        </p:attrNameLst>
                                      </p:cBhvr>
                                      <p:to>
                                        <p:strVal val="visible"/>
                                      </p:to>
                                    </p:set>
                                    <p:anim calcmode="lin" valueType="num">
                                      <p:cBhvr>
                                        <p:cTn id="30" dur="300" fill="hold"/>
                                        <p:tgtEl>
                                          <p:spTgt spid="29699">
                                            <p:txEl>
                                              <p:pRg st="3" end="3"/>
                                            </p:txEl>
                                          </p:spTgt>
                                        </p:tgtEl>
                                        <p:attrNameLst>
                                          <p:attrName>ppt_w</p:attrName>
                                        </p:attrNameLst>
                                      </p:cBhvr>
                                      <p:tavLst>
                                        <p:tav tm="0">
                                          <p:val>
                                            <p:fltVal val="0"/>
                                          </p:val>
                                        </p:tav>
                                        <p:tav tm="100000">
                                          <p:val>
                                            <p:strVal val="#ppt_w"/>
                                          </p:val>
                                        </p:tav>
                                      </p:tavLst>
                                    </p:anim>
                                    <p:anim calcmode="lin" valueType="num">
                                      <p:cBhvr>
                                        <p:cTn id="31" dur="300" fill="hold"/>
                                        <p:tgtEl>
                                          <p:spTgt spid="2969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iterate type="wd">
                                    <p:tmPct val="100000"/>
                                  </p:iterate>
                                  <p:childTnLst>
                                    <p:set>
                                      <p:cBhvr>
                                        <p:cTn id="35" dur="1" fill="hold">
                                          <p:stCondLst>
                                            <p:cond delay="0"/>
                                          </p:stCondLst>
                                        </p:cTn>
                                        <p:tgtEl>
                                          <p:spTgt spid="29699">
                                            <p:txEl>
                                              <p:pRg st="4" end="4"/>
                                            </p:txEl>
                                          </p:spTgt>
                                        </p:tgtEl>
                                        <p:attrNameLst>
                                          <p:attrName>style.visibility</p:attrName>
                                        </p:attrNameLst>
                                      </p:cBhvr>
                                      <p:to>
                                        <p:strVal val="visible"/>
                                      </p:to>
                                    </p:set>
                                    <p:anim calcmode="lin" valueType="num">
                                      <p:cBhvr>
                                        <p:cTn id="36" dur="300" fill="hold"/>
                                        <p:tgtEl>
                                          <p:spTgt spid="29699">
                                            <p:txEl>
                                              <p:pRg st="4" end="4"/>
                                            </p:txEl>
                                          </p:spTgt>
                                        </p:tgtEl>
                                        <p:attrNameLst>
                                          <p:attrName>ppt_w</p:attrName>
                                        </p:attrNameLst>
                                      </p:cBhvr>
                                      <p:tavLst>
                                        <p:tav tm="0">
                                          <p:val>
                                            <p:fltVal val="0"/>
                                          </p:val>
                                        </p:tav>
                                        <p:tav tm="100000">
                                          <p:val>
                                            <p:strVal val="#ppt_w"/>
                                          </p:val>
                                        </p:tav>
                                      </p:tavLst>
                                    </p:anim>
                                    <p:anim calcmode="lin" valueType="num">
                                      <p:cBhvr>
                                        <p:cTn id="37" dur="300" fill="hold"/>
                                        <p:tgtEl>
                                          <p:spTgt spid="2969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iterate type="wd">
                                    <p:tmPct val="100000"/>
                                  </p:iterate>
                                  <p:childTnLst>
                                    <p:set>
                                      <p:cBhvr>
                                        <p:cTn id="41" dur="1" fill="hold">
                                          <p:stCondLst>
                                            <p:cond delay="0"/>
                                          </p:stCondLst>
                                        </p:cTn>
                                        <p:tgtEl>
                                          <p:spTgt spid="29699">
                                            <p:txEl>
                                              <p:pRg st="5" end="5"/>
                                            </p:txEl>
                                          </p:spTgt>
                                        </p:tgtEl>
                                        <p:attrNameLst>
                                          <p:attrName>style.visibility</p:attrName>
                                        </p:attrNameLst>
                                      </p:cBhvr>
                                      <p:to>
                                        <p:strVal val="visible"/>
                                      </p:to>
                                    </p:set>
                                    <p:anim calcmode="lin" valueType="num">
                                      <p:cBhvr>
                                        <p:cTn id="42" dur="300" fill="hold"/>
                                        <p:tgtEl>
                                          <p:spTgt spid="29699">
                                            <p:txEl>
                                              <p:pRg st="5" end="5"/>
                                            </p:txEl>
                                          </p:spTgt>
                                        </p:tgtEl>
                                        <p:attrNameLst>
                                          <p:attrName>ppt_w</p:attrName>
                                        </p:attrNameLst>
                                      </p:cBhvr>
                                      <p:tavLst>
                                        <p:tav tm="0">
                                          <p:val>
                                            <p:fltVal val="0"/>
                                          </p:val>
                                        </p:tav>
                                        <p:tav tm="100000">
                                          <p:val>
                                            <p:strVal val="#ppt_w"/>
                                          </p:val>
                                        </p:tav>
                                      </p:tavLst>
                                    </p:anim>
                                    <p:anim calcmode="lin" valueType="num">
                                      <p:cBhvr>
                                        <p:cTn id="43" dur="300" fill="hold"/>
                                        <p:tgtEl>
                                          <p:spTgt spid="29699">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iterate type="wd">
                                    <p:tmPct val="100000"/>
                                  </p:iterate>
                                  <p:childTnLst>
                                    <p:set>
                                      <p:cBhvr>
                                        <p:cTn id="47" dur="1" fill="hold">
                                          <p:stCondLst>
                                            <p:cond delay="0"/>
                                          </p:stCondLst>
                                        </p:cTn>
                                        <p:tgtEl>
                                          <p:spTgt spid="29699">
                                            <p:txEl>
                                              <p:pRg st="6" end="6"/>
                                            </p:txEl>
                                          </p:spTgt>
                                        </p:tgtEl>
                                        <p:attrNameLst>
                                          <p:attrName>style.visibility</p:attrName>
                                        </p:attrNameLst>
                                      </p:cBhvr>
                                      <p:to>
                                        <p:strVal val="visible"/>
                                      </p:to>
                                    </p:set>
                                    <p:anim calcmode="lin" valueType="num">
                                      <p:cBhvr>
                                        <p:cTn id="48" dur="300" fill="hold"/>
                                        <p:tgtEl>
                                          <p:spTgt spid="29699">
                                            <p:txEl>
                                              <p:pRg st="6" end="6"/>
                                            </p:txEl>
                                          </p:spTgt>
                                        </p:tgtEl>
                                        <p:attrNameLst>
                                          <p:attrName>ppt_w</p:attrName>
                                        </p:attrNameLst>
                                      </p:cBhvr>
                                      <p:tavLst>
                                        <p:tav tm="0">
                                          <p:val>
                                            <p:fltVal val="0"/>
                                          </p:val>
                                        </p:tav>
                                        <p:tav tm="100000">
                                          <p:val>
                                            <p:strVal val="#ppt_w"/>
                                          </p:val>
                                        </p:tav>
                                      </p:tavLst>
                                    </p:anim>
                                    <p:anim calcmode="lin" valueType="num">
                                      <p:cBhvr>
                                        <p:cTn id="49" dur="300" fill="hold"/>
                                        <p:tgtEl>
                                          <p:spTgt spid="29699">
                                            <p:txEl>
                                              <p:pRg st="6" end="6"/>
                                            </p:txEl>
                                          </p:spTgt>
                                        </p:tgtEl>
                                        <p:attrNameLst>
                                          <p:attrName>ppt_h</p:attrName>
                                        </p:attrNameLst>
                                      </p:cBhvr>
                                      <p:tavLst>
                                        <p:tav tm="0">
                                          <p:val>
                                            <p:fltVal val="0"/>
                                          </p:val>
                                        </p:tav>
                                        <p:tav tm="100000">
                                          <p:val>
                                            <p:strVal val="#ppt_h"/>
                                          </p:val>
                                        </p:tav>
                                      </p:tavLst>
                                    </p:anim>
                                  </p:childTnLst>
                                </p:cTn>
                              </p:par>
                            </p:childTnLst>
                          </p:cTn>
                        </p:par>
                        <p:par>
                          <p:cTn id="50" fill="hold">
                            <p:stCondLst>
                              <p:cond delay="1200"/>
                            </p:stCondLst>
                            <p:childTnLst>
                              <p:par>
                                <p:cTn id="51" presetID="2" presetClass="entr" presetSubtype="6" fill="hold" nodeType="afterEffect">
                                  <p:stCondLst>
                                    <p:cond delay="0"/>
                                  </p:stCondLst>
                                  <p:childTnLst>
                                    <p:set>
                                      <p:cBhvr>
                                        <p:cTn id="52" dur="1" fill="hold">
                                          <p:stCondLst>
                                            <p:cond delay="0"/>
                                          </p:stCondLst>
                                        </p:cTn>
                                        <p:tgtEl>
                                          <p:spTgt spid="29700"/>
                                        </p:tgtEl>
                                        <p:attrNameLst>
                                          <p:attrName>style.visibility</p:attrName>
                                        </p:attrNameLst>
                                      </p:cBhvr>
                                      <p:to>
                                        <p:strVal val="visible"/>
                                      </p:to>
                                    </p:set>
                                    <p:anim calcmode="lin" valueType="num">
                                      <p:cBhvr additive="base">
                                        <p:cTn id="53" dur="500" fill="hold"/>
                                        <p:tgtEl>
                                          <p:spTgt spid="29700"/>
                                        </p:tgtEl>
                                        <p:attrNameLst>
                                          <p:attrName>ppt_x</p:attrName>
                                        </p:attrNameLst>
                                      </p:cBhvr>
                                      <p:tavLst>
                                        <p:tav tm="0">
                                          <p:val>
                                            <p:strVal val="1+#ppt_w/2"/>
                                          </p:val>
                                        </p:tav>
                                        <p:tav tm="100000">
                                          <p:val>
                                            <p:strVal val="#ppt_x"/>
                                          </p:val>
                                        </p:tav>
                                      </p:tavLst>
                                    </p:anim>
                                    <p:anim calcmode="lin" valueType="num">
                                      <p:cBhvr additive="base">
                                        <p:cTn id="54"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69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sz="4000" b="1" dirty="0" smtClean="0"/>
              <a:t/>
            </a:r>
            <a:br>
              <a:rPr lang="en-US" sz="4000" b="1" dirty="0" smtClean="0"/>
            </a:br>
            <a:r>
              <a:rPr lang="en-US" sz="3600" b="1" dirty="0" smtClean="0"/>
              <a:t>Characterization </a:t>
            </a:r>
            <a:r>
              <a:rPr lang="en-US" sz="3600" b="1" dirty="0"/>
              <a:t>– the ways in which characters appear or are described in a story.</a:t>
            </a:r>
            <a:br>
              <a:rPr lang="en-US" sz="3600" b="1" dirty="0"/>
            </a:br>
            <a:endParaRPr lang="en-US" sz="3600" dirty="0"/>
          </a:p>
        </p:txBody>
      </p:sp>
      <p:sp>
        <p:nvSpPr>
          <p:cNvPr id="3" name="Content Placeholder 2"/>
          <p:cNvSpPr>
            <a:spLocks noGrp="1"/>
          </p:cNvSpPr>
          <p:nvPr>
            <p:ph idx="1"/>
          </p:nvPr>
        </p:nvSpPr>
        <p:spPr/>
        <p:txBody>
          <a:bodyPr/>
          <a:lstStyle/>
          <a:p>
            <a:pPr lvl="0"/>
            <a:endParaRPr lang="en-US" dirty="0" smtClean="0"/>
          </a:p>
          <a:p>
            <a:pPr lvl="0"/>
            <a:r>
              <a:rPr lang="en-US" dirty="0" smtClean="0"/>
              <a:t>Direct </a:t>
            </a:r>
            <a:r>
              <a:rPr lang="en-US" dirty="0"/>
              <a:t>– the author tells you how the character looks and behaves.</a:t>
            </a:r>
          </a:p>
          <a:p>
            <a:pPr>
              <a:buNone/>
            </a:pPr>
            <a:endParaRPr lang="en-US" dirty="0"/>
          </a:p>
          <a:p>
            <a:pPr lvl="0"/>
            <a:r>
              <a:rPr lang="en-US" dirty="0"/>
              <a:t>Indirect – the author shows you through the actions and reactions of other characters the way a character looks or behaves.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800">
                <a:effectLst>
                  <a:outerShdw blurRad="38100" dist="38100" dir="2700000" algn="tl">
                    <a:srgbClr val="000000"/>
                  </a:outerShdw>
                </a:effectLst>
                <a:latin typeface="Tabitha" pitchFamily="2" charset="0"/>
              </a:rPr>
              <a:t>Direct Characterization</a:t>
            </a:r>
          </a:p>
        </p:txBody>
      </p:sp>
      <p:sp>
        <p:nvSpPr>
          <p:cNvPr id="30723" name="Text Box 3"/>
          <p:cNvSpPr txBox="1">
            <a:spLocks noChangeArrowheads="1"/>
          </p:cNvSpPr>
          <p:nvPr/>
        </p:nvSpPr>
        <p:spPr bwMode="auto">
          <a:xfrm>
            <a:off x="914400" y="1676400"/>
            <a:ext cx="7696200" cy="4051300"/>
          </a:xfrm>
          <a:prstGeom prst="rect">
            <a:avLst/>
          </a:prstGeom>
          <a:noFill/>
          <a:ln w="9525">
            <a:noFill/>
            <a:miter lim="800000"/>
            <a:headEnd/>
            <a:tailEnd/>
          </a:ln>
          <a:effectLst/>
        </p:spPr>
        <p:txBody>
          <a:bodyPr>
            <a:spAutoFit/>
          </a:bodyPr>
          <a:lstStyle/>
          <a:p>
            <a:pPr>
              <a:spcBef>
                <a:spcPct val="50000"/>
              </a:spcBef>
            </a:pPr>
            <a:r>
              <a:rPr lang="en-US" dirty="0"/>
              <a:t>	…</a:t>
            </a:r>
            <a:r>
              <a:rPr lang="en-US" sz="3200" dirty="0"/>
              <a:t>And I don’t play the dozens or believe in standing around with somebody in my face doing a lot of talking. I much rather just knock you down and take my chances even if I’m a little girl with skinny arms and a squeaky voice, which is how I got the name Squeaky.  </a:t>
            </a:r>
          </a:p>
          <a:p>
            <a:pPr algn="r">
              <a:spcBef>
                <a:spcPct val="50000"/>
              </a:spcBef>
            </a:pPr>
            <a:r>
              <a:rPr lang="en-US" dirty="0"/>
              <a:t>From “Raymond’s Run” by T. </a:t>
            </a:r>
            <a:r>
              <a:rPr lang="en-US" dirty="0" err="1"/>
              <a:t>Bambara</a:t>
            </a:r>
            <a:endParaRPr lang="en-US" dirty="0"/>
          </a:p>
        </p:txBody>
      </p:sp>
      <p:pic>
        <p:nvPicPr>
          <p:cNvPr id="30724" name="Picture 4" descr="PE00994_"/>
          <p:cNvPicPr>
            <a:picLocks noChangeAspect="1" noChangeArrowheads="1"/>
          </p:cNvPicPr>
          <p:nvPr/>
        </p:nvPicPr>
        <p:blipFill>
          <a:blip r:embed="rId2" cstate="print"/>
          <a:srcRect/>
          <a:stretch>
            <a:fillRect/>
          </a:stretch>
        </p:blipFill>
        <p:spPr bwMode="auto">
          <a:xfrm>
            <a:off x="990600" y="5265738"/>
            <a:ext cx="1041400" cy="15922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dissolve">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 calcmode="lin" valueType="num">
                                      <p:cBhvr>
                                        <p:cTn id="12" dur="10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072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072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072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30723">
                                            <p:txEl>
                                              <p:pRg st="1" end="1"/>
                                            </p:txEl>
                                          </p:spTgt>
                                        </p:tgtEl>
                                        <p:attrNameLst>
                                          <p:attrName>style.visibility</p:attrName>
                                        </p:attrNameLst>
                                      </p:cBhvr>
                                      <p:to>
                                        <p:strVal val="visible"/>
                                      </p:to>
                                    </p:set>
                                    <p:anim calcmode="lin" valueType="num">
                                      <p:cBhvr>
                                        <p:cTn id="20" dur="10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072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072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072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30724"/>
                                        </p:tgtEl>
                                        <p:attrNameLst>
                                          <p:attrName>style.visibility</p:attrName>
                                        </p:attrNameLst>
                                      </p:cBhvr>
                                      <p:to>
                                        <p:strVal val="visible"/>
                                      </p:to>
                                    </p:set>
                                    <p:anim calcmode="lin" valueType="num">
                                      <p:cBhvr additive="base">
                                        <p:cTn id="28" dur="500" fill="hold"/>
                                        <p:tgtEl>
                                          <p:spTgt spid="30724"/>
                                        </p:tgtEl>
                                        <p:attrNameLst>
                                          <p:attrName>ppt_x</p:attrName>
                                        </p:attrNameLst>
                                      </p:cBhvr>
                                      <p:tavLst>
                                        <p:tav tm="0">
                                          <p:val>
                                            <p:strVal val="0-#ppt_w/2"/>
                                          </p:val>
                                        </p:tav>
                                        <p:tav tm="100000">
                                          <p:val>
                                            <p:strVal val="#ppt_x"/>
                                          </p:val>
                                        </p:tav>
                                      </p:tavLst>
                                    </p:anim>
                                    <p:anim calcmode="lin" valueType="num">
                                      <p:cBhvr additive="base">
                                        <p:cTn id="29" dur="500" fill="hold"/>
                                        <p:tgtEl>
                                          <p:spTgt spid="307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effectLst>
                  <a:outerShdw blurRad="38100" dist="38100" dir="2700000" algn="tl">
                    <a:srgbClr val="000000"/>
                  </a:outerShdw>
                </a:effectLst>
                <a:latin typeface="Tabitha" pitchFamily="2" charset="0"/>
              </a:rPr>
              <a:t>Elements of Character</a:t>
            </a:r>
          </a:p>
        </p:txBody>
      </p:sp>
      <p:pic>
        <p:nvPicPr>
          <p:cNvPr id="25603" name="Picture 3"/>
          <p:cNvPicPr>
            <a:picLocks noChangeAspect="1" noChangeArrowheads="1"/>
          </p:cNvPicPr>
          <p:nvPr/>
        </p:nvPicPr>
        <p:blipFill>
          <a:blip r:embed="rId2" cstate="print"/>
          <a:srcRect/>
          <a:stretch>
            <a:fillRect/>
          </a:stretch>
        </p:blipFill>
        <p:spPr bwMode="auto">
          <a:xfrm>
            <a:off x="457200" y="1981200"/>
            <a:ext cx="8443913" cy="45291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dissolve">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5603"/>
                                        </p:tgtEl>
                                        <p:attrNameLst>
                                          <p:attrName>style.visibility</p:attrName>
                                        </p:attrNameLst>
                                      </p:cBhvr>
                                      <p:to>
                                        <p:strVal val="visible"/>
                                      </p:to>
                                    </p:set>
                                    <p:animEffect transition="in" filter="checkerboard(across)">
                                      <p:cBhvr>
                                        <p:cTn id="12"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4800">
                <a:effectLst>
                  <a:outerShdw blurRad="38100" dist="38100" dir="2700000" algn="tl">
                    <a:srgbClr val="000000"/>
                  </a:outerShdw>
                </a:effectLst>
                <a:latin typeface="Tabitha" pitchFamily="2" charset="0"/>
              </a:rPr>
              <a:t>Indirect Characterization</a:t>
            </a:r>
          </a:p>
        </p:txBody>
      </p:sp>
      <p:sp>
        <p:nvSpPr>
          <p:cNvPr id="31747" name="Text Box 3"/>
          <p:cNvSpPr txBox="1">
            <a:spLocks noChangeArrowheads="1"/>
          </p:cNvSpPr>
          <p:nvPr/>
        </p:nvSpPr>
        <p:spPr bwMode="auto">
          <a:xfrm>
            <a:off x="990600" y="2209800"/>
            <a:ext cx="6934200" cy="3933825"/>
          </a:xfrm>
          <a:prstGeom prst="rect">
            <a:avLst/>
          </a:prstGeom>
          <a:noFill/>
          <a:ln w="9525">
            <a:noFill/>
            <a:miter lim="800000"/>
            <a:headEnd/>
            <a:tailEnd/>
          </a:ln>
          <a:effectLst/>
        </p:spPr>
        <p:txBody>
          <a:bodyPr>
            <a:spAutoFit/>
          </a:bodyPr>
          <a:lstStyle/>
          <a:p>
            <a:pPr>
              <a:spcBef>
                <a:spcPct val="50000"/>
              </a:spcBef>
            </a:pPr>
            <a:r>
              <a:rPr lang="en-US"/>
              <a:t>	</a:t>
            </a:r>
            <a:r>
              <a:rPr lang="en-US" sz="3600"/>
              <a:t>The old man bowed to all of us in the room.  Then he removed his hat and gloves, slowly and carefully.  Chaplin once did that in a picture, in a bank--he was the janitor.</a:t>
            </a:r>
          </a:p>
          <a:p>
            <a:pPr algn="r">
              <a:spcBef>
                <a:spcPct val="50000"/>
              </a:spcBef>
            </a:pPr>
            <a:endParaRPr lang="en-US"/>
          </a:p>
          <a:p>
            <a:pPr algn="r">
              <a:spcBef>
                <a:spcPct val="50000"/>
              </a:spcBef>
            </a:pPr>
            <a:r>
              <a:rPr lang="en-US"/>
              <a:t>From “Gentleman of Rio en Medio” by J. Sedillo</a:t>
            </a:r>
          </a:p>
        </p:txBody>
      </p:sp>
      <p:pic>
        <p:nvPicPr>
          <p:cNvPr id="31748" name="Picture 4" descr="j0134899"/>
          <p:cNvPicPr>
            <a:picLocks noChangeAspect="1" noChangeArrowheads="1"/>
          </p:cNvPicPr>
          <p:nvPr/>
        </p:nvPicPr>
        <p:blipFill>
          <a:blip r:embed="rId2" cstate="print"/>
          <a:srcRect/>
          <a:stretch>
            <a:fillRect/>
          </a:stretch>
        </p:blipFill>
        <p:spPr bwMode="auto">
          <a:xfrm>
            <a:off x="7848600" y="609600"/>
            <a:ext cx="908050"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dissolve">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iterate type="wd">
                                    <p:tmPct val="100000"/>
                                  </p:iterate>
                                  <p:childTnLst>
                                    <p:set>
                                      <p:cBhvr>
                                        <p:cTn id="11" dur="1" fill="hold">
                                          <p:stCondLst>
                                            <p:cond delay="0"/>
                                          </p:stCondLst>
                                        </p:cTn>
                                        <p:tgtEl>
                                          <p:spTgt spid="31747">
                                            <p:txEl>
                                              <p:pRg st="0" end="0"/>
                                            </p:txEl>
                                          </p:spTgt>
                                        </p:tgtEl>
                                        <p:attrNameLst>
                                          <p:attrName>style.visibility</p:attrName>
                                        </p:attrNameLst>
                                      </p:cBhvr>
                                      <p:to>
                                        <p:strVal val="visible"/>
                                      </p:to>
                                    </p:set>
                                    <p:anim calcmode="lin" valueType="num">
                                      <p:cBhvr additive="base">
                                        <p:cTn id="12" dur="3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13" dur="3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iterate type="wd">
                                    <p:tmPct val="100000"/>
                                  </p:iterate>
                                  <p:childTnLst>
                                    <p:set>
                                      <p:cBhvr>
                                        <p:cTn id="17" dur="1" fill="hold">
                                          <p:stCondLst>
                                            <p:cond delay="0"/>
                                          </p:stCondLst>
                                        </p:cTn>
                                        <p:tgtEl>
                                          <p:spTgt spid="31747">
                                            <p:txEl>
                                              <p:pRg st="2" end="2"/>
                                            </p:txEl>
                                          </p:spTgt>
                                        </p:tgtEl>
                                        <p:attrNameLst>
                                          <p:attrName>style.visibility</p:attrName>
                                        </p:attrNameLst>
                                      </p:cBhvr>
                                      <p:to>
                                        <p:strVal val="visible"/>
                                      </p:to>
                                    </p:set>
                                    <p:anim calcmode="lin" valueType="num">
                                      <p:cBhvr additive="base">
                                        <p:cTn id="18" dur="3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19" dur="3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1748"/>
                                        </p:tgtEl>
                                        <p:attrNameLst>
                                          <p:attrName>style.visibility</p:attrName>
                                        </p:attrNameLst>
                                      </p:cBhvr>
                                      <p:to>
                                        <p:strVal val="visible"/>
                                      </p:to>
                                    </p:set>
                                    <p:anim calcmode="lin" valueType="num">
                                      <p:cBhvr additive="base">
                                        <p:cTn id="24" dur="500" fill="hold"/>
                                        <p:tgtEl>
                                          <p:spTgt spid="31748"/>
                                        </p:tgtEl>
                                        <p:attrNameLst>
                                          <p:attrName>ppt_x</p:attrName>
                                        </p:attrNameLst>
                                      </p:cBhvr>
                                      <p:tavLst>
                                        <p:tav tm="0">
                                          <p:val>
                                            <p:strVal val="0-#ppt_w/2"/>
                                          </p:val>
                                        </p:tav>
                                        <p:tav tm="100000">
                                          <p:val>
                                            <p:strVal val="#ppt_x"/>
                                          </p:val>
                                        </p:tav>
                                      </p:tavLst>
                                    </p:anim>
                                    <p:anim calcmode="lin" valueType="num">
                                      <p:cBhvr additive="base">
                                        <p:cTn id="25" dur="500" fill="hold"/>
                                        <p:tgtEl>
                                          <p:spTgt spid="317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4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800">
                <a:effectLst>
                  <a:outerShdw blurRad="38100" dist="38100" dir="2700000" algn="tl">
                    <a:srgbClr val="000000"/>
                  </a:outerShdw>
                </a:effectLst>
                <a:latin typeface="Tabitha" pitchFamily="2" charset="0"/>
              </a:rPr>
              <a:t>Theme</a:t>
            </a:r>
          </a:p>
        </p:txBody>
      </p:sp>
      <p:sp>
        <p:nvSpPr>
          <p:cNvPr id="59395" name="Rectangle 3"/>
          <p:cNvSpPr>
            <a:spLocks noGrp="1" noChangeArrowheads="1"/>
          </p:cNvSpPr>
          <p:nvPr>
            <p:ph type="body" idx="1"/>
          </p:nvPr>
        </p:nvSpPr>
        <p:spPr>
          <a:xfrm>
            <a:off x="685800" y="1600200"/>
            <a:ext cx="7772400" cy="4419600"/>
          </a:xfrm>
        </p:spPr>
        <p:txBody>
          <a:bodyPr/>
          <a:lstStyle/>
          <a:p>
            <a:pPr>
              <a:lnSpc>
                <a:spcPct val="90000"/>
              </a:lnSpc>
              <a:buFont typeface="Wingdings" pitchFamily="2" charset="2"/>
              <a:buChar char="Ø"/>
            </a:pPr>
            <a:r>
              <a:rPr lang="en-US" sz="3600"/>
              <a:t>A central message, concern, or insight into life expressed through a literary work</a:t>
            </a:r>
          </a:p>
          <a:p>
            <a:pPr>
              <a:lnSpc>
                <a:spcPct val="90000"/>
              </a:lnSpc>
              <a:buFont typeface="Wingdings" pitchFamily="2" charset="2"/>
              <a:buChar char="Ø"/>
            </a:pPr>
            <a:r>
              <a:rPr lang="en-US" sz="3600"/>
              <a:t>Can be expressed by one or two sentence statement about human beings or about life</a:t>
            </a:r>
          </a:p>
          <a:p>
            <a:pPr>
              <a:lnSpc>
                <a:spcPct val="90000"/>
              </a:lnSpc>
              <a:buFont typeface="Wingdings" pitchFamily="2" charset="2"/>
              <a:buChar char="Ø"/>
            </a:pPr>
            <a:r>
              <a:rPr lang="en-US" sz="3600"/>
              <a:t>May be stated directly or implied</a:t>
            </a:r>
          </a:p>
          <a:p>
            <a:pPr>
              <a:lnSpc>
                <a:spcPct val="90000"/>
              </a:lnSpc>
              <a:buFont typeface="Wingdings" pitchFamily="2" charset="2"/>
              <a:buChar char="Ø"/>
            </a:pPr>
            <a:r>
              <a:rPr lang="en-US" sz="3600"/>
              <a:t>Interpretation uncovers the theme</a:t>
            </a:r>
          </a:p>
        </p:txBody>
      </p:sp>
      <p:pic>
        <p:nvPicPr>
          <p:cNvPr id="6146" name="Picture 2" descr="C:\Documents and Settings\master1.DELL755\Local Settings\Temporary Internet Files\Content.IE5\SX23CTIB\MCj04414560000[1].png"/>
          <p:cNvPicPr>
            <a:picLocks noChangeAspect="1" noChangeArrowheads="1"/>
          </p:cNvPicPr>
          <p:nvPr/>
        </p:nvPicPr>
        <p:blipFill>
          <a:blip r:embed="rId2" cstate="print"/>
          <a:srcRect/>
          <a:stretch>
            <a:fillRect/>
          </a:stretch>
        </p:blipFill>
        <p:spPr bwMode="auto">
          <a:xfrm>
            <a:off x="0" y="0"/>
            <a:ext cx="2742857" cy="27428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dissolve">
                                      <p:cBhvr>
                                        <p:cTn id="7" dur="500"/>
                                        <p:tgtEl>
                                          <p:spTgt spid="593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iterate type="wd">
                                    <p:tmPct val="100000"/>
                                  </p:iterate>
                                  <p:childTnLst>
                                    <p:set>
                                      <p:cBhvr>
                                        <p:cTn id="11" dur="1" fill="hold">
                                          <p:stCondLst>
                                            <p:cond delay="0"/>
                                          </p:stCondLst>
                                        </p:cTn>
                                        <p:tgtEl>
                                          <p:spTgt spid="59395">
                                            <p:txEl>
                                              <p:pRg st="0" end="0"/>
                                            </p:txEl>
                                          </p:spTgt>
                                        </p:tgtEl>
                                        <p:attrNameLst>
                                          <p:attrName>style.visibility</p:attrName>
                                        </p:attrNameLst>
                                      </p:cBhvr>
                                      <p:to>
                                        <p:strVal val="visible"/>
                                      </p:to>
                                    </p:set>
                                    <p:anim calcmode="lin" valueType="num">
                                      <p:cBhvr additive="base">
                                        <p:cTn id="12" dur="3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5939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iterate type="wd">
                                    <p:tmPct val="100000"/>
                                  </p:iterate>
                                  <p:childTnLst>
                                    <p:set>
                                      <p:cBhvr>
                                        <p:cTn id="17" dur="1" fill="hold">
                                          <p:stCondLst>
                                            <p:cond delay="0"/>
                                          </p:stCondLst>
                                        </p:cTn>
                                        <p:tgtEl>
                                          <p:spTgt spid="59395">
                                            <p:txEl>
                                              <p:pRg st="1" end="1"/>
                                            </p:txEl>
                                          </p:spTgt>
                                        </p:tgtEl>
                                        <p:attrNameLst>
                                          <p:attrName>style.visibility</p:attrName>
                                        </p:attrNameLst>
                                      </p:cBhvr>
                                      <p:to>
                                        <p:strVal val="visible"/>
                                      </p:to>
                                    </p:set>
                                    <p:anim calcmode="lin" valueType="num">
                                      <p:cBhvr additive="base">
                                        <p:cTn id="18" dur="3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9" dur="300" fill="hold"/>
                                        <p:tgtEl>
                                          <p:spTgt spid="5939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iterate type="wd">
                                    <p:tmPct val="100000"/>
                                  </p:iterate>
                                  <p:childTnLst>
                                    <p:set>
                                      <p:cBhvr>
                                        <p:cTn id="23" dur="1" fill="hold">
                                          <p:stCondLst>
                                            <p:cond delay="0"/>
                                          </p:stCondLst>
                                        </p:cTn>
                                        <p:tgtEl>
                                          <p:spTgt spid="59395">
                                            <p:txEl>
                                              <p:pRg st="2" end="2"/>
                                            </p:txEl>
                                          </p:spTgt>
                                        </p:tgtEl>
                                        <p:attrNameLst>
                                          <p:attrName>style.visibility</p:attrName>
                                        </p:attrNameLst>
                                      </p:cBhvr>
                                      <p:to>
                                        <p:strVal val="visible"/>
                                      </p:to>
                                    </p:set>
                                    <p:anim calcmode="lin" valueType="num">
                                      <p:cBhvr additive="base">
                                        <p:cTn id="24" dur="3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25" dur="300" fill="hold"/>
                                        <p:tgtEl>
                                          <p:spTgt spid="5939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iterate type="wd">
                                    <p:tmPct val="100000"/>
                                  </p:iterate>
                                  <p:childTnLst>
                                    <p:set>
                                      <p:cBhvr>
                                        <p:cTn id="29" dur="1" fill="hold">
                                          <p:stCondLst>
                                            <p:cond delay="0"/>
                                          </p:stCondLst>
                                        </p:cTn>
                                        <p:tgtEl>
                                          <p:spTgt spid="59395">
                                            <p:txEl>
                                              <p:pRg st="3" end="3"/>
                                            </p:txEl>
                                          </p:spTgt>
                                        </p:tgtEl>
                                        <p:attrNameLst>
                                          <p:attrName>style.visibility</p:attrName>
                                        </p:attrNameLst>
                                      </p:cBhvr>
                                      <p:to>
                                        <p:strVal val="visible"/>
                                      </p:to>
                                    </p:set>
                                    <p:anim calcmode="lin" valueType="num">
                                      <p:cBhvr additive="base">
                                        <p:cTn id="30" dur="3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31" dur="300" fill="hold"/>
                                        <p:tgtEl>
                                          <p:spTgt spid="5939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nodeType="clickEffect">
                                  <p:stCondLst>
                                    <p:cond delay="0"/>
                                  </p:stCondLst>
                                  <p:childTnLst>
                                    <p:set>
                                      <p:cBhvr>
                                        <p:cTn id="35" dur="1" fill="hold">
                                          <p:stCondLst>
                                            <p:cond delay="0"/>
                                          </p:stCondLst>
                                        </p:cTn>
                                        <p:tgtEl>
                                          <p:spTgt spid="6146"/>
                                        </p:tgtEl>
                                        <p:attrNameLst>
                                          <p:attrName>style.visibility</p:attrName>
                                        </p:attrNameLst>
                                      </p:cBhvr>
                                      <p:to>
                                        <p:strVal val="visible"/>
                                      </p:to>
                                    </p:set>
                                    <p:anim calcmode="lin" valueType="num">
                                      <p:cBhvr additive="base">
                                        <p:cTn id="36" dur="1000" fill="hold"/>
                                        <p:tgtEl>
                                          <p:spTgt spid="6146"/>
                                        </p:tgtEl>
                                        <p:attrNameLst>
                                          <p:attrName>ppt_x</p:attrName>
                                        </p:attrNameLst>
                                      </p:cBhvr>
                                      <p:tavLst>
                                        <p:tav tm="0">
                                          <p:val>
                                            <p:strVal val="1+#ppt_w/2"/>
                                          </p:val>
                                        </p:tav>
                                        <p:tav tm="100000">
                                          <p:val>
                                            <p:strVal val="#ppt_x"/>
                                          </p:val>
                                        </p:tav>
                                      </p:tavLst>
                                    </p:anim>
                                    <p:anim calcmode="lin" valueType="num">
                                      <p:cBhvr additive="base">
                                        <p:cTn id="37" dur="10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6" presetClass="path" presetSubtype="0" accel="50000" decel="50000" fill="hold" nodeType="clickEffect">
                                  <p:stCondLst>
                                    <p:cond delay="0"/>
                                  </p:stCondLst>
                                  <p:childTnLst>
                                    <p:animMotion origin="layout" path="M 0 0  C -0.004 -0.08933  0.046 -0.16667  0.113 -0.172  C 0.177 -0.17867  0.237 -0.11867  0.241 -0.032  C 0.246 0.048  0.204 0.12267  0.144 0.128  C 0.089 0.132  0.037 0.08267  0.033 0.008  C 0.029 -0.06  0.064 -0.124  0.115 -0.12933  C 0.162 -0.13333  0.206 -0.092  0.209 -0.02933  C 0.212 0.02667  0.184 0.08133  0.142 0.084  C 0.104 0.088  0.068 0.056  0.065 0.00533  C 0.063 -0.04  0.084 -0.084  0.117 -0.08667  C 0.146 -0.08933  0.175 -0.06533  0.177 -0.02667  C 0.179 0.00667  0.164 0.03867  0.14 0.04133  C 0.12 0.044  0.099 0.02933  0.098 0.00267  C 0.096 -0.01867  0.104 -0.04133  0.119 -0.044  C 0.131 -0.044  0.143 -0.03867  0.145 -0.024  C 0.146 -0.01467  0.144 -0.00533  0.138 -0.00133  C 0.135 0  0.133 0  0.13 -0.00133  E" pathEditMode="relative" ptsTypes="">
                                      <p:cBhvr>
                                        <p:cTn id="41" dur="2000" fill="hold"/>
                                        <p:tgtEl>
                                          <p:spTgt spid="614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P spid="5939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sz="3600" b="1" dirty="0" smtClean="0"/>
              <a:t/>
            </a:r>
            <a:br>
              <a:rPr lang="en-US" sz="3600" b="1" dirty="0" smtClean="0"/>
            </a:br>
            <a:r>
              <a:rPr lang="en-US" sz="3600" b="1" dirty="0" smtClean="0"/>
              <a:t>Theme </a:t>
            </a:r>
            <a:r>
              <a:rPr lang="en-US" sz="3600" b="1" dirty="0"/>
              <a:t>– the message or general idea about life that the author hopes to convey.</a:t>
            </a:r>
            <a:r>
              <a:rPr lang="en-US" b="1" dirty="0"/>
              <a:t/>
            </a:r>
            <a:br>
              <a:rPr lang="en-US" b="1" dirty="0"/>
            </a:br>
            <a:endParaRPr lang="en-US" dirty="0"/>
          </a:p>
        </p:txBody>
      </p:sp>
      <p:sp>
        <p:nvSpPr>
          <p:cNvPr id="3" name="Content Placeholder 2"/>
          <p:cNvSpPr>
            <a:spLocks noGrp="1"/>
          </p:cNvSpPr>
          <p:nvPr>
            <p:ph idx="1"/>
          </p:nvPr>
        </p:nvSpPr>
        <p:spPr/>
        <p:txBody>
          <a:bodyPr/>
          <a:lstStyle/>
          <a:p>
            <a:pPr lvl="0" algn="ctr">
              <a:buNone/>
            </a:pPr>
            <a:endParaRPr lang="en-US" dirty="0" smtClean="0"/>
          </a:p>
          <a:p>
            <a:pPr lvl="0" algn="ctr">
              <a:buNone/>
            </a:pPr>
            <a:endParaRPr lang="en-US" dirty="0"/>
          </a:p>
          <a:p>
            <a:pPr lvl="0" algn="ctr">
              <a:buNone/>
            </a:pPr>
            <a:r>
              <a:rPr lang="en-US" dirty="0" smtClean="0"/>
              <a:t>For </a:t>
            </a:r>
            <a:r>
              <a:rPr lang="en-US" dirty="0"/>
              <a:t>example: love, courage, </a:t>
            </a:r>
            <a:r>
              <a:rPr lang="en-US" dirty="0" smtClean="0"/>
              <a:t>honor, doing the right thing, bravery in the face of danger, etc.</a:t>
            </a:r>
            <a:endParaRPr lang="en-US" dirty="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4800">
                <a:effectLst>
                  <a:outerShdw blurRad="38100" dist="38100" dir="2700000" algn="tl">
                    <a:srgbClr val="000000"/>
                  </a:outerShdw>
                </a:effectLst>
                <a:latin typeface="Tabitha" pitchFamily="2" charset="0"/>
              </a:rPr>
              <a:t>Example of Theme</a:t>
            </a:r>
          </a:p>
        </p:txBody>
      </p:sp>
      <p:sp>
        <p:nvSpPr>
          <p:cNvPr id="60419" name="Text Box 3"/>
          <p:cNvSpPr txBox="1">
            <a:spLocks noChangeArrowheads="1"/>
          </p:cNvSpPr>
          <p:nvPr/>
        </p:nvSpPr>
        <p:spPr bwMode="auto">
          <a:xfrm>
            <a:off x="990600" y="1905000"/>
            <a:ext cx="7315200" cy="3476625"/>
          </a:xfrm>
          <a:prstGeom prst="rect">
            <a:avLst/>
          </a:prstGeom>
          <a:noFill/>
          <a:ln w="9525">
            <a:noFill/>
            <a:miter lim="800000"/>
            <a:headEnd/>
            <a:tailEnd/>
          </a:ln>
          <a:effectLst/>
        </p:spPr>
        <p:txBody>
          <a:bodyPr>
            <a:spAutoFit/>
          </a:bodyPr>
          <a:lstStyle/>
          <a:p>
            <a:pPr>
              <a:spcBef>
                <a:spcPct val="50000"/>
              </a:spcBef>
            </a:pPr>
            <a:r>
              <a:rPr lang="en-US" sz="3600"/>
              <a:t>“Every man needs to feel allegiance to his native country, whether he always appreciates that country or not.”</a:t>
            </a:r>
          </a:p>
          <a:p>
            <a:pPr>
              <a:spcBef>
                <a:spcPct val="50000"/>
              </a:spcBef>
            </a:pPr>
            <a:endParaRPr lang="en-US" sz="3600"/>
          </a:p>
          <a:p>
            <a:pPr algn="r">
              <a:spcBef>
                <a:spcPct val="50000"/>
              </a:spcBef>
            </a:pPr>
            <a:r>
              <a:rPr lang="en-US"/>
              <a:t>From “A Man Without a Country” by Edward Hale </a:t>
            </a:r>
            <a:br>
              <a:rPr lang="en-US"/>
            </a:br>
            <a:r>
              <a:rPr lang="en-US"/>
              <a:t>pg. 185 in Prentice Hall Literature book</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4000" b="1" dirty="0" smtClean="0"/>
              <a:t/>
            </a:r>
            <a:br>
              <a:rPr lang="en-US" sz="4000" b="1" dirty="0" smtClean="0"/>
            </a:br>
            <a:r>
              <a:rPr lang="en-US" sz="4000" b="1" dirty="0" smtClean="0"/>
              <a:t>Setting </a:t>
            </a:r>
            <a:r>
              <a:rPr lang="en-US" sz="4000" b="1" dirty="0"/>
              <a:t>– the time and place a story takes place.</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smtClean="0"/>
          </a:p>
          <a:p>
            <a:r>
              <a:rPr lang="en-US" dirty="0" smtClean="0"/>
              <a:t>The location: town, the city, the state, the country</a:t>
            </a:r>
          </a:p>
          <a:p>
            <a:r>
              <a:rPr lang="en-US" dirty="0" smtClean="0"/>
              <a:t>The terrain: country, city, natural, urban </a:t>
            </a:r>
          </a:p>
          <a:p>
            <a:r>
              <a:rPr lang="en-US" dirty="0" smtClean="0"/>
              <a:t>The time: past, present, future</a:t>
            </a:r>
          </a:p>
          <a:p>
            <a:r>
              <a:rPr lang="en-US" dirty="0" smtClean="0"/>
              <a:t>The circumstances: new beginning, post war, etc.</a:t>
            </a:r>
            <a:endParaRPr lang="en-US" dirty="0"/>
          </a:p>
        </p:txBody>
      </p:sp>
      <p:pic>
        <p:nvPicPr>
          <p:cNvPr id="7172" name="Picture 4" descr="C:\Documents and Settings\master1.DELL755\Local Settings\Temporary Internet Files\Content.IE5\SX23CTIB\MCTR00020_0000[1].wmf"/>
          <p:cNvPicPr>
            <a:picLocks noChangeAspect="1" noChangeArrowheads="1"/>
          </p:cNvPicPr>
          <p:nvPr/>
        </p:nvPicPr>
        <p:blipFill>
          <a:blip r:embed="rId2" cstate="print"/>
          <a:srcRect/>
          <a:stretch>
            <a:fillRect/>
          </a:stretch>
        </p:blipFill>
        <p:spPr bwMode="auto">
          <a:xfrm>
            <a:off x="457200" y="5486400"/>
            <a:ext cx="1355882" cy="1150196"/>
          </a:xfrm>
          <a:prstGeom prst="rect">
            <a:avLst/>
          </a:prstGeom>
          <a:noFill/>
        </p:spPr>
      </p:pic>
      <p:pic>
        <p:nvPicPr>
          <p:cNvPr id="7176" name="Picture 8" descr="C:\Documents and Settings\master1.DELL755\Local Settings\Temporary Internet Files\Content.IE5\SX23CTIB\MPj04024920000[1].jpg"/>
          <p:cNvPicPr>
            <a:picLocks noChangeAspect="1" noChangeArrowheads="1"/>
          </p:cNvPicPr>
          <p:nvPr/>
        </p:nvPicPr>
        <p:blipFill>
          <a:blip r:embed="rId3" cstate="print"/>
          <a:srcRect/>
          <a:stretch>
            <a:fillRect/>
          </a:stretch>
        </p:blipFill>
        <p:spPr bwMode="auto">
          <a:xfrm>
            <a:off x="2590800" y="5562600"/>
            <a:ext cx="1300480" cy="1040384"/>
          </a:xfrm>
          <a:prstGeom prst="rect">
            <a:avLst/>
          </a:prstGeom>
          <a:noFill/>
        </p:spPr>
      </p:pic>
      <p:pic>
        <p:nvPicPr>
          <p:cNvPr id="7177" name="Picture 9" descr="C:\Documents and Settings\master1.DELL755\Local Settings\Temporary Internet Files\Content.IE5\KE0RF8T1\MPj02894390000[1].jpg"/>
          <p:cNvPicPr>
            <a:picLocks noChangeAspect="1" noChangeArrowheads="1"/>
          </p:cNvPicPr>
          <p:nvPr/>
        </p:nvPicPr>
        <p:blipFill>
          <a:blip r:embed="rId4" cstate="print"/>
          <a:srcRect/>
          <a:stretch>
            <a:fillRect/>
          </a:stretch>
        </p:blipFill>
        <p:spPr bwMode="auto">
          <a:xfrm>
            <a:off x="7010400" y="5334000"/>
            <a:ext cx="1865376" cy="1246693"/>
          </a:xfrm>
          <a:prstGeom prst="rect">
            <a:avLst/>
          </a:prstGeom>
          <a:noFill/>
        </p:spPr>
      </p:pic>
      <p:pic>
        <p:nvPicPr>
          <p:cNvPr id="7178" name="Picture 10" descr="C:\Documents and Settings\master1.DELL755\Local Settings\Temporary Internet Files\Content.IE5\SX23CTIB\MPj04438560000[1].jpg"/>
          <p:cNvPicPr>
            <a:picLocks noChangeAspect="1" noChangeArrowheads="1"/>
          </p:cNvPicPr>
          <p:nvPr/>
        </p:nvPicPr>
        <p:blipFill>
          <a:blip r:embed="rId5" cstate="print"/>
          <a:srcRect/>
          <a:stretch>
            <a:fillRect/>
          </a:stretch>
        </p:blipFill>
        <p:spPr bwMode="auto">
          <a:xfrm>
            <a:off x="5105400" y="5181600"/>
            <a:ext cx="934466" cy="14000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wipe(down)">
                                      <p:cBhvr>
                                        <p:cTn id="7" dur="870">
                                          <p:stCondLst>
                                            <p:cond delay="0"/>
                                          </p:stCondLst>
                                        </p:cTn>
                                        <p:tgtEl>
                                          <p:spTgt spid="7172"/>
                                        </p:tgtEl>
                                      </p:cBhvr>
                                    </p:animEffect>
                                    <p:anim calcmode="lin" valueType="num">
                                      <p:cBhvr>
                                        <p:cTn id="8" dur="2733" tmFilter="0,0; 0.14,0.36; 0.43,0.73; 0.71,0.91; 1.0,1.0">
                                          <p:stCondLst>
                                            <p:cond delay="0"/>
                                          </p:stCondLst>
                                        </p:cTn>
                                        <p:tgtEl>
                                          <p:spTgt spid="7172"/>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7172"/>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7172"/>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7172"/>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7172"/>
                                        </p:tgtEl>
                                        <p:attrNameLst>
                                          <p:attrName>ppt_y</p:attrName>
                                        </p:attrNameLst>
                                      </p:cBhvr>
                                      <p:tavLst>
                                        <p:tav tm="0" fmla="#ppt_y-sin(pi*$)/81">
                                          <p:val>
                                            <p:fltVal val="0"/>
                                          </p:val>
                                        </p:tav>
                                        <p:tav tm="100000">
                                          <p:val>
                                            <p:fltVal val="1"/>
                                          </p:val>
                                        </p:tav>
                                      </p:tavLst>
                                    </p:anim>
                                    <p:animScale>
                                      <p:cBhvr>
                                        <p:cTn id="13" dur="39">
                                          <p:stCondLst>
                                            <p:cond delay="975"/>
                                          </p:stCondLst>
                                        </p:cTn>
                                        <p:tgtEl>
                                          <p:spTgt spid="7172"/>
                                        </p:tgtEl>
                                      </p:cBhvr>
                                      <p:to x="100000" y="60000"/>
                                    </p:animScale>
                                    <p:animScale>
                                      <p:cBhvr>
                                        <p:cTn id="14" dur="249" decel="50000">
                                          <p:stCondLst>
                                            <p:cond delay="1014"/>
                                          </p:stCondLst>
                                        </p:cTn>
                                        <p:tgtEl>
                                          <p:spTgt spid="7172"/>
                                        </p:tgtEl>
                                      </p:cBhvr>
                                      <p:to x="100000" y="100000"/>
                                    </p:animScale>
                                    <p:animScale>
                                      <p:cBhvr>
                                        <p:cTn id="15" dur="39">
                                          <p:stCondLst>
                                            <p:cond delay="1968"/>
                                          </p:stCondLst>
                                        </p:cTn>
                                        <p:tgtEl>
                                          <p:spTgt spid="7172"/>
                                        </p:tgtEl>
                                      </p:cBhvr>
                                      <p:to x="100000" y="80000"/>
                                    </p:animScale>
                                    <p:animScale>
                                      <p:cBhvr>
                                        <p:cTn id="16" dur="249" decel="50000">
                                          <p:stCondLst>
                                            <p:cond delay="2007"/>
                                          </p:stCondLst>
                                        </p:cTn>
                                        <p:tgtEl>
                                          <p:spTgt spid="7172"/>
                                        </p:tgtEl>
                                      </p:cBhvr>
                                      <p:to x="100000" y="100000"/>
                                    </p:animScale>
                                    <p:animScale>
                                      <p:cBhvr>
                                        <p:cTn id="17" dur="39">
                                          <p:stCondLst>
                                            <p:cond delay="2463"/>
                                          </p:stCondLst>
                                        </p:cTn>
                                        <p:tgtEl>
                                          <p:spTgt spid="7172"/>
                                        </p:tgtEl>
                                      </p:cBhvr>
                                      <p:to x="100000" y="90000"/>
                                    </p:animScale>
                                    <p:animScale>
                                      <p:cBhvr>
                                        <p:cTn id="18" dur="249" decel="50000">
                                          <p:stCondLst>
                                            <p:cond delay="2502"/>
                                          </p:stCondLst>
                                        </p:cTn>
                                        <p:tgtEl>
                                          <p:spTgt spid="7172"/>
                                        </p:tgtEl>
                                      </p:cBhvr>
                                      <p:to x="100000" y="100000"/>
                                    </p:animScale>
                                    <p:animScale>
                                      <p:cBhvr>
                                        <p:cTn id="19" dur="39">
                                          <p:stCondLst>
                                            <p:cond delay="2712"/>
                                          </p:stCondLst>
                                        </p:cTn>
                                        <p:tgtEl>
                                          <p:spTgt spid="7172"/>
                                        </p:tgtEl>
                                      </p:cBhvr>
                                      <p:to x="100000" y="95000"/>
                                    </p:animScale>
                                    <p:animScale>
                                      <p:cBhvr>
                                        <p:cTn id="20" dur="249" decel="50000">
                                          <p:stCondLst>
                                            <p:cond delay="2751"/>
                                          </p:stCondLst>
                                        </p:cTn>
                                        <p:tgtEl>
                                          <p:spTgt spid="7172"/>
                                        </p:tgtEl>
                                      </p:cBhvr>
                                      <p:to x="100000" y="100000"/>
                                    </p:animScale>
                                  </p:childTnLst>
                                </p:cTn>
                              </p:par>
                            </p:childTnLst>
                          </p:cTn>
                        </p:par>
                        <p:par>
                          <p:cTn id="21" fill="hold">
                            <p:stCondLst>
                              <p:cond delay="3000"/>
                            </p:stCondLst>
                            <p:childTnLst>
                              <p:par>
                                <p:cTn id="22" presetID="35" presetClass="entr" presetSubtype="0" fill="hold" nodeType="afterEffect">
                                  <p:stCondLst>
                                    <p:cond delay="0"/>
                                  </p:stCondLst>
                                  <p:childTnLst>
                                    <p:set>
                                      <p:cBhvr>
                                        <p:cTn id="23" dur="1" fill="hold">
                                          <p:stCondLst>
                                            <p:cond delay="0"/>
                                          </p:stCondLst>
                                        </p:cTn>
                                        <p:tgtEl>
                                          <p:spTgt spid="7176"/>
                                        </p:tgtEl>
                                        <p:attrNameLst>
                                          <p:attrName>style.visibility</p:attrName>
                                        </p:attrNameLst>
                                      </p:cBhvr>
                                      <p:to>
                                        <p:strVal val="visible"/>
                                      </p:to>
                                    </p:set>
                                    <p:animEffect transition="in" filter="fade">
                                      <p:cBhvr>
                                        <p:cTn id="24" dur="3000"/>
                                        <p:tgtEl>
                                          <p:spTgt spid="7176"/>
                                        </p:tgtEl>
                                      </p:cBhvr>
                                    </p:animEffect>
                                    <p:anim calcmode="lin" valueType="num">
                                      <p:cBhvr>
                                        <p:cTn id="25" dur="3000" fill="hold"/>
                                        <p:tgtEl>
                                          <p:spTgt spid="7176"/>
                                        </p:tgtEl>
                                        <p:attrNameLst>
                                          <p:attrName>style.rotation</p:attrName>
                                        </p:attrNameLst>
                                      </p:cBhvr>
                                      <p:tavLst>
                                        <p:tav tm="0">
                                          <p:val>
                                            <p:fltVal val="720"/>
                                          </p:val>
                                        </p:tav>
                                        <p:tav tm="100000">
                                          <p:val>
                                            <p:fltVal val="0"/>
                                          </p:val>
                                        </p:tav>
                                      </p:tavLst>
                                    </p:anim>
                                    <p:anim calcmode="lin" valueType="num">
                                      <p:cBhvr>
                                        <p:cTn id="26" dur="3000" fill="hold"/>
                                        <p:tgtEl>
                                          <p:spTgt spid="7176"/>
                                        </p:tgtEl>
                                        <p:attrNameLst>
                                          <p:attrName>ppt_h</p:attrName>
                                        </p:attrNameLst>
                                      </p:cBhvr>
                                      <p:tavLst>
                                        <p:tav tm="0">
                                          <p:val>
                                            <p:fltVal val="0"/>
                                          </p:val>
                                        </p:tav>
                                        <p:tav tm="100000">
                                          <p:val>
                                            <p:strVal val="#ppt_h"/>
                                          </p:val>
                                        </p:tav>
                                      </p:tavLst>
                                    </p:anim>
                                    <p:anim calcmode="lin" valueType="num">
                                      <p:cBhvr>
                                        <p:cTn id="27" dur="3000" fill="hold"/>
                                        <p:tgtEl>
                                          <p:spTgt spid="7176"/>
                                        </p:tgtEl>
                                        <p:attrNameLst>
                                          <p:attrName>ppt_w</p:attrName>
                                        </p:attrNameLst>
                                      </p:cBhvr>
                                      <p:tavLst>
                                        <p:tav tm="0">
                                          <p:val>
                                            <p:fltVal val="0"/>
                                          </p:val>
                                        </p:tav>
                                        <p:tav tm="100000">
                                          <p:val>
                                            <p:strVal val="#ppt_w"/>
                                          </p:val>
                                        </p:tav>
                                      </p:tavLst>
                                    </p:anim>
                                  </p:childTnLst>
                                </p:cTn>
                              </p:par>
                            </p:childTnLst>
                          </p:cTn>
                        </p:par>
                        <p:par>
                          <p:cTn id="28" fill="hold">
                            <p:stCondLst>
                              <p:cond delay="6000"/>
                            </p:stCondLst>
                            <p:childTnLst>
                              <p:par>
                                <p:cTn id="29" presetID="39" presetClass="entr" presetSubtype="0" accel="100000" fill="hold" nodeType="afterEffect">
                                  <p:stCondLst>
                                    <p:cond delay="0"/>
                                  </p:stCondLst>
                                  <p:childTnLst>
                                    <p:set>
                                      <p:cBhvr>
                                        <p:cTn id="30" dur="1" fill="hold">
                                          <p:stCondLst>
                                            <p:cond delay="0"/>
                                          </p:stCondLst>
                                        </p:cTn>
                                        <p:tgtEl>
                                          <p:spTgt spid="7178"/>
                                        </p:tgtEl>
                                        <p:attrNameLst>
                                          <p:attrName>style.visibility</p:attrName>
                                        </p:attrNameLst>
                                      </p:cBhvr>
                                      <p:to>
                                        <p:strVal val="visible"/>
                                      </p:to>
                                    </p:set>
                                    <p:anim calcmode="lin" valueType="num">
                                      <p:cBhvr>
                                        <p:cTn id="31" dur="2000" fill="hold"/>
                                        <p:tgtEl>
                                          <p:spTgt spid="7178"/>
                                        </p:tgtEl>
                                        <p:attrNameLst>
                                          <p:attrName>ppt_h</p:attrName>
                                        </p:attrNameLst>
                                      </p:cBhvr>
                                      <p:tavLst>
                                        <p:tav tm="0">
                                          <p:val>
                                            <p:strVal val="#ppt_h/20"/>
                                          </p:val>
                                        </p:tav>
                                        <p:tav tm="50000">
                                          <p:val>
                                            <p:strVal val="#ppt_h/20"/>
                                          </p:val>
                                        </p:tav>
                                        <p:tav tm="100000">
                                          <p:val>
                                            <p:strVal val="#ppt_h"/>
                                          </p:val>
                                        </p:tav>
                                      </p:tavLst>
                                    </p:anim>
                                    <p:anim calcmode="lin" valueType="num">
                                      <p:cBhvr>
                                        <p:cTn id="32" dur="2000" fill="hold"/>
                                        <p:tgtEl>
                                          <p:spTgt spid="7178"/>
                                        </p:tgtEl>
                                        <p:attrNameLst>
                                          <p:attrName>ppt_w</p:attrName>
                                        </p:attrNameLst>
                                      </p:cBhvr>
                                      <p:tavLst>
                                        <p:tav tm="0">
                                          <p:val>
                                            <p:strVal val="#ppt_w+.3"/>
                                          </p:val>
                                        </p:tav>
                                        <p:tav tm="50000">
                                          <p:val>
                                            <p:strVal val="#ppt_w+.3"/>
                                          </p:val>
                                        </p:tav>
                                        <p:tav tm="100000">
                                          <p:val>
                                            <p:strVal val="#ppt_w"/>
                                          </p:val>
                                        </p:tav>
                                      </p:tavLst>
                                    </p:anim>
                                    <p:anim calcmode="lin" valueType="num">
                                      <p:cBhvr>
                                        <p:cTn id="33" dur="2000" fill="hold"/>
                                        <p:tgtEl>
                                          <p:spTgt spid="7178"/>
                                        </p:tgtEl>
                                        <p:attrNameLst>
                                          <p:attrName>ppt_x</p:attrName>
                                        </p:attrNameLst>
                                      </p:cBhvr>
                                      <p:tavLst>
                                        <p:tav tm="0">
                                          <p:val>
                                            <p:strVal val="#ppt_x-.3"/>
                                          </p:val>
                                        </p:tav>
                                        <p:tav tm="50000">
                                          <p:val>
                                            <p:strVal val="#ppt_x"/>
                                          </p:val>
                                        </p:tav>
                                        <p:tav tm="100000">
                                          <p:val>
                                            <p:strVal val="#ppt_x"/>
                                          </p:val>
                                        </p:tav>
                                      </p:tavLst>
                                    </p:anim>
                                    <p:anim calcmode="lin" valueType="num">
                                      <p:cBhvr>
                                        <p:cTn id="34" dur="2000" fill="hold"/>
                                        <p:tgtEl>
                                          <p:spTgt spid="7178"/>
                                        </p:tgtEl>
                                        <p:attrNameLst>
                                          <p:attrName>ppt_y</p:attrName>
                                        </p:attrNameLst>
                                      </p:cBhvr>
                                      <p:tavLst>
                                        <p:tav tm="0">
                                          <p:val>
                                            <p:strVal val="#ppt_y"/>
                                          </p:val>
                                        </p:tav>
                                        <p:tav tm="100000">
                                          <p:val>
                                            <p:strVal val="#ppt_y"/>
                                          </p:val>
                                        </p:tav>
                                      </p:tavLst>
                                    </p:anim>
                                  </p:childTnLst>
                                </p:cTn>
                              </p:par>
                            </p:childTnLst>
                          </p:cTn>
                        </p:par>
                        <p:par>
                          <p:cTn id="35" fill="hold">
                            <p:stCondLst>
                              <p:cond delay="8000"/>
                            </p:stCondLst>
                            <p:childTnLst>
                              <p:par>
                                <p:cTn id="36" presetID="28" presetClass="entr" presetSubtype="0" fill="hold" nodeType="afterEffect">
                                  <p:stCondLst>
                                    <p:cond delay="0"/>
                                  </p:stCondLst>
                                  <p:childTnLst>
                                    <p:set>
                                      <p:cBhvr>
                                        <p:cTn id="37" dur="1" fill="hold">
                                          <p:stCondLst>
                                            <p:cond delay="0"/>
                                          </p:stCondLst>
                                        </p:cTn>
                                        <p:tgtEl>
                                          <p:spTgt spid="7177"/>
                                        </p:tgtEl>
                                        <p:attrNameLst>
                                          <p:attrName>style.visibility</p:attrName>
                                        </p:attrNameLst>
                                      </p:cBhvr>
                                      <p:to>
                                        <p:strVal val="visible"/>
                                      </p:to>
                                    </p:set>
                                    <p:anim calcmode="lin" valueType="num">
                                      <p:cBhvr>
                                        <p:cTn id="38" dur="5000" fill="hold"/>
                                        <p:tgtEl>
                                          <p:spTgt spid="7177"/>
                                        </p:tgtEl>
                                        <p:attrNameLst>
                                          <p:attrName>ppt_x</p:attrName>
                                        </p:attrNameLst>
                                      </p:cBhvr>
                                      <p:tavLst>
                                        <p:tav tm="0">
                                          <p:val>
                                            <p:strVal val="#ppt_x"/>
                                          </p:val>
                                        </p:tav>
                                        <p:tav tm="100000">
                                          <p:val>
                                            <p:strVal val="#ppt_x"/>
                                          </p:val>
                                        </p:tav>
                                      </p:tavLst>
                                    </p:anim>
                                    <p:anim calcmode="lin" valueType="num">
                                      <p:cBhvr>
                                        <p:cTn id="39" dur="5000" fill="hold"/>
                                        <p:tgtEl>
                                          <p:spTgt spid="7177"/>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1026"/>
          <p:cNvSpPr>
            <a:spLocks noGrp="1" noChangeArrowheads="1"/>
          </p:cNvSpPr>
          <p:nvPr>
            <p:ph type="ctrTitle"/>
          </p:nvPr>
        </p:nvSpPr>
        <p:spPr>
          <a:xfrm>
            <a:off x="609600" y="990600"/>
            <a:ext cx="7772400" cy="1143000"/>
          </a:xfrm>
        </p:spPr>
        <p:txBody>
          <a:bodyPr/>
          <a:lstStyle/>
          <a:p>
            <a:r>
              <a:rPr lang="en-US" sz="4800">
                <a:effectLst>
                  <a:outerShdw blurRad="38100" dist="38100" dir="2700000" algn="tl">
                    <a:srgbClr val="000000"/>
                  </a:outerShdw>
                </a:effectLst>
                <a:latin typeface="Tabitha" pitchFamily="2" charset="0"/>
              </a:rPr>
              <a:t>Plot</a:t>
            </a:r>
          </a:p>
        </p:txBody>
      </p:sp>
      <p:sp>
        <p:nvSpPr>
          <p:cNvPr id="48131" name="Rectangle 1027"/>
          <p:cNvSpPr>
            <a:spLocks noGrp="1" noChangeArrowheads="1"/>
          </p:cNvSpPr>
          <p:nvPr>
            <p:ph type="subTitle" idx="1"/>
          </p:nvPr>
        </p:nvSpPr>
        <p:spPr>
          <a:xfrm>
            <a:off x="1295400" y="2133600"/>
            <a:ext cx="6629400" cy="3124200"/>
          </a:xfrm>
        </p:spPr>
        <p:txBody>
          <a:bodyPr>
            <a:normAutofit fontScale="92500" lnSpcReduction="20000"/>
          </a:bodyPr>
          <a:lstStyle/>
          <a:p>
            <a:pPr algn="l"/>
            <a:r>
              <a:rPr lang="en-US" sz="4000">
                <a:effectLst>
                  <a:outerShdw blurRad="38100" dist="38100" dir="2700000" algn="tl">
                    <a:srgbClr val="000000"/>
                  </a:outerShdw>
                </a:effectLst>
              </a:rPr>
              <a:t>Plot is what happens and how it happens in a narrative.  A narrative is any work that tells a story, such as a short story, a novel, a drama, or a narrative poem.</a:t>
            </a:r>
          </a:p>
        </p:txBody>
      </p:sp>
      <p:pic>
        <p:nvPicPr>
          <p:cNvPr id="48132" name="Picture 1028" descr="bd06210_"/>
          <p:cNvPicPr>
            <a:picLocks noChangeAspect="1" noChangeArrowheads="1"/>
          </p:cNvPicPr>
          <p:nvPr/>
        </p:nvPicPr>
        <p:blipFill>
          <a:blip r:embed="rId2" cstate="print"/>
          <a:srcRect/>
          <a:stretch>
            <a:fillRect/>
          </a:stretch>
        </p:blipFill>
        <p:spPr bwMode="auto">
          <a:xfrm>
            <a:off x="6400800" y="685800"/>
            <a:ext cx="1839913" cy="1387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dissolve">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iterate type="wd">
                                    <p:tmPct val="100000"/>
                                  </p:iterate>
                                  <p:childTnLst>
                                    <p:set>
                                      <p:cBhvr>
                                        <p:cTn id="11" dur="1" fill="hold">
                                          <p:stCondLst>
                                            <p:cond delay="0"/>
                                          </p:stCondLst>
                                        </p:cTn>
                                        <p:tgtEl>
                                          <p:spTgt spid="48131">
                                            <p:txEl>
                                              <p:pRg st="0" end="0"/>
                                            </p:txEl>
                                          </p:spTgt>
                                        </p:tgtEl>
                                        <p:attrNameLst>
                                          <p:attrName>style.visibility</p:attrName>
                                        </p:attrNameLst>
                                      </p:cBhvr>
                                      <p:to>
                                        <p:strVal val="visible"/>
                                      </p:to>
                                    </p:set>
                                    <p:animEffect transition="in" filter="strips(downLeft)">
                                      <p:cBhvr>
                                        <p:cTn id="12" dur="300"/>
                                        <p:tgtEl>
                                          <p:spTgt spid="481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8132"/>
                                        </p:tgtEl>
                                        <p:attrNameLst>
                                          <p:attrName>style.visibility</p:attrName>
                                        </p:attrNameLst>
                                      </p:cBhvr>
                                      <p:to>
                                        <p:strVal val="visible"/>
                                      </p:to>
                                    </p:set>
                                    <p:anim calcmode="lin" valueType="num">
                                      <p:cBhvr additive="base">
                                        <p:cTn id="17" dur="500" fill="hold"/>
                                        <p:tgtEl>
                                          <p:spTgt spid="48132"/>
                                        </p:tgtEl>
                                        <p:attrNameLst>
                                          <p:attrName>ppt_x</p:attrName>
                                        </p:attrNameLst>
                                      </p:cBhvr>
                                      <p:tavLst>
                                        <p:tav tm="0">
                                          <p:val>
                                            <p:strVal val="0-#ppt_w/2"/>
                                          </p:val>
                                        </p:tav>
                                        <p:tav tm="100000">
                                          <p:val>
                                            <p:strVal val="#ppt_x"/>
                                          </p:val>
                                        </p:tav>
                                      </p:tavLst>
                                    </p:anim>
                                    <p:anim calcmode="lin" valueType="num">
                                      <p:cBhvr additive="base">
                                        <p:cTn id="18" dur="500" fill="hold"/>
                                        <p:tgtEl>
                                          <p:spTgt spid="481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457200"/>
            <a:ext cx="7772400" cy="1143000"/>
          </a:xfrm>
          <a:effectLst>
            <a:outerShdw dist="107763" dir="18900000" algn="ctr" rotWithShape="0">
              <a:schemeClr val="bg2"/>
            </a:outerShdw>
          </a:effectLst>
        </p:spPr>
        <p:txBody>
          <a:bodyPr/>
          <a:lstStyle/>
          <a:p>
            <a:r>
              <a:rPr lang="en-US" sz="4800">
                <a:effectLst>
                  <a:outerShdw blurRad="38100" dist="38100" dir="2700000" algn="tl">
                    <a:srgbClr val="000000"/>
                  </a:outerShdw>
                </a:effectLst>
                <a:latin typeface="Tabitha" pitchFamily="2" charset="0"/>
              </a:rPr>
              <a:t>Setting</a:t>
            </a:r>
          </a:p>
        </p:txBody>
      </p:sp>
      <p:sp>
        <p:nvSpPr>
          <p:cNvPr id="21507" name="Rectangle 3"/>
          <p:cNvSpPr>
            <a:spLocks noGrp="1" noChangeArrowheads="1"/>
          </p:cNvSpPr>
          <p:nvPr>
            <p:ph type="body" sz="half" idx="1"/>
          </p:nvPr>
        </p:nvSpPr>
        <p:spPr/>
        <p:txBody>
          <a:bodyPr/>
          <a:lstStyle/>
          <a:p>
            <a:pPr>
              <a:lnSpc>
                <a:spcPct val="90000"/>
              </a:lnSpc>
              <a:buFont typeface="Wingdings" pitchFamily="2" charset="2"/>
              <a:buNone/>
            </a:pPr>
            <a:r>
              <a:rPr lang="en-US">
                <a:effectLst>
                  <a:outerShdw blurRad="38100" dist="38100" dir="2700000" algn="tl">
                    <a:srgbClr val="000000"/>
                  </a:outerShdw>
                </a:effectLst>
              </a:rPr>
              <a:t>Details that describe:</a:t>
            </a:r>
          </a:p>
          <a:p>
            <a:pPr lvl="1">
              <a:lnSpc>
                <a:spcPct val="90000"/>
              </a:lnSpc>
              <a:buClr>
                <a:schemeClr val="accent2"/>
              </a:buClr>
              <a:buFont typeface="Wingdings" pitchFamily="2" charset="2"/>
              <a:buChar char="ü"/>
            </a:pPr>
            <a:r>
              <a:rPr lang="en-US">
                <a:effectLst>
                  <a:outerShdw blurRad="38100" dist="38100" dir="2700000" algn="tl">
                    <a:srgbClr val="000000"/>
                  </a:outerShdw>
                </a:effectLst>
              </a:rPr>
              <a:t>Furniture</a:t>
            </a:r>
          </a:p>
          <a:p>
            <a:pPr lvl="1">
              <a:lnSpc>
                <a:spcPct val="90000"/>
              </a:lnSpc>
              <a:buClr>
                <a:schemeClr val="accent2"/>
              </a:buClr>
              <a:buFont typeface="Wingdings" pitchFamily="2" charset="2"/>
              <a:buChar char="ü"/>
            </a:pPr>
            <a:r>
              <a:rPr lang="en-US">
                <a:effectLst>
                  <a:outerShdw blurRad="38100" dist="38100" dir="2700000" algn="tl">
                    <a:srgbClr val="000000"/>
                  </a:outerShdw>
                </a:effectLst>
              </a:rPr>
              <a:t>Scenery</a:t>
            </a:r>
          </a:p>
          <a:p>
            <a:pPr lvl="1">
              <a:lnSpc>
                <a:spcPct val="90000"/>
              </a:lnSpc>
              <a:buClr>
                <a:schemeClr val="accent2"/>
              </a:buClr>
              <a:buFont typeface="Wingdings" pitchFamily="2" charset="2"/>
              <a:buChar char="ü"/>
            </a:pPr>
            <a:r>
              <a:rPr lang="en-US">
                <a:effectLst>
                  <a:outerShdw blurRad="38100" dist="38100" dir="2700000" algn="tl">
                    <a:srgbClr val="000000"/>
                  </a:outerShdw>
                </a:effectLst>
              </a:rPr>
              <a:t>Customs</a:t>
            </a:r>
          </a:p>
          <a:p>
            <a:pPr lvl="1">
              <a:lnSpc>
                <a:spcPct val="90000"/>
              </a:lnSpc>
              <a:buClr>
                <a:schemeClr val="accent2"/>
              </a:buClr>
              <a:buFont typeface="Wingdings" pitchFamily="2" charset="2"/>
              <a:buChar char="ü"/>
            </a:pPr>
            <a:r>
              <a:rPr lang="en-US">
                <a:effectLst>
                  <a:outerShdw blurRad="38100" dist="38100" dir="2700000" algn="tl">
                    <a:srgbClr val="000000"/>
                  </a:outerShdw>
                </a:effectLst>
              </a:rPr>
              <a:t>Transportation</a:t>
            </a:r>
          </a:p>
          <a:p>
            <a:pPr lvl="1">
              <a:lnSpc>
                <a:spcPct val="90000"/>
              </a:lnSpc>
              <a:buClr>
                <a:schemeClr val="accent2"/>
              </a:buClr>
              <a:buFont typeface="Wingdings" pitchFamily="2" charset="2"/>
              <a:buChar char="ü"/>
            </a:pPr>
            <a:r>
              <a:rPr lang="en-US">
                <a:effectLst>
                  <a:outerShdw blurRad="38100" dist="38100" dir="2700000" algn="tl">
                    <a:srgbClr val="000000"/>
                  </a:outerShdw>
                </a:effectLst>
              </a:rPr>
              <a:t>Clothing</a:t>
            </a:r>
          </a:p>
          <a:p>
            <a:pPr lvl="1">
              <a:lnSpc>
                <a:spcPct val="90000"/>
              </a:lnSpc>
              <a:buClr>
                <a:schemeClr val="accent2"/>
              </a:buClr>
              <a:buFont typeface="Wingdings" pitchFamily="2" charset="2"/>
              <a:buChar char="ü"/>
            </a:pPr>
            <a:r>
              <a:rPr lang="en-US">
                <a:effectLst>
                  <a:outerShdw blurRad="38100" dist="38100" dir="2700000" algn="tl">
                    <a:srgbClr val="000000"/>
                  </a:outerShdw>
                </a:effectLst>
              </a:rPr>
              <a:t>Dialects</a:t>
            </a:r>
          </a:p>
          <a:p>
            <a:pPr lvl="1">
              <a:lnSpc>
                <a:spcPct val="90000"/>
              </a:lnSpc>
              <a:buClr>
                <a:schemeClr val="accent2"/>
              </a:buClr>
              <a:buFont typeface="Wingdings" pitchFamily="2" charset="2"/>
              <a:buChar char="ü"/>
            </a:pPr>
            <a:r>
              <a:rPr lang="en-US">
                <a:effectLst>
                  <a:outerShdw blurRad="38100" dist="38100" dir="2700000" algn="tl">
                    <a:srgbClr val="000000"/>
                  </a:outerShdw>
                </a:effectLst>
              </a:rPr>
              <a:t>Weather</a:t>
            </a:r>
          </a:p>
          <a:p>
            <a:pPr lvl="1">
              <a:lnSpc>
                <a:spcPct val="90000"/>
              </a:lnSpc>
              <a:buClr>
                <a:schemeClr val="accent2"/>
              </a:buClr>
              <a:buFont typeface="Wingdings" pitchFamily="2" charset="2"/>
              <a:buChar char="ü"/>
            </a:pPr>
            <a:r>
              <a:rPr lang="en-US">
                <a:effectLst>
                  <a:outerShdw blurRad="38100" dist="38100" dir="2700000" algn="tl">
                    <a:srgbClr val="000000"/>
                  </a:outerShdw>
                </a:effectLst>
              </a:rPr>
              <a:t>Time of day</a:t>
            </a:r>
          </a:p>
          <a:p>
            <a:pPr lvl="1">
              <a:lnSpc>
                <a:spcPct val="90000"/>
              </a:lnSpc>
              <a:buClr>
                <a:schemeClr val="accent2"/>
              </a:buClr>
              <a:buFont typeface="Wingdings" pitchFamily="2" charset="2"/>
              <a:buChar char="ü"/>
            </a:pPr>
            <a:r>
              <a:rPr lang="en-US">
                <a:effectLst>
                  <a:outerShdw blurRad="38100" dist="38100" dir="2700000" algn="tl">
                    <a:srgbClr val="000000"/>
                  </a:outerShdw>
                </a:effectLst>
              </a:rPr>
              <a:t>Time of year</a:t>
            </a:r>
          </a:p>
          <a:p>
            <a:pPr lvl="1">
              <a:lnSpc>
                <a:spcPct val="90000"/>
              </a:lnSpc>
              <a:buClr>
                <a:schemeClr val="accent2"/>
              </a:buClr>
              <a:buFont typeface="Wingdings" pitchFamily="2" charset="2"/>
              <a:buChar char="ü"/>
            </a:pPr>
            <a:endParaRPr lang="en-US" sz="2000">
              <a:effectLst>
                <a:outerShdw blurRad="38100" dist="38100" dir="2700000" algn="tl">
                  <a:srgbClr val="000000"/>
                </a:outerShdw>
              </a:effectLst>
            </a:endParaRPr>
          </a:p>
          <a:p>
            <a:pPr lvl="1">
              <a:lnSpc>
                <a:spcPct val="90000"/>
              </a:lnSpc>
              <a:buFont typeface="Wingdings" pitchFamily="2" charset="2"/>
              <a:buChar char="ü"/>
            </a:pPr>
            <a:endParaRPr lang="en-US" sz="2000">
              <a:effectLst>
                <a:outerShdw blurRad="38100" dist="38100" dir="2700000" algn="tl">
                  <a:srgbClr val="000000"/>
                </a:outerShdw>
              </a:effectLst>
            </a:endParaRPr>
          </a:p>
          <a:p>
            <a:pPr lvl="1">
              <a:lnSpc>
                <a:spcPct val="90000"/>
              </a:lnSpc>
              <a:buFont typeface="Wingdings" pitchFamily="2" charset="2"/>
              <a:buChar char="Ø"/>
            </a:pPr>
            <a:endParaRPr lang="en-US" sz="2000"/>
          </a:p>
        </p:txBody>
      </p:sp>
      <p:pic>
        <p:nvPicPr>
          <p:cNvPr id="21509" name="Picture 5" descr="ph01377j"/>
          <p:cNvPicPr>
            <a:picLocks noChangeAspect="1" noChangeArrowheads="1"/>
          </p:cNvPicPr>
          <p:nvPr/>
        </p:nvPicPr>
        <p:blipFill>
          <a:blip r:embed="rId2" cstate="print"/>
          <a:srcRect/>
          <a:stretch>
            <a:fillRect/>
          </a:stretch>
        </p:blipFill>
        <p:spPr bwMode="auto">
          <a:xfrm>
            <a:off x="4038600" y="2895600"/>
            <a:ext cx="4648200" cy="3036888"/>
          </a:xfrm>
          <a:prstGeom prst="rect">
            <a:avLst/>
          </a:prstGeom>
          <a:noFill/>
          <a:ln w="76200" cmpd="tri">
            <a:solidFill>
              <a:schemeClr val="bg2"/>
            </a:solidFill>
            <a:miter lim="800000"/>
            <a:headEnd/>
            <a:tailEnd/>
          </a:ln>
          <a:effectLst/>
        </p:spPr>
      </p:pic>
      <p:pic>
        <p:nvPicPr>
          <p:cNvPr id="21510" name="Picture 6" descr="bd06207_"/>
          <p:cNvPicPr>
            <a:picLocks noChangeAspect="1" noChangeArrowheads="1"/>
          </p:cNvPicPr>
          <p:nvPr/>
        </p:nvPicPr>
        <p:blipFill>
          <a:blip r:embed="rId3" cstate="print"/>
          <a:srcRect/>
          <a:stretch>
            <a:fillRect/>
          </a:stretch>
        </p:blipFill>
        <p:spPr bwMode="auto">
          <a:xfrm>
            <a:off x="762000" y="457200"/>
            <a:ext cx="1143000" cy="1143000"/>
          </a:xfrm>
          <a:prstGeom prst="rect">
            <a:avLst/>
          </a:prstGeom>
          <a:noFill/>
          <a:effectLst>
            <a:outerShdw dist="35921" dir="2700000" algn="ctr" rotWithShape="0">
              <a:srgbClr val="808080"/>
            </a:outerShdw>
          </a:effectLst>
        </p:spPr>
      </p:pic>
      <p:sp>
        <p:nvSpPr>
          <p:cNvPr id="21512" name="Text Box 8"/>
          <p:cNvSpPr txBox="1">
            <a:spLocks noChangeArrowheads="1"/>
          </p:cNvSpPr>
          <p:nvPr/>
        </p:nvSpPr>
        <p:spPr bwMode="auto">
          <a:xfrm>
            <a:off x="2057400" y="1371600"/>
            <a:ext cx="6629400" cy="476250"/>
          </a:xfrm>
          <a:prstGeom prst="rect">
            <a:avLst/>
          </a:prstGeom>
          <a:noFill/>
          <a:ln w="9525">
            <a:noFill/>
            <a:miter lim="800000"/>
            <a:headEnd/>
            <a:tailEnd/>
          </a:ln>
          <a:effectLst/>
        </p:spPr>
        <p:txBody>
          <a:bodyPr>
            <a:spAutoFit/>
          </a:bodyPr>
          <a:lstStyle/>
          <a:p>
            <a:pPr>
              <a:lnSpc>
                <a:spcPct val="90000"/>
              </a:lnSpc>
              <a:spcBef>
                <a:spcPct val="20000"/>
              </a:spcBef>
              <a:buClr>
                <a:schemeClr val="accent2"/>
              </a:buClr>
              <a:buSzPct val="110000"/>
              <a:buFont typeface="Wingdings" pitchFamily="2" charset="2"/>
              <a:buNone/>
            </a:pPr>
            <a:r>
              <a:rPr lang="en-US" sz="2800">
                <a:effectLst>
                  <a:outerShdw blurRad="38100" dist="38100" dir="2700000" algn="tl">
                    <a:srgbClr val="000000"/>
                  </a:outerShdw>
                </a:effectLst>
                <a:latin typeface="Tabitha" pitchFamily="2" charset="0"/>
              </a:rPr>
              <a:t>Time and place are where the action occurs</a:t>
            </a:r>
            <a:endParaRPr lang="en-US">
              <a:effectLst>
                <a:outerShdw blurRad="38100" dist="38100" dir="2700000" algn="tl">
                  <a:srgbClr val="000000"/>
                </a:outerShdw>
              </a:effectLst>
              <a:latin typeface="Tabith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510"/>
                                        </p:tgtEl>
                                        <p:attrNameLst>
                                          <p:attrName>style.visibility</p:attrName>
                                        </p:attrNameLst>
                                      </p:cBhvr>
                                      <p:to>
                                        <p:strVal val="visible"/>
                                      </p:to>
                                    </p:set>
                                    <p:anim calcmode="lin" valueType="num">
                                      <p:cBhvr additive="base">
                                        <p:cTn id="7" dur="500" fill="hold"/>
                                        <p:tgtEl>
                                          <p:spTgt spid="21510"/>
                                        </p:tgtEl>
                                        <p:attrNameLst>
                                          <p:attrName>ppt_x</p:attrName>
                                        </p:attrNameLst>
                                      </p:cBhvr>
                                      <p:tavLst>
                                        <p:tav tm="0">
                                          <p:val>
                                            <p:strVal val="0-#ppt_w/2"/>
                                          </p:val>
                                        </p:tav>
                                        <p:tav tm="100000">
                                          <p:val>
                                            <p:strVal val="#ppt_x"/>
                                          </p:val>
                                        </p:tav>
                                      </p:tavLst>
                                    </p:anim>
                                    <p:anim calcmode="lin" valueType="num">
                                      <p:cBhvr additive="base">
                                        <p:cTn id="8" dur="500" fill="hold"/>
                                        <p:tgtEl>
                                          <p:spTgt spid="215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1509"/>
                                        </p:tgtEl>
                                        <p:attrNameLst>
                                          <p:attrName>style.visibility</p:attrName>
                                        </p:attrNameLst>
                                      </p:cBhvr>
                                      <p:to>
                                        <p:strVal val="visible"/>
                                      </p:to>
                                    </p:set>
                                    <p:anim calcmode="lin" valueType="num">
                                      <p:cBhvr additive="base">
                                        <p:cTn id="12" dur="500" fill="hold"/>
                                        <p:tgtEl>
                                          <p:spTgt spid="21509"/>
                                        </p:tgtEl>
                                        <p:attrNameLst>
                                          <p:attrName>ppt_x</p:attrName>
                                        </p:attrNameLst>
                                      </p:cBhvr>
                                      <p:tavLst>
                                        <p:tav tm="0">
                                          <p:val>
                                            <p:strVal val="0-#ppt_w/2"/>
                                          </p:val>
                                        </p:tav>
                                        <p:tav tm="100000">
                                          <p:val>
                                            <p:strVal val="#ppt_x"/>
                                          </p:val>
                                        </p:tav>
                                      </p:tavLst>
                                    </p:anim>
                                    <p:anim calcmode="lin" valueType="num">
                                      <p:cBhvr additive="base">
                                        <p:cTn id="13" dur="500" fill="hold"/>
                                        <p:tgtEl>
                                          <p:spTgt spid="2150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1506"/>
                                        </p:tgtEl>
                                        <p:attrNameLst>
                                          <p:attrName>style.visibility</p:attrName>
                                        </p:attrNameLst>
                                      </p:cBhvr>
                                      <p:to>
                                        <p:strVal val="visible"/>
                                      </p:to>
                                    </p:set>
                                    <p:animEffect transition="in" filter="dissolve">
                                      <p:cBhvr>
                                        <p:cTn id="18" dur="500"/>
                                        <p:tgtEl>
                                          <p:spTgt spid="21506"/>
                                        </p:tgtEl>
                                      </p:cBhvr>
                                    </p:animEffec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1512"/>
                                        </p:tgtEl>
                                        <p:attrNameLst>
                                          <p:attrName>style.visibility</p:attrName>
                                        </p:attrNameLst>
                                      </p:cBhvr>
                                      <p:to>
                                        <p:strVal val="visible"/>
                                      </p:to>
                                    </p:set>
                                    <p:anim calcmode="lin" valueType="num">
                                      <p:cBhvr>
                                        <p:cTn id="23" dur="1000" fill="hold"/>
                                        <p:tgtEl>
                                          <p:spTgt spid="21512"/>
                                        </p:tgtEl>
                                        <p:attrNameLst>
                                          <p:attrName>ppt_w</p:attrName>
                                        </p:attrNameLst>
                                      </p:cBhvr>
                                      <p:tavLst>
                                        <p:tav tm="0">
                                          <p:val>
                                            <p:fltVal val="0"/>
                                          </p:val>
                                        </p:tav>
                                        <p:tav tm="100000">
                                          <p:val>
                                            <p:strVal val="#ppt_w"/>
                                          </p:val>
                                        </p:tav>
                                      </p:tavLst>
                                    </p:anim>
                                    <p:anim calcmode="lin" valueType="num">
                                      <p:cBhvr>
                                        <p:cTn id="24" dur="1000" fill="hold"/>
                                        <p:tgtEl>
                                          <p:spTgt spid="21512"/>
                                        </p:tgtEl>
                                        <p:attrNameLst>
                                          <p:attrName>ppt_h</p:attrName>
                                        </p:attrNameLst>
                                      </p:cBhvr>
                                      <p:tavLst>
                                        <p:tav tm="0">
                                          <p:val>
                                            <p:fltVal val="0"/>
                                          </p:val>
                                        </p:tav>
                                        <p:tav tm="100000">
                                          <p:val>
                                            <p:strVal val="#ppt_h"/>
                                          </p:val>
                                        </p:tav>
                                      </p:tavLst>
                                    </p:anim>
                                    <p:anim calcmode="lin" valueType="num">
                                      <p:cBhvr>
                                        <p:cTn id="25" dur="1000" fill="hold"/>
                                        <p:tgtEl>
                                          <p:spTgt spid="21512"/>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15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iterate type="wd">
                                    <p:tmPct val="100000"/>
                                  </p:iterate>
                                  <p:childTnLst>
                                    <p:set>
                                      <p:cBhvr>
                                        <p:cTn id="30" dur="1" fill="hold">
                                          <p:stCondLst>
                                            <p:cond delay="0"/>
                                          </p:stCondLst>
                                        </p:cTn>
                                        <p:tgtEl>
                                          <p:spTgt spid="21507">
                                            <p:txEl>
                                              <p:pRg st="0" end="0"/>
                                            </p:txEl>
                                          </p:spTgt>
                                        </p:tgtEl>
                                        <p:attrNameLst>
                                          <p:attrName>style.visibility</p:attrName>
                                        </p:attrNameLst>
                                      </p:cBhvr>
                                      <p:to>
                                        <p:strVal val="visible"/>
                                      </p:to>
                                    </p:set>
                                    <p:animEffect transition="in" filter="randombar(horizontal)">
                                      <p:cBhvr>
                                        <p:cTn id="31" dur="300"/>
                                        <p:tgtEl>
                                          <p:spTgt spid="21507">
                                            <p:txEl>
                                              <p:pRg st="0" end="0"/>
                                            </p:txEl>
                                          </p:spTgt>
                                        </p:tgtEl>
                                      </p:cBhvr>
                                    </p:animEffect>
                                  </p:childTnLst>
                                </p:cTn>
                              </p:par>
                              <p:par>
                                <p:cTn id="32" presetID="14" presetClass="entr" presetSubtype="10" fill="hold" grpId="0" nodeType="withEffect">
                                  <p:stCondLst>
                                    <p:cond delay="0"/>
                                  </p:stCondLst>
                                  <p:iterate type="wd">
                                    <p:tmPct val="100000"/>
                                  </p:iterate>
                                  <p:childTnLst>
                                    <p:set>
                                      <p:cBhvr>
                                        <p:cTn id="33" dur="1" fill="hold">
                                          <p:stCondLst>
                                            <p:cond delay="0"/>
                                          </p:stCondLst>
                                        </p:cTn>
                                        <p:tgtEl>
                                          <p:spTgt spid="21507">
                                            <p:txEl>
                                              <p:pRg st="1" end="1"/>
                                            </p:txEl>
                                          </p:spTgt>
                                        </p:tgtEl>
                                        <p:attrNameLst>
                                          <p:attrName>style.visibility</p:attrName>
                                        </p:attrNameLst>
                                      </p:cBhvr>
                                      <p:to>
                                        <p:strVal val="visible"/>
                                      </p:to>
                                    </p:set>
                                    <p:animEffect transition="in" filter="randombar(horizontal)">
                                      <p:cBhvr>
                                        <p:cTn id="34" dur="300"/>
                                        <p:tgtEl>
                                          <p:spTgt spid="21507">
                                            <p:txEl>
                                              <p:pRg st="1" end="1"/>
                                            </p:txEl>
                                          </p:spTgt>
                                        </p:tgtEl>
                                      </p:cBhvr>
                                    </p:animEffect>
                                  </p:childTnLst>
                                </p:cTn>
                              </p:par>
                              <p:par>
                                <p:cTn id="35" presetID="14" presetClass="entr" presetSubtype="10" fill="hold" grpId="0" nodeType="withEffect">
                                  <p:stCondLst>
                                    <p:cond delay="0"/>
                                  </p:stCondLst>
                                  <p:iterate type="wd">
                                    <p:tmPct val="100000"/>
                                  </p:iterate>
                                  <p:childTnLst>
                                    <p:set>
                                      <p:cBhvr>
                                        <p:cTn id="36" dur="1" fill="hold">
                                          <p:stCondLst>
                                            <p:cond delay="0"/>
                                          </p:stCondLst>
                                        </p:cTn>
                                        <p:tgtEl>
                                          <p:spTgt spid="21507">
                                            <p:txEl>
                                              <p:pRg st="2" end="2"/>
                                            </p:txEl>
                                          </p:spTgt>
                                        </p:tgtEl>
                                        <p:attrNameLst>
                                          <p:attrName>style.visibility</p:attrName>
                                        </p:attrNameLst>
                                      </p:cBhvr>
                                      <p:to>
                                        <p:strVal val="visible"/>
                                      </p:to>
                                    </p:set>
                                    <p:animEffect transition="in" filter="randombar(horizontal)">
                                      <p:cBhvr>
                                        <p:cTn id="37" dur="300"/>
                                        <p:tgtEl>
                                          <p:spTgt spid="21507">
                                            <p:txEl>
                                              <p:pRg st="2" end="2"/>
                                            </p:txEl>
                                          </p:spTgt>
                                        </p:tgtEl>
                                      </p:cBhvr>
                                    </p:animEffect>
                                  </p:childTnLst>
                                </p:cTn>
                              </p:par>
                              <p:par>
                                <p:cTn id="38" presetID="14" presetClass="entr" presetSubtype="10" fill="hold" grpId="0" nodeType="withEffect">
                                  <p:stCondLst>
                                    <p:cond delay="0"/>
                                  </p:stCondLst>
                                  <p:iterate type="wd">
                                    <p:tmPct val="100000"/>
                                  </p:iterate>
                                  <p:childTnLst>
                                    <p:set>
                                      <p:cBhvr>
                                        <p:cTn id="39" dur="1" fill="hold">
                                          <p:stCondLst>
                                            <p:cond delay="0"/>
                                          </p:stCondLst>
                                        </p:cTn>
                                        <p:tgtEl>
                                          <p:spTgt spid="21507">
                                            <p:txEl>
                                              <p:pRg st="3" end="3"/>
                                            </p:txEl>
                                          </p:spTgt>
                                        </p:tgtEl>
                                        <p:attrNameLst>
                                          <p:attrName>style.visibility</p:attrName>
                                        </p:attrNameLst>
                                      </p:cBhvr>
                                      <p:to>
                                        <p:strVal val="visible"/>
                                      </p:to>
                                    </p:set>
                                    <p:animEffect transition="in" filter="randombar(horizontal)">
                                      <p:cBhvr>
                                        <p:cTn id="40" dur="300"/>
                                        <p:tgtEl>
                                          <p:spTgt spid="21507">
                                            <p:txEl>
                                              <p:pRg st="3" end="3"/>
                                            </p:txEl>
                                          </p:spTgt>
                                        </p:tgtEl>
                                      </p:cBhvr>
                                    </p:animEffect>
                                  </p:childTnLst>
                                </p:cTn>
                              </p:par>
                              <p:par>
                                <p:cTn id="41" presetID="14" presetClass="entr" presetSubtype="10" fill="hold" grpId="0" nodeType="withEffect">
                                  <p:stCondLst>
                                    <p:cond delay="0"/>
                                  </p:stCondLst>
                                  <p:iterate type="wd">
                                    <p:tmPct val="100000"/>
                                  </p:iterate>
                                  <p:childTnLst>
                                    <p:set>
                                      <p:cBhvr>
                                        <p:cTn id="42" dur="1" fill="hold">
                                          <p:stCondLst>
                                            <p:cond delay="0"/>
                                          </p:stCondLst>
                                        </p:cTn>
                                        <p:tgtEl>
                                          <p:spTgt spid="21507">
                                            <p:txEl>
                                              <p:pRg st="4" end="4"/>
                                            </p:txEl>
                                          </p:spTgt>
                                        </p:tgtEl>
                                        <p:attrNameLst>
                                          <p:attrName>style.visibility</p:attrName>
                                        </p:attrNameLst>
                                      </p:cBhvr>
                                      <p:to>
                                        <p:strVal val="visible"/>
                                      </p:to>
                                    </p:set>
                                    <p:animEffect transition="in" filter="randombar(horizontal)">
                                      <p:cBhvr>
                                        <p:cTn id="43" dur="300"/>
                                        <p:tgtEl>
                                          <p:spTgt spid="21507">
                                            <p:txEl>
                                              <p:pRg st="4" end="4"/>
                                            </p:txEl>
                                          </p:spTgt>
                                        </p:tgtEl>
                                      </p:cBhvr>
                                    </p:animEffect>
                                  </p:childTnLst>
                                </p:cTn>
                              </p:par>
                              <p:par>
                                <p:cTn id="44" presetID="14" presetClass="entr" presetSubtype="10" fill="hold" grpId="0" nodeType="withEffect">
                                  <p:stCondLst>
                                    <p:cond delay="0"/>
                                  </p:stCondLst>
                                  <p:iterate type="wd">
                                    <p:tmPct val="100000"/>
                                  </p:iterate>
                                  <p:childTnLst>
                                    <p:set>
                                      <p:cBhvr>
                                        <p:cTn id="45" dur="1" fill="hold">
                                          <p:stCondLst>
                                            <p:cond delay="0"/>
                                          </p:stCondLst>
                                        </p:cTn>
                                        <p:tgtEl>
                                          <p:spTgt spid="21507">
                                            <p:txEl>
                                              <p:pRg st="5" end="5"/>
                                            </p:txEl>
                                          </p:spTgt>
                                        </p:tgtEl>
                                        <p:attrNameLst>
                                          <p:attrName>style.visibility</p:attrName>
                                        </p:attrNameLst>
                                      </p:cBhvr>
                                      <p:to>
                                        <p:strVal val="visible"/>
                                      </p:to>
                                    </p:set>
                                    <p:animEffect transition="in" filter="randombar(horizontal)">
                                      <p:cBhvr>
                                        <p:cTn id="46" dur="300"/>
                                        <p:tgtEl>
                                          <p:spTgt spid="21507">
                                            <p:txEl>
                                              <p:pRg st="5" end="5"/>
                                            </p:txEl>
                                          </p:spTgt>
                                        </p:tgtEl>
                                      </p:cBhvr>
                                    </p:animEffect>
                                  </p:childTnLst>
                                </p:cTn>
                              </p:par>
                              <p:par>
                                <p:cTn id="47" presetID="14" presetClass="entr" presetSubtype="10" fill="hold" grpId="0" nodeType="withEffect">
                                  <p:stCondLst>
                                    <p:cond delay="0"/>
                                  </p:stCondLst>
                                  <p:iterate type="wd">
                                    <p:tmPct val="100000"/>
                                  </p:iterate>
                                  <p:childTnLst>
                                    <p:set>
                                      <p:cBhvr>
                                        <p:cTn id="48" dur="1" fill="hold">
                                          <p:stCondLst>
                                            <p:cond delay="0"/>
                                          </p:stCondLst>
                                        </p:cTn>
                                        <p:tgtEl>
                                          <p:spTgt spid="21507">
                                            <p:txEl>
                                              <p:pRg st="6" end="6"/>
                                            </p:txEl>
                                          </p:spTgt>
                                        </p:tgtEl>
                                        <p:attrNameLst>
                                          <p:attrName>style.visibility</p:attrName>
                                        </p:attrNameLst>
                                      </p:cBhvr>
                                      <p:to>
                                        <p:strVal val="visible"/>
                                      </p:to>
                                    </p:set>
                                    <p:animEffect transition="in" filter="randombar(horizontal)">
                                      <p:cBhvr>
                                        <p:cTn id="49" dur="300"/>
                                        <p:tgtEl>
                                          <p:spTgt spid="21507">
                                            <p:txEl>
                                              <p:pRg st="6" end="6"/>
                                            </p:txEl>
                                          </p:spTgt>
                                        </p:tgtEl>
                                      </p:cBhvr>
                                    </p:animEffect>
                                  </p:childTnLst>
                                </p:cTn>
                              </p:par>
                              <p:par>
                                <p:cTn id="50" presetID="14" presetClass="entr" presetSubtype="10" fill="hold" grpId="0" nodeType="withEffect">
                                  <p:stCondLst>
                                    <p:cond delay="0"/>
                                  </p:stCondLst>
                                  <p:iterate type="wd">
                                    <p:tmPct val="100000"/>
                                  </p:iterate>
                                  <p:childTnLst>
                                    <p:set>
                                      <p:cBhvr>
                                        <p:cTn id="51" dur="1" fill="hold">
                                          <p:stCondLst>
                                            <p:cond delay="0"/>
                                          </p:stCondLst>
                                        </p:cTn>
                                        <p:tgtEl>
                                          <p:spTgt spid="21507">
                                            <p:txEl>
                                              <p:pRg st="7" end="7"/>
                                            </p:txEl>
                                          </p:spTgt>
                                        </p:tgtEl>
                                        <p:attrNameLst>
                                          <p:attrName>style.visibility</p:attrName>
                                        </p:attrNameLst>
                                      </p:cBhvr>
                                      <p:to>
                                        <p:strVal val="visible"/>
                                      </p:to>
                                    </p:set>
                                    <p:animEffect transition="in" filter="randombar(horizontal)">
                                      <p:cBhvr>
                                        <p:cTn id="52" dur="300"/>
                                        <p:tgtEl>
                                          <p:spTgt spid="21507">
                                            <p:txEl>
                                              <p:pRg st="7" end="7"/>
                                            </p:txEl>
                                          </p:spTgt>
                                        </p:tgtEl>
                                      </p:cBhvr>
                                    </p:animEffect>
                                  </p:childTnLst>
                                </p:cTn>
                              </p:par>
                              <p:par>
                                <p:cTn id="53" presetID="14" presetClass="entr" presetSubtype="10" fill="hold" grpId="0" nodeType="withEffect">
                                  <p:stCondLst>
                                    <p:cond delay="0"/>
                                  </p:stCondLst>
                                  <p:iterate type="wd">
                                    <p:tmPct val="100000"/>
                                  </p:iterate>
                                  <p:childTnLst>
                                    <p:set>
                                      <p:cBhvr>
                                        <p:cTn id="54" dur="1" fill="hold">
                                          <p:stCondLst>
                                            <p:cond delay="0"/>
                                          </p:stCondLst>
                                        </p:cTn>
                                        <p:tgtEl>
                                          <p:spTgt spid="21507">
                                            <p:txEl>
                                              <p:pRg st="8" end="8"/>
                                            </p:txEl>
                                          </p:spTgt>
                                        </p:tgtEl>
                                        <p:attrNameLst>
                                          <p:attrName>style.visibility</p:attrName>
                                        </p:attrNameLst>
                                      </p:cBhvr>
                                      <p:to>
                                        <p:strVal val="visible"/>
                                      </p:to>
                                    </p:set>
                                    <p:animEffect transition="in" filter="randombar(horizontal)">
                                      <p:cBhvr>
                                        <p:cTn id="55" dur="300"/>
                                        <p:tgtEl>
                                          <p:spTgt spid="21507">
                                            <p:txEl>
                                              <p:pRg st="8" end="8"/>
                                            </p:txEl>
                                          </p:spTgt>
                                        </p:tgtEl>
                                      </p:cBhvr>
                                    </p:animEffect>
                                  </p:childTnLst>
                                </p:cTn>
                              </p:par>
                              <p:par>
                                <p:cTn id="56" presetID="14" presetClass="entr" presetSubtype="10" fill="hold" grpId="0" nodeType="withEffect">
                                  <p:stCondLst>
                                    <p:cond delay="0"/>
                                  </p:stCondLst>
                                  <p:iterate type="wd">
                                    <p:tmPct val="100000"/>
                                  </p:iterate>
                                  <p:childTnLst>
                                    <p:set>
                                      <p:cBhvr>
                                        <p:cTn id="57" dur="1" fill="hold">
                                          <p:stCondLst>
                                            <p:cond delay="0"/>
                                          </p:stCondLst>
                                        </p:cTn>
                                        <p:tgtEl>
                                          <p:spTgt spid="21507">
                                            <p:txEl>
                                              <p:pRg st="9" end="9"/>
                                            </p:txEl>
                                          </p:spTgt>
                                        </p:tgtEl>
                                        <p:attrNameLst>
                                          <p:attrName>style.visibility</p:attrName>
                                        </p:attrNameLst>
                                      </p:cBhvr>
                                      <p:to>
                                        <p:strVal val="visible"/>
                                      </p:to>
                                    </p:set>
                                    <p:animEffect transition="in" filter="randombar(horizontal)">
                                      <p:cBhvr>
                                        <p:cTn id="58" dur="300"/>
                                        <p:tgtEl>
                                          <p:spTgt spid="2150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build="p" autoUpdateAnimBg="0"/>
      <p:bldP spid="2151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4800">
                <a:effectLst>
                  <a:outerShdw blurRad="38100" dist="38100" dir="2700000" algn="tl">
                    <a:srgbClr val="000000"/>
                  </a:outerShdw>
                </a:effectLst>
                <a:latin typeface="Tabitha" pitchFamily="2" charset="0"/>
              </a:rPr>
              <a:t>Elements of a Setting</a:t>
            </a:r>
          </a:p>
        </p:txBody>
      </p:sp>
      <p:pic>
        <p:nvPicPr>
          <p:cNvPr id="24582" name="Picture 6"/>
          <p:cNvPicPr>
            <a:picLocks noChangeAspect="1" noChangeArrowheads="1"/>
          </p:cNvPicPr>
          <p:nvPr/>
        </p:nvPicPr>
        <p:blipFill>
          <a:blip r:embed="rId2" cstate="print"/>
          <a:srcRect/>
          <a:stretch>
            <a:fillRect/>
          </a:stretch>
        </p:blipFill>
        <p:spPr bwMode="auto">
          <a:xfrm>
            <a:off x="685800" y="1600200"/>
            <a:ext cx="8077200" cy="5080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ssolve">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4582"/>
                                        </p:tgtEl>
                                        <p:attrNameLst>
                                          <p:attrName>style.visibility</p:attrName>
                                        </p:attrNameLst>
                                      </p:cBhvr>
                                      <p:to>
                                        <p:strVal val="visible"/>
                                      </p:to>
                                    </p:set>
                                    <p:animEffect transition="in" filter="wipe(up)">
                                      <p:cBhvr>
                                        <p:cTn id="12"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81000"/>
            <a:ext cx="7772400" cy="1143000"/>
          </a:xfrm>
        </p:spPr>
        <p:txBody>
          <a:bodyPr/>
          <a:lstStyle/>
          <a:p>
            <a:r>
              <a:rPr lang="en-US" sz="4800">
                <a:effectLst>
                  <a:outerShdw blurRad="38100" dist="38100" dir="2700000" algn="tl">
                    <a:srgbClr val="000000"/>
                  </a:outerShdw>
                </a:effectLst>
                <a:latin typeface="Tabitha" pitchFamily="2" charset="0"/>
              </a:rPr>
              <a:t>The Functions of a Setting</a:t>
            </a:r>
          </a:p>
        </p:txBody>
      </p:sp>
      <p:sp>
        <p:nvSpPr>
          <p:cNvPr id="23555" name="Rectangle 3"/>
          <p:cNvSpPr>
            <a:spLocks noGrp="1" noChangeArrowheads="1"/>
          </p:cNvSpPr>
          <p:nvPr>
            <p:ph type="body" sz="half" idx="1"/>
          </p:nvPr>
        </p:nvSpPr>
        <p:spPr>
          <a:xfrm>
            <a:off x="685800" y="1676400"/>
            <a:ext cx="3810000" cy="4114800"/>
          </a:xfrm>
        </p:spPr>
        <p:txBody>
          <a:bodyPr/>
          <a:lstStyle/>
          <a:p>
            <a:pPr>
              <a:lnSpc>
                <a:spcPct val="90000"/>
              </a:lnSpc>
              <a:buFont typeface="Wingdings" pitchFamily="2" charset="2"/>
              <a:buChar char="Ø"/>
            </a:pPr>
            <a:r>
              <a:rPr lang="en-US"/>
              <a:t>To create a mood or atmosphere</a:t>
            </a:r>
          </a:p>
          <a:p>
            <a:pPr>
              <a:lnSpc>
                <a:spcPct val="90000"/>
              </a:lnSpc>
              <a:buFont typeface="Wingdings" pitchFamily="2" charset="2"/>
              <a:buChar char="Ø"/>
            </a:pPr>
            <a:r>
              <a:rPr lang="en-US"/>
              <a:t>To show a reader a different way of life</a:t>
            </a:r>
          </a:p>
          <a:p>
            <a:pPr>
              <a:lnSpc>
                <a:spcPct val="90000"/>
              </a:lnSpc>
              <a:buFont typeface="Wingdings" pitchFamily="2" charset="2"/>
              <a:buChar char="Ø"/>
            </a:pPr>
            <a:r>
              <a:rPr lang="en-US"/>
              <a:t>To make action seem more real</a:t>
            </a:r>
          </a:p>
          <a:p>
            <a:pPr>
              <a:lnSpc>
                <a:spcPct val="90000"/>
              </a:lnSpc>
              <a:buFont typeface="Wingdings" pitchFamily="2" charset="2"/>
              <a:buChar char="Ø"/>
            </a:pPr>
            <a:r>
              <a:rPr lang="en-US"/>
              <a:t>To be the source of conflict or struggle</a:t>
            </a:r>
          </a:p>
          <a:p>
            <a:pPr>
              <a:lnSpc>
                <a:spcPct val="90000"/>
              </a:lnSpc>
              <a:buFont typeface="Wingdings" pitchFamily="2" charset="2"/>
              <a:buChar char="Ø"/>
            </a:pPr>
            <a:r>
              <a:rPr lang="en-US"/>
              <a:t>To symbolize an idea</a:t>
            </a:r>
          </a:p>
          <a:p>
            <a:pPr>
              <a:lnSpc>
                <a:spcPct val="90000"/>
              </a:lnSpc>
              <a:buFont typeface="Wingdings" pitchFamily="2" charset="2"/>
              <a:buChar char="Ø"/>
            </a:pPr>
            <a:endParaRPr lang="en-US"/>
          </a:p>
        </p:txBody>
      </p:sp>
      <p:sp>
        <p:nvSpPr>
          <p:cNvPr id="23556" name="Rectangle 4"/>
          <p:cNvSpPr>
            <a:spLocks noGrp="1" noChangeArrowheads="1"/>
          </p:cNvSpPr>
          <p:nvPr>
            <p:ph type="body" sz="half" idx="2"/>
          </p:nvPr>
        </p:nvSpPr>
        <p:spPr>
          <a:xfrm>
            <a:off x="4038600" y="1600200"/>
            <a:ext cx="4876800" cy="4800600"/>
          </a:xfrm>
        </p:spPr>
        <p:txBody>
          <a:bodyPr>
            <a:normAutofit lnSpcReduction="10000"/>
          </a:bodyPr>
          <a:lstStyle/>
          <a:p>
            <a:pPr>
              <a:lnSpc>
                <a:spcPct val="90000"/>
              </a:lnSpc>
              <a:buFontTx/>
              <a:buNone/>
            </a:pPr>
            <a:r>
              <a:rPr lang="en-US" sz="2400"/>
              <a:t>		</a:t>
            </a:r>
            <a:r>
              <a:rPr lang="en-US" sz="2000"/>
              <a:t>We left the home place behind, mile by slow mile, heading for the mountains, across the prairie where the wind blew forever.</a:t>
            </a:r>
          </a:p>
          <a:p>
            <a:pPr>
              <a:lnSpc>
                <a:spcPct val="90000"/>
              </a:lnSpc>
              <a:buFontTx/>
              <a:buNone/>
            </a:pPr>
            <a:r>
              <a:rPr lang="en-US" sz="2000"/>
              <a:t>	         At first there were four of us with one horse wagon and its skimpy load.  Pa and I walked, because I was a big boy of eleven.  My two little sisters romped and trotted until they got tired and had to be boosted  up to the wagon bed.</a:t>
            </a:r>
          </a:p>
          <a:p>
            <a:pPr>
              <a:lnSpc>
                <a:spcPct val="90000"/>
              </a:lnSpc>
              <a:buFontTx/>
              <a:buNone/>
            </a:pPr>
            <a:r>
              <a:rPr lang="en-US" sz="2000"/>
              <a:t>		That was no covered Conestoga, like Pa’s folks came West in, but just an old farm wagon, drawn by one weary horse, creaking and rumbling westward to the mountains, toward the little woods town where Pa thought he had an old uncle who owned a little two-bit sawmill.</a:t>
            </a:r>
          </a:p>
          <a:p>
            <a:pPr>
              <a:lnSpc>
                <a:spcPct val="90000"/>
              </a:lnSpc>
              <a:buFontTx/>
              <a:buNone/>
            </a:pPr>
            <a:r>
              <a:rPr lang="en-US" sz="1800"/>
              <a:t>		</a:t>
            </a:r>
          </a:p>
        </p:txBody>
      </p:sp>
      <p:sp>
        <p:nvSpPr>
          <p:cNvPr id="23557" name="Text Box 5"/>
          <p:cNvSpPr txBox="1">
            <a:spLocks noChangeArrowheads="1"/>
          </p:cNvSpPr>
          <p:nvPr/>
        </p:nvSpPr>
        <p:spPr bwMode="auto">
          <a:xfrm>
            <a:off x="4267200" y="6521450"/>
            <a:ext cx="4876800" cy="336550"/>
          </a:xfrm>
          <a:prstGeom prst="rect">
            <a:avLst/>
          </a:prstGeom>
          <a:noFill/>
          <a:ln w="9525">
            <a:noFill/>
            <a:miter lim="800000"/>
            <a:headEnd/>
            <a:tailEnd/>
          </a:ln>
          <a:effectLst/>
        </p:spPr>
        <p:txBody>
          <a:bodyPr>
            <a:spAutoFit/>
          </a:bodyPr>
          <a:lstStyle/>
          <a:p>
            <a:pPr>
              <a:spcBef>
                <a:spcPct val="50000"/>
              </a:spcBef>
            </a:pPr>
            <a:r>
              <a:rPr lang="en-US" sz="1600">
                <a:solidFill>
                  <a:srgbClr val="99CCFF"/>
                </a:solidFill>
              </a:rPr>
              <a:t>Taken from “The Day the Sun Came Out” by D. Johnson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dissolve">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type="wd">
                                    <p:tmPct val="100000"/>
                                  </p:iterate>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12" dur="300"/>
                                        <p:tgtEl>
                                          <p:spTgt spid="235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iterate type="wd">
                                    <p:tmPct val="100000"/>
                                  </p:iterate>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17" dur="300"/>
                                        <p:tgtEl>
                                          <p:spTgt spid="235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iterate type="wd">
                                    <p:tmPct val="100000"/>
                                  </p:iterate>
                                  <p:childTnLst>
                                    <p:set>
                                      <p:cBhvr>
                                        <p:cTn id="21" dur="1" fill="hold">
                                          <p:stCondLst>
                                            <p:cond delay="0"/>
                                          </p:stCondLst>
                                        </p:cTn>
                                        <p:tgtEl>
                                          <p:spTgt spid="23555">
                                            <p:txEl>
                                              <p:pRg st="2" end="2"/>
                                            </p:txEl>
                                          </p:spTgt>
                                        </p:tgtEl>
                                        <p:attrNameLst>
                                          <p:attrName>style.visibility</p:attrName>
                                        </p:attrNameLst>
                                      </p:cBhvr>
                                      <p:to>
                                        <p:strVal val="visible"/>
                                      </p:to>
                                    </p:set>
                                    <p:animEffect transition="in" filter="blinds(horizontal)">
                                      <p:cBhvr>
                                        <p:cTn id="22" dur="300"/>
                                        <p:tgtEl>
                                          <p:spTgt spid="2355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iterate type="wd">
                                    <p:tmPct val="100000"/>
                                  </p:iterate>
                                  <p:childTnLst>
                                    <p:set>
                                      <p:cBhvr>
                                        <p:cTn id="26" dur="1" fill="hold">
                                          <p:stCondLst>
                                            <p:cond delay="0"/>
                                          </p:stCondLst>
                                        </p:cTn>
                                        <p:tgtEl>
                                          <p:spTgt spid="23555">
                                            <p:txEl>
                                              <p:pRg st="3" end="3"/>
                                            </p:txEl>
                                          </p:spTgt>
                                        </p:tgtEl>
                                        <p:attrNameLst>
                                          <p:attrName>style.visibility</p:attrName>
                                        </p:attrNameLst>
                                      </p:cBhvr>
                                      <p:to>
                                        <p:strVal val="visible"/>
                                      </p:to>
                                    </p:set>
                                    <p:animEffect transition="in" filter="blinds(horizontal)">
                                      <p:cBhvr>
                                        <p:cTn id="27" dur="300"/>
                                        <p:tgtEl>
                                          <p:spTgt spid="2355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iterate type="wd">
                                    <p:tmPct val="100000"/>
                                  </p:iterate>
                                  <p:childTnLst>
                                    <p:set>
                                      <p:cBhvr>
                                        <p:cTn id="31" dur="1" fill="hold">
                                          <p:stCondLst>
                                            <p:cond delay="0"/>
                                          </p:stCondLst>
                                        </p:cTn>
                                        <p:tgtEl>
                                          <p:spTgt spid="23555">
                                            <p:txEl>
                                              <p:pRg st="4" end="4"/>
                                            </p:txEl>
                                          </p:spTgt>
                                        </p:tgtEl>
                                        <p:attrNameLst>
                                          <p:attrName>style.visibility</p:attrName>
                                        </p:attrNameLst>
                                      </p:cBhvr>
                                      <p:to>
                                        <p:strVal val="visible"/>
                                      </p:to>
                                    </p:set>
                                    <p:animEffect transition="in" filter="blinds(horizontal)">
                                      <p:cBhvr>
                                        <p:cTn id="32" dur="300"/>
                                        <p:tgtEl>
                                          <p:spTgt spid="2355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iterate type="wd">
                                    <p:tmPct val="100000"/>
                                  </p:iterate>
                                  <p:childTnLst>
                                    <p:set>
                                      <p:cBhvr>
                                        <p:cTn id="36" dur="1" fill="hold">
                                          <p:stCondLst>
                                            <p:cond delay="0"/>
                                          </p:stCondLst>
                                        </p:cTn>
                                        <p:tgtEl>
                                          <p:spTgt spid="23556">
                                            <p:txEl>
                                              <p:pRg st="0" end="0"/>
                                            </p:txEl>
                                          </p:spTgt>
                                        </p:tgtEl>
                                        <p:attrNameLst>
                                          <p:attrName>style.visibility</p:attrName>
                                        </p:attrNameLst>
                                      </p:cBhvr>
                                      <p:to>
                                        <p:strVal val="visible"/>
                                      </p:to>
                                    </p:set>
                                    <p:animEffect transition="in" filter="box(in)">
                                      <p:cBhvr>
                                        <p:cTn id="37" dur="300"/>
                                        <p:tgtEl>
                                          <p:spTgt spid="2355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iterate type="wd">
                                    <p:tmPct val="100000"/>
                                  </p:iterate>
                                  <p:childTnLst>
                                    <p:set>
                                      <p:cBhvr>
                                        <p:cTn id="41" dur="1" fill="hold">
                                          <p:stCondLst>
                                            <p:cond delay="0"/>
                                          </p:stCondLst>
                                        </p:cTn>
                                        <p:tgtEl>
                                          <p:spTgt spid="23556">
                                            <p:txEl>
                                              <p:pRg st="1" end="1"/>
                                            </p:txEl>
                                          </p:spTgt>
                                        </p:tgtEl>
                                        <p:attrNameLst>
                                          <p:attrName>style.visibility</p:attrName>
                                        </p:attrNameLst>
                                      </p:cBhvr>
                                      <p:to>
                                        <p:strVal val="visible"/>
                                      </p:to>
                                    </p:set>
                                    <p:animEffect transition="in" filter="box(in)">
                                      <p:cBhvr>
                                        <p:cTn id="42" dur="300"/>
                                        <p:tgtEl>
                                          <p:spTgt spid="2355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iterate type="wd">
                                    <p:tmPct val="100000"/>
                                  </p:iterate>
                                  <p:childTnLst>
                                    <p:set>
                                      <p:cBhvr>
                                        <p:cTn id="46" dur="1" fill="hold">
                                          <p:stCondLst>
                                            <p:cond delay="0"/>
                                          </p:stCondLst>
                                        </p:cTn>
                                        <p:tgtEl>
                                          <p:spTgt spid="23556">
                                            <p:txEl>
                                              <p:pRg st="2" end="2"/>
                                            </p:txEl>
                                          </p:spTgt>
                                        </p:tgtEl>
                                        <p:attrNameLst>
                                          <p:attrName>style.visibility</p:attrName>
                                        </p:attrNameLst>
                                      </p:cBhvr>
                                      <p:to>
                                        <p:strVal val="visible"/>
                                      </p:to>
                                    </p:set>
                                    <p:animEffect transition="in" filter="box(in)">
                                      <p:cBhvr>
                                        <p:cTn id="47" dur="300"/>
                                        <p:tgtEl>
                                          <p:spTgt spid="2355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iterate type="wd">
                                    <p:tmPct val="100000"/>
                                  </p:iterate>
                                  <p:childTnLst>
                                    <p:set>
                                      <p:cBhvr>
                                        <p:cTn id="51" dur="1" fill="hold">
                                          <p:stCondLst>
                                            <p:cond delay="0"/>
                                          </p:stCondLst>
                                        </p:cTn>
                                        <p:tgtEl>
                                          <p:spTgt spid="23556">
                                            <p:txEl>
                                              <p:pRg st="3" end="3"/>
                                            </p:txEl>
                                          </p:spTgt>
                                        </p:tgtEl>
                                        <p:attrNameLst>
                                          <p:attrName>style.visibility</p:attrName>
                                        </p:attrNameLst>
                                      </p:cBhvr>
                                      <p:to>
                                        <p:strVal val="visible"/>
                                      </p:to>
                                    </p:set>
                                    <p:animEffect transition="in" filter="box(in)">
                                      <p:cBhvr>
                                        <p:cTn id="52" dur="300"/>
                                        <p:tgtEl>
                                          <p:spTgt spid="2355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iterate type="wd">
                                    <p:tmPct val="100000"/>
                                  </p:iterate>
                                  <p:childTnLst>
                                    <p:set>
                                      <p:cBhvr>
                                        <p:cTn id="56" dur="1" fill="hold">
                                          <p:stCondLst>
                                            <p:cond delay="0"/>
                                          </p:stCondLst>
                                        </p:cTn>
                                        <p:tgtEl>
                                          <p:spTgt spid="23557"/>
                                        </p:tgtEl>
                                        <p:attrNameLst>
                                          <p:attrName>style.visibility</p:attrName>
                                        </p:attrNameLst>
                                      </p:cBhvr>
                                      <p:to>
                                        <p:strVal val="visible"/>
                                      </p:to>
                                    </p:set>
                                    <p:animEffect transition="in" filter="box(in)">
                                      <p:cBhvr>
                                        <p:cTn id="57" dur="3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build="p" autoUpdateAnimBg="0"/>
      <p:bldP spid="23556" grpId="0" build="p" autoUpdateAnimBg="0"/>
      <p:bldP spid="2355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normAutofit fontScale="90000"/>
          </a:bodyPr>
          <a:lstStyle/>
          <a:p>
            <a:r>
              <a:rPr lang="en-US" sz="4000" b="1" dirty="0" smtClean="0"/>
              <a:t/>
            </a:r>
            <a:br>
              <a:rPr lang="en-US" sz="4000" b="1" dirty="0" smtClean="0"/>
            </a:br>
            <a:r>
              <a:rPr lang="en-US" sz="4000" b="1" dirty="0" smtClean="0"/>
              <a:t>Point </a:t>
            </a:r>
            <a:r>
              <a:rPr lang="en-US" sz="4000" b="1" dirty="0" smtClean="0"/>
              <a:t>of View – the perspective from which a story is told.</a:t>
            </a:r>
            <a:r>
              <a:rPr lang="en-US" b="1" dirty="0" smtClean="0"/>
              <a:t/>
            </a:r>
            <a:br>
              <a:rPr lang="en-US" b="1" dirty="0" smtClean="0"/>
            </a:br>
            <a:endParaRPr lang="en-US" dirty="0"/>
          </a:p>
        </p:txBody>
      </p:sp>
      <p:sp>
        <p:nvSpPr>
          <p:cNvPr id="5" name="Content Placeholder 4"/>
          <p:cNvSpPr>
            <a:spLocks noGrp="1"/>
          </p:cNvSpPr>
          <p:nvPr>
            <p:ph idx="1"/>
          </p:nvPr>
        </p:nvSpPr>
        <p:spPr>
          <a:xfrm>
            <a:off x="457200" y="1600201"/>
            <a:ext cx="8229600" cy="3352800"/>
          </a:xfrm>
        </p:spPr>
        <p:txBody>
          <a:bodyPr>
            <a:normAutofit fontScale="92500" lnSpcReduction="10000"/>
          </a:bodyPr>
          <a:lstStyle/>
          <a:p>
            <a:pPr lvl="0"/>
            <a:r>
              <a:rPr lang="en-US" dirty="0" smtClean="0"/>
              <a:t>First person – the narrator is one of the characters and refers to himself with the </a:t>
            </a:r>
            <a:r>
              <a:rPr lang="en-US" dirty="0" smtClean="0"/>
              <a:t>pronoun </a:t>
            </a:r>
            <a:r>
              <a:rPr lang="en-US" dirty="0" smtClean="0"/>
              <a:t>“I</a:t>
            </a:r>
            <a:r>
              <a:rPr lang="en-US" dirty="0" smtClean="0"/>
              <a:t>”.</a:t>
            </a:r>
          </a:p>
          <a:p>
            <a:pPr lvl="0">
              <a:buNone/>
            </a:pPr>
            <a:endParaRPr lang="en-US" dirty="0" smtClean="0"/>
          </a:p>
          <a:p>
            <a:r>
              <a:rPr lang="en-US" dirty="0" smtClean="0"/>
              <a:t> </a:t>
            </a:r>
            <a:r>
              <a:rPr lang="en-US" dirty="0" smtClean="0"/>
              <a:t>Third </a:t>
            </a:r>
            <a:r>
              <a:rPr lang="en-US" dirty="0" smtClean="0"/>
              <a:t>person – the narrator does not participate in the action. </a:t>
            </a:r>
          </a:p>
          <a:p>
            <a:pPr>
              <a:buNone/>
            </a:pPr>
            <a:r>
              <a:rPr lang="en-US" dirty="0" smtClean="0"/>
              <a:t>  </a:t>
            </a:r>
          </a:p>
          <a:p>
            <a:pPr>
              <a:buNone/>
            </a:pPr>
            <a:endParaRPr lang="en-US" dirty="0"/>
          </a:p>
        </p:txBody>
      </p:sp>
      <p:pic>
        <p:nvPicPr>
          <p:cNvPr id="1029" name="Picture 5" descr="C:\Documents and Settings\master1.DELL755\Local Settings\Temporary Internet Files\Content.IE5\SX23CTIB\MPj04394670000[1].jpg"/>
          <p:cNvPicPr>
            <a:picLocks noChangeAspect="1" noChangeArrowheads="1"/>
          </p:cNvPicPr>
          <p:nvPr/>
        </p:nvPicPr>
        <p:blipFill>
          <a:blip r:embed="rId2" cstate="print"/>
          <a:srcRect/>
          <a:stretch>
            <a:fillRect/>
          </a:stretch>
        </p:blipFill>
        <p:spPr bwMode="auto">
          <a:xfrm>
            <a:off x="228600" y="4495800"/>
            <a:ext cx="3200400" cy="2087880"/>
          </a:xfrm>
          <a:prstGeom prst="rect">
            <a:avLst/>
          </a:prstGeom>
          <a:noFill/>
        </p:spPr>
      </p:pic>
      <p:pic>
        <p:nvPicPr>
          <p:cNvPr id="1030" name="Picture 6" descr="C:\Documents and Settings\master1.DELL755\Local Settings\Temporary Internet Files\Content.IE5\KE0RF8T1\MPj04036780000[1].jpg"/>
          <p:cNvPicPr>
            <a:picLocks noChangeAspect="1" noChangeArrowheads="1"/>
          </p:cNvPicPr>
          <p:nvPr/>
        </p:nvPicPr>
        <p:blipFill>
          <a:blip r:embed="rId3" cstate="print"/>
          <a:srcRect/>
          <a:stretch>
            <a:fillRect/>
          </a:stretch>
        </p:blipFill>
        <p:spPr bwMode="auto">
          <a:xfrm>
            <a:off x="6096000" y="4343400"/>
            <a:ext cx="2850642" cy="2340864"/>
          </a:xfrm>
          <a:prstGeom prst="rect">
            <a:avLst/>
          </a:prstGeom>
          <a:noFill/>
        </p:spPr>
      </p:pic>
      <p:sp>
        <p:nvSpPr>
          <p:cNvPr id="11" name="Up-Down Arrow 10"/>
          <p:cNvSpPr/>
          <p:nvPr/>
        </p:nvSpPr>
        <p:spPr>
          <a:xfrm rot="5400000">
            <a:off x="4520119" y="4547681"/>
            <a:ext cx="484632" cy="175247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ipe(down)">
                                      <p:cBhvr>
                                        <p:cTn id="7" dur="580">
                                          <p:stCondLst>
                                            <p:cond delay="0"/>
                                          </p:stCondLst>
                                        </p:cTn>
                                        <p:tgtEl>
                                          <p:spTgt spid="1029"/>
                                        </p:tgtEl>
                                      </p:cBhvr>
                                    </p:animEffect>
                                    <p:anim calcmode="lin" valueType="num">
                                      <p:cBhvr>
                                        <p:cTn id="8" dur="1822" tmFilter="0,0; 0.14,0.36; 0.43,0.73; 0.71,0.91; 1.0,1.0">
                                          <p:stCondLst>
                                            <p:cond delay="0"/>
                                          </p:stCondLst>
                                        </p:cTn>
                                        <p:tgtEl>
                                          <p:spTgt spid="10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9"/>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9"/>
                                        </p:tgtEl>
                                      </p:cBhvr>
                                      <p:to x="100000" y="60000"/>
                                    </p:animScale>
                                    <p:animScale>
                                      <p:cBhvr>
                                        <p:cTn id="14" dur="166" decel="50000">
                                          <p:stCondLst>
                                            <p:cond delay="676"/>
                                          </p:stCondLst>
                                        </p:cTn>
                                        <p:tgtEl>
                                          <p:spTgt spid="1029"/>
                                        </p:tgtEl>
                                      </p:cBhvr>
                                      <p:to x="100000" y="100000"/>
                                    </p:animScale>
                                    <p:animScale>
                                      <p:cBhvr>
                                        <p:cTn id="15" dur="26">
                                          <p:stCondLst>
                                            <p:cond delay="1312"/>
                                          </p:stCondLst>
                                        </p:cTn>
                                        <p:tgtEl>
                                          <p:spTgt spid="1029"/>
                                        </p:tgtEl>
                                      </p:cBhvr>
                                      <p:to x="100000" y="80000"/>
                                    </p:animScale>
                                    <p:animScale>
                                      <p:cBhvr>
                                        <p:cTn id="16" dur="166" decel="50000">
                                          <p:stCondLst>
                                            <p:cond delay="1338"/>
                                          </p:stCondLst>
                                        </p:cTn>
                                        <p:tgtEl>
                                          <p:spTgt spid="1029"/>
                                        </p:tgtEl>
                                      </p:cBhvr>
                                      <p:to x="100000" y="100000"/>
                                    </p:animScale>
                                    <p:animScale>
                                      <p:cBhvr>
                                        <p:cTn id="17" dur="26">
                                          <p:stCondLst>
                                            <p:cond delay="1642"/>
                                          </p:stCondLst>
                                        </p:cTn>
                                        <p:tgtEl>
                                          <p:spTgt spid="1029"/>
                                        </p:tgtEl>
                                      </p:cBhvr>
                                      <p:to x="100000" y="90000"/>
                                    </p:animScale>
                                    <p:animScale>
                                      <p:cBhvr>
                                        <p:cTn id="18" dur="166" decel="50000">
                                          <p:stCondLst>
                                            <p:cond delay="1668"/>
                                          </p:stCondLst>
                                        </p:cTn>
                                        <p:tgtEl>
                                          <p:spTgt spid="1029"/>
                                        </p:tgtEl>
                                      </p:cBhvr>
                                      <p:to x="100000" y="100000"/>
                                    </p:animScale>
                                    <p:animScale>
                                      <p:cBhvr>
                                        <p:cTn id="19" dur="26">
                                          <p:stCondLst>
                                            <p:cond delay="1808"/>
                                          </p:stCondLst>
                                        </p:cTn>
                                        <p:tgtEl>
                                          <p:spTgt spid="1029"/>
                                        </p:tgtEl>
                                      </p:cBhvr>
                                      <p:to x="100000" y="95000"/>
                                    </p:animScale>
                                    <p:animScale>
                                      <p:cBhvr>
                                        <p:cTn id="20" dur="166" decel="50000">
                                          <p:stCondLst>
                                            <p:cond delay="1834"/>
                                          </p:stCondLst>
                                        </p:cTn>
                                        <p:tgtEl>
                                          <p:spTgt spid="1029"/>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80">
                                          <p:stCondLst>
                                            <p:cond delay="0"/>
                                          </p:stCondLst>
                                        </p:cTn>
                                        <p:tgtEl>
                                          <p:spTgt spid="11"/>
                                        </p:tgtEl>
                                      </p:cBhvr>
                                    </p:animEffect>
                                    <p:anim calcmode="lin" valueType="num">
                                      <p:cBhvr>
                                        <p:cTn id="2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0" dur="26">
                                          <p:stCondLst>
                                            <p:cond delay="650"/>
                                          </p:stCondLst>
                                        </p:cTn>
                                        <p:tgtEl>
                                          <p:spTgt spid="11"/>
                                        </p:tgtEl>
                                      </p:cBhvr>
                                      <p:to x="100000" y="60000"/>
                                    </p:animScale>
                                    <p:animScale>
                                      <p:cBhvr>
                                        <p:cTn id="31" dur="166" decel="50000">
                                          <p:stCondLst>
                                            <p:cond delay="676"/>
                                          </p:stCondLst>
                                        </p:cTn>
                                        <p:tgtEl>
                                          <p:spTgt spid="11"/>
                                        </p:tgtEl>
                                      </p:cBhvr>
                                      <p:to x="100000" y="100000"/>
                                    </p:animScale>
                                    <p:animScale>
                                      <p:cBhvr>
                                        <p:cTn id="32" dur="26">
                                          <p:stCondLst>
                                            <p:cond delay="1312"/>
                                          </p:stCondLst>
                                        </p:cTn>
                                        <p:tgtEl>
                                          <p:spTgt spid="11"/>
                                        </p:tgtEl>
                                      </p:cBhvr>
                                      <p:to x="100000" y="80000"/>
                                    </p:animScale>
                                    <p:animScale>
                                      <p:cBhvr>
                                        <p:cTn id="33" dur="166" decel="50000">
                                          <p:stCondLst>
                                            <p:cond delay="1338"/>
                                          </p:stCondLst>
                                        </p:cTn>
                                        <p:tgtEl>
                                          <p:spTgt spid="11"/>
                                        </p:tgtEl>
                                      </p:cBhvr>
                                      <p:to x="100000" y="100000"/>
                                    </p:animScale>
                                    <p:animScale>
                                      <p:cBhvr>
                                        <p:cTn id="34" dur="26">
                                          <p:stCondLst>
                                            <p:cond delay="1642"/>
                                          </p:stCondLst>
                                        </p:cTn>
                                        <p:tgtEl>
                                          <p:spTgt spid="11"/>
                                        </p:tgtEl>
                                      </p:cBhvr>
                                      <p:to x="100000" y="90000"/>
                                    </p:animScale>
                                    <p:animScale>
                                      <p:cBhvr>
                                        <p:cTn id="35" dur="166" decel="50000">
                                          <p:stCondLst>
                                            <p:cond delay="1668"/>
                                          </p:stCondLst>
                                        </p:cTn>
                                        <p:tgtEl>
                                          <p:spTgt spid="11"/>
                                        </p:tgtEl>
                                      </p:cBhvr>
                                      <p:to x="100000" y="100000"/>
                                    </p:animScale>
                                    <p:animScale>
                                      <p:cBhvr>
                                        <p:cTn id="36" dur="26">
                                          <p:stCondLst>
                                            <p:cond delay="1808"/>
                                          </p:stCondLst>
                                        </p:cTn>
                                        <p:tgtEl>
                                          <p:spTgt spid="11"/>
                                        </p:tgtEl>
                                      </p:cBhvr>
                                      <p:to x="100000" y="95000"/>
                                    </p:animScale>
                                    <p:animScale>
                                      <p:cBhvr>
                                        <p:cTn id="37" dur="166" decel="50000">
                                          <p:stCondLst>
                                            <p:cond delay="1834"/>
                                          </p:stCondLst>
                                        </p:cTn>
                                        <p:tgtEl>
                                          <p:spTgt spid="11"/>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1030"/>
                                        </p:tgtEl>
                                        <p:attrNameLst>
                                          <p:attrName>style.visibility</p:attrName>
                                        </p:attrNameLst>
                                      </p:cBhvr>
                                      <p:to>
                                        <p:strVal val="visible"/>
                                      </p:to>
                                    </p:set>
                                    <p:animEffect transition="in" filter="wipe(down)">
                                      <p:cBhvr>
                                        <p:cTn id="41" dur="580">
                                          <p:stCondLst>
                                            <p:cond delay="0"/>
                                          </p:stCondLst>
                                        </p:cTn>
                                        <p:tgtEl>
                                          <p:spTgt spid="1030"/>
                                        </p:tgtEl>
                                      </p:cBhvr>
                                    </p:animEffect>
                                    <p:anim calcmode="lin" valueType="num">
                                      <p:cBhvr>
                                        <p:cTn id="42"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30"/>
                                        </p:tgtEl>
                                      </p:cBhvr>
                                      <p:to x="100000" y="60000"/>
                                    </p:animScale>
                                    <p:animScale>
                                      <p:cBhvr>
                                        <p:cTn id="48" dur="166" decel="50000">
                                          <p:stCondLst>
                                            <p:cond delay="676"/>
                                          </p:stCondLst>
                                        </p:cTn>
                                        <p:tgtEl>
                                          <p:spTgt spid="1030"/>
                                        </p:tgtEl>
                                      </p:cBhvr>
                                      <p:to x="100000" y="100000"/>
                                    </p:animScale>
                                    <p:animScale>
                                      <p:cBhvr>
                                        <p:cTn id="49" dur="26">
                                          <p:stCondLst>
                                            <p:cond delay="1312"/>
                                          </p:stCondLst>
                                        </p:cTn>
                                        <p:tgtEl>
                                          <p:spTgt spid="1030"/>
                                        </p:tgtEl>
                                      </p:cBhvr>
                                      <p:to x="100000" y="80000"/>
                                    </p:animScale>
                                    <p:animScale>
                                      <p:cBhvr>
                                        <p:cTn id="50" dur="166" decel="50000">
                                          <p:stCondLst>
                                            <p:cond delay="1338"/>
                                          </p:stCondLst>
                                        </p:cTn>
                                        <p:tgtEl>
                                          <p:spTgt spid="1030"/>
                                        </p:tgtEl>
                                      </p:cBhvr>
                                      <p:to x="100000" y="100000"/>
                                    </p:animScale>
                                    <p:animScale>
                                      <p:cBhvr>
                                        <p:cTn id="51" dur="26">
                                          <p:stCondLst>
                                            <p:cond delay="1642"/>
                                          </p:stCondLst>
                                        </p:cTn>
                                        <p:tgtEl>
                                          <p:spTgt spid="1030"/>
                                        </p:tgtEl>
                                      </p:cBhvr>
                                      <p:to x="100000" y="90000"/>
                                    </p:animScale>
                                    <p:animScale>
                                      <p:cBhvr>
                                        <p:cTn id="52" dur="166" decel="50000">
                                          <p:stCondLst>
                                            <p:cond delay="1668"/>
                                          </p:stCondLst>
                                        </p:cTn>
                                        <p:tgtEl>
                                          <p:spTgt spid="1030"/>
                                        </p:tgtEl>
                                      </p:cBhvr>
                                      <p:to x="100000" y="100000"/>
                                    </p:animScale>
                                    <p:animScale>
                                      <p:cBhvr>
                                        <p:cTn id="53" dur="26">
                                          <p:stCondLst>
                                            <p:cond delay="1808"/>
                                          </p:stCondLst>
                                        </p:cTn>
                                        <p:tgtEl>
                                          <p:spTgt spid="1030"/>
                                        </p:tgtEl>
                                      </p:cBhvr>
                                      <p:to x="100000" y="95000"/>
                                    </p:animScale>
                                    <p:animScale>
                                      <p:cBhvr>
                                        <p:cTn id="54" dur="166" decel="50000">
                                          <p:stCondLst>
                                            <p:cond delay="1834"/>
                                          </p:stCondLst>
                                        </p:cTn>
                                        <p:tgtEl>
                                          <p:spTgt spid="10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t>Point of View – the perspective from which a story is told.</a:t>
            </a:r>
            <a:endParaRPr lang="en-US" dirty="0"/>
          </a:p>
        </p:txBody>
      </p:sp>
      <p:sp>
        <p:nvSpPr>
          <p:cNvPr id="3" name="Content Placeholder 2"/>
          <p:cNvSpPr>
            <a:spLocks noGrp="1"/>
          </p:cNvSpPr>
          <p:nvPr>
            <p:ph idx="1"/>
          </p:nvPr>
        </p:nvSpPr>
        <p:spPr>
          <a:xfrm>
            <a:off x="381000" y="1600201"/>
            <a:ext cx="8229600" cy="4038600"/>
          </a:xfrm>
        </p:spPr>
        <p:txBody>
          <a:bodyPr>
            <a:normAutofit fontScale="77500" lnSpcReduction="20000"/>
          </a:bodyPr>
          <a:lstStyle/>
          <a:p>
            <a:pPr lvl="0"/>
            <a:r>
              <a:rPr lang="en-US" dirty="0" smtClean="0"/>
              <a:t>Limited – the audience knows the thoughts and feelings of one character in a story.</a:t>
            </a:r>
          </a:p>
          <a:p>
            <a:pPr lvl="0"/>
            <a:r>
              <a:rPr lang="en-US" dirty="0" smtClean="0"/>
              <a:t>For example:  The Wonder </a:t>
            </a:r>
            <a:r>
              <a:rPr lang="en-US" dirty="0" smtClean="0"/>
              <a:t>Years         </a:t>
            </a:r>
            <a:endParaRPr lang="en-US" dirty="0" smtClean="0"/>
          </a:p>
          <a:p>
            <a:pPr>
              <a:buNone/>
            </a:pPr>
            <a:r>
              <a:rPr lang="en-US" dirty="0" smtClean="0"/>
              <a:t> </a:t>
            </a:r>
          </a:p>
          <a:p>
            <a:pPr lvl="0"/>
            <a:r>
              <a:rPr lang="en-US" dirty="0" smtClean="0"/>
              <a:t>Omniscient – the audience is “god-like”, knowing the thoughts and feelings of numerous characters.</a:t>
            </a:r>
          </a:p>
          <a:p>
            <a:pPr lvl="0"/>
            <a:r>
              <a:rPr lang="en-US" dirty="0" smtClean="0"/>
              <a:t>For example:  The Brady Bunch Movie</a:t>
            </a:r>
          </a:p>
          <a:p>
            <a:endParaRPr lang="en-US" dirty="0" smtClean="0"/>
          </a:p>
          <a:p>
            <a:pPr lvl="0"/>
            <a:r>
              <a:rPr lang="en-US" dirty="0" smtClean="0"/>
              <a:t>Objective – also known as the “camera-view”; the audience only sees and hears the story as it occurs.  They have no knowledge of internal dialogue or emotions.</a:t>
            </a:r>
          </a:p>
          <a:p>
            <a:endParaRPr lang="en-US" dirty="0"/>
          </a:p>
        </p:txBody>
      </p:sp>
      <p:pic>
        <p:nvPicPr>
          <p:cNvPr id="2052" name="Picture 4"/>
          <p:cNvPicPr>
            <a:picLocks noChangeAspect="1" noChangeArrowheads="1"/>
          </p:cNvPicPr>
          <p:nvPr/>
        </p:nvPicPr>
        <p:blipFill>
          <a:blip r:embed="rId2" cstate="print"/>
          <a:srcRect/>
          <a:stretch>
            <a:fillRect/>
          </a:stretch>
        </p:blipFill>
        <p:spPr bwMode="auto">
          <a:xfrm>
            <a:off x="5562600" y="1981200"/>
            <a:ext cx="1162050" cy="914400"/>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7924800" y="3124200"/>
            <a:ext cx="971550" cy="1371600"/>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a:stretch>
            <a:fillRect/>
          </a:stretch>
        </p:blipFill>
        <p:spPr bwMode="auto">
          <a:xfrm>
            <a:off x="7010400" y="5257800"/>
            <a:ext cx="1828800" cy="137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heckerboard(across)">
                                      <p:cBhvr>
                                        <p:cTn id="7" dur="500"/>
                                        <p:tgtEl>
                                          <p:spTgt spid="205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checkerboard(across)">
                                      <p:cBhvr>
                                        <p:cTn id="11" dur="500"/>
                                        <p:tgtEl>
                                          <p:spTgt spid="2053"/>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checkerboard(across)">
                                      <p:cBhvr>
                                        <p:cTn id="15"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Autofit/>
          </a:bodyPr>
          <a:lstStyle/>
          <a:p>
            <a:r>
              <a:rPr lang="en-US" sz="3600" b="1" dirty="0" smtClean="0"/>
              <a:t/>
            </a:r>
            <a:br>
              <a:rPr lang="en-US" sz="3600" b="1" dirty="0" smtClean="0"/>
            </a:br>
            <a:r>
              <a:rPr lang="en-US" sz="3600" b="1" dirty="0" smtClean="0"/>
              <a:t>Plot</a:t>
            </a:r>
            <a:r>
              <a:rPr lang="en-US" sz="3600" dirty="0" smtClean="0"/>
              <a:t> </a:t>
            </a:r>
            <a:r>
              <a:rPr lang="en-US" sz="3600" dirty="0"/>
              <a:t>– the sequence of events that make up a story.</a:t>
            </a:r>
            <a:br>
              <a:rPr lang="en-US" sz="3600" dirty="0"/>
            </a:br>
            <a:endParaRPr lang="en-US" sz="3600" dirty="0"/>
          </a:p>
        </p:txBody>
      </p:sp>
      <p:sp>
        <p:nvSpPr>
          <p:cNvPr id="3" name="Content Placeholder 2"/>
          <p:cNvSpPr>
            <a:spLocks noGrp="1"/>
          </p:cNvSpPr>
          <p:nvPr>
            <p:ph idx="1"/>
          </p:nvPr>
        </p:nvSpPr>
        <p:spPr/>
        <p:txBody>
          <a:bodyPr>
            <a:normAutofit fontScale="77500" lnSpcReduction="20000"/>
          </a:bodyPr>
          <a:lstStyle/>
          <a:p>
            <a:pPr lvl="0"/>
            <a:r>
              <a:rPr lang="en-US" dirty="0"/>
              <a:t>Exposition – introduces characters and setting.</a:t>
            </a:r>
          </a:p>
          <a:p>
            <a:pPr>
              <a:buNone/>
            </a:pPr>
            <a:r>
              <a:rPr lang="en-US" dirty="0"/>
              <a:t> </a:t>
            </a:r>
          </a:p>
          <a:p>
            <a:pPr lvl="0"/>
            <a:r>
              <a:rPr lang="en-US" dirty="0"/>
              <a:t>Rising action – development of the story that leads to a climax.</a:t>
            </a:r>
          </a:p>
          <a:p>
            <a:pPr>
              <a:buNone/>
            </a:pPr>
            <a:r>
              <a:rPr lang="en-US" dirty="0"/>
              <a:t> </a:t>
            </a:r>
          </a:p>
          <a:p>
            <a:pPr lvl="0"/>
            <a:r>
              <a:rPr lang="en-US" dirty="0"/>
              <a:t>Climax – the highest point of intensity.</a:t>
            </a:r>
          </a:p>
          <a:p>
            <a:pPr>
              <a:buNone/>
            </a:pPr>
            <a:r>
              <a:rPr lang="en-US" dirty="0"/>
              <a:t> </a:t>
            </a:r>
          </a:p>
          <a:p>
            <a:pPr lvl="0"/>
            <a:r>
              <a:rPr lang="en-US" dirty="0"/>
              <a:t>Falling action – the story moves toward resolution.</a:t>
            </a:r>
          </a:p>
          <a:p>
            <a:pPr>
              <a:buNone/>
            </a:pPr>
            <a:r>
              <a:rPr lang="en-US" dirty="0"/>
              <a:t> </a:t>
            </a:r>
          </a:p>
          <a:p>
            <a:pPr lvl="0"/>
            <a:r>
              <a:rPr lang="en-US" dirty="0"/>
              <a:t>Denouement – the conflict is resolved and the story ends.</a:t>
            </a:r>
          </a:p>
          <a:p>
            <a:pPr>
              <a:buNone/>
            </a:pPr>
            <a:r>
              <a:rPr lang="en-US" dirty="0"/>
              <a:t> </a:t>
            </a:r>
          </a:p>
          <a:p>
            <a:pPr lvl="0"/>
            <a:r>
              <a:rPr lang="en-US" dirty="0"/>
              <a:t>Conflict – the problem in the story.</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4800">
                <a:effectLst>
                  <a:outerShdw blurRad="38100" dist="38100" dir="2700000" algn="tl">
                    <a:srgbClr val="000000"/>
                  </a:outerShdw>
                </a:effectLst>
                <a:latin typeface="Tabitha" pitchFamily="2" charset="0"/>
              </a:rPr>
              <a:t>Diagram of Plot</a:t>
            </a:r>
          </a:p>
        </p:txBody>
      </p:sp>
      <p:sp>
        <p:nvSpPr>
          <p:cNvPr id="50179" name="Line 3"/>
          <p:cNvSpPr>
            <a:spLocks noChangeShapeType="1"/>
          </p:cNvSpPr>
          <p:nvPr/>
        </p:nvSpPr>
        <p:spPr bwMode="auto">
          <a:xfrm>
            <a:off x="609600" y="4953000"/>
            <a:ext cx="2895600" cy="0"/>
          </a:xfrm>
          <a:prstGeom prst="line">
            <a:avLst/>
          </a:prstGeom>
          <a:noFill/>
          <a:ln w="9525">
            <a:solidFill>
              <a:schemeClr val="tx1"/>
            </a:solidFill>
            <a:round/>
            <a:headEnd/>
            <a:tailEnd/>
          </a:ln>
          <a:effectLst/>
        </p:spPr>
        <p:txBody>
          <a:bodyPr wrap="none"/>
          <a:lstStyle/>
          <a:p>
            <a:endParaRPr lang="en-US"/>
          </a:p>
        </p:txBody>
      </p:sp>
      <p:sp>
        <p:nvSpPr>
          <p:cNvPr id="50180" name="Line 4"/>
          <p:cNvSpPr>
            <a:spLocks noChangeShapeType="1"/>
          </p:cNvSpPr>
          <p:nvPr/>
        </p:nvSpPr>
        <p:spPr bwMode="auto">
          <a:xfrm flipV="1">
            <a:off x="3505200" y="2209800"/>
            <a:ext cx="1600200" cy="2743200"/>
          </a:xfrm>
          <a:prstGeom prst="line">
            <a:avLst/>
          </a:prstGeom>
          <a:noFill/>
          <a:ln w="9525">
            <a:solidFill>
              <a:schemeClr val="tx1"/>
            </a:solidFill>
            <a:round/>
            <a:headEnd/>
            <a:tailEnd/>
          </a:ln>
          <a:effectLst/>
        </p:spPr>
        <p:txBody>
          <a:bodyPr wrap="none"/>
          <a:lstStyle/>
          <a:p>
            <a:endParaRPr lang="en-US"/>
          </a:p>
        </p:txBody>
      </p:sp>
      <p:sp>
        <p:nvSpPr>
          <p:cNvPr id="50181" name="Line 5"/>
          <p:cNvSpPr>
            <a:spLocks noChangeShapeType="1"/>
          </p:cNvSpPr>
          <p:nvPr/>
        </p:nvSpPr>
        <p:spPr bwMode="auto">
          <a:xfrm>
            <a:off x="5105400" y="2209800"/>
            <a:ext cx="1143000" cy="2743200"/>
          </a:xfrm>
          <a:prstGeom prst="line">
            <a:avLst/>
          </a:prstGeom>
          <a:noFill/>
          <a:ln w="9525">
            <a:solidFill>
              <a:schemeClr val="tx1"/>
            </a:solidFill>
            <a:round/>
            <a:headEnd/>
            <a:tailEnd/>
          </a:ln>
          <a:effectLst/>
        </p:spPr>
        <p:txBody>
          <a:bodyPr wrap="none"/>
          <a:lstStyle/>
          <a:p>
            <a:endParaRPr lang="en-US"/>
          </a:p>
        </p:txBody>
      </p:sp>
      <p:sp>
        <p:nvSpPr>
          <p:cNvPr id="50182" name="Line 6"/>
          <p:cNvSpPr>
            <a:spLocks noChangeShapeType="1"/>
          </p:cNvSpPr>
          <p:nvPr/>
        </p:nvSpPr>
        <p:spPr bwMode="auto">
          <a:xfrm>
            <a:off x="6248400" y="4953000"/>
            <a:ext cx="2743200" cy="0"/>
          </a:xfrm>
          <a:prstGeom prst="line">
            <a:avLst/>
          </a:prstGeom>
          <a:noFill/>
          <a:ln w="9525">
            <a:solidFill>
              <a:schemeClr val="tx1"/>
            </a:solidFill>
            <a:round/>
            <a:headEnd/>
            <a:tailEnd/>
          </a:ln>
          <a:effectLst/>
        </p:spPr>
        <p:txBody>
          <a:bodyPr wrap="none"/>
          <a:lstStyle/>
          <a:p>
            <a:endParaRPr lang="en-US"/>
          </a:p>
        </p:txBody>
      </p:sp>
      <p:sp>
        <p:nvSpPr>
          <p:cNvPr id="50184" name="Text Box 8"/>
          <p:cNvSpPr txBox="1">
            <a:spLocks noChangeArrowheads="1"/>
          </p:cNvSpPr>
          <p:nvPr/>
        </p:nvSpPr>
        <p:spPr bwMode="auto">
          <a:xfrm>
            <a:off x="533400" y="4419600"/>
            <a:ext cx="1752600" cy="457200"/>
          </a:xfrm>
          <a:prstGeom prst="rect">
            <a:avLst/>
          </a:prstGeom>
          <a:noFill/>
          <a:ln w="9525">
            <a:noFill/>
            <a:miter lim="800000"/>
            <a:headEnd/>
            <a:tailEnd/>
          </a:ln>
          <a:effectLst/>
        </p:spPr>
        <p:txBody>
          <a:bodyPr>
            <a:spAutoFit/>
          </a:bodyPr>
          <a:lstStyle/>
          <a:p>
            <a:pPr>
              <a:spcBef>
                <a:spcPct val="50000"/>
              </a:spcBef>
            </a:pPr>
            <a:r>
              <a:rPr lang="en-US"/>
              <a:t>Introduction </a:t>
            </a:r>
          </a:p>
        </p:txBody>
      </p:sp>
      <p:sp>
        <p:nvSpPr>
          <p:cNvPr id="50185" name="Text Box 9"/>
          <p:cNvSpPr txBox="1">
            <a:spLocks noChangeArrowheads="1"/>
          </p:cNvSpPr>
          <p:nvPr/>
        </p:nvSpPr>
        <p:spPr bwMode="auto">
          <a:xfrm rot="7140000" flipV="1">
            <a:off x="3112622" y="3347641"/>
            <a:ext cx="1981200" cy="369332"/>
          </a:xfrm>
          <a:prstGeom prst="rect">
            <a:avLst/>
          </a:prstGeom>
          <a:noFill/>
          <a:ln w="9525">
            <a:noFill/>
            <a:miter lim="800000"/>
            <a:headEnd/>
            <a:tailEnd/>
          </a:ln>
          <a:effectLst/>
        </p:spPr>
        <p:txBody>
          <a:bodyPr>
            <a:spAutoFit/>
          </a:bodyPr>
          <a:lstStyle/>
          <a:p>
            <a:pPr>
              <a:spcBef>
                <a:spcPct val="50000"/>
              </a:spcBef>
            </a:pPr>
            <a:r>
              <a:rPr lang="en-US" dirty="0" smtClean="0"/>
              <a:t>Rising </a:t>
            </a:r>
            <a:r>
              <a:rPr lang="en-US" dirty="0"/>
              <a:t>Action</a:t>
            </a:r>
          </a:p>
        </p:txBody>
      </p:sp>
      <p:sp>
        <p:nvSpPr>
          <p:cNvPr id="50186" name="Text Box 10"/>
          <p:cNvSpPr txBox="1">
            <a:spLocks noChangeArrowheads="1"/>
          </p:cNvSpPr>
          <p:nvPr/>
        </p:nvSpPr>
        <p:spPr bwMode="auto">
          <a:xfrm>
            <a:off x="4572000" y="1676400"/>
            <a:ext cx="1219200" cy="457200"/>
          </a:xfrm>
          <a:prstGeom prst="rect">
            <a:avLst/>
          </a:prstGeom>
          <a:noFill/>
          <a:ln w="9525">
            <a:noFill/>
            <a:miter lim="800000"/>
            <a:headEnd/>
            <a:tailEnd/>
          </a:ln>
          <a:effectLst/>
        </p:spPr>
        <p:txBody>
          <a:bodyPr>
            <a:spAutoFit/>
          </a:bodyPr>
          <a:lstStyle/>
          <a:p>
            <a:pPr>
              <a:spcBef>
                <a:spcPct val="50000"/>
              </a:spcBef>
            </a:pPr>
            <a:r>
              <a:rPr lang="en-US"/>
              <a:t>Climax</a:t>
            </a:r>
          </a:p>
        </p:txBody>
      </p:sp>
      <p:sp>
        <p:nvSpPr>
          <p:cNvPr id="50187" name="Text Box 11"/>
          <p:cNvSpPr txBox="1">
            <a:spLocks noChangeArrowheads="1"/>
          </p:cNvSpPr>
          <p:nvPr/>
        </p:nvSpPr>
        <p:spPr bwMode="auto">
          <a:xfrm rot="3985024">
            <a:off x="5122301" y="3483173"/>
            <a:ext cx="1524000" cy="369332"/>
          </a:xfrm>
          <a:prstGeom prst="rect">
            <a:avLst/>
          </a:prstGeom>
          <a:noFill/>
          <a:ln w="9525">
            <a:noFill/>
            <a:miter lim="800000"/>
            <a:headEnd/>
            <a:tailEnd/>
          </a:ln>
          <a:effectLst/>
        </p:spPr>
        <p:txBody>
          <a:bodyPr>
            <a:spAutoFit/>
          </a:bodyPr>
          <a:lstStyle/>
          <a:p>
            <a:pPr>
              <a:spcBef>
                <a:spcPct val="50000"/>
              </a:spcBef>
            </a:pPr>
            <a:r>
              <a:rPr lang="en-US" dirty="0" smtClean="0"/>
              <a:t>Falling Action</a:t>
            </a:r>
            <a:endParaRPr lang="en-US" dirty="0"/>
          </a:p>
        </p:txBody>
      </p:sp>
      <p:sp>
        <p:nvSpPr>
          <p:cNvPr id="50188" name="Text Box 12"/>
          <p:cNvSpPr txBox="1">
            <a:spLocks noChangeArrowheads="1"/>
          </p:cNvSpPr>
          <p:nvPr/>
        </p:nvSpPr>
        <p:spPr bwMode="auto">
          <a:xfrm>
            <a:off x="6553200" y="4419600"/>
            <a:ext cx="1752600" cy="457200"/>
          </a:xfrm>
          <a:prstGeom prst="rect">
            <a:avLst/>
          </a:prstGeom>
          <a:noFill/>
          <a:ln w="9525">
            <a:noFill/>
            <a:miter lim="800000"/>
            <a:headEnd/>
            <a:tailEnd/>
          </a:ln>
          <a:effectLst/>
        </p:spPr>
        <p:txBody>
          <a:bodyPr>
            <a:spAutoFit/>
          </a:bodyPr>
          <a:lstStyle/>
          <a:p>
            <a:pPr>
              <a:spcBef>
                <a:spcPct val="50000"/>
              </a:spcBef>
            </a:pPr>
            <a:r>
              <a:rPr lang="en-US"/>
              <a:t>Denouement</a:t>
            </a:r>
          </a:p>
        </p:txBody>
      </p:sp>
      <p:cxnSp>
        <p:nvCxnSpPr>
          <p:cNvPr id="14" name="Straight Connector 13"/>
          <p:cNvCxnSpPr/>
          <p:nvPr/>
        </p:nvCxnSpPr>
        <p:spPr>
          <a:xfrm rot="16200000" flipH="1">
            <a:off x="1028700" y="5067300"/>
            <a:ext cx="11430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095500" y="5067300"/>
            <a:ext cx="11430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10000" y="4419600"/>
            <a:ext cx="13716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267200" y="3733800"/>
            <a:ext cx="10668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72000" y="3124200"/>
            <a:ext cx="914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10200" y="28956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6515100" y="5143500"/>
            <a:ext cx="11430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3060000">
            <a:off x="1037885" y="5489360"/>
            <a:ext cx="1752600" cy="369332"/>
          </a:xfrm>
          <a:prstGeom prst="rect">
            <a:avLst/>
          </a:prstGeom>
          <a:noFill/>
        </p:spPr>
        <p:txBody>
          <a:bodyPr wrap="square" rtlCol="0">
            <a:spAutoFit/>
          </a:bodyPr>
          <a:lstStyle/>
          <a:p>
            <a:r>
              <a:rPr lang="en-US" dirty="0" smtClean="0"/>
              <a:t>Characters</a:t>
            </a:r>
            <a:endParaRPr lang="en-US" dirty="0"/>
          </a:p>
        </p:txBody>
      </p:sp>
      <p:sp>
        <p:nvSpPr>
          <p:cNvPr id="28" name="TextBox 27"/>
          <p:cNvSpPr txBox="1"/>
          <p:nvPr/>
        </p:nvSpPr>
        <p:spPr>
          <a:xfrm rot="3000000">
            <a:off x="2163417" y="5540492"/>
            <a:ext cx="1905000" cy="369332"/>
          </a:xfrm>
          <a:prstGeom prst="rect">
            <a:avLst/>
          </a:prstGeom>
          <a:noFill/>
        </p:spPr>
        <p:txBody>
          <a:bodyPr wrap="square" rtlCol="0">
            <a:spAutoFit/>
          </a:bodyPr>
          <a:lstStyle/>
          <a:p>
            <a:r>
              <a:rPr lang="en-US" dirty="0" smtClean="0"/>
              <a:t>Setting</a:t>
            </a:r>
            <a:endParaRPr lang="en-US" dirty="0"/>
          </a:p>
        </p:txBody>
      </p:sp>
      <p:cxnSp>
        <p:nvCxnSpPr>
          <p:cNvPr id="32" name="Straight Connector 31"/>
          <p:cNvCxnSpPr>
            <a:stCxn id="50179" idx="1"/>
          </p:cNvCxnSpPr>
          <p:nvPr/>
        </p:nvCxnSpPr>
        <p:spPr>
          <a:xfrm rot="16200000" flipH="1">
            <a:off x="3695700" y="4762500"/>
            <a:ext cx="1066800" cy="1447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50181" idx="1"/>
          </p:cNvCxnSpPr>
          <p:nvPr/>
        </p:nvCxnSpPr>
        <p:spPr>
          <a:xfrm flipV="1">
            <a:off x="4953000" y="4953000"/>
            <a:ext cx="12954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495800" y="6096000"/>
            <a:ext cx="2057400" cy="369332"/>
          </a:xfrm>
          <a:prstGeom prst="rect">
            <a:avLst/>
          </a:prstGeom>
          <a:noFill/>
        </p:spPr>
        <p:txBody>
          <a:bodyPr wrap="square" rtlCol="0">
            <a:spAutoFit/>
          </a:bodyPr>
          <a:lstStyle/>
          <a:p>
            <a:r>
              <a:rPr lang="en-US" dirty="0" smtClean="0"/>
              <a:t>Conflict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dissolve">
                                      <p:cBhvr>
                                        <p:cTn id="7" dur="500"/>
                                        <p:tgtEl>
                                          <p:spTgt spid="5017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50179"/>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50180"/>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grpId="0" nodeType="afterEffect">
                                  <p:stCondLst>
                                    <p:cond delay="0"/>
                                  </p:stCondLst>
                                  <p:childTnLst>
                                    <p:set>
                                      <p:cBhvr>
                                        <p:cTn id="16" dur="1" fill="hold">
                                          <p:stCondLst>
                                            <p:cond delay="499"/>
                                          </p:stCondLst>
                                        </p:cTn>
                                        <p:tgtEl>
                                          <p:spTgt spid="50181"/>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499"/>
                                          </p:stCondLst>
                                        </p:cTn>
                                        <p:tgtEl>
                                          <p:spTgt spid="50182"/>
                                        </p:tgtEl>
                                        <p:attrNameLst>
                                          <p:attrName>style.visibility</p:attrName>
                                        </p:attrNameLst>
                                      </p:cBhvr>
                                      <p:to>
                                        <p:strVal val="visible"/>
                                      </p:to>
                                    </p:set>
                                  </p:childTnLst>
                                </p:cTn>
                              </p:par>
                            </p:childTnLst>
                          </p:cTn>
                        </p:par>
                        <p:par>
                          <p:cTn id="20" fill="hold">
                            <p:stCondLst>
                              <p:cond delay="2500"/>
                            </p:stCondLst>
                            <p:childTnLst>
                              <p:par>
                                <p:cTn id="21" presetID="1"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par>
                          <p:cTn id="23" fill="hold">
                            <p:stCondLst>
                              <p:cond delay="2500"/>
                            </p:stCondLst>
                            <p:childTnLst>
                              <p:par>
                                <p:cTn id="24" presetID="1" presetClass="entr" presetSubtype="0"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0184"/>
                                        </p:tgtEl>
                                        <p:attrNameLst>
                                          <p:attrName>style.visibility</p:attrName>
                                        </p:attrNameLst>
                                      </p:cBhvr>
                                      <p:to>
                                        <p:strVal val="visible"/>
                                      </p:to>
                                    </p:set>
                                    <p:anim calcmode="lin" valueType="num">
                                      <p:cBhvr additive="base">
                                        <p:cTn id="30" dur="500" fill="hold"/>
                                        <p:tgtEl>
                                          <p:spTgt spid="50184"/>
                                        </p:tgtEl>
                                        <p:attrNameLst>
                                          <p:attrName>ppt_x</p:attrName>
                                        </p:attrNameLst>
                                      </p:cBhvr>
                                      <p:tavLst>
                                        <p:tav tm="0">
                                          <p:val>
                                            <p:strVal val="0-#ppt_w/2"/>
                                          </p:val>
                                        </p:tav>
                                        <p:tav tm="100000">
                                          <p:val>
                                            <p:strVal val="#ppt_x"/>
                                          </p:val>
                                        </p:tav>
                                      </p:tavLst>
                                    </p:anim>
                                    <p:anim calcmode="lin" valueType="num">
                                      <p:cBhvr additive="base">
                                        <p:cTn id="31" dur="500" fill="hold"/>
                                        <p:tgtEl>
                                          <p:spTgt spid="5018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50185"/>
                                        </p:tgtEl>
                                        <p:attrNameLst>
                                          <p:attrName>style.visibility</p:attrName>
                                        </p:attrNameLst>
                                      </p:cBhvr>
                                      <p:to>
                                        <p:strVal val="visible"/>
                                      </p:to>
                                    </p:set>
                                    <p:anim calcmode="lin" valueType="num">
                                      <p:cBhvr additive="base">
                                        <p:cTn id="36" dur="500" fill="hold"/>
                                        <p:tgtEl>
                                          <p:spTgt spid="50185"/>
                                        </p:tgtEl>
                                        <p:attrNameLst>
                                          <p:attrName>ppt_x</p:attrName>
                                        </p:attrNameLst>
                                      </p:cBhvr>
                                      <p:tavLst>
                                        <p:tav tm="0">
                                          <p:val>
                                            <p:strVal val="0-#ppt_w/2"/>
                                          </p:val>
                                        </p:tav>
                                        <p:tav tm="100000">
                                          <p:val>
                                            <p:strVal val="#ppt_x"/>
                                          </p:val>
                                        </p:tav>
                                      </p:tavLst>
                                    </p:anim>
                                    <p:anim calcmode="lin" valueType="num">
                                      <p:cBhvr additive="base">
                                        <p:cTn id="37" dur="500" fill="hold"/>
                                        <p:tgtEl>
                                          <p:spTgt spid="50185"/>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grpId="0" nodeType="clickEffect">
                                  <p:stCondLst>
                                    <p:cond delay="0"/>
                                  </p:stCondLst>
                                  <p:childTnLst>
                                    <p:set>
                                      <p:cBhvr>
                                        <p:cTn id="41" dur="1" fill="hold">
                                          <p:stCondLst>
                                            <p:cond delay="0"/>
                                          </p:stCondLst>
                                        </p:cTn>
                                        <p:tgtEl>
                                          <p:spTgt spid="50186"/>
                                        </p:tgtEl>
                                        <p:attrNameLst>
                                          <p:attrName>style.visibility</p:attrName>
                                        </p:attrNameLst>
                                      </p:cBhvr>
                                      <p:to>
                                        <p:strVal val="visible"/>
                                      </p:to>
                                    </p:set>
                                    <p:anim calcmode="lin" valueType="num">
                                      <p:cBhvr additive="base">
                                        <p:cTn id="42" dur="500" fill="hold"/>
                                        <p:tgtEl>
                                          <p:spTgt spid="50186"/>
                                        </p:tgtEl>
                                        <p:attrNameLst>
                                          <p:attrName>ppt_x</p:attrName>
                                        </p:attrNameLst>
                                      </p:cBhvr>
                                      <p:tavLst>
                                        <p:tav tm="0">
                                          <p:val>
                                            <p:strVal val="#ppt_x"/>
                                          </p:val>
                                        </p:tav>
                                        <p:tav tm="100000">
                                          <p:val>
                                            <p:strVal val="#ppt_x"/>
                                          </p:val>
                                        </p:tav>
                                      </p:tavLst>
                                    </p:anim>
                                    <p:anim calcmode="lin" valueType="num">
                                      <p:cBhvr additive="base">
                                        <p:cTn id="43" dur="500" fill="hold"/>
                                        <p:tgtEl>
                                          <p:spTgt spid="50186"/>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50187"/>
                                        </p:tgtEl>
                                        <p:attrNameLst>
                                          <p:attrName>style.visibility</p:attrName>
                                        </p:attrNameLst>
                                      </p:cBhvr>
                                      <p:to>
                                        <p:strVal val="visible"/>
                                      </p:to>
                                    </p:set>
                                    <p:anim calcmode="lin" valueType="num">
                                      <p:cBhvr additive="base">
                                        <p:cTn id="48" dur="500" fill="hold"/>
                                        <p:tgtEl>
                                          <p:spTgt spid="50187"/>
                                        </p:tgtEl>
                                        <p:attrNameLst>
                                          <p:attrName>ppt_x</p:attrName>
                                        </p:attrNameLst>
                                      </p:cBhvr>
                                      <p:tavLst>
                                        <p:tav tm="0">
                                          <p:val>
                                            <p:strVal val="1+#ppt_w/2"/>
                                          </p:val>
                                        </p:tav>
                                        <p:tav tm="100000">
                                          <p:val>
                                            <p:strVal val="#ppt_x"/>
                                          </p:val>
                                        </p:tav>
                                      </p:tavLst>
                                    </p:anim>
                                    <p:anim calcmode="lin" valueType="num">
                                      <p:cBhvr additive="base">
                                        <p:cTn id="49" dur="500" fill="hold"/>
                                        <p:tgtEl>
                                          <p:spTgt spid="50187"/>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50188"/>
                                        </p:tgtEl>
                                        <p:attrNameLst>
                                          <p:attrName>style.visibility</p:attrName>
                                        </p:attrNameLst>
                                      </p:cBhvr>
                                      <p:to>
                                        <p:strVal val="visible"/>
                                      </p:to>
                                    </p:set>
                                    <p:anim calcmode="lin" valueType="num">
                                      <p:cBhvr additive="base">
                                        <p:cTn id="54" dur="500" fill="hold"/>
                                        <p:tgtEl>
                                          <p:spTgt spid="50188"/>
                                        </p:tgtEl>
                                        <p:attrNameLst>
                                          <p:attrName>ppt_x</p:attrName>
                                        </p:attrNameLst>
                                      </p:cBhvr>
                                      <p:tavLst>
                                        <p:tav tm="0">
                                          <p:val>
                                            <p:strVal val="1+#ppt_w/2"/>
                                          </p:val>
                                        </p:tav>
                                        <p:tav tm="100000">
                                          <p:val>
                                            <p:strVal val="#ppt_x"/>
                                          </p:val>
                                        </p:tav>
                                      </p:tavLst>
                                    </p:anim>
                                    <p:anim calcmode="lin" valueType="num">
                                      <p:cBhvr additive="base">
                                        <p:cTn id="55" dur="500" fill="hold"/>
                                        <p:tgtEl>
                                          <p:spTgt spid="5018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24"/>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26"/>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P spid="50179" grpId="0" animBg="1"/>
      <p:bldP spid="50180" grpId="0" animBg="1"/>
      <p:bldP spid="50181" grpId="0" animBg="1"/>
      <p:bldP spid="50182" grpId="0" animBg="1"/>
      <p:bldP spid="50184" grpId="0" autoUpdateAnimBg="0"/>
      <p:bldP spid="50185" grpId="0" autoUpdateAnimBg="0"/>
      <p:bldP spid="50186" grpId="0" autoUpdateAnimBg="0"/>
      <p:bldP spid="50187" grpId="0" autoUpdateAnimBg="0"/>
      <p:bldP spid="50188" grpId="0" autoUpdateAnimBg="0"/>
      <p:bldP spid="27" grpId="0"/>
      <p:bldP spid="28"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800">
                <a:effectLst>
                  <a:outerShdw blurRad="38100" dist="38100" dir="2700000" algn="tl">
                    <a:srgbClr val="000000"/>
                  </a:outerShdw>
                </a:effectLst>
                <a:latin typeface="Tabitha" pitchFamily="2" charset="0"/>
              </a:rPr>
              <a:t>Special Techniques of Plot</a:t>
            </a:r>
          </a:p>
        </p:txBody>
      </p:sp>
      <p:sp>
        <p:nvSpPr>
          <p:cNvPr id="51203" name="Rectangle 3"/>
          <p:cNvSpPr>
            <a:spLocks noGrp="1" noChangeArrowheads="1"/>
          </p:cNvSpPr>
          <p:nvPr>
            <p:ph type="body" idx="1"/>
          </p:nvPr>
        </p:nvSpPr>
        <p:spPr/>
        <p:txBody>
          <a:bodyPr/>
          <a:lstStyle/>
          <a:p>
            <a:pPr>
              <a:lnSpc>
                <a:spcPct val="90000"/>
              </a:lnSpc>
              <a:buFont typeface="Wingdings" pitchFamily="2" charset="2"/>
              <a:buChar char="Ø"/>
            </a:pPr>
            <a:r>
              <a:rPr lang="en-US"/>
              <a:t>Suspense- excitement or tension</a:t>
            </a:r>
          </a:p>
          <a:p>
            <a:pPr>
              <a:lnSpc>
                <a:spcPct val="90000"/>
              </a:lnSpc>
              <a:buFont typeface="Wingdings" pitchFamily="2" charset="2"/>
              <a:buChar char="Ø"/>
            </a:pPr>
            <a:r>
              <a:rPr lang="en-US"/>
              <a:t>Foreshadowing- hint or clue about what will happen in story</a:t>
            </a:r>
          </a:p>
          <a:p>
            <a:pPr>
              <a:lnSpc>
                <a:spcPct val="90000"/>
              </a:lnSpc>
              <a:buFont typeface="Wingdings" pitchFamily="2" charset="2"/>
              <a:buChar char="Ø"/>
            </a:pPr>
            <a:r>
              <a:rPr lang="en-US"/>
              <a:t>Flashback- interrupts the normal sequence of events to tell about something that happened in the past</a:t>
            </a:r>
          </a:p>
          <a:p>
            <a:pPr>
              <a:lnSpc>
                <a:spcPct val="90000"/>
              </a:lnSpc>
              <a:buFont typeface="Wingdings" pitchFamily="2" charset="2"/>
              <a:buChar char="Ø"/>
            </a:pPr>
            <a:r>
              <a:rPr lang="en-US"/>
              <a:t>Surprise Ending- conclusion that reader does not expect</a:t>
            </a:r>
          </a:p>
        </p:txBody>
      </p:sp>
      <p:pic>
        <p:nvPicPr>
          <p:cNvPr id="51204" name="Picture 4" descr="bd06111_"/>
          <p:cNvPicPr>
            <a:picLocks noChangeAspect="1" noChangeArrowheads="1"/>
          </p:cNvPicPr>
          <p:nvPr/>
        </p:nvPicPr>
        <p:blipFill>
          <a:blip r:embed="rId2" cstate="print"/>
          <a:srcRect/>
          <a:stretch>
            <a:fillRect/>
          </a:stretch>
        </p:blipFill>
        <p:spPr bwMode="auto">
          <a:xfrm>
            <a:off x="7543800" y="4648200"/>
            <a:ext cx="1304925" cy="17859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dissolve">
                                      <p:cBhvr>
                                        <p:cTn id="7" dur="5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iterate type="wd">
                                    <p:tmPct val="100000"/>
                                  </p:iterate>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dissolve">
                                      <p:cBhvr>
                                        <p:cTn id="12" dur="300"/>
                                        <p:tgtEl>
                                          <p:spTgt spid="512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iterate type="wd">
                                    <p:tmPct val="100000"/>
                                  </p:iterate>
                                  <p:childTnLst>
                                    <p:set>
                                      <p:cBhvr>
                                        <p:cTn id="16" dur="1" fill="hold">
                                          <p:stCondLst>
                                            <p:cond delay="0"/>
                                          </p:stCondLst>
                                        </p:cTn>
                                        <p:tgtEl>
                                          <p:spTgt spid="51203">
                                            <p:txEl>
                                              <p:pRg st="1" end="1"/>
                                            </p:txEl>
                                          </p:spTgt>
                                        </p:tgtEl>
                                        <p:attrNameLst>
                                          <p:attrName>style.visibility</p:attrName>
                                        </p:attrNameLst>
                                      </p:cBhvr>
                                      <p:to>
                                        <p:strVal val="visible"/>
                                      </p:to>
                                    </p:set>
                                    <p:animEffect transition="in" filter="dissolve">
                                      <p:cBhvr>
                                        <p:cTn id="17" dur="300"/>
                                        <p:tgtEl>
                                          <p:spTgt spid="512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iterate type="wd">
                                    <p:tmPct val="100000"/>
                                  </p:iterate>
                                  <p:childTnLst>
                                    <p:set>
                                      <p:cBhvr>
                                        <p:cTn id="21" dur="1" fill="hold">
                                          <p:stCondLst>
                                            <p:cond delay="0"/>
                                          </p:stCondLst>
                                        </p:cTn>
                                        <p:tgtEl>
                                          <p:spTgt spid="51203">
                                            <p:txEl>
                                              <p:pRg st="2" end="2"/>
                                            </p:txEl>
                                          </p:spTgt>
                                        </p:tgtEl>
                                        <p:attrNameLst>
                                          <p:attrName>style.visibility</p:attrName>
                                        </p:attrNameLst>
                                      </p:cBhvr>
                                      <p:to>
                                        <p:strVal val="visible"/>
                                      </p:to>
                                    </p:set>
                                    <p:animEffect transition="in" filter="dissolve">
                                      <p:cBhvr>
                                        <p:cTn id="22" dur="300"/>
                                        <p:tgtEl>
                                          <p:spTgt spid="5120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iterate type="wd">
                                    <p:tmPct val="100000"/>
                                  </p:iterate>
                                  <p:childTnLst>
                                    <p:set>
                                      <p:cBhvr>
                                        <p:cTn id="26" dur="1" fill="hold">
                                          <p:stCondLst>
                                            <p:cond delay="0"/>
                                          </p:stCondLst>
                                        </p:cTn>
                                        <p:tgtEl>
                                          <p:spTgt spid="51203">
                                            <p:txEl>
                                              <p:pRg st="3" end="3"/>
                                            </p:txEl>
                                          </p:spTgt>
                                        </p:tgtEl>
                                        <p:attrNameLst>
                                          <p:attrName>style.visibility</p:attrName>
                                        </p:attrNameLst>
                                      </p:cBhvr>
                                      <p:to>
                                        <p:strVal val="visible"/>
                                      </p:to>
                                    </p:set>
                                    <p:animEffect transition="in" filter="dissolve">
                                      <p:cBhvr>
                                        <p:cTn id="27" dur="300"/>
                                        <p:tgtEl>
                                          <p:spTgt spid="5120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9" presetClass="entr" presetSubtype="10" fill="hold" nodeType="clickEffect">
                                  <p:stCondLst>
                                    <p:cond delay="0"/>
                                  </p:stCondLst>
                                  <p:childTnLst>
                                    <p:set>
                                      <p:cBhvr>
                                        <p:cTn id="31" dur="1" fill="hold">
                                          <p:stCondLst>
                                            <p:cond delay="0"/>
                                          </p:stCondLst>
                                        </p:cTn>
                                        <p:tgtEl>
                                          <p:spTgt spid="51204"/>
                                        </p:tgtEl>
                                        <p:attrNameLst>
                                          <p:attrName>style.visibility</p:attrName>
                                        </p:attrNameLst>
                                      </p:cBhvr>
                                      <p:to>
                                        <p:strVal val="visible"/>
                                      </p:to>
                                    </p:set>
                                    <p:anim calcmode="lin" valueType="num">
                                      <p:cBhvr>
                                        <p:cTn id="32" dur="5000" fill="hold"/>
                                        <p:tgtEl>
                                          <p:spTgt spid="51204"/>
                                        </p:tgtEl>
                                        <p:attrNameLst>
                                          <p:attrName>ppt_w</p:attrName>
                                        </p:attrNameLst>
                                      </p:cBhvr>
                                      <p:tavLst>
                                        <p:tav tm="0" fmla="#ppt_w*sin(2.5*pi*$)">
                                          <p:val>
                                            <p:fltVal val="0"/>
                                          </p:val>
                                        </p:tav>
                                        <p:tav tm="100000">
                                          <p:val>
                                            <p:fltVal val="1"/>
                                          </p:val>
                                        </p:tav>
                                      </p:tavLst>
                                    </p:anim>
                                    <p:anim calcmode="lin" valueType="num">
                                      <p:cBhvr>
                                        <p:cTn id="33" dur="5000" fill="hold"/>
                                        <p:tgtEl>
                                          <p:spTgt spid="5120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utoUpdateAnimBg="0"/>
      <p:bldP spid="5120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4000" b="1" dirty="0" smtClean="0"/>
              <a:t/>
            </a:r>
            <a:br>
              <a:rPr lang="en-US" sz="4000" b="1" dirty="0" smtClean="0"/>
            </a:br>
            <a:r>
              <a:rPr lang="en-US" sz="4000" b="1" dirty="0" smtClean="0"/>
              <a:t>Conflict </a:t>
            </a:r>
            <a:r>
              <a:rPr lang="en-US" sz="4000" b="1" dirty="0"/>
              <a:t>– a struggle between opposing forces.</a:t>
            </a:r>
            <a:r>
              <a:rPr lang="en-US" b="1" dirty="0"/>
              <a:t/>
            </a:r>
            <a:br>
              <a:rPr lang="en-US" b="1" dirty="0"/>
            </a:br>
            <a:endParaRPr lang="en-US" dirty="0"/>
          </a:p>
        </p:txBody>
      </p:sp>
      <p:sp>
        <p:nvSpPr>
          <p:cNvPr id="3" name="Content Placeholder 2"/>
          <p:cNvSpPr>
            <a:spLocks noGrp="1"/>
          </p:cNvSpPr>
          <p:nvPr>
            <p:ph idx="1"/>
          </p:nvPr>
        </p:nvSpPr>
        <p:spPr/>
        <p:txBody>
          <a:bodyPr/>
          <a:lstStyle/>
          <a:p>
            <a:pPr lvl="0"/>
            <a:r>
              <a:rPr lang="en-US" dirty="0"/>
              <a:t>Internal – the problem is moral or intellectual.</a:t>
            </a:r>
          </a:p>
          <a:p>
            <a:pPr>
              <a:buNone/>
            </a:pPr>
            <a:endParaRPr lang="en-US" dirty="0"/>
          </a:p>
          <a:p>
            <a:pPr lvl="0" algn="ctr"/>
            <a:r>
              <a:rPr lang="en-US" dirty="0"/>
              <a:t>Man vs. self </a:t>
            </a:r>
          </a:p>
          <a:p>
            <a:pPr lvl="0" algn="ctr">
              <a:buNone/>
            </a:pPr>
            <a:r>
              <a:rPr lang="en-US" dirty="0"/>
              <a:t>For example: Sue’s friend stole from a store and now Sue must decide whether she should tell on her friend or not.</a:t>
            </a:r>
          </a:p>
          <a:p>
            <a:endParaRPr lang="en-US" dirty="0"/>
          </a:p>
        </p:txBody>
      </p:sp>
      <p:pic>
        <p:nvPicPr>
          <p:cNvPr id="1026" name="Picture 2" descr="C:\Documents and Settings\master1.DELL755\Local Settings\Temporary Internet Files\Content.IE5\MNWSTEWJ\MMj01726390000[1].gif"/>
          <p:cNvPicPr>
            <a:picLocks noChangeAspect="1" noChangeArrowheads="1" noCrop="1"/>
          </p:cNvPicPr>
          <p:nvPr/>
        </p:nvPicPr>
        <p:blipFill>
          <a:blip r:embed="rId2" cstate="print"/>
          <a:srcRect/>
          <a:stretch>
            <a:fillRect/>
          </a:stretch>
        </p:blipFill>
        <p:spPr bwMode="auto">
          <a:xfrm>
            <a:off x="7010400" y="5410200"/>
            <a:ext cx="1228725" cy="9810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a:buNone/>
            </a:pPr>
            <a:r>
              <a:rPr lang="en-US" dirty="0"/>
              <a:t> </a:t>
            </a:r>
          </a:p>
          <a:p>
            <a:pPr lvl="0"/>
            <a:r>
              <a:rPr lang="en-US" sz="3600" dirty="0"/>
              <a:t>External – the problem is outside of the character’s mind.</a:t>
            </a:r>
          </a:p>
          <a:p>
            <a:pPr>
              <a:buNone/>
            </a:pPr>
            <a:r>
              <a:rPr lang="en-US" sz="3600" dirty="0"/>
              <a:t> </a:t>
            </a:r>
          </a:p>
          <a:p>
            <a:pPr lvl="0" algn="ctr"/>
            <a:r>
              <a:rPr lang="en-US" sz="3600" dirty="0"/>
              <a:t>Man vs. man</a:t>
            </a:r>
          </a:p>
          <a:p>
            <a:pPr lvl="0" algn="ctr">
              <a:buNone/>
            </a:pPr>
            <a:r>
              <a:rPr lang="en-US" sz="3600" dirty="0"/>
              <a:t>For example: Bob is angry with Mark for breaking his truck.</a:t>
            </a:r>
          </a:p>
          <a:p>
            <a:pPr algn="ctr">
              <a:buNone/>
            </a:pPr>
            <a:r>
              <a:rPr lang="en-US" sz="3600" dirty="0"/>
              <a:t> </a:t>
            </a:r>
          </a:p>
          <a:p>
            <a:pPr lvl="0" algn="ctr"/>
            <a:r>
              <a:rPr lang="en-US" sz="3600" dirty="0"/>
              <a:t>Man vs. nature</a:t>
            </a:r>
          </a:p>
          <a:p>
            <a:pPr lvl="0" algn="ctr">
              <a:buNone/>
            </a:pPr>
            <a:r>
              <a:rPr lang="en-US" sz="3600" dirty="0"/>
              <a:t>For example: Ranger Rick must fight an angry bear.</a:t>
            </a:r>
          </a:p>
          <a:p>
            <a:pPr algn="ctr">
              <a:buNone/>
            </a:pPr>
            <a:r>
              <a:rPr lang="en-US" sz="3600" dirty="0"/>
              <a:t> </a:t>
            </a:r>
          </a:p>
          <a:p>
            <a:pPr lvl="0" algn="ctr"/>
            <a:r>
              <a:rPr lang="en-US" sz="3600" dirty="0"/>
              <a:t>Man vs. society</a:t>
            </a:r>
          </a:p>
          <a:p>
            <a:pPr lvl="0" algn="ctr">
              <a:buNone/>
            </a:pPr>
            <a:r>
              <a:rPr lang="en-US" sz="3600" dirty="0"/>
              <a:t>For example: Arnold, the lawyer, must fight the legislature to repeal an unfair law.</a:t>
            </a:r>
          </a:p>
          <a:p>
            <a:pPr algn="ctr">
              <a:buNone/>
            </a:pPr>
            <a:r>
              <a:rPr lang="en-US" sz="3600" dirty="0"/>
              <a:t> </a:t>
            </a:r>
          </a:p>
          <a:p>
            <a:pPr lvl="0" algn="ctr"/>
            <a:r>
              <a:rPr lang="en-US" sz="3600" dirty="0"/>
              <a:t>Man vs. fate/God</a:t>
            </a:r>
          </a:p>
          <a:p>
            <a:pPr lvl="0" algn="ctr">
              <a:buNone/>
            </a:pPr>
            <a:r>
              <a:rPr lang="en-US" sz="3600" dirty="0"/>
              <a:t>For example: Even though the soldier knows detonating the explosives will kill him, he does so to save his platoon.</a:t>
            </a:r>
          </a:p>
          <a:p>
            <a:endParaRPr lang="en-US" dirty="0"/>
          </a:p>
        </p:txBody>
      </p:sp>
      <p:sp>
        <p:nvSpPr>
          <p:cNvPr id="4" name="Title 1"/>
          <p:cNvSpPr>
            <a:spLocks noGrp="1"/>
          </p:cNvSpPr>
          <p:nvPr>
            <p:ph type="title"/>
          </p:nvPr>
        </p:nvSpPr>
        <p:spPr>
          <a:xfrm>
            <a:off x="457200" y="274638"/>
            <a:ext cx="8229600" cy="1143000"/>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sz="4000" b="1" dirty="0" smtClean="0"/>
              <a:t/>
            </a:r>
            <a:br>
              <a:rPr lang="en-US" sz="4000" b="1" dirty="0" smtClean="0"/>
            </a:br>
            <a:r>
              <a:rPr lang="en-US" sz="4000" b="1" dirty="0" smtClean="0"/>
              <a:t>Conflict </a:t>
            </a:r>
            <a:r>
              <a:rPr lang="en-US" sz="4000" b="1" dirty="0"/>
              <a:t>– a struggle between opposing forces.</a:t>
            </a:r>
            <a:r>
              <a:rPr lang="en-US" b="1" dirty="0"/>
              <a:t/>
            </a:r>
            <a:br>
              <a:rPr lang="en-US" b="1" dirty="0"/>
            </a:br>
            <a:endParaRPr lang="en-US" dirty="0"/>
          </a:p>
        </p:txBody>
      </p:sp>
      <p:pic>
        <p:nvPicPr>
          <p:cNvPr id="2050" name="Picture 2" descr="C:\Documents and Settings\master1.DELL755\Local Settings\Temporary Internet Files\Content.IE5\KE0RF8T1\MMj03567470000[1].gif"/>
          <p:cNvPicPr>
            <a:picLocks noChangeAspect="1" noChangeArrowheads="1" noCrop="1"/>
          </p:cNvPicPr>
          <p:nvPr/>
        </p:nvPicPr>
        <p:blipFill>
          <a:blip r:embed="rId2" cstate="print"/>
          <a:srcRect/>
          <a:stretch>
            <a:fillRect/>
          </a:stretch>
        </p:blipFill>
        <p:spPr bwMode="auto">
          <a:xfrm>
            <a:off x="228600" y="5715000"/>
            <a:ext cx="1381125" cy="809625"/>
          </a:xfrm>
          <a:prstGeom prst="rect">
            <a:avLst/>
          </a:prstGeom>
          <a:noFill/>
        </p:spPr>
      </p:pic>
      <p:pic>
        <p:nvPicPr>
          <p:cNvPr id="2051" name="Picture 3" descr="C:\Documents and Settings\master1.DELL755\Local Settings\Temporary Internet Files\Content.IE5\KE0RF8T1\MMj03567470000[1].gif"/>
          <p:cNvPicPr>
            <a:picLocks noChangeAspect="1" noChangeArrowheads="1" noCrop="1"/>
          </p:cNvPicPr>
          <p:nvPr/>
        </p:nvPicPr>
        <p:blipFill>
          <a:blip r:embed="rId2" cstate="print"/>
          <a:srcRect/>
          <a:stretch>
            <a:fillRect/>
          </a:stretch>
        </p:blipFill>
        <p:spPr bwMode="auto">
          <a:xfrm>
            <a:off x="2209800" y="5715000"/>
            <a:ext cx="1381125" cy="809625"/>
          </a:xfrm>
          <a:prstGeom prst="rect">
            <a:avLst/>
          </a:prstGeom>
          <a:noFill/>
        </p:spPr>
      </p:pic>
      <p:pic>
        <p:nvPicPr>
          <p:cNvPr id="2052" name="Picture 4" descr="C:\Documents and Settings\master1.DELL755\Local Settings\Temporary Internet Files\Content.IE5\KE0RF8T1\MMj03567470000[1].gif"/>
          <p:cNvPicPr>
            <a:picLocks noChangeAspect="1" noChangeArrowheads="1" noCrop="1"/>
          </p:cNvPicPr>
          <p:nvPr/>
        </p:nvPicPr>
        <p:blipFill>
          <a:blip r:embed="rId2" cstate="print"/>
          <a:srcRect/>
          <a:stretch>
            <a:fillRect/>
          </a:stretch>
        </p:blipFill>
        <p:spPr bwMode="auto">
          <a:xfrm>
            <a:off x="3962400" y="5715000"/>
            <a:ext cx="1381125" cy="809625"/>
          </a:xfrm>
          <a:prstGeom prst="rect">
            <a:avLst/>
          </a:prstGeom>
          <a:noFill/>
        </p:spPr>
      </p:pic>
      <p:pic>
        <p:nvPicPr>
          <p:cNvPr id="2053" name="Picture 5" descr="C:\Documents and Settings\master1.DELL755\Local Settings\Temporary Internet Files\Content.IE5\KE0RF8T1\MMj03567470000[1].gif"/>
          <p:cNvPicPr>
            <a:picLocks noChangeAspect="1" noChangeArrowheads="1" noCrop="1"/>
          </p:cNvPicPr>
          <p:nvPr/>
        </p:nvPicPr>
        <p:blipFill>
          <a:blip r:embed="rId2" cstate="print"/>
          <a:srcRect/>
          <a:stretch>
            <a:fillRect/>
          </a:stretch>
        </p:blipFill>
        <p:spPr bwMode="auto">
          <a:xfrm>
            <a:off x="5791200" y="5715000"/>
            <a:ext cx="1381125" cy="809625"/>
          </a:xfrm>
          <a:prstGeom prst="rect">
            <a:avLst/>
          </a:prstGeom>
          <a:noFill/>
        </p:spPr>
      </p:pic>
      <p:pic>
        <p:nvPicPr>
          <p:cNvPr id="2054" name="Picture 6" descr="C:\Documents and Settings\master1.DELL755\Local Settings\Temporary Internet Files\Content.IE5\KE0RF8T1\MMj03567470000[1].gif"/>
          <p:cNvPicPr>
            <a:picLocks noChangeAspect="1" noChangeArrowheads="1" noCrop="1"/>
          </p:cNvPicPr>
          <p:nvPr/>
        </p:nvPicPr>
        <p:blipFill>
          <a:blip r:embed="rId2" cstate="print"/>
          <a:srcRect/>
          <a:stretch>
            <a:fillRect/>
          </a:stretch>
        </p:blipFill>
        <p:spPr bwMode="auto">
          <a:xfrm>
            <a:off x="7467600" y="5715000"/>
            <a:ext cx="1381125" cy="8096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sz="4000" b="1" dirty="0" smtClean="0"/>
              <a:t/>
            </a:r>
            <a:br>
              <a:rPr lang="en-US" sz="4000" b="1" dirty="0" smtClean="0"/>
            </a:br>
            <a:r>
              <a:rPr lang="en-US" sz="4000" b="1" dirty="0" smtClean="0"/>
              <a:t>Symbol </a:t>
            </a:r>
            <a:r>
              <a:rPr lang="en-US" sz="4000" b="1" dirty="0"/>
              <a:t>– a physical object or event that represents something else.</a:t>
            </a:r>
            <a:r>
              <a:rPr lang="en-US" dirty="0"/>
              <a:t/>
            </a:r>
            <a:br>
              <a:rPr lang="en-US" dirty="0"/>
            </a:br>
            <a:endParaRPr lang="en-US" dirty="0"/>
          </a:p>
        </p:txBody>
      </p:sp>
      <p:sp>
        <p:nvSpPr>
          <p:cNvPr id="3" name="Content Placeholder 2"/>
          <p:cNvSpPr>
            <a:spLocks noGrp="1"/>
          </p:cNvSpPr>
          <p:nvPr>
            <p:ph idx="1"/>
          </p:nvPr>
        </p:nvSpPr>
        <p:spPr/>
        <p:txBody>
          <a:bodyPr/>
          <a:lstStyle/>
          <a:p>
            <a:pPr lvl="0" algn="ctr"/>
            <a:endParaRPr lang="en-US" dirty="0" smtClean="0"/>
          </a:p>
          <a:p>
            <a:pPr lvl="0" algn="ctr"/>
            <a:r>
              <a:rPr lang="en-US" dirty="0" smtClean="0"/>
              <a:t>red </a:t>
            </a:r>
            <a:r>
              <a:rPr lang="en-US" dirty="0"/>
              <a:t>= passion or danger</a:t>
            </a:r>
            <a:r>
              <a:rPr lang="en-US" dirty="0" smtClean="0"/>
              <a:t>.</a:t>
            </a:r>
            <a:endParaRPr lang="en-US" dirty="0"/>
          </a:p>
          <a:p>
            <a:pPr algn="ctr"/>
            <a:r>
              <a:rPr lang="en-US" dirty="0"/>
              <a:t>w</a:t>
            </a:r>
            <a:r>
              <a:rPr lang="en-US" dirty="0" smtClean="0"/>
              <a:t>hite = purity or innocence</a:t>
            </a:r>
            <a:endParaRPr lang="en-US" dirty="0"/>
          </a:p>
          <a:p>
            <a:pPr algn="ctr">
              <a:buNone/>
            </a:pPr>
            <a:endParaRPr lang="en-US" dirty="0"/>
          </a:p>
        </p:txBody>
      </p:sp>
      <p:pic>
        <p:nvPicPr>
          <p:cNvPr id="3076" name="Picture 4" descr="C:\Documents and Settings\master1.DELL755\Local Settings\Temporary Internet Files\Content.IE5\MNWSTEWJ\MPj04431070000[1].jpg"/>
          <p:cNvPicPr>
            <a:picLocks noChangeAspect="1" noChangeArrowheads="1"/>
          </p:cNvPicPr>
          <p:nvPr/>
        </p:nvPicPr>
        <p:blipFill>
          <a:blip r:embed="rId2" cstate="print"/>
          <a:srcRect/>
          <a:stretch>
            <a:fillRect/>
          </a:stretch>
        </p:blipFill>
        <p:spPr bwMode="auto">
          <a:xfrm>
            <a:off x="1066800" y="3886200"/>
            <a:ext cx="1779080" cy="2665476"/>
          </a:xfrm>
          <a:prstGeom prst="rect">
            <a:avLst/>
          </a:prstGeom>
          <a:noFill/>
        </p:spPr>
      </p:pic>
      <p:pic>
        <p:nvPicPr>
          <p:cNvPr id="3077" name="Picture 5" descr="C:\Documents and Settings\master1.DELL755\Local Settings\Temporary Internet Files\Content.IE5\3PL9O6D0\MCj04240020000[1].wmf"/>
          <p:cNvPicPr>
            <a:picLocks noChangeAspect="1" noChangeArrowheads="1"/>
          </p:cNvPicPr>
          <p:nvPr/>
        </p:nvPicPr>
        <p:blipFill>
          <a:blip r:embed="rId3" cstate="print"/>
          <a:srcRect/>
          <a:stretch>
            <a:fillRect/>
          </a:stretch>
        </p:blipFill>
        <p:spPr bwMode="auto">
          <a:xfrm>
            <a:off x="3962400" y="3784600"/>
            <a:ext cx="1595120" cy="3073400"/>
          </a:xfrm>
          <a:prstGeom prst="rect">
            <a:avLst/>
          </a:prstGeom>
          <a:noFill/>
        </p:spPr>
      </p:pic>
      <p:pic>
        <p:nvPicPr>
          <p:cNvPr id="3078" name="Picture 6" descr="C:\Documents and Settings\master1.DELL755\Local Settings\Temporary Internet Files\Content.IE5\KE0RF8T1\MPj04450210000[1].jpg"/>
          <p:cNvPicPr>
            <a:picLocks noChangeAspect="1" noChangeArrowheads="1"/>
          </p:cNvPicPr>
          <p:nvPr/>
        </p:nvPicPr>
        <p:blipFill>
          <a:blip r:embed="rId4" cstate="print"/>
          <a:srcRect/>
          <a:stretch>
            <a:fillRect/>
          </a:stretch>
        </p:blipFill>
        <p:spPr bwMode="auto">
          <a:xfrm>
            <a:off x="6400800" y="3733800"/>
            <a:ext cx="2160727" cy="27980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1000" fill="hold"/>
                                        <p:tgtEl>
                                          <p:spTgt spid="3076"/>
                                        </p:tgtEl>
                                        <p:attrNameLst>
                                          <p:attrName>ppt_x</p:attrName>
                                        </p:attrNameLst>
                                      </p:cBhvr>
                                      <p:tavLst>
                                        <p:tav tm="0">
                                          <p:val>
                                            <p:strVal val="0-#ppt_w/2"/>
                                          </p:val>
                                        </p:tav>
                                        <p:tav tm="100000">
                                          <p:val>
                                            <p:strVal val="#ppt_x"/>
                                          </p:val>
                                        </p:tav>
                                      </p:tavLst>
                                    </p:anim>
                                    <p:anim calcmode="lin" valueType="num">
                                      <p:cBhvr additive="base">
                                        <p:cTn id="8" dur="10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7"/>
                                        </p:tgtEl>
                                        <p:attrNameLst>
                                          <p:attrName>style.visibility</p:attrName>
                                        </p:attrNameLst>
                                      </p:cBhvr>
                                      <p:to>
                                        <p:strVal val="visible"/>
                                      </p:to>
                                    </p:set>
                                    <p:anim calcmode="lin" valueType="num">
                                      <p:cBhvr additive="base">
                                        <p:cTn id="13" dur="1000" fill="hold"/>
                                        <p:tgtEl>
                                          <p:spTgt spid="3077"/>
                                        </p:tgtEl>
                                        <p:attrNameLst>
                                          <p:attrName>ppt_x</p:attrName>
                                        </p:attrNameLst>
                                      </p:cBhvr>
                                      <p:tavLst>
                                        <p:tav tm="0">
                                          <p:val>
                                            <p:strVal val="#ppt_x"/>
                                          </p:val>
                                        </p:tav>
                                        <p:tav tm="100000">
                                          <p:val>
                                            <p:strVal val="#ppt_x"/>
                                          </p:val>
                                        </p:tav>
                                      </p:tavLst>
                                    </p:anim>
                                    <p:anim calcmode="lin" valueType="num">
                                      <p:cBhvr additive="base">
                                        <p:cTn id="14" dur="10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anim calcmode="lin" valueType="num">
                                      <p:cBhvr additive="base">
                                        <p:cTn id="19" dur="1000" fill="hold"/>
                                        <p:tgtEl>
                                          <p:spTgt spid="3078"/>
                                        </p:tgtEl>
                                        <p:attrNameLst>
                                          <p:attrName>ppt_x</p:attrName>
                                        </p:attrNameLst>
                                      </p:cBhvr>
                                      <p:tavLst>
                                        <p:tav tm="0">
                                          <p:val>
                                            <p:strVal val="1+#ppt_w/2"/>
                                          </p:val>
                                        </p:tav>
                                        <p:tav tm="100000">
                                          <p:val>
                                            <p:strVal val="#ppt_x"/>
                                          </p:val>
                                        </p:tav>
                                      </p:tavLst>
                                    </p:anim>
                                    <p:anim calcmode="lin" valueType="num">
                                      <p:cBhvr additive="base">
                                        <p:cTn id="20" dur="1000" fill="hold"/>
                                        <p:tgtEl>
                                          <p:spTgt spid="30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fontScale="90000"/>
          </a:bodyPr>
          <a:lstStyle/>
          <a:p>
            <a:r>
              <a:rPr lang="en-US" sz="4000" b="1" dirty="0" smtClean="0"/>
              <a:t/>
            </a:r>
            <a:br>
              <a:rPr lang="en-US" sz="4000" b="1" dirty="0" smtClean="0"/>
            </a:br>
            <a:r>
              <a:rPr lang="en-US" sz="4000" b="1" dirty="0" smtClean="0"/>
              <a:t>Character </a:t>
            </a:r>
            <a:r>
              <a:rPr lang="en-US" sz="4000" b="1" dirty="0"/>
              <a:t>– people (or animals) who appear in a story and impact the plot.</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lvl="0" algn="ctr"/>
            <a:endParaRPr lang="en-US" dirty="0" smtClean="0"/>
          </a:p>
          <a:p>
            <a:pPr lvl="0"/>
            <a:r>
              <a:rPr lang="en-US" dirty="0" smtClean="0"/>
              <a:t>Flat </a:t>
            </a:r>
            <a:r>
              <a:rPr lang="en-US" dirty="0"/>
              <a:t>– one sided; stereotypes.</a:t>
            </a:r>
          </a:p>
          <a:p>
            <a:pPr lvl="0" algn="ctr">
              <a:buNone/>
            </a:pPr>
            <a:r>
              <a:rPr lang="en-US" dirty="0"/>
              <a:t>For example: Steven </a:t>
            </a:r>
            <a:r>
              <a:rPr lang="en-US" dirty="0" err="1"/>
              <a:t>Erchol</a:t>
            </a:r>
            <a:r>
              <a:rPr lang="en-US" dirty="0"/>
              <a:t> as the nerd.</a:t>
            </a:r>
          </a:p>
          <a:p>
            <a:pPr algn="ctr">
              <a:buNone/>
            </a:pPr>
            <a:endParaRPr lang="en-US" dirty="0"/>
          </a:p>
          <a:p>
            <a:pPr lvl="0"/>
            <a:r>
              <a:rPr lang="en-US" dirty="0"/>
              <a:t>Round – well developed; multidimensional.</a:t>
            </a:r>
          </a:p>
          <a:p>
            <a:pPr lvl="0" algn="ctr">
              <a:buNone/>
            </a:pPr>
            <a:r>
              <a:rPr lang="en-US" dirty="0"/>
              <a:t>For example: </a:t>
            </a:r>
            <a:r>
              <a:rPr lang="en-US" dirty="0" err="1"/>
              <a:t>Antigone</a:t>
            </a:r>
            <a:r>
              <a:rPr lang="en-US" dirty="0"/>
              <a:t> as a sister who cares for her family and the laws of the gods.</a:t>
            </a:r>
          </a:p>
          <a:p>
            <a:endParaRPr lang="en-US" dirty="0"/>
          </a:p>
        </p:txBody>
      </p:sp>
      <p:pic>
        <p:nvPicPr>
          <p:cNvPr id="4098" name="Picture 2" descr="C:\Documents and Settings\master1.DELL755\Local Settings\Temporary Internet Files\Content.IE5\KE0RF8T1\MCj04405120000[1].wmf"/>
          <p:cNvPicPr>
            <a:picLocks noChangeAspect="1" noChangeArrowheads="1"/>
          </p:cNvPicPr>
          <p:nvPr/>
        </p:nvPicPr>
        <p:blipFill>
          <a:blip r:embed="rId2" cstate="print"/>
          <a:srcRect/>
          <a:stretch>
            <a:fillRect/>
          </a:stretch>
        </p:blipFill>
        <p:spPr bwMode="auto">
          <a:xfrm>
            <a:off x="7772400" y="1524000"/>
            <a:ext cx="1071372" cy="1353312"/>
          </a:xfrm>
          <a:prstGeom prst="rect">
            <a:avLst/>
          </a:prstGeom>
          <a:noFill/>
        </p:spPr>
      </p:pic>
      <p:pic>
        <p:nvPicPr>
          <p:cNvPr id="4099" name="Picture 3" descr="C:\Documents and Settings\master1.DELL755\Local Settings\Temporary Internet Files\Content.IE5\KE0RF8T1\MCj04160740000[1].wmf"/>
          <p:cNvPicPr>
            <a:picLocks noChangeAspect="1" noChangeArrowheads="1"/>
          </p:cNvPicPr>
          <p:nvPr/>
        </p:nvPicPr>
        <p:blipFill>
          <a:blip r:embed="rId3" cstate="print"/>
          <a:srcRect/>
          <a:stretch>
            <a:fillRect/>
          </a:stretch>
        </p:blipFill>
        <p:spPr bwMode="auto">
          <a:xfrm>
            <a:off x="228600" y="5260340"/>
            <a:ext cx="1275080" cy="15976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lide(fromBottom)">
                                      <p:cBhvr>
                                        <p:cTn id="7" dur="1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slide(fromBottom)">
                                      <p:cBhvr>
                                        <p:cTn id="12"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608</Words>
  <Application>Microsoft Office PowerPoint</Application>
  <PresentationFormat>On-screen Show (4:3)</PresentationFormat>
  <Paragraphs>145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Short Story Notes</vt:lpstr>
      <vt:lpstr>Plot</vt:lpstr>
      <vt:lpstr> Plot – the sequence of events that make up a story. </vt:lpstr>
      <vt:lpstr>Diagram of Plot</vt:lpstr>
      <vt:lpstr>Special Techniques of Plot</vt:lpstr>
      <vt:lpstr> Conflict – a struggle between opposing forces. </vt:lpstr>
      <vt:lpstr> Conflict – a struggle between opposing forces. </vt:lpstr>
      <vt:lpstr> Symbol – a physical object or event that represents something else. </vt:lpstr>
      <vt:lpstr> Character – people (or animals) who appear in a story and impact the plot. </vt:lpstr>
      <vt:lpstr> Character – people (or animals) who appear in a story and impact the plot. </vt:lpstr>
      <vt:lpstr>Factors in Analyzing Characters</vt:lpstr>
      <vt:lpstr> Characterization – the ways in which characters appear or are described in a story. </vt:lpstr>
      <vt:lpstr>Direct Characterization</vt:lpstr>
      <vt:lpstr>Elements of Character</vt:lpstr>
      <vt:lpstr>Indirect Characterization</vt:lpstr>
      <vt:lpstr>Theme</vt:lpstr>
      <vt:lpstr> Theme – the message or general idea about life that the author hopes to convey. </vt:lpstr>
      <vt:lpstr>Example of Theme</vt:lpstr>
      <vt:lpstr> Setting – the time and place a story takes place. </vt:lpstr>
      <vt:lpstr>Setting</vt:lpstr>
      <vt:lpstr>Elements of a Setting</vt:lpstr>
      <vt:lpstr>The Functions of a Setting</vt:lpstr>
      <vt:lpstr> Point of View – the perspective from which a story is told. </vt:lpstr>
      <vt:lpstr>Point of View – the perspective from which a story is told.</vt:lpstr>
    </vt:vector>
  </TitlesOfParts>
  <Company>Vigo County School Corp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Story Notes</dc:title>
  <dc:creator>master1</dc:creator>
  <cp:lastModifiedBy>master1</cp:lastModifiedBy>
  <cp:revision>50</cp:revision>
  <dcterms:created xsi:type="dcterms:W3CDTF">2009-12-07T16:02:27Z</dcterms:created>
  <dcterms:modified xsi:type="dcterms:W3CDTF">2009-12-11T21:20:23Z</dcterms:modified>
</cp:coreProperties>
</file>