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2" r:id="rId7"/>
    <p:sldId id="285"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7" r:id="rId22"/>
    <p:sldId id="277" r:id="rId23"/>
    <p:sldId id="278" r:id="rId24"/>
    <p:sldId id="279" r:id="rId25"/>
    <p:sldId id="280" r:id="rId26"/>
    <p:sldId id="281" r:id="rId27"/>
    <p:sldId id="282" r:id="rId28"/>
    <p:sldId id="283" r:id="rId29"/>
    <p:sldId id="284" r:id="rId30"/>
    <p:sldId id="288" r:id="rId31"/>
    <p:sldId id="289" r:id="rId32"/>
    <p:sldId id="290"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58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E96E6C1-5F04-46EB-A081-365D8D6859DF}" type="datetimeFigureOut">
              <a:rPr lang="en-US" smtClean="0"/>
              <a:pPr/>
              <a:t>4/19/2012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BFCAAE0-FBE7-4AE0-BC49-4B09164AA6D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96E6C1-5F04-46EB-A081-365D8D6859DF}"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CAAE0-FBE7-4AE0-BC49-4B09164AA6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96E6C1-5F04-46EB-A081-365D8D6859DF}"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CAAE0-FBE7-4AE0-BC49-4B09164AA6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96E6C1-5F04-46EB-A081-365D8D6859DF}"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CAAE0-FBE7-4AE0-BC49-4B09164AA6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96E6C1-5F04-46EB-A081-365D8D6859DF}"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BFCAAE0-FBE7-4AE0-BC49-4B09164AA6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96E6C1-5F04-46EB-A081-365D8D6859DF}"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CAAE0-FBE7-4AE0-BC49-4B09164AA6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96E6C1-5F04-46EB-A081-365D8D6859DF}" type="datetimeFigureOut">
              <a:rPr lang="en-US" smtClean="0"/>
              <a:pPr/>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CAAE0-FBE7-4AE0-BC49-4B09164AA6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96E6C1-5F04-46EB-A081-365D8D6859DF}" type="datetimeFigureOut">
              <a:rPr lang="en-US" smtClean="0"/>
              <a:pPr/>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CAAE0-FBE7-4AE0-BC49-4B09164AA6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6E6C1-5F04-46EB-A081-365D8D6859DF}" type="datetimeFigureOut">
              <a:rPr lang="en-US" smtClean="0"/>
              <a:pPr/>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CAAE0-FBE7-4AE0-BC49-4B09164AA6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96E6C1-5F04-46EB-A081-365D8D6859DF}"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CAAE0-FBE7-4AE0-BC49-4B09164AA6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96E6C1-5F04-46EB-A081-365D8D6859DF}"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CAAE0-FBE7-4AE0-BC49-4B09164AA6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E96E6C1-5F04-46EB-A081-365D8D6859DF}" type="datetimeFigureOut">
              <a:rPr lang="en-US" smtClean="0"/>
              <a:pPr/>
              <a:t>4/19/2012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BFCAAE0-FBE7-4AE0-BC49-4B09164AA6D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a:t>
            </a:r>
            <a:endParaRPr lang="en-US" dirty="0"/>
          </a:p>
        </p:txBody>
      </p:sp>
      <p:sp>
        <p:nvSpPr>
          <p:cNvPr id="3" name="Subtitle 2"/>
          <p:cNvSpPr>
            <a:spLocks noGrp="1"/>
          </p:cNvSpPr>
          <p:nvPr>
            <p:ph type="subTitle" idx="1"/>
          </p:nvPr>
        </p:nvSpPr>
        <p:spPr/>
        <p:txBody>
          <a:bodyPr/>
          <a:lstStyle/>
          <a:p>
            <a:endParaRPr lang="en-US" dirty="0" smtClean="0"/>
          </a:p>
          <a:p>
            <a:r>
              <a:rPr lang="en-US" sz="3200" dirty="0" smtClean="0"/>
              <a:t>The Nervous System</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spinal cord, a mass of neurons, serves as a path to and from the brain.  The spinal cord sends the message to the motor neurons.</a:t>
            </a:r>
          </a:p>
          <a:p>
            <a:r>
              <a:rPr lang="en-US" dirty="0" smtClean="0"/>
              <a:t>The motor neurons pass the message to the muscles of the hand, which provide the response needed to catch the falling meter stick.</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 straight and tall…</a:t>
            </a:r>
            <a:endParaRPr lang="en-US" dirty="0"/>
          </a:p>
        </p:txBody>
      </p:sp>
      <p:sp>
        <p:nvSpPr>
          <p:cNvPr id="3" name="Content Placeholder 2"/>
          <p:cNvSpPr>
            <a:spLocks noGrp="1"/>
          </p:cNvSpPr>
          <p:nvPr>
            <p:ph idx="1"/>
          </p:nvPr>
        </p:nvSpPr>
        <p:spPr/>
        <p:txBody>
          <a:bodyPr/>
          <a:lstStyle/>
          <a:p>
            <a:r>
              <a:rPr lang="en-US" dirty="0" smtClean="0"/>
              <a:t>Describe step by step the work of neurons in a person who is trying to walk while balancing a book on his or her head.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The stimulus (the feel of the book on the head) activates nerve impulses that travel to the brain.  The brain analyzes the messages and sends messages via the spinal cord about how the body should shift to continue balancing the book.</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a:t>
            </a:r>
            <a:endParaRPr lang="en-US" dirty="0"/>
          </a:p>
        </p:txBody>
      </p:sp>
      <p:sp>
        <p:nvSpPr>
          <p:cNvPr id="3" name="Content Placeholder 2"/>
          <p:cNvSpPr>
            <a:spLocks noGrp="1"/>
          </p:cNvSpPr>
          <p:nvPr>
            <p:ph idx="1"/>
          </p:nvPr>
        </p:nvSpPr>
        <p:spPr/>
        <p:txBody>
          <a:bodyPr/>
          <a:lstStyle/>
          <a:p>
            <a:r>
              <a:rPr lang="en-US" dirty="0" smtClean="0"/>
              <a:t>Suppose part of a person’s spinal cord was damaged.  How might this condition affect that person?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Damage to the spinal cord could affect a person’s abilities to move parts of his or her body.  Messages may not be able to get to a person’s legs, for example.  The legs would be unable to move even though nothing is wrong with the legs themselves.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a:t>
            </a:r>
            <a:endParaRPr lang="en-US" dirty="0"/>
          </a:p>
        </p:txBody>
      </p:sp>
      <p:sp>
        <p:nvSpPr>
          <p:cNvPr id="3" name="Content Placeholder 2"/>
          <p:cNvSpPr>
            <a:spLocks noGrp="1"/>
          </p:cNvSpPr>
          <p:nvPr>
            <p:ph idx="1"/>
          </p:nvPr>
        </p:nvSpPr>
        <p:spPr/>
        <p:txBody>
          <a:bodyPr/>
          <a:lstStyle/>
          <a:p>
            <a:r>
              <a:rPr lang="en-US" dirty="0" smtClean="0"/>
              <a:t>Describe the difference between a sensory neuron and a motor neuron.  Why do we need both kinds?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A sensory neuron carries messages from the source of the stimulus to the brain; the motor neuron carries messages from the brain to muscles and other pats of the body.  Both are needed to respond to stimuli.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Tour of the Brain</a:t>
            </a:r>
            <a:endParaRPr lang="en-US" dirty="0"/>
          </a:p>
        </p:txBody>
      </p:sp>
      <p:sp>
        <p:nvSpPr>
          <p:cNvPr id="3" name="Content Placeholder 2"/>
          <p:cNvSpPr>
            <a:spLocks noGrp="1"/>
          </p:cNvSpPr>
          <p:nvPr>
            <p:ph idx="1"/>
          </p:nvPr>
        </p:nvSpPr>
        <p:spPr/>
        <p:txBody>
          <a:bodyPr/>
          <a:lstStyle/>
          <a:p>
            <a:r>
              <a:rPr lang="en-US" dirty="0" smtClean="0"/>
              <a:t>“All Aboard for a tour of the brain!  Check all sharp objects at the gate.  Once we get past the skull, we must ensure that the soft tissue of the brain remains uninjured by our journey.  Take your seats, please.  Here we go!”</a:t>
            </a:r>
            <a:endParaRPr lang="en-US" dirty="0"/>
          </a:p>
        </p:txBody>
      </p:sp>
    </p:spTree>
    <p:extLst>
      <p:ext uri="{BB962C8B-B14F-4D97-AF65-F5344CB8AC3E}">
        <p14:creationId xmlns="" xmlns:p14="http://schemas.microsoft.com/office/powerpoint/2010/main" val="3090384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Bony Start….</a:t>
            </a:r>
            <a:endParaRPr lang="en-US" dirty="0"/>
          </a:p>
        </p:txBody>
      </p:sp>
      <p:sp>
        <p:nvSpPr>
          <p:cNvPr id="3" name="Content Placeholder 2"/>
          <p:cNvSpPr>
            <a:spLocks noGrp="1"/>
          </p:cNvSpPr>
          <p:nvPr>
            <p:ph idx="1"/>
          </p:nvPr>
        </p:nvSpPr>
        <p:spPr/>
        <p:txBody>
          <a:bodyPr/>
          <a:lstStyle/>
          <a:p>
            <a:r>
              <a:rPr lang="en-US" dirty="0" smtClean="0"/>
              <a:t>What if you could take a tour of the brain?  You’d have to shrink yourself down to board a miniature inner-space ship that will make its way through the complex structure of this control center of the nervous system.  </a:t>
            </a:r>
          </a:p>
          <a:p>
            <a:endParaRPr lang="en-US" dirty="0"/>
          </a:p>
          <a:p>
            <a:r>
              <a:rPr lang="en-US" dirty="0" smtClean="0"/>
              <a:t>Your first obstacle will be getting through the brain’s protective covering, the skull.</a:t>
            </a:r>
            <a:endParaRPr lang="en-US" dirty="0"/>
          </a:p>
        </p:txBody>
      </p:sp>
    </p:spTree>
    <p:extLst>
      <p:ext uri="{BB962C8B-B14F-4D97-AF65-F5344CB8AC3E}">
        <p14:creationId xmlns="" xmlns:p14="http://schemas.microsoft.com/office/powerpoint/2010/main" val="2437405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smtClean="0"/>
              <a:t>The brain is composed of very soft tissue.  Without the skull the brain could be seriously injured by the slightest bump.  In addition to the bony covering, the brain is protected by three layers of membranes, one of which is tough and leathery.  Finally, a watery fluid surrounds the brain, cushioning it from any impact.</a:t>
            </a:r>
            <a:endParaRPr lang="en-US" dirty="0"/>
          </a:p>
        </p:txBody>
      </p:sp>
    </p:spTree>
    <p:extLst>
      <p:ext uri="{BB962C8B-B14F-4D97-AF65-F5344CB8AC3E}">
        <p14:creationId xmlns="" xmlns:p14="http://schemas.microsoft.com/office/powerpoint/2010/main" val="1269869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of a Nerve Impulse”</a:t>
            </a:r>
            <a:endParaRPr lang="en-US" dirty="0"/>
          </a:p>
        </p:txBody>
      </p:sp>
      <p:sp>
        <p:nvSpPr>
          <p:cNvPr id="3" name="Content Placeholder 2"/>
          <p:cNvSpPr>
            <a:spLocks noGrp="1"/>
          </p:cNvSpPr>
          <p:nvPr>
            <p:ph idx="1"/>
          </p:nvPr>
        </p:nvSpPr>
        <p:spPr/>
        <p:txBody>
          <a:bodyPr/>
          <a:lstStyle/>
          <a:p>
            <a:r>
              <a:rPr lang="en-US" dirty="0" smtClean="0"/>
              <a:t>Do you think you responded quickly to the falling meter stick?  No matter how fast you grabbed the meter stick, there was still a little time that passed after you saw it fall.  This time-your reaction time- was the time it took for a nerve impulse to make its way through your nervous </a:t>
            </a:r>
            <a:r>
              <a:rPr lang="en-US" dirty="0" err="1" smtClean="0"/>
              <a:t>sytem</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smtClean="0"/>
              <a:t>Once inside, you’ll find an extremely complex organ containing about 15 billion neurons-not surprising-, considering the important role the brain plays in the body!  You’ll see that the brain has three main parts:  The cerebrum, the cerebellum, and the medulla.</a:t>
            </a:r>
            <a:endParaRPr lang="en-US" dirty="0"/>
          </a:p>
        </p:txBody>
      </p:sp>
    </p:spTree>
    <p:extLst>
      <p:ext uri="{BB962C8B-B14F-4D97-AF65-F5344CB8AC3E}">
        <p14:creationId xmlns="" xmlns:p14="http://schemas.microsoft.com/office/powerpoint/2010/main" val="2362633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Placeholder 4"/>
          <p:cNvPicPr>
            <a:picLocks noGrp="1"/>
          </p:cNvPicPr>
          <p:nvPr>
            <p:ph type="pic" idx="1"/>
          </p:nvPr>
        </p:nvPicPr>
        <p:blipFill>
          <a:blip r:embed="rId2" cstate="print">
            <a:extLst>
              <a:ext uri="{28A0092B-C50C-407E-A947-70E740481C1C}">
                <a14:useLocalDpi xmlns="" xmlns:a14="http://schemas.microsoft.com/office/drawing/2010/main" val="0"/>
              </a:ext>
            </a:extLst>
          </a:blip>
          <a:srcRect l="-14795" r="-14795"/>
          <a:stretch>
            <a:fillRect/>
          </a:stretch>
        </p:blipFill>
        <p:spPr bwMode="auto">
          <a:xfrm>
            <a:off x="914400" y="533400"/>
            <a:ext cx="7543800" cy="5334000"/>
          </a:xfrm>
          <a:prstGeom prst="rect">
            <a:avLst/>
          </a:prstGeom>
          <a:noFill/>
          <a:ln>
            <a:noFill/>
          </a:ln>
        </p:spPr>
      </p:pic>
    </p:spTree>
    <p:extLst>
      <p:ext uri="{BB962C8B-B14F-4D97-AF65-F5344CB8AC3E}">
        <p14:creationId xmlns="" xmlns:p14="http://schemas.microsoft.com/office/powerpoint/2010/main" val="3379219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does the brain allow you to do?</a:t>
            </a:r>
            <a:endParaRPr lang="en-US" dirty="0"/>
          </a:p>
        </p:txBody>
      </p:sp>
    </p:spTree>
    <p:extLst>
      <p:ext uri="{BB962C8B-B14F-4D97-AF65-F5344CB8AC3E}">
        <p14:creationId xmlns="" xmlns:p14="http://schemas.microsoft.com/office/powerpoint/2010/main" val="2503077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137160" indent="0">
              <a:buNone/>
            </a:pPr>
            <a:r>
              <a:rPr lang="en-US" dirty="0" smtClean="0"/>
              <a:t>Your brain allows you to think, feel, direct movement of muscles, limbs, and activities of major organs.</a:t>
            </a:r>
            <a:endParaRPr lang="en-US" dirty="0"/>
          </a:p>
        </p:txBody>
      </p:sp>
    </p:spTree>
    <p:extLst>
      <p:ext uri="{BB962C8B-B14F-4D97-AF65-F5344CB8AC3E}">
        <p14:creationId xmlns="" xmlns:p14="http://schemas.microsoft.com/office/powerpoint/2010/main" val="944796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Gray Hills and Valleys</a:t>
            </a:r>
            <a:endParaRPr lang="en-US" dirty="0"/>
          </a:p>
        </p:txBody>
      </p:sp>
      <p:sp>
        <p:nvSpPr>
          <p:cNvPr id="3" name="Content Placeholder 2"/>
          <p:cNvSpPr>
            <a:spLocks noGrp="1"/>
          </p:cNvSpPr>
          <p:nvPr>
            <p:ph idx="1"/>
          </p:nvPr>
        </p:nvSpPr>
        <p:spPr/>
        <p:txBody>
          <a:bodyPr/>
          <a:lstStyle/>
          <a:p>
            <a:r>
              <a:rPr lang="en-US" dirty="0" smtClean="0"/>
              <a:t>Once inside the skull, you’ll find yourself in the </a:t>
            </a:r>
            <a:r>
              <a:rPr lang="en-US" b="1" u="sng" dirty="0" smtClean="0">
                <a:solidFill>
                  <a:schemeClr val="bg1"/>
                </a:solidFill>
              </a:rPr>
              <a:t>cerebrum </a:t>
            </a:r>
            <a:r>
              <a:rPr lang="en-US" dirty="0" smtClean="0"/>
              <a:t>the largest part of the brain.  You can easily get lost in the cerebrum, since its outer layer-the cortex-contains many folds and grooves.  These folds give the brain an increased surface area-more thinking space.  Your first impression will be one of total grayness.  The outer part of the cerebrum contains the gray matter of the brain.</a:t>
            </a:r>
            <a:endParaRPr lang="en-US" b="1" u="sng" dirty="0">
              <a:solidFill>
                <a:schemeClr val="bg1"/>
              </a:solidFill>
            </a:endParaRPr>
          </a:p>
        </p:txBody>
      </p:sp>
    </p:spTree>
    <p:extLst>
      <p:ext uri="{BB962C8B-B14F-4D97-AF65-F5344CB8AC3E}">
        <p14:creationId xmlns="" xmlns:p14="http://schemas.microsoft.com/office/powerpoint/2010/main" val="4010758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Cerebrum</a:t>
            </a:r>
            <a:endParaRPr lang="en-US" dirty="0"/>
          </a:p>
        </p:txBody>
      </p:sp>
      <p:sp>
        <p:nvSpPr>
          <p:cNvPr id="3" name="Content Placeholder 2"/>
          <p:cNvSpPr>
            <a:spLocks noGrp="1"/>
          </p:cNvSpPr>
          <p:nvPr>
            <p:ph idx="1"/>
          </p:nvPr>
        </p:nvSpPr>
        <p:spPr/>
        <p:txBody>
          <a:bodyPr/>
          <a:lstStyle/>
          <a:p>
            <a:r>
              <a:rPr lang="en-US" dirty="0" smtClean="0"/>
              <a:t>The cerebrum is divided into two halves, or hemispheres.  A band of neurons connects the halves, carrying nerve impulses from one to the other.  Thinking takes place in your cerebrum.  It is where you store memories and make decisions.  The cerebrum is also the place where your emotions and attitudes originate. </a:t>
            </a:r>
            <a:endParaRPr lang="en-US" dirty="0"/>
          </a:p>
        </p:txBody>
      </p:sp>
    </p:spTree>
    <p:extLst>
      <p:ext uri="{BB962C8B-B14F-4D97-AF65-F5344CB8AC3E}">
        <p14:creationId xmlns="" xmlns:p14="http://schemas.microsoft.com/office/powerpoint/2010/main" val="683141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of the Cerebrum: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exploring the gray matter, you’ll go to the cerebellum, below and to the rear of the cerebrum.  The </a:t>
            </a:r>
            <a:r>
              <a:rPr lang="en-US" b="1" u="sng" dirty="0" smtClean="0">
                <a:solidFill>
                  <a:schemeClr val="bg1"/>
                </a:solidFill>
              </a:rPr>
              <a:t>cerebellum , </a:t>
            </a:r>
            <a:r>
              <a:rPr lang="en-US" dirty="0" smtClean="0"/>
              <a:t>the second largest part of the brain, coordinates the body’s muscles.  Your sense of balance comes from the cerebellum.  When you first learn a physical activity-a dance routine of swim stroke-you are really training the cerebellum.  The nerve impulses that direct your muscles start in the cerebrum but pass through the cerebellum on their way to your muscles.  The cerebellum makes sure your movements are smooth and coordinated.</a:t>
            </a:r>
            <a:endParaRPr lang="en-US" b="1" u="sng" dirty="0">
              <a:solidFill>
                <a:schemeClr val="bg1"/>
              </a:solidFill>
            </a:endParaRPr>
          </a:p>
        </p:txBody>
      </p:sp>
    </p:spTree>
    <p:extLst>
      <p:ext uri="{BB962C8B-B14F-4D97-AF65-F5344CB8AC3E}">
        <p14:creationId xmlns="" xmlns:p14="http://schemas.microsoft.com/office/powerpoint/2010/main" val="3783259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Stop:</a:t>
            </a:r>
            <a:endParaRPr lang="en-US" dirty="0"/>
          </a:p>
        </p:txBody>
      </p:sp>
      <p:sp>
        <p:nvSpPr>
          <p:cNvPr id="3" name="Content Placeholder 2"/>
          <p:cNvSpPr>
            <a:spLocks noGrp="1"/>
          </p:cNvSpPr>
          <p:nvPr>
            <p:ph idx="1"/>
          </p:nvPr>
        </p:nvSpPr>
        <p:spPr/>
        <p:txBody>
          <a:bodyPr>
            <a:normAutofit lnSpcReduction="10000"/>
          </a:bodyPr>
          <a:lstStyle/>
          <a:p>
            <a:r>
              <a:rPr lang="en-US" dirty="0" smtClean="0"/>
              <a:t>No trip to the brain would be complete without a stop at the medulla.  The medulla connects the brain to the spinal column.  You’ll probably notice that, in addition to some gray neuron groups, the medulla contains white matter.  The medulla controls the involuntary actions of the body-the actions that you don’t think about.  These include heart rate, blood pressure, breathing, blinking, and coughing.  Imagine if you had to think about all those actions all the time.  </a:t>
            </a:r>
            <a:endParaRPr lang="en-US" dirty="0"/>
          </a:p>
        </p:txBody>
      </p:sp>
    </p:spTree>
    <p:extLst>
      <p:ext uri="{BB962C8B-B14F-4D97-AF65-F5344CB8AC3E}">
        <p14:creationId xmlns="" xmlns:p14="http://schemas.microsoft.com/office/powerpoint/2010/main" val="2983801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You’re standing at the free-throw line with the basketball in your hands.  How are you using the different parts of your brain as you shoot the free throw?</a:t>
            </a:r>
            <a:endParaRPr lang="en-US" dirty="0"/>
          </a:p>
        </p:txBody>
      </p:sp>
    </p:spTree>
    <p:extLst>
      <p:ext uri="{BB962C8B-B14F-4D97-AF65-F5344CB8AC3E}">
        <p14:creationId xmlns="" xmlns:p14="http://schemas.microsoft.com/office/powerpoint/2010/main" val="253277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Your cerebrum makes you aware of the environment and has the memory of how to throw the ball.  Your cerebellum coordinates the movements of your hands and arms so that you can carry out the actions that you know how to do.  The medulla directs your breathing, heart rate, and other life functions that have to be performed for you to be shooting the free throw in the first place.</a:t>
            </a:r>
            <a:endParaRPr lang="en-US" dirty="0"/>
          </a:p>
        </p:txBody>
      </p:sp>
    </p:spTree>
    <p:extLst>
      <p:ext uri="{BB962C8B-B14F-4D97-AF65-F5344CB8AC3E}">
        <p14:creationId xmlns="" xmlns:p14="http://schemas.microsoft.com/office/powerpoint/2010/main" val="4164328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Impulse:</a:t>
            </a:r>
            <a:endParaRPr lang="en-US" dirty="0"/>
          </a:p>
        </p:txBody>
      </p:sp>
      <p:sp>
        <p:nvSpPr>
          <p:cNvPr id="3" name="Content Placeholder 2"/>
          <p:cNvSpPr>
            <a:spLocks noGrp="1"/>
          </p:cNvSpPr>
          <p:nvPr>
            <p:ph idx="1"/>
          </p:nvPr>
        </p:nvSpPr>
        <p:spPr/>
        <p:txBody>
          <a:bodyPr/>
          <a:lstStyle/>
          <a:p>
            <a:r>
              <a:rPr lang="en-US" dirty="0" smtClean="0"/>
              <a:t>A nerve impulse is a message carried through your body by nerve cells, or neurons.  Neurons are found throughout your body.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srcRect l="-36677" r="-36677"/>
          <a:stretch>
            <a:fillRect/>
          </a:stretch>
        </p:blipFill>
        <p:spPr>
          <a:xfrm>
            <a:off x="1219200" y="381000"/>
            <a:ext cx="6477000" cy="5943600"/>
          </a:xfrm>
        </p:spPr>
      </p:pic>
      <p:sp>
        <p:nvSpPr>
          <p:cNvPr id="4" name="Text Placeholder 3"/>
          <p:cNvSpPr>
            <a:spLocks noGrp="1"/>
          </p:cNvSpPr>
          <p:nvPr>
            <p:ph type="body" sz="half" idx="2"/>
          </p:nvPr>
        </p:nvSpPr>
        <p:spPr>
          <a:xfrm>
            <a:off x="1828800" y="380999"/>
            <a:ext cx="5486400" cy="76199"/>
          </a:xfrm>
        </p:spPr>
        <p:txBody>
          <a:bodyPr>
            <a:normAutofit fontScale="25000" lnSpcReduction="20000"/>
          </a:bodyPr>
          <a:lstStyle/>
          <a:p>
            <a:endParaRPr lang="en-US" dirty="0"/>
          </a:p>
        </p:txBody>
      </p:sp>
    </p:spTree>
    <p:extLst>
      <p:ext uri="{BB962C8B-B14F-4D97-AF65-F5344CB8AC3E}">
        <p14:creationId xmlns="" xmlns:p14="http://schemas.microsoft.com/office/powerpoint/2010/main" val="2588479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828800" y="533400"/>
            <a:ext cx="5486400" cy="76200"/>
          </a:xfrm>
        </p:spPr>
        <p:txBody>
          <a:bodyPr>
            <a:normAutofit fontScale="90000"/>
          </a:bodyPr>
          <a:lstStyle/>
          <a:p>
            <a:endParaRPr lang="en-US" dirty="0"/>
          </a:p>
        </p:txBody>
      </p:sp>
      <p:pic>
        <p:nvPicPr>
          <p:cNvPr id="5" name="Picture Placeholder 4"/>
          <p:cNvPicPr>
            <a:picLocks noGrp="1" noChangeAspect="1"/>
          </p:cNvPicPr>
          <p:nvPr>
            <p:ph type="pic" idx="1"/>
          </p:nvPr>
        </p:nvPicPr>
        <p:blipFill>
          <a:blip r:embed="rId2" cstate="print"/>
          <a:srcRect t="2796" b="2796"/>
          <a:stretch>
            <a:fillRect/>
          </a:stretch>
        </p:blipFill>
        <p:spPr>
          <a:xfrm>
            <a:off x="609600" y="457200"/>
            <a:ext cx="7696200" cy="5337175"/>
          </a:xfrm>
        </p:spPr>
      </p:pic>
      <p:sp>
        <p:nvSpPr>
          <p:cNvPr id="4" name="Text Placeholder 3"/>
          <p:cNvSpPr>
            <a:spLocks noGrp="1"/>
          </p:cNvSpPr>
          <p:nvPr>
            <p:ph type="body" sz="half" idx="2"/>
          </p:nvPr>
        </p:nvSpPr>
        <p:spPr>
          <a:xfrm>
            <a:off x="1828800" y="640080"/>
            <a:ext cx="5486400" cy="45719"/>
          </a:xfrm>
        </p:spPr>
        <p:txBody>
          <a:bodyPr>
            <a:normAutofit fontScale="25000" lnSpcReduction="20000"/>
          </a:bodyPr>
          <a:lstStyle/>
          <a:p>
            <a:endParaRPr lang="en-US"/>
          </a:p>
        </p:txBody>
      </p:sp>
    </p:spTree>
    <p:extLst>
      <p:ext uri="{BB962C8B-B14F-4D97-AF65-F5344CB8AC3E}">
        <p14:creationId xmlns="" xmlns:p14="http://schemas.microsoft.com/office/powerpoint/2010/main" val="3654073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srcRect l="-10317" r="-10317"/>
          <a:stretch>
            <a:fillRect/>
          </a:stretch>
        </p:blipFill>
        <p:spPr>
          <a:xfrm>
            <a:off x="1219200" y="1371600"/>
            <a:ext cx="6477000" cy="4422775"/>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 xmlns:p14="http://schemas.microsoft.com/office/powerpoint/2010/main" val="1588798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srcRect l="-73177" r="-73177"/>
          <a:stretch>
            <a:fillRect/>
          </a:stretch>
        </p:blipFill>
        <p:spPr>
          <a:xfrm>
            <a:off x="838200" y="152400"/>
            <a:ext cx="7467600" cy="63246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 xmlns:p14="http://schemas.microsoft.com/office/powerpoint/2010/main" val="362561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a:t>
            </a:r>
            <a:endParaRPr lang="en-US" dirty="0"/>
          </a:p>
        </p:txBody>
      </p:sp>
      <p:sp>
        <p:nvSpPr>
          <p:cNvPr id="3" name="Content Placeholder 2"/>
          <p:cNvSpPr>
            <a:spLocks noGrp="1"/>
          </p:cNvSpPr>
          <p:nvPr>
            <p:ph idx="1"/>
          </p:nvPr>
        </p:nvSpPr>
        <p:spPr/>
        <p:txBody>
          <a:bodyPr/>
          <a:lstStyle/>
          <a:p>
            <a:r>
              <a:rPr lang="en-US" dirty="0" smtClean="0"/>
              <a:t>Certain neurons, the </a:t>
            </a:r>
            <a:r>
              <a:rPr lang="en-US" b="1" u="sng" dirty="0" smtClean="0">
                <a:solidFill>
                  <a:schemeClr val="bg1"/>
                </a:solidFill>
              </a:rPr>
              <a:t>sensory neurons</a:t>
            </a:r>
            <a:r>
              <a:rPr lang="en-US" dirty="0" smtClean="0"/>
              <a:t>, pick up signals from the environment.  These signals, or </a:t>
            </a:r>
            <a:r>
              <a:rPr lang="en-US" b="1" u="sng" dirty="0" smtClean="0">
                <a:solidFill>
                  <a:schemeClr val="bg1"/>
                </a:solidFill>
              </a:rPr>
              <a:t>stimuli</a:t>
            </a:r>
            <a:r>
              <a:rPr lang="en-US" dirty="0" smtClean="0"/>
              <a:t>, start a nerve impulse.  Your muscles move in reaction to the messages carried to them by another type of neuron, the </a:t>
            </a:r>
            <a:r>
              <a:rPr lang="en-US" b="1" u="sng" dirty="0" smtClean="0">
                <a:solidFill>
                  <a:schemeClr val="bg1"/>
                </a:solidFill>
              </a:rPr>
              <a:t>motor neurons.</a:t>
            </a:r>
            <a:endParaRPr lang="en-US" b="1" u="sng"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Stimulus and response:</a:t>
            </a:r>
            <a:endParaRPr lang="en-US" dirty="0"/>
          </a:p>
        </p:txBody>
      </p:sp>
      <p:sp>
        <p:nvSpPr>
          <p:cNvPr id="3" name="Content Placeholder 2"/>
          <p:cNvSpPr>
            <a:spLocks noGrp="1"/>
          </p:cNvSpPr>
          <p:nvPr>
            <p:ph idx="1"/>
          </p:nvPr>
        </p:nvSpPr>
        <p:spPr/>
        <p:txBody>
          <a:bodyPr/>
          <a:lstStyle/>
          <a:p>
            <a:r>
              <a:rPr lang="en-US" dirty="0" smtClean="0"/>
              <a:t>What happens between a stimulus and your response?  To answer this question, follow the path of the nerve impulse in the illustration.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smtClean="0"/>
              <a:t>Now you know the path of a nerve impulse.  These impulses are similar to electrical signals and are caused by changes in chemicals in the neurons.  A nerve impulse can travel through your nervous system at speeds from 10 to 120 m/s.  That’s why you can respond so quickly to a stimulus.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486400" cy="381000"/>
          </a:xfrm>
        </p:spPr>
        <p:txBody>
          <a:bodyPr>
            <a:normAutofit/>
          </a:bodyPr>
          <a:lstStyle/>
          <a:p>
            <a:endParaRPr lang="en-US" dirty="0"/>
          </a:p>
        </p:txBody>
      </p:sp>
      <p:pic>
        <p:nvPicPr>
          <p:cNvPr id="6" name="Picture Placeholder 5"/>
          <p:cNvPicPr>
            <a:picLocks noGrp="1" noChangeAspect="1"/>
          </p:cNvPicPr>
          <p:nvPr>
            <p:ph type="pic" idx="1"/>
          </p:nvPr>
        </p:nvPicPr>
        <p:blipFill>
          <a:blip r:embed="rId2" cstate="print"/>
          <a:srcRect t="7935" b="7935"/>
          <a:stretch>
            <a:fillRect/>
          </a:stretch>
        </p:blipFill>
        <p:spPr>
          <a:xfrm>
            <a:off x="0" y="76200"/>
            <a:ext cx="9144000" cy="6705600"/>
          </a:xfrm>
        </p:spPr>
      </p:pic>
      <p:sp>
        <p:nvSpPr>
          <p:cNvPr id="4" name="Text Placeholder 3"/>
          <p:cNvSpPr>
            <a:spLocks noGrp="1"/>
          </p:cNvSpPr>
          <p:nvPr>
            <p:ph type="body" sz="half" idx="2"/>
          </p:nvPr>
        </p:nvSpPr>
        <p:spPr>
          <a:xfrm rot="20839428" flipV="1">
            <a:off x="1811774" y="230489"/>
            <a:ext cx="5486400" cy="378215"/>
          </a:xfrm>
        </p:spPr>
        <p:txBody>
          <a:bodyPr>
            <a:normAutofit/>
          </a:bodyPr>
          <a:lstStyle/>
          <a:p>
            <a:r>
              <a:rPr lang="en-US" dirty="0" smtClean="0"/>
              <a:t>Neuron</a:t>
            </a:r>
            <a:endParaRPr lang="en-US" dirty="0"/>
          </a:p>
        </p:txBody>
      </p:sp>
    </p:spTree>
    <p:extLst>
      <p:ext uri="{BB962C8B-B14F-4D97-AF65-F5344CB8AC3E}">
        <p14:creationId xmlns="" xmlns:p14="http://schemas.microsoft.com/office/powerpoint/2010/main" val="2433243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the nerve impulse:</a:t>
            </a:r>
            <a:endParaRPr lang="en-US" dirty="0"/>
          </a:p>
        </p:txBody>
      </p:sp>
      <p:sp>
        <p:nvSpPr>
          <p:cNvPr id="3" name="Content Placeholder 2"/>
          <p:cNvSpPr>
            <a:spLocks noGrp="1"/>
          </p:cNvSpPr>
          <p:nvPr>
            <p:ph idx="1"/>
          </p:nvPr>
        </p:nvSpPr>
        <p:spPr/>
        <p:txBody>
          <a:bodyPr/>
          <a:lstStyle/>
          <a:p>
            <a:r>
              <a:rPr lang="en-US" dirty="0" smtClean="0"/>
              <a:t>The nerve impulse begins with a stimulus.  The impulse travels </a:t>
            </a:r>
            <a:r>
              <a:rPr lang="en-US" dirty="0" smtClean="0"/>
              <a:t>through </a:t>
            </a:r>
            <a:r>
              <a:rPr lang="en-US" dirty="0" smtClean="0"/>
              <a:t>sensory neurons either directly to the brain, or to the spinal column and then to the brain.  The brain analyzes the message and decides what action to take. Then the brain sends an impulse back down the spinal column and out through motor neurons to the muscles.  As the muscles contract, the body makes the proper responses.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 Meter Stick:</a:t>
            </a:r>
            <a:endParaRPr lang="en-US" dirty="0"/>
          </a:p>
        </p:txBody>
      </p:sp>
      <p:sp>
        <p:nvSpPr>
          <p:cNvPr id="3" name="Content Placeholder 2"/>
          <p:cNvSpPr>
            <a:spLocks noGrp="1"/>
          </p:cNvSpPr>
          <p:nvPr>
            <p:ph idx="1"/>
          </p:nvPr>
        </p:nvSpPr>
        <p:spPr/>
        <p:txBody>
          <a:bodyPr/>
          <a:lstStyle/>
          <a:p>
            <a:r>
              <a:rPr lang="en-US" dirty="0" smtClean="0"/>
              <a:t> 	The stimulus is the falling meter stick.</a:t>
            </a:r>
          </a:p>
          <a:p>
            <a:r>
              <a:rPr lang="en-US" dirty="0" smtClean="0"/>
              <a:t> 	The stimulus activates a nerve impulse 		in sensory neurons in the student’s 		eyes. The impulse travels through the 		neurons to the brain.</a:t>
            </a:r>
          </a:p>
          <a:p>
            <a:r>
              <a:rPr lang="en-US" dirty="0" smtClean="0"/>
              <a:t>   The brain which contains millions of neurons,   	analyzes the message.  It then sends a 	message about what to do back through the 	nervous system by way of the spinal cord.</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320</TotalTime>
  <Words>1293</Words>
  <Application>Microsoft Office PowerPoint</Application>
  <PresentationFormat>On-screen Show (4:3)</PresentationFormat>
  <Paragraphs>60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Apex</vt:lpstr>
      <vt:lpstr>Science</vt:lpstr>
      <vt:lpstr>“The Path of a Nerve Impulse”</vt:lpstr>
      <vt:lpstr>Nerve Impulse:</vt:lpstr>
      <vt:lpstr>Neurons:</vt:lpstr>
      <vt:lpstr>Stimulus and response:</vt:lpstr>
      <vt:lpstr>Continued…..</vt:lpstr>
      <vt:lpstr>Slide 7</vt:lpstr>
      <vt:lpstr>Following the nerve impulse:</vt:lpstr>
      <vt:lpstr>Falling Meter Stick:</vt:lpstr>
      <vt:lpstr>Slide 10</vt:lpstr>
      <vt:lpstr>Walk straight and tall…</vt:lpstr>
      <vt:lpstr>Answer…..</vt:lpstr>
      <vt:lpstr>Spinal Cord….</vt:lpstr>
      <vt:lpstr>Answer:</vt:lpstr>
      <vt:lpstr>Neurons…..</vt:lpstr>
      <vt:lpstr>Answer:</vt:lpstr>
      <vt:lpstr>A Tour of the Brain</vt:lpstr>
      <vt:lpstr>Bony Start….</vt:lpstr>
      <vt:lpstr>Continued……</vt:lpstr>
      <vt:lpstr>Continued…...</vt:lpstr>
      <vt:lpstr>Slide 21</vt:lpstr>
      <vt:lpstr>Discussion…</vt:lpstr>
      <vt:lpstr>Answer:</vt:lpstr>
      <vt:lpstr>Rolling Gray Hills and Valleys</vt:lpstr>
      <vt:lpstr>Cerebrum</vt:lpstr>
      <vt:lpstr>South of the Cerebrum:</vt:lpstr>
      <vt:lpstr>Last Stop:</vt:lpstr>
      <vt:lpstr>Question:</vt:lpstr>
      <vt:lpstr>Answer:</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ckusbel</dc:creator>
  <cp:lastModifiedBy>ckusbel</cp:lastModifiedBy>
  <cp:revision>35</cp:revision>
  <dcterms:created xsi:type="dcterms:W3CDTF">2012-04-16T17:58:30Z</dcterms:created>
  <dcterms:modified xsi:type="dcterms:W3CDTF">2012-04-19T19:40:08Z</dcterms:modified>
</cp:coreProperties>
</file>