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56" r:id="rId1"/>
  </p:sldMasterIdLst>
  <p:notesMasterIdLst>
    <p:notesMasterId r:id="rId102"/>
  </p:notesMasterIdLst>
  <p:sldIdLst>
    <p:sldId id="256" r:id="rId2"/>
    <p:sldId id="262" r:id="rId3"/>
    <p:sldId id="263" r:id="rId4"/>
    <p:sldId id="264" r:id="rId5"/>
    <p:sldId id="265" r:id="rId6"/>
    <p:sldId id="266" r:id="rId7"/>
    <p:sldId id="267" r:id="rId8"/>
    <p:sldId id="268" r:id="rId9"/>
    <p:sldId id="269" r:id="rId10"/>
    <p:sldId id="270" r:id="rId11"/>
    <p:sldId id="271" r:id="rId12"/>
    <p:sldId id="273" r:id="rId13"/>
    <p:sldId id="378" r:id="rId14"/>
    <p:sldId id="276" r:id="rId15"/>
    <p:sldId id="277" r:id="rId16"/>
    <p:sldId id="278" r:id="rId17"/>
    <p:sldId id="281" r:id="rId18"/>
    <p:sldId id="282" r:id="rId19"/>
    <p:sldId id="283" r:id="rId20"/>
    <p:sldId id="279" r:id="rId21"/>
    <p:sldId id="280" r:id="rId22"/>
    <p:sldId id="284" r:id="rId23"/>
    <p:sldId id="285" r:id="rId24"/>
    <p:sldId id="317" r:id="rId25"/>
    <p:sldId id="380" r:id="rId26"/>
    <p:sldId id="286" r:id="rId27"/>
    <p:sldId id="287" r:id="rId28"/>
    <p:sldId id="288" r:id="rId29"/>
    <p:sldId id="290" r:id="rId30"/>
    <p:sldId id="291" r:id="rId31"/>
    <p:sldId id="314" r:id="rId32"/>
    <p:sldId id="292" r:id="rId33"/>
    <p:sldId id="293" r:id="rId34"/>
    <p:sldId id="315" r:id="rId35"/>
    <p:sldId id="289" r:id="rId36"/>
    <p:sldId id="294" r:id="rId37"/>
    <p:sldId id="295" r:id="rId38"/>
    <p:sldId id="296" r:id="rId39"/>
    <p:sldId id="299" r:id="rId40"/>
    <p:sldId id="297" r:id="rId41"/>
    <p:sldId id="298" r:id="rId42"/>
    <p:sldId id="300" r:id="rId43"/>
    <p:sldId id="321" r:id="rId44"/>
    <p:sldId id="322" r:id="rId45"/>
    <p:sldId id="323" r:id="rId46"/>
    <p:sldId id="324" r:id="rId47"/>
    <p:sldId id="325" r:id="rId48"/>
    <p:sldId id="326" r:id="rId49"/>
    <p:sldId id="327" r:id="rId50"/>
    <p:sldId id="328" r:id="rId51"/>
    <p:sldId id="329" r:id="rId52"/>
    <p:sldId id="330" r:id="rId53"/>
    <p:sldId id="336" r:id="rId54"/>
    <p:sldId id="337" r:id="rId55"/>
    <p:sldId id="338" r:id="rId56"/>
    <p:sldId id="339" r:id="rId57"/>
    <p:sldId id="340" r:id="rId58"/>
    <p:sldId id="341" r:id="rId59"/>
    <p:sldId id="342" r:id="rId60"/>
    <p:sldId id="344" r:id="rId61"/>
    <p:sldId id="345" r:id="rId62"/>
    <p:sldId id="347" r:id="rId63"/>
    <p:sldId id="348" r:id="rId64"/>
    <p:sldId id="349" r:id="rId65"/>
    <p:sldId id="346" r:id="rId66"/>
    <p:sldId id="350" r:id="rId67"/>
    <p:sldId id="351" r:id="rId68"/>
    <p:sldId id="352" r:id="rId69"/>
    <p:sldId id="353" r:id="rId70"/>
    <p:sldId id="354" r:id="rId71"/>
    <p:sldId id="355" r:id="rId72"/>
    <p:sldId id="356" r:id="rId73"/>
    <p:sldId id="357" r:id="rId74"/>
    <p:sldId id="358" r:id="rId75"/>
    <p:sldId id="359" r:id="rId76"/>
    <p:sldId id="360" r:id="rId77"/>
    <p:sldId id="361" r:id="rId78"/>
    <p:sldId id="362" r:id="rId79"/>
    <p:sldId id="363" r:id="rId80"/>
    <p:sldId id="364" r:id="rId81"/>
    <p:sldId id="365" r:id="rId82"/>
    <p:sldId id="366" r:id="rId83"/>
    <p:sldId id="367" r:id="rId84"/>
    <p:sldId id="368" r:id="rId85"/>
    <p:sldId id="369" r:id="rId86"/>
    <p:sldId id="370" r:id="rId87"/>
    <p:sldId id="371" r:id="rId88"/>
    <p:sldId id="373" r:id="rId89"/>
    <p:sldId id="372" r:id="rId90"/>
    <p:sldId id="374" r:id="rId91"/>
    <p:sldId id="375" r:id="rId92"/>
    <p:sldId id="376" r:id="rId93"/>
    <p:sldId id="377" r:id="rId94"/>
    <p:sldId id="308" r:id="rId95"/>
    <p:sldId id="309" r:id="rId96"/>
    <p:sldId id="307" r:id="rId97"/>
    <p:sldId id="311" r:id="rId98"/>
    <p:sldId id="312" r:id="rId99"/>
    <p:sldId id="381" r:id="rId100"/>
    <p:sldId id="313" r:id="rId101"/>
  </p:sldIdLst>
  <p:sldSz cx="9144000" cy="6858000" type="screen4x3"/>
  <p:notesSz cx="7102475" cy="9388475"/>
  <p:defaultTextStyle>
    <a:defPPr>
      <a:defRPr lang="en-US"/>
    </a:defPPr>
    <a:lvl1pPr algn="r" rtl="0" eaLnBrk="0" fontAlgn="base" hangingPunct="0">
      <a:spcBef>
        <a:spcPct val="0"/>
      </a:spcBef>
      <a:spcAft>
        <a:spcPct val="0"/>
      </a:spcAft>
      <a:defRPr sz="2400" kern="1200">
        <a:solidFill>
          <a:schemeClr val="tx1"/>
        </a:solidFill>
        <a:latin typeface="Arial" pitchFamily="34" charset="0"/>
        <a:ea typeface="MS PGothic" pitchFamily="34" charset="-128"/>
        <a:cs typeface="+mn-cs"/>
      </a:defRPr>
    </a:lvl1pPr>
    <a:lvl2pPr marL="457200" algn="r" rtl="0" eaLnBrk="0" fontAlgn="base" hangingPunct="0">
      <a:spcBef>
        <a:spcPct val="0"/>
      </a:spcBef>
      <a:spcAft>
        <a:spcPct val="0"/>
      </a:spcAft>
      <a:defRPr sz="2400" kern="1200">
        <a:solidFill>
          <a:schemeClr val="tx1"/>
        </a:solidFill>
        <a:latin typeface="Arial" pitchFamily="34" charset="0"/>
        <a:ea typeface="MS PGothic" pitchFamily="34" charset="-128"/>
        <a:cs typeface="+mn-cs"/>
      </a:defRPr>
    </a:lvl2pPr>
    <a:lvl3pPr marL="914400" algn="r" rtl="0" eaLnBrk="0" fontAlgn="base" hangingPunct="0">
      <a:spcBef>
        <a:spcPct val="0"/>
      </a:spcBef>
      <a:spcAft>
        <a:spcPct val="0"/>
      </a:spcAft>
      <a:defRPr sz="2400" kern="1200">
        <a:solidFill>
          <a:schemeClr val="tx1"/>
        </a:solidFill>
        <a:latin typeface="Arial" pitchFamily="34" charset="0"/>
        <a:ea typeface="MS PGothic" pitchFamily="34" charset="-128"/>
        <a:cs typeface="+mn-cs"/>
      </a:defRPr>
    </a:lvl3pPr>
    <a:lvl4pPr marL="1371600" algn="r" rtl="0" eaLnBrk="0" fontAlgn="base" hangingPunct="0">
      <a:spcBef>
        <a:spcPct val="0"/>
      </a:spcBef>
      <a:spcAft>
        <a:spcPct val="0"/>
      </a:spcAft>
      <a:defRPr sz="2400" kern="1200">
        <a:solidFill>
          <a:schemeClr val="tx1"/>
        </a:solidFill>
        <a:latin typeface="Arial" pitchFamily="34" charset="0"/>
        <a:ea typeface="MS PGothic" pitchFamily="34" charset="-128"/>
        <a:cs typeface="+mn-cs"/>
      </a:defRPr>
    </a:lvl4pPr>
    <a:lvl5pPr marL="1828800" algn="r" rtl="0" eaLnBrk="0" fontAlgn="base" hangingPunct="0">
      <a:spcBef>
        <a:spcPct val="0"/>
      </a:spcBef>
      <a:spcAft>
        <a:spcPct val="0"/>
      </a:spcAft>
      <a:defRPr sz="2400" kern="1200">
        <a:solidFill>
          <a:schemeClr val="tx1"/>
        </a:solidFill>
        <a:latin typeface="Arial" pitchFamily="34" charset="0"/>
        <a:ea typeface="MS PGothic" pitchFamily="34" charset="-128"/>
        <a:cs typeface="+mn-cs"/>
      </a:defRPr>
    </a:lvl5pPr>
    <a:lvl6pPr marL="2286000" algn="l" defTabSz="914400" rtl="0" eaLnBrk="1" latinLnBrk="0" hangingPunct="1">
      <a:defRPr sz="2400" kern="1200">
        <a:solidFill>
          <a:schemeClr val="tx1"/>
        </a:solidFill>
        <a:latin typeface="Arial" pitchFamily="34" charset="0"/>
        <a:ea typeface="MS PGothic" pitchFamily="34" charset="-128"/>
        <a:cs typeface="+mn-cs"/>
      </a:defRPr>
    </a:lvl6pPr>
    <a:lvl7pPr marL="2743200" algn="l" defTabSz="914400" rtl="0" eaLnBrk="1" latinLnBrk="0" hangingPunct="1">
      <a:defRPr sz="2400" kern="1200">
        <a:solidFill>
          <a:schemeClr val="tx1"/>
        </a:solidFill>
        <a:latin typeface="Arial" pitchFamily="34" charset="0"/>
        <a:ea typeface="MS PGothic" pitchFamily="34" charset="-128"/>
        <a:cs typeface="+mn-cs"/>
      </a:defRPr>
    </a:lvl7pPr>
    <a:lvl8pPr marL="3200400" algn="l" defTabSz="914400" rtl="0" eaLnBrk="1" latinLnBrk="0" hangingPunct="1">
      <a:defRPr sz="2400" kern="1200">
        <a:solidFill>
          <a:schemeClr val="tx1"/>
        </a:solidFill>
        <a:latin typeface="Arial" pitchFamily="34" charset="0"/>
        <a:ea typeface="MS PGothic" pitchFamily="34" charset="-128"/>
        <a:cs typeface="+mn-cs"/>
      </a:defRPr>
    </a:lvl8pPr>
    <a:lvl9pPr marL="3657600" algn="l" defTabSz="914400" rtl="0" eaLnBrk="1" latinLnBrk="0" hangingPunct="1">
      <a:defRPr sz="2400" kern="1200">
        <a:solidFill>
          <a:schemeClr val="tx1"/>
        </a:solidFill>
        <a:latin typeface="Arial"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5833"/>
    <a:srgbClr val="D3DB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630" y="-150"/>
      </p:cViewPr>
      <p:guideLst>
        <p:guide orient="horz" pos="240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bwMode="auto">
          <a:xfrm>
            <a:off x="0" y="0"/>
            <a:ext cx="3078163" cy="469900"/>
          </a:xfrm>
          <a:prstGeom prst="rect">
            <a:avLst/>
          </a:prstGeom>
          <a:noFill/>
          <a:ln w="9525">
            <a:noFill/>
            <a:miter lim="800000"/>
            <a:headEnd/>
            <a:tailEnd/>
          </a:ln>
        </p:spPr>
        <p:txBody>
          <a:bodyPr vert="horz" wrap="square" lIns="94229" tIns="47114" rIns="94229" bIns="47114" numCol="1" anchor="t" anchorCtr="0" compatLnSpc="1">
            <a:prstTxWarp prst="textNoShape">
              <a:avLst/>
            </a:prstTxWarp>
          </a:bodyPr>
          <a:lstStyle>
            <a:lvl1pPr algn="l">
              <a:defRPr sz="1200">
                <a:latin typeface="Verdana"/>
                <a:ea typeface="ＭＳ Ｐゴシック" pitchFamily="-80" charset="-128"/>
                <a:cs typeface="+mn-cs"/>
              </a:defRPr>
            </a:lvl1pPr>
          </a:lstStyle>
          <a:p>
            <a:pPr>
              <a:defRPr/>
            </a:pPr>
            <a:endParaRPr lang="en-US"/>
          </a:p>
        </p:txBody>
      </p:sp>
      <p:sp>
        <p:nvSpPr>
          <p:cNvPr id="53251" name="Rectangle 3"/>
          <p:cNvSpPr>
            <a:spLocks noGrp="1" noChangeArrowheads="1"/>
          </p:cNvSpPr>
          <p:nvPr>
            <p:ph type="dt" idx="1"/>
          </p:nvPr>
        </p:nvSpPr>
        <p:spPr bwMode="auto">
          <a:xfrm>
            <a:off x="4024313" y="0"/>
            <a:ext cx="3078162" cy="469900"/>
          </a:xfrm>
          <a:prstGeom prst="rect">
            <a:avLst/>
          </a:prstGeom>
          <a:noFill/>
          <a:ln w="9525">
            <a:noFill/>
            <a:miter lim="800000"/>
            <a:headEnd/>
            <a:tailEnd/>
          </a:ln>
        </p:spPr>
        <p:txBody>
          <a:bodyPr vert="horz" wrap="square" lIns="94229" tIns="47114" rIns="94229" bIns="47114" numCol="1" anchor="t" anchorCtr="0" compatLnSpc="1">
            <a:prstTxWarp prst="textNoShape">
              <a:avLst/>
            </a:prstTxWarp>
          </a:bodyPr>
          <a:lstStyle>
            <a:lvl1pPr>
              <a:defRPr sz="1200">
                <a:latin typeface="Verdana"/>
                <a:ea typeface="ＭＳ Ｐゴシック" pitchFamily="-80" charset="-128"/>
                <a:cs typeface="+mn-cs"/>
              </a:defRPr>
            </a:lvl1pPr>
          </a:lstStyle>
          <a:p>
            <a:pPr>
              <a:defRPr/>
            </a:pPr>
            <a:endParaRPr lang="en-US"/>
          </a:p>
        </p:txBody>
      </p:sp>
      <p:sp>
        <p:nvSpPr>
          <p:cNvPr id="105476" name="Rectangle 4"/>
          <p:cNvSpPr>
            <a:spLocks noGrp="1" noRot="1" noChangeAspect="1" noChangeArrowheads="1" noTextEdit="1"/>
          </p:cNvSpPr>
          <p:nvPr>
            <p:ph type="sldImg" idx="2"/>
          </p:nvPr>
        </p:nvSpPr>
        <p:spPr bwMode="auto">
          <a:xfrm>
            <a:off x="1204913" y="704850"/>
            <a:ext cx="4692650" cy="35194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3" name="Rectangle 5"/>
          <p:cNvSpPr>
            <a:spLocks noGrp="1" noChangeArrowheads="1"/>
          </p:cNvSpPr>
          <p:nvPr>
            <p:ph type="body" sz="quarter" idx="3"/>
          </p:nvPr>
        </p:nvSpPr>
        <p:spPr bwMode="auto">
          <a:xfrm>
            <a:off x="947738" y="4459288"/>
            <a:ext cx="5207000" cy="4224337"/>
          </a:xfrm>
          <a:prstGeom prst="rect">
            <a:avLst/>
          </a:prstGeom>
          <a:noFill/>
          <a:ln w="9525">
            <a:noFill/>
            <a:miter lim="800000"/>
            <a:headEnd/>
            <a:tailEnd/>
          </a:ln>
        </p:spPr>
        <p:txBody>
          <a:bodyPr vert="horz" wrap="square" lIns="94229" tIns="47114" rIns="94229" bIns="47114"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53254" name="Rectangle 6"/>
          <p:cNvSpPr>
            <a:spLocks noGrp="1" noChangeArrowheads="1"/>
          </p:cNvSpPr>
          <p:nvPr>
            <p:ph type="ftr" sz="quarter" idx="4"/>
          </p:nvPr>
        </p:nvSpPr>
        <p:spPr bwMode="auto">
          <a:xfrm>
            <a:off x="0" y="8918575"/>
            <a:ext cx="3078163" cy="469900"/>
          </a:xfrm>
          <a:prstGeom prst="rect">
            <a:avLst/>
          </a:prstGeom>
          <a:noFill/>
          <a:ln w="9525">
            <a:noFill/>
            <a:miter lim="800000"/>
            <a:headEnd/>
            <a:tailEnd/>
          </a:ln>
        </p:spPr>
        <p:txBody>
          <a:bodyPr vert="horz" wrap="square" lIns="94229" tIns="47114" rIns="94229" bIns="47114" numCol="1" anchor="b" anchorCtr="0" compatLnSpc="1">
            <a:prstTxWarp prst="textNoShape">
              <a:avLst/>
            </a:prstTxWarp>
          </a:bodyPr>
          <a:lstStyle>
            <a:lvl1pPr algn="l">
              <a:defRPr sz="1200">
                <a:latin typeface="Verdana"/>
                <a:ea typeface="ＭＳ Ｐゴシック" pitchFamily="-80" charset="-128"/>
                <a:cs typeface="+mn-cs"/>
              </a:defRPr>
            </a:lvl1pPr>
          </a:lstStyle>
          <a:p>
            <a:pPr>
              <a:defRPr/>
            </a:pPr>
            <a:endParaRPr lang="en-US"/>
          </a:p>
        </p:txBody>
      </p:sp>
      <p:sp>
        <p:nvSpPr>
          <p:cNvPr id="53255" name="Rectangle 7"/>
          <p:cNvSpPr>
            <a:spLocks noGrp="1" noChangeArrowheads="1"/>
          </p:cNvSpPr>
          <p:nvPr>
            <p:ph type="sldNum" sz="quarter" idx="5"/>
          </p:nvPr>
        </p:nvSpPr>
        <p:spPr bwMode="auto">
          <a:xfrm>
            <a:off x="4024313" y="8918575"/>
            <a:ext cx="3078162" cy="469900"/>
          </a:xfrm>
          <a:prstGeom prst="rect">
            <a:avLst/>
          </a:prstGeom>
          <a:noFill/>
          <a:ln w="9525">
            <a:noFill/>
            <a:miter lim="800000"/>
            <a:headEnd/>
            <a:tailEnd/>
          </a:ln>
        </p:spPr>
        <p:txBody>
          <a:bodyPr vert="horz" wrap="square" lIns="94229" tIns="47114" rIns="94229" bIns="47114" numCol="1" anchor="b" anchorCtr="0" compatLnSpc="1">
            <a:prstTxWarp prst="textNoShape">
              <a:avLst/>
            </a:prstTxWarp>
          </a:bodyPr>
          <a:lstStyle>
            <a:lvl1pPr>
              <a:defRPr sz="1200">
                <a:latin typeface="Verdana" pitchFamily="34" charset="0"/>
                <a:ea typeface="ＭＳ Ｐゴシック" pitchFamily="34" charset="-128"/>
              </a:defRPr>
            </a:lvl1pPr>
          </a:lstStyle>
          <a:p>
            <a:pPr>
              <a:defRPr/>
            </a:pPr>
            <a:fld id="{706E56B6-E51D-4E17-B958-26E22C4BCB62}" type="slidenum">
              <a:rPr lang="en-US" altLang="en-US"/>
              <a:pPr>
                <a:defRPr/>
              </a:pPr>
              <a:t>‹#›</a:t>
            </a:fld>
            <a:endParaRPr lang="en-US" altLang="en-US"/>
          </a:p>
        </p:txBody>
      </p:sp>
    </p:spTree>
    <p:extLst>
      <p:ext uri="{BB962C8B-B14F-4D97-AF65-F5344CB8AC3E}">
        <p14:creationId xmlns:p14="http://schemas.microsoft.com/office/powerpoint/2010/main" val="37981764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Verdana"/>
        <a:ea typeface="MS PGothic" pitchFamily="34" charset="-128"/>
        <a:cs typeface="ＭＳ Ｐゴシック" pitchFamily="-1" charset="-128"/>
      </a:defRPr>
    </a:lvl1pPr>
    <a:lvl2pPr marL="457200" algn="l" rtl="0" eaLnBrk="0" fontAlgn="base" hangingPunct="0">
      <a:spcBef>
        <a:spcPct val="30000"/>
      </a:spcBef>
      <a:spcAft>
        <a:spcPct val="0"/>
      </a:spcAft>
      <a:defRPr sz="1200" kern="1200">
        <a:solidFill>
          <a:schemeClr val="tx1"/>
        </a:solidFill>
        <a:latin typeface="Verdana"/>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Verdana"/>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Verdana"/>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Verdana"/>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r"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algn="r"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algn="r"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algn="r" eaLnBrk="0" fontAlgn="base" hangingPunct="0">
              <a:spcBef>
                <a:spcPct val="0"/>
              </a:spcBef>
              <a:spcAft>
                <a:spcPct val="0"/>
              </a:spcAft>
              <a:defRPr sz="2400">
                <a:solidFill>
                  <a:schemeClr val="tx1"/>
                </a:solidFill>
                <a:latin typeface="Arial" pitchFamily="34" charset="0"/>
                <a:ea typeface="MS PGothic" pitchFamily="34" charset="-128"/>
              </a:defRPr>
            </a:lvl9pPr>
          </a:lstStyle>
          <a:p>
            <a:fld id="{54DDD921-F1FF-47A8-BF24-A5E78D4F57E4}" type="slidenum">
              <a:rPr lang="en-US" altLang="en-US" sz="1200" smtClean="0">
                <a:latin typeface="Verdana" pitchFamily="34" charset="0"/>
              </a:rPr>
              <a:pPr/>
              <a:t>1</a:t>
            </a:fld>
            <a:endParaRPr lang="en-US" altLang="en-US" sz="1200" smtClean="0">
              <a:latin typeface="Verdana" pitchFamily="34" charset="0"/>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Verdana"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E6F0ED"/>
        </a:solidFill>
        <a:effectLst/>
      </p:bgPr>
    </p:bg>
    <p:spTree>
      <p:nvGrpSpPr>
        <p:cNvPr id="1" name=""/>
        <p:cNvGrpSpPr/>
        <p:nvPr/>
      </p:nvGrpSpPr>
      <p:grpSpPr>
        <a:xfrm>
          <a:off x="0" y="0"/>
          <a:ext cx="0" cy="0"/>
          <a:chOff x="0" y="0"/>
          <a:chExt cx="0" cy="0"/>
        </a:xfrm>
      </p:grpSpPr>
      <p:sp>
        <p:nvSpPr>
          <p:cNvPr id="2" name="Rectangle 2"/>
          <p:cNvSpPr>
            <a:spLocks noChangeArrowheads="1"/>
          </p:cNvSpPr>
          <p:nvPr/>
        </p:nvSpPr>
        <p:spPr bwMode="gray">
          <a:xfrm>
            <a:off x="0" y="6400800"/>
            <a:ext cx="9144000" cy="457200"/>
          </a:xfrm>
          <a:prstGeom prst="rect">
            <a:avLst/>
          </a:prstGeom>
          <a:solidFill>
            <a:srgbClr val="34565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algn="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r>
              <a:rPr lang="en-US" altLang="en-US" sz="1800" smtClean="0">
                <a:latin typeface="Verdana" pitchFamily="34" charset="0"/>
              </a:rPr>
              <a:t> </a:t>
            </a:r>
          </a:p>
        </p:txBody>
      </p:sp>
      <p:pic>
        <p:nvPicPr>
          <p:cNvPr id="3" name="Picture 3" descr="Pearson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88238" y="6356350"/>
            <a:ext cx="1655762"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Pearson_Strap_Bound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356350"/>
            <a:ext cx="190817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2" descr="gitman_brief_cvr_mechanicals_v1-1.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6350"/>
            <a:ext cx="4845050" cy="639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288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81071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0"/>
            <a:ext cx="21145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71003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06345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957576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47800"/>
            <a:ext cx="41148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1148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01627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05348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61949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0648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71444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32549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body" idx="1"/>
          </p:nvPr>
        </p:nvSpPr>
        <p:spPr bwMode="auto">
          <a:xfrm>
            <a:off x="381000" y="1447800"/>
            <a:ext cx="83820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7" name="Rectangle 5"/>
          <p:cNvSpPr>
            <a:spLocks noGrp="1" noChangeArrowheads="1"/>
          </p:cNvSpPr>
          <p:nvPr>
            <p:ph type="title"/>
          </p:nvPr>
        </p:nvSpPr>
        <p:spPr bwMode="auto">
          <a:xfrm>
            <a:off x="381000" y="0"/>
            <a:ext cx="8458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smtClean="0"/>
              <a:t>Click to edit Master title style</a:t>
            </a:r>
          </a:p>
        </p:txBody>
      </p:sp>
      <p:sp>
        <p:nvSpPr>
          <p:cNvPr id="1028" name="Rectangle 2"/>
          <p:cNvSpPr>
            <a:spLocks noChangeArrowheads="1"/>
          </p:cNvSpPr>
          <p:nvPr/>
        </p:nvSpPr>
        <p:spPr bwMode="gray">
          <a:xfrm>
            <a:off x="0" y="6400800"/>
            <a:ext cx="9144000" cy="457200"/>
          </a:xfrm>
          <a:prstGeom prst="rect">
            <a:avLst/>
          </a:prstGeom>
          <a:solidFill>
            <a:srgbClr val="34565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algn="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endParaRPr lang="en-US" altLang="en-US" sz="1800" smtClean="0">
              <a:latin typeface="Verdana" pitchFamily="34" charset="0"/>
            </a:endParaRPr>
          </a:p>
        </p:txBody>
      </p:sp>
      <p:sp>
        <p:nvSpPr>
          <p:cNvPr id="1029" name="Rectangle 6"/>
          <p:cNvSpPr>
            <a:spLocks noChangeArrowheads="1"/>
          </p:cNvSpPr>
          <p:nvPr/>
        </p:nvSpPr>
        <p:spPr bwMode="gray">
          <a:xfrm>
            <a:off x="392113" y="6553200"/>
            <a:ext cx="5399087"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algn="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l">
              <a:defRPr/>
            </a:pPr>
            <a:r>
              <a:rPr lang="en-US" altLang="en-US" sz="900" smtClean="0">
                <a:solidFill>
                  <a:schemeClr val="bg1"/>
                </a:solidFill>
                <a:latin typeface="Verdana" pitchFamily="34" charset="0"/>
              </a:rPr>
              <a:t>Copyright ©2015 Pearson Education, Inc. All rights reserved.</a:t>
            </a:r>
            <a:endParaRPr lang="en-GB" altLang="en-US" sz="900" smtClean="0">
              <a:solidFill>
                <a:schemeClr val="bg1"/>
              </a:solidFill>
              <a:latin typeface="Verdana" pitchFamily="34" charset="0"/>
            </a:endParaRPr>
          </a:p>
        </p:txBody>
      </p:sp>
      <p:sp>
        <p:nvSpPr>
          <p:cNvPr id="1030" name="Rectangle 7"/>
          <p:cNvSpPr>
            <a:spLocks noChangeArrowheads="1"/>
          </p:cNvSpPr>
          <p:nvPr/>
        </p:nvSpPr>
        <p:spPr bwMode="gray">
          <a:xfrm>
            <a:off x="8382000" y="6553200"/>
            <a:ext cx="360363"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algn="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r>
              <a:rPr lang="en-GB" altLang="en-US" sz="900" smtClean="0">
                <a:solidFill>
                  <a:schemeClr val="bg1"/>
                </a:solidFill>
                <a:latin typeface="Verdana" pitchFamily="34" charset="0"/>
              </a:rPr>
              <a:t>11-</a:t>
            </a:r>
            <a:fld id="{90E4A089-A939-465C-B7C9-793F264388CA}" type="slidenum">
              <a:rPr lang="en-GB" altLang="en-US" sz="900" smtClean="0">
                <a:solidFill>
                  <a:schemeClr val="bg1"/>
                </a:solidFill>
                <a:latin typeface="Verdana" pitchFamily="34" charset="0"/>
              </a:rPr>
              <a:pPr>
                <a:defRPr/>
              </a:pPr>
              <a:t>‹#›</a:t>
            </a:fld>
            <a:r>
              <a:rPr lang="en-GB" altLang="en-US" sz="900" smtClean="0">
                <a:solidFill>
                  <a:schemeClr val="bg1"/>
                </a:solidFill>
                <a:latin typeface="Verdana" pitchFamily="34" charset="0"/>
              </a:rPr>
              <a:t> </a:t>
            </a:r>
          </a:p>
        </p:txBody>
      </p:sp>
    </p:spTree>
  </p:cSld>
  <p:clrMap bg1="lt1" tx1="dk1" bg2="lt2" tx2="dk2" accent1="accent1" accent2="accent2" accent3="accent3" accent4="accent4" accent5="accent5" accent6="accent6" hlink="hlink" folHlink="folHlink"/>
  <p:sldLayoutIdLst>
    <p:sldLayoutId id="2147483863"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Lst>
  <p:hf hdr="0" dt="0"/>
  <p:txStyles>
    <p:titleStyle>
      <a:lvl1pPr algn="l" rtl="0" eaLnBrk="0" fontAlgn="base" hangingPunct="0">
        <a:spcBef>
          <a:spcPct val="0"/>
        </a:spcBef>
        <a:spcAft>
          <a:spcPct val="0"/>
        </a:spcAft>
        <a:defRPr sz="2800" b="1">
          <a:solidFill>
            <a:schemeClr val="tx1"/>
          </a:solidFill>
          <a:latin typeface="+mj-lt"/>
          <a:ea typeface="ヒラギノ角ゴ Pro W3" pitchFamily="-1" charset="-128"/>
          <a:cs typeface="ヒラギノ角ゴ Pro W3" pitchFamily="-1" charset="-128"/>
        </a:defRPr>
      </a:lvl1pPr>
      <a:lvl2pPr algn="l" rtl="0" eaLnBrk="0" fontAlgn="base" hangingPunct="0">
        <a:spcBef>
          <a:spcPct val="0"/>
        </a:spcBef>
        <a:spcAft>
          <a:spcPct val="0"/>
        </a:spcAft>
        <a:defRPr sz="2800" b="1">
          <a:solidFill>
            <a:schemeClr val="tx1"/>
          </a:solidFill>
          <a:latin typeface="Verdana" pitchFamily="-1" charset="0"/>
          <a:ea typeface="ヒラギノ角ゴ Pro W3" pitchFamily="-1" charset="-128"/>
          <a:cs typeface="ヒラギノ角ゴ Pro W3" pitchFamily="-1" charset="-128"/>
        </a:defRPr>
      </a:lvl2pPr>
      <a:lvl3pPr algn="l" rtl="0" eaLnBrk="0" fontAlgn="base" hangingPunct="0">
        <a:spcBef>
          <a:spcPct val="0"/>
        </a:spcBef>
        <a:spcAft>
          <a:spcPct val="0"/>
        </a:spcAft>
        <a:defRPr sz="2800" b="1">
          <a:solidFill>
            <a:schemeClr val="tx1"/>
          </a:solidFill>
          <a:latin typeface="Verdana" pitchFamily="-1" charset="0"/>
          <a:ea typeface="ヒラギノ角ゴ Pro W3" pitchFamily="-1" charset="-128"/>
          <a:cs typeface="ヒラギノ角ゴ Pro W3" pitchFamily="-1" charset="-128"/>
        </a:defRPr>
      </a:lvl3pPr>
      <a:lvl4pPr algn="l" rtl="0" eaLnBrk="0" fontAlgn="base" hangingPunct="0">
        <a:spcBef>
          <a:spcPct val="0"/>
        </a:spcBef>
        <a:spcAft>
          <a:spcPct val="0"/>
        </a:spcAft>
        <a:defRPr sz="2800" b="1">
          <a:solidFill>
            <a:schemeClr val="tx1"/>
          </a:solidFill>
          <a:latin typeface="Verdana" pitchFamily="-1" charset="0"/>
          <a:ea typeface="ヒラギノ角ゴ Pro W3" pitchFamily="-1" charset="-128"/>
          <a:cs typeface="ヒラギノ角ゴ Pro W3" pitchFamily="-1" charset="-128"/>
        </a:defRPr>
      </a:lvl4pPr>
      <a:lvl5pPr algn="l" rtl="0" eaLnBrk="0" fontAlgn="base" hangingPunct="0">
        <a:spcBef>
          <a:spcPct val="0"/>
        </a:spcBef>
        <a:spcAft>
          <a:spcPct val="0"/>
        </a:spcAft>
        <a:defRPr sz="2800" b="1">
          <a:solidFill>
            <a:schemeClr val="tx1"/>
          </a:solidFill>
          <a:latin typeface="Verdana" pitchFamily="-1" charset="0"/>
          <a:ea typeface="ヒラギノ角ゴ Pro W3" pitchFamily="-1" charset="-128"/>
          <a:cs typeface="ヒラギノ角ゴ Pro W3" pitchFamily="-1" charset="-128"/>
        </a:defRPr>
      </a:lvl5pPr>
      <a:lvl6pPr marL="457200" algn="l" rtl="0" eaLnBrk="1" fontAlgn="base" hangingPunct="1">
        <a:spcBef>
          <a:spcPct val="0"/>
        </a:spcBef>
        <a:spcAft>
          <a:spcPct val="0"/>
        </a:spcAft>
        <a:defRPr sz="3200" b="1">
          <a:solidFill>
            <a:schemeClr val="tx1"/>
          </a:solidFill>
          <a:latin typeface="Verdana" pitchFamily="-1" charset="0"/>
        </a:defRPr>
      </a:lvl6pPr>
      <a:lvl7pPr marL="914400" algn="l" rtl="0" eaLnBrk="1" fontAlgn="base" hangingPunct="1">
        <a:spcBef>
          <a:spcPct val="0"/>
        </a:spcBef>
        <a:spcAft>
          <a:spcPct val="0"/>
        </a:spcAft>
        <a:defRPr sz="3200" b="1">
          <a:solidFill>
            <a:schemeClr val="tx1"/>
          </a:solidFill>
          <a:latin typeface="Verdana" pitchFamily="-1" charset="0"/>
        </a:defRPr>
      </a:lvl7pPr>
      <a:lvl8pPr marL="1371600" algn="l" rtl="0" eaLnBrk="1" fontAlgn="base" hangingPunct="1">
        <a:spcBef>
          <a:spcPct val="0"/>
        </a:spcBef>
        <a:spcAft>
          <a:spcPct val="0"/>
        </a:spcAft>
        <a:defRPr sz="3200" b="1">
          <a:solidFill>
            <a:schemeClr val="tx1"/>
          </a:solidFill>
          <a:latin typeface="Verdana" pitchFamily="-1" charset="0"/>
        </a:defRPr>
      </a:lvl8pPr>
      <a:lvl9pPr marL="1828800" algn="l" rtl="0" eaLnBrk="1" fontAlgn="base" hangingPunct="1">
        <a:spcBef>
          <a:spcPct val="0"/>
        </a:spcBef>
        <a:spcAft>
          <a:spcPct val="0"/>
        </a:spcAft>
        <a:defRPr sz="3200" b="1">
          <a:solidFill>
            <a:schemeClr val="tx1"/>
          </a:solidFill>
          <a:latin typeface="Verdana" pitchFamily="-1"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ヒラギノ角ゴ Pro W3" pitchFamily="-1" charset="-128"/>
          <a:cs typeface="ヒラギノ角ゴ Pro W3" pitchFamily="-1" charset="-128"/>
        </a:defRPr>
      </a:lvl1pPr>
      <a:lvl2pPr marL="742950" indent="-285750" algn="l" rtl="0" eaLnBrk="0" fontAlgn="base" hangingPunct="0">
        <a:spcBef>
          <a:spcPct val="20000"/>
        </a:spcBef>
        <a:spcAft>
          <a:spcPct val="0"/>
        </a:spcAft>
        <a:buChar char="–"/>
        <a:defRPr sz="2000">
          <a:solidFill>
            <a:schemeClr val="tx1"/>
          </a:solidFill>
          <a:latin typeface="+mn-lt"/>
          <a:ea typeface="ヒラギノ角ゴ Pro W3" pitchFamily="-1" charset="-128"/>
          <a:cs typeface="ヒラギノ角ゴ Pro W3" charset="0"/>
        </a:defRPr>
      </a:lvl2pPr>
      <a:lvl3pPr marL="1143000" indent="-228600" algn="l" rtl="0" eaLnBrk="0" fontAlgn="base" hangingPunct="0">
        <a:spcBef>
          <a:spcPct val="20000"/>
        </a:spcBef>
        <a:spcAft>
          <a:spcPct val="0"/>
        </a:spcAft>
        <a:buChar char="•"/>
        <a:defRPr>
          <a:solidFill>
            <a:schemeClr val="tx1"/>
          </a:solidFill>
          <a:latin typeface="+mn-lt"/>
          <a:ea typeface="MS PGothic" pitchFamily="34" charset="-128"/>
          <a:cs typeface="ＭＳ Ｐゴシック" pitchFamily="-84" charset="-128"/>
        </a:defRPr>
      </a:lvl3pPr>
      <a:lvl4pPr marL="1600200" indent="-228600" algn="l" rtl="0" eaLnBrk="0" fontAlgn="base" hangingPunct="0">
        <a:spcBef>
          <a:spcPct val="20000"/>
        </a:spcBef>
        <a:spcAft>
          <a:spcPct val="0"/>
        </a:spcAft>
        <a:buChar char="–"/>
        <a:defRPr sz="16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1600">
          <a:solidFill>
            <a:schemeClr val="tx1"/>
          </a:solidFill>
          <a:latin typeface="+mn-lt"/>
          <a:ea typeface="MS PGothic" pitchFamily="34" charset="-128"/>
        </a:defRPr>
      </a:lvl5pPr>
      <a:lvl6pPr marL="2514600" indent="-228600" algn="l" rtl="0" eaLnBrk="1" fontAlgn="base" hangingPunct="1">
        <a:spcBef>
          <a:spcPct val="20000"/>
        </a:spcBef>
        <a:spcAft>
          <a:spcPct val="0"/>
        </a:spcAft>
        <a:buChar char="»"/>
        <a:defRPr>
          <a:solidFill>
            <a:schemeClr val="tx1"/>
          </a:solidFill>
          <a:latin typeface="+mn-lt"/>
          <a:ea typeface="ヒラギノ角ゴ Pro W3" pitchFamily="-1" charset="-128"/>
        </a:defRPr>
      </a:lvl6pPr>
      <a:lvl7pPr marL="2971800" indent="-228600" algn="l" rtl="0" eaLnBrk="1" fontAlgn="base" hangingPunct="1">
        <a:spcBef>
          <a:spcPct val="20000"/>
        </a:spcBef>
        <a:spcAft>
          <a:spcPct val="0"/>
        </a:spcAft>
        <a:buChar char="»"/>
        <a:defRPr>
          <a:solidFill>
            <a:schemeClr val="tx1"/>
          </a:solidFill>
          <a:latin typeface="+mn-lt"/>
          <a:ea typeface="ヒラギノ角ゴ Pro W3" pitchFamily="-1" charset="-128"/>
        </a:defRPr>
      </a:lvl7pPr>
      <a:lvl8pPr marL="3429000" indent="-228600" algn="l" rtl="0" eaLnBrk="1" fontAlgn="base" hangingPunct="1">
        <a:spcBef>
          <a:spcPct val="20000"/>
        </a:spcBef>
        <a:spcAft>
          <a:spcPct val="0"/>
        </a:spcAft>
        <a:buChar char="»"/>
        <a:defRPr>
          <a:solidFill>
            <a:schemeClr val="tx1"/>
          </a:solidFill>
          <a:latin typeface="+mn-lt"/>
          <a:ea typeface="ヒラギノ角ゴ Pro W3" pitchFamily="-1" charset="-128"/>
        </a:defRPr>
      </a:lvl8pPr>
      <a:lvl9pPr marL="3886200" indent="-228600" algn="l" rtl="0" eaLnBrk="1" fontAlgn="base" hangingPunct="1">
        <a:spcBef>
          <a:spcPct val="20000"/>
        </a:spcBef>
        <a:spcAft>
          <a:spcPct val="0"/>
        </a:spcAft>
        <a:buChar char="»"/>
        <a:defRPr>
          <a:solidFill>
            <a:schemeClr val="tx1"/>
          </a:solidFill>
          <a:latin typeface="+mn-lt"/>
          <a:ea typeface="ヒラギノ角ゴ Pro W3"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0"/>
          <p:cNvSpPr>
            <a:spLocks noChangeArrowheads="1"/>
          </p:cNvSpPr>
          <p:nvPr/>
        </p:nvSpPr>
        <p:spPr bwMode="auto">
          <a:xfrm>
            <a:off x="5410200" y="457200"/>
            <a:ext cx="3429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r"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algn="r"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algn="r"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algn="r"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lnSpc>
                <a:spcPts val="4200"/>
              </a:lnSpc>
            </a:pPr>
            <a:r>
              <a:rPr lang="en-US" altLang="en-US" sz="2800" b="1">
                <a:solidFill>
                  <a:schemeClr val="tx2"/>
                </a:solidFill>
                <a:latin typeface="Verdana" pitchFamily="34" charset="0"/>
              </a:rPr>
              <a:t>Chapter 11</a:t>
            </a:r>
          </a:p>
        </p:txBody>
      </p:sp>
      <p:sp>
        <p:nvSpPr>
          <p:cNvPr id="3075" name="Rectangle 11"/>
          <p:cNvSpPr>
            <a:spLocks noChangeArrowheads="1"/>
          </p:cNvSpPr>
          <p:nvPr/>
        </p:nvSpPr>
        <p:spPr bwMode="auto">
          <a:xfrm>
            <a:off x="5410200" y="1981200"/>
            <a:ext cx="3429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r"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algn="r"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algn="r"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algn="r"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r>
              <a:rPr lang="en-US" altLang="en-US" sz="2800" b="1">
                <a:latin typeface="Verdana" pitchFamily="34" charset="0"/>
              </a:rPr>
              <a:t>Capital Budgeting Cash</a:t>
            </a:r>
          </a:p>
          <a:p>
            <a:pPr algn="ctr"/>
            <a:r>
              <a:rPr lang="en-US" altLang="en-US" sz="2800" b="1">
                <a:latin typeface="Verdana" pitchFamily="34" charset="0"/>
              </a:rPr>
              <a:t>Flows and Risk Refinements</a:t>
            </a:r>
            <a:endParaRPr lang="en-US" altLang="en-US" sz="4400" b="1">
              <a:latin typeface="Verdana"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smtClean="0">
                <a:solidFill>
                  <a:srgbClr val="000000"/>
                </a:solidFill>
                <a:ea typeface="ヒラギノ角ゴ Pro W3" pitchFamily="-84" charset="-128"/>
              </a:rPr>
              <a:t>Relevant Cash Flows: Sunk Costs and Opportunity Costs</a:t>
            </a:r>
          </a:p>
        </p:txBody>
      </p:sp>
      <p:sp>
        <p:nvSpPr>
          <p:cNvPr id="12291" name="Rectangle 3"/>
          <p:cNvSpPr>
            <a:spLocks noGrp="1" noChangeArrowheads="1"/>
          </p:cNvSpPr>
          <p:nvPr>
            <p:ph idx="1"/>
          </p:nvPr>
        </p:nvSpPr>
        <p:spPr/>
        <p:txBody>
          <a:bodyPr/>
          <a:lstStyle/>
          <a:p>
            <a:pPr marL="0" indent="0" eaLnBrk="1" hangingPunct="1">
              <a:buFontTx/>
              <a:buNone/>
            </a:pPr>
            <a:r>
              <a:rPr lang="en-US" altLang="en-US" b="1" dirty="0" smtClean="0">
                <a:solidFill>
                  <a:srgbClr val="000000"/>
                </a:solidFill>
                <a:ea typeface="ヒラギノ角ゴ Pro W3" pitchFamily="-84" charset="-128"/>
              </a:rPr>
              <a:t>Sunk costs</a:t>
            </a:r>
            <a:r>
              <a:rPr lang="en-US" altLang="en-US" dirty="0" smtClean="0">
                <a:solidFill>
                  <a:srgbClr val="000000"/>
                </a:solidFill>
                <a:ea typeface="ヒラギノ角ゴ Pro W3" pitchFamily="-84" charset="-128"/>
              </a:rPr>
              <a:t> are cash outlays that have already been made (past outlays) and therefore have no effect on the cash flows relevant to a current decision.</a:t>
            </a:r>
          </a:p>
          <a:p>
            <a:pPr lvl="1" eaLnBrk="1" hangingPunct="1"/>
            <a:r>
              <a:rPr lang="en-US" altLang="en-US" dirty="0" smtClean="0">
                <a:solidFill>
                  <a:srgbClr val="000000"/>
                </a:solidFill>
                <a:ea typeface="ヒラギノ角ゴ Pro W3" pitchFamily="-84" charset="-128"/>
              </a:rPr>
              <a:t>Sunk costs should not be included in a project</a:t>
            </a:r>
            <a:r>
              <a:rPr lang="ja-JP" altLang="en-US" dirty="0" smtClean="0">
                <a:solidFill>
                  <a:srgbClr val="000000"/>
                </a:solidFill>
                <a:ea typeface="ヒラギノ角ゴ Pro W3" pitchFamily="-84" charset="-128"/>
              </a:rPr>
              <a:t>’</a:t>
            </a:r>
            <a:r>
              <a:rPr lang="en-US" altLang="ja-JP" dirty="0" smtClean="0">
                <a:solidFill>
                  <a:srgbClr val="000000"/>
                </a:solidFill>
                <a:ea typeface="ヒラギノ角ゴ Pro W3" pitchFamily="-84" charset="-128"/>
              </a:rPr>
              <a:t>s incremental cash flows.</a:t>
            </a:r>
          </a:p>
          <a:p>
            <a:pPr marL="0" indent="0" eaLnBrk="1" hangingPunct="1">
              <a:buFontTx/>
              <a:buNone/>
            </a:pPr>
            <a:r>
              <a:rPr lang="en-US" altLang="en-US" b="1" dirty="0" smtClean="0">
                <a:solidFill>
                  <a:srgbClr val="000000"/>
                </a:solidFill>
                <a:ea typeface="ヒラギノ角ゴ Pro W3" pitchFamily="-84" charset="-128"/>
              </a:rPr>
              <a:t>Opportunity costs</a:t>
            </a:r>
            <a:r>
              <a:rPr lang="en-US" altLang="en-US" dirty="0" smtClean="0">
                <a:solidFill>
                  <a:srgbClr val="000000"/>
                </a:solidFill>
                <a:ea typeface="ヒラギノ角ゴ Pro W3" pitchFamily="-84" charset="-128"/>
              </a:rPr>
              <a:t> are cash flows that could be realized from the best alternative use of an owned asset.</a:t>
            </a:r>
          </a:p>
          <a:p>
            <a:pPr lvl="1" eaLnBrk="1" hangingPunct="1"/>
            <a:r>
              <a:rPr lang="en-US" altLang="en-US" dirty="0" smtClean="0">
                <a:solidFill>
                  <a:srgbClr val="000000"/>
                </a:solidFill>
                <a:ea typeface="ヒラギノ角ゴ Pro W3" pitchFamily="-84" charset="-128"/>
              </a:rPr>
              <a:t>Opportunity costs should be included as cash outflows when one is determining a project</a:t>
            </a:r>
            <a:r>
              <a:rPr lang="ja-JP" altLang="en-US" dirty="0" smtClean="0">
                <a:solidFill>
                  <a:srgbClr val="000000"/>
                </a:solidFill>
                <a:ea typeface="ヒラギノ角ゴ Pro W3" pitchFamily="-84" charset="-128"/>
              </a:rPr>
              <a:t>’</a:t>
            </a:r>
            <a:r>
              <a:rPr lang="en-US" altLang="ja-JP" dirty="0" smtClean="0">
                <a:solidFill>
                  <a:srgbClr val="000000"/>
                </a:solidFill>
                <a:ea typeface="ヒラギノ角ゴ Pro W3" pitchFamily="-84" charset="-128"/>
              </a:rPr>
              <a:t>s incremental cash flows.</a:t>
            </a:r>
            <a:endParaRPr lang="en-US" altLang="en-US" dirty="0" smtClean="0">
              <a:solidFill>
                <a:srgbClr val="000000"/>
              </a:solidFill>
              <a:ea typeface="ヒラギノ角ゴ Pro W3" pitchFamily="-8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291">
                                            <p:txEl>
                                              <p:pRg st="2" end="2"/>
                                            </p:txEl>
                                          </p:spTgt>
                                        </p:tgtEl>
                                        <p:attrNameLst>
                                          <p:attrName>style.visibility</p:attrName>
                                        </p:attrNameLst>
                                      </p:cBhvr>
                                      <p:to>
                                        <p:strVal val="visible"/>
                                      </p:to>
                                    </p:set>
                                    <p:animEffect transition="in" filter="wipe(left)">
                                      <p:cBhvr>
                                        <p:cTn id="7" dur="500"/>
                                        <p:tgtEl>
                                          <p:spTgt spid="12291">
                                            <p:txEl>
                                              <p:pRg st="2" end="2"/>
                                            </p:txEl>
                                          </p:spTgt>
                                        </p:tgtEl>
                                      </p:cBhvr>
                                    </p:animEffect>
                                  </p:childTnLst>
                                </p:cTn>
                              </p:par>
                            </p:childTnLst>
                          </p:cTn>
                        </p:par>
                        <p:par>
                          <p:cTn id="8" fill="hold">
                            <p:stCondLst>
                              <p:cond delay="500"/>
                            </p:stCondLst>
                            <p:childTnLst>
                              <p:par>
                                <p:cTn id="9" presetID="22" presetClass="entr" presetSubtype="8" fill="hold" nodeType="afterEffect">
                                  <p:stCondLst>
                                    <p:cond delay="2000"/>
                                  </p:stCondLst>
                                  <p:childTnLst>
                                    <p:set>
                                      <p:cBhvr>
                                        <p:cTn id="10" dur="1" fill="hold">
                                          <p:stCondLst>
                                            <p:cond delay="0"/>
                                          </p:stCondLst>
                                        </p:cTn>
                                        <p:tgtEl>
                                          <p:spTgt spid="12291">
                                            <p:txEl>
                                              <p:pRg st="3" end="3"/>
                                            </p:txEl>
                                          </p:spTgt>
                                        </p:tgtEl>
                                        <p:attrNameLst>
                                          <p:attrName>style.visibility</p:attrName>
                                        </p:attrNameLst>
                                      </p:cBhvr>
                                      <p:to>
                                        <p:strVal val="visible"/>
                                      </p:to>
                                    </p:set>
                                    <p:animEffect transition="in" filter="wipe(left)">
                                      <p:cBhvr>
                                        <p:cTn id="11" dur="500"/>
                                        <p:tgtEl>
                                          <p:spTgt spid="122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eaLnBrk="1" hangingPunct="1"/>
            <a:r>
              <a:rPr lang="en-US" altLang="en-US" smtClean="0">
                <a:ea typeface="ヒラギノ角ゴ Pro W3" pitchFamily="-84" charset="-128"/>
              </a:rPr>
              <a:t>Chapter Resources on MyFinanceLab</a:t>
            </a:r>
          </a:p>
        </p:txBody>
      </p:sp>
      <p:sp>
        <p:nvSpPr>
          <p:cNvPr id="104451" name="Rectangle 3"/>
          <p:cNvSpPr>
            <a:spLocks noGrp="1" noChangeArrowheads="1"/>
          </p:cNvSpPr>
          <p:nvPr>
            <p:ph idx="1"/>
          </p:nvPr>
        </p:nvSpPr>
        <p:spPr/>
        <p:txBody>
          <a:bodyPr/>
          <a:lstStyle/>
          <a:p>
            <a:pPr eaLnBrk="1" hangingPunct="1"/>
            <a:r>
              <a:rPr lang="en-US" altLang="en-US" smtClean="0">
                <a:ea typeface="ヒラギノ角ゴ Pro W3" pitchFamily="-84" charset="-128"/>
              </a:rPr>
              <a:t>Chapter Cases</a:t>
            </a:r>
          </a:p>
          <a:p>
            <a:pPr eaLnBrk="1" hangingPunct="1"/>
            <a:r>
              <a:rPr lang="en-US" altLang="en-US" smtClean="0">
                <a:ea typeface="ヒラギノ角ゴ Pro W3" pitchFamily="-84" charset="-128"/>
              </a:rPr>
              <a:t>Group Exercises</a:t>
            </a:r>
          </a:p>
          <a:p>
            <a:pPr eaLnBrk="1" hangingPunct="1"/>
            <a:r>
              <a:rPr lang="en-US" altLang="en-US" smtClean="0">
                <a:ea typeface="ヒラギノ角ゴ Pro W3" pitchFamily="-84" charset="-128"/>
              </a:rPr>
              <a:t>Critical Thinking Problems</a:t>
            </a:r>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en-US" dirty="0" smtClean="0">
                <a:ea typeface="ヒラギノ角ゴ Pro W3" pitchFamily="-84" charset="-128"/>
              </a:rPr>
              <a:t>Relevant Cash Flows: Sunk Costs and Opportunity Costs </a:t>
            </a:r>
          </a:p>
        </p:txBody>
      </p:sp>
      <p:sp>
        <p:nvSpPr>
          <p:cNvPr id="13315" name="Rectangle 3"/>
          <p:cNvSpPr>
            <a:spLocks noGrp="1" noChangeArrowheads="1"/>
          </p:cNvSpPr>
          <p:nvPr>
            <p:ph idx="4294967295"/>
          </p:nvPr>
        </p:nvSpPr>
        <p:spPr/>
        <p:txBody>
          <a:bodyPr/>
          <a:lstStyle/>
          <a:p>
            <a:pPr marL="0" indent="0" eaLnBrk="1" hangingPunct="1">
              <a:buFontTx/>
              <a:buNone/>
            </a:pPr>
            <a:r>
              <a:rPr lang="en-US" altLang="en-US" smtClean="0">
                <a:solidFill>
                  <a:srgbClr val="000000"/>
                </a:solidFill>
                <a:ea typeface="ヒラギノ角ゴ Pro W3" pitchFamily="-84" charset="-128"/>
              </a:rPr>
              <a:t>Jankow Equipment is considering renewing its drill press X12, which it purchased 3 years earlier for $237,000, by retrofitting it with the computerized control system from an obsolete piece of equipment it owns. The obsolete equipment could be sold today for a high bid of $42,000, but without its computerized control system, it would be worth nothing. </a:t>
            </a:r>
          </a:p>
          <a:p>
            <a:pPr lvl="1" eaLnBrk="1" hangingPunct="1"/>
            <a:r>
              <a:rPr lang="en-US" altLang="en-US" smtClean="0">
                <a:solidFill>
                  <a:srgbClr val="000000"/>
                </a:solidFill>
                <a:ea typeface="ヒラギノ角ゴ Pro W3" pitchFamily="-84" charset="-128"/>
              </a:rPr>
              <a:t>The $237,000 cost of drill press X12 is a sunk cost because it represents an earlier cash outlay. </a:t>
            </a:r>
          </a:p>
          <a:p>
            <a:pPr lvl="1" eaLnBrk="1" hangingPunct="1"/>
            <a:r>
              <a:rPr lang="en-US" altLang="en-US" smtClean="0">
                <a:solidFill>
                  <a:srgbClr val="000000"/>
                </a:solidFill>
                <a:ea typeface="ヒラギノ角ゴ Pro W3" pitchFamily="-84" charset="-128"/>
              </a:rPr>
              <a:t>Although Jankow owns the obsolete piece of equipment, the proposed use of its computerized control system represents an opportunity cost of $42,000—the highest price at which it could be sold today. </a:t>
            </a:r>
            <a:endParaRPr lang="en-US" altLang="en-US" smtClean="0">
              <a:ea typeface="ヒラギノ角ゴ Pro W3" pitchFamily="-8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3315">
                                            <p:txEl>
                                              <p:pRg st="1" end="1"/>
                                            </p:txEl>
                                          </p:spTgt>
                                        </p:tgtEl>
                                        <p:attrNameLst>
                                          <p:attrName>style.visibility</p:attrName>
                                        </p:attrNameLst>
                                      </p:cBhvr>
                                      <p:to>
                                        <p:strVal val="visible"/>
                                      </p:to>
                                    </p:set>
                                    <p:animEffect transition="in" filter="wipe(left)">
                                      <p:cBhvr>
                                        <p:cTn id="7" dur="500"/>
                                        <p:tgtEl>
                                          <p:spTgt spid="1331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3315">
                                            <p:txEl>
                                              <p:pRg st="2" end="2"/>
                                            </p:txEl>
                                          </p:spTgt>
                                        </p:tgtEl>
                                        <p:attrNameLst>
                                          <p:attrName>style.visibility</p:attrName>
                                        </p:attrNameLst>
                                      </p:cBhvr>
                                      <p:to>
                                        <p:strVal val="visible"/>
                                      </p:to>
                                    </p:set>
                                    <p:animEffect transition="in" filter="wipe(left)">
                                      <p:cBhvr>
                                        <p:cTn id="12" dur="500"/>
                                        <p:tgtEl>
                                          <p:spTgt spid="133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en-US" smtClean="0">
                <a:solidFill>
                  <a:srgbClr val="000000"/>
                </a:solidFill>
                <a:ea typeface="ヒラギノ角ゴ Pro W3" pitchFamily="-84" charset="-128"/>
              </a:rPr>
              <a:t>Matter of Fact</a:t>
            </a:r>
          </a:p>
        </p:txBody>
      </p:sp>
      <p:sp>
        <p:nvSpPr>
          <p:cNvPr id="14339" name="Rectangle 3"/>
          <p:cNvSpPr>
            <a:spLocks noGrp="1" noChangeArrowheads="1"/>
          </p:cNvSpPr>
          <p:nvPr>
            <p:ph idx="1"/>
          </p:nvPr>
        </p:nvSpPr>
        <p:spPr/>
        <p:txBody>
          <a:bodyPr/>
          <a:lstStyle/>
          <a:p>
            <a:pPr eaLnBrk="1" hangingPunct="1">
              <a:buFontTx/>
              <a:buNone/>
            </a:pPr>
            <a:r>
              <a:rPr lang="en-US" altLang="en-US" smtClean="0">
                <a:solidFill>
                  <a:srgbClr val="000000"/>
                </a:solidFill>
                <a:ea typeface="ヒラギノ角ゴ Pro W3" pitchFamily="-84" charset="-128"/>
              </a:rPr>
              <a:t>Who Receives the Most FDI?</a:t>
            </a:r>
          </a:p>
          <a:p>
            <a:pPr lvl="1" eaLnBrk="1" hangingPunct="1"/>
            <a:r>
              <a:rPr lang="en-US" altLang="en-US" smtClean="0">
                <a:solidFill>
                  <a:srgbClr val="000000"/>
                </a:solidFill>
                <a:ea typeface="ヒラギノ角ゴ Pro W3" pitchFamily="-84" charset="-128"/>
              </a:rPr>
              <a:t>In 2012, the United States was the world</a:t>
            </a:r>
            <a:r>
              <a:rPr lang="ja-JP" altLang="en-US" smtClean="0">
                <a:solidFill>
                  <a:srgbClr val="000000"/>
                </a:solidFill>
                <a:ea typeface="ヒラギノ角ゴ Pro W3" pitchFamily="-84" charset="-128"/>
              </a:rPr>
              <a:t>’</a:t>
            </a:r>
            <a:r>
              <a:rPr lang="en-US" altLang="ja-JP" smtClean="0">
                <a:solidFill>
                  <a:srgbClr val="000000"/>
                </a:solidFill>
                <a:ea typeface="ヒラギノ角ゴ Pro W3" pitchFamily="-84" charset="-128"/>
              </a:rPr>
              <a:t>s largest recipient of FDI, receiving $174.7 billion. </a:t>
            </a:r>
          </a:p>
          <a:p>
            <a:pPr lvl="1" eaLnBrk="1" hangingPunct="1"/>
            <a:r>
              <a:rPr lang="en-US" altLang="en-US" smtClean="0">
                <a:solidFill>
                  <a:srgbClr val="000000"/>
                </a:solidFill>
                <a:ea typeface="ヒラギノ角ゴ Pro W3" pitchFamily="-84" charset="-128"/>
              </a:rPr>
              <a:t>However, that figure  represented a decrease from the record $234 billion in FDI received in 2011.</a:t>
            </a:r>
          </a:p>
          <a:p>
            <a:pPr lvl="1" eaLnBrk="1" hangingPunct="1"/>
            <a:r>
              <a:rPr lang="en-US" altLang="en-US" smtClean="0">
                <a:solidFill>
                  <a:srgbClr val="000000"/>
                </a:solidFill>
                <a:ea typeface="ヒラギノ角ゴ Pro W3" pitchFamily="-84" charset="-128"/>
              </a:rPr>
              <a:t>Not surprisingly, China is not far behind the United States. In fact, for the first half of 2012, more FDI flowed into China than into any other country.</a:t>
            </a:r>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en-US" smtClean="0">
                <a:ea typeface="ヒラギノ角ゴ Pro W3" pitchFamily="-84" charset="-128"/>
              </a:rPr>
              <a:t>Table 11.1 The Basic Format for Determining Initial Investment</a:t>
            </a:r>
          </a:p>
        </p:txBody>
      </p:sp>
      <p:pic>
        <p:nvPicPr>
          <p:cNvPr id="17411" name="Picture 7" descr="tbl11_01.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209800"/>
            <a:ext cx="6781800" cy="326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en-US" smtClean="0">
                <a:solidFill>
                  <a:srgbClr val="000000"/>
                </a:solidFill>
                <a:ea typeface="ヒラギノ角ゴ Pro W3" pitchFamily="-84" charset="-128"/>
              </a:rPr>
              <a:t>Finding the Initial Investment: </a:t>
            </a:r>
            <a:br>
              <a:rPr lang="en-US" altLang="en-US" smtClean="0">
                <a:solidFill>
                  <a:srgbClr val="000000"/>
                </a:solidFill>
                <a:ea typeface="ヒラギノ角ゴ Pro W3" pitchFamily="-84" charset="-128"/>
              </a:rPr>
            </a:br>
            <a:r>
              <a:rPr lang="en-US" altLang="en-US" smtClean="0">
                <a:solidFill>
                  <a:srgbClr val="000000"/>
                </a:solidFill>
                <a:ea typeface="ヒラギノ角ゴ Pro W3" pitchFamily="-84" charset="-128"/>
              </a:rPr>
              <a:t>Installed Cost of New Asset</a:t>
            </a:r>
          </a:p>
        </p:txBody>
      </p:sp>
      <p:sp>
        <p:nvSpPr>
          <p:cNvPr id="16387" name="Rectangle 3"/>
          <p:cNvSpPr>
            <a:spLocks noGrp="1" noChangeArrowheads="1"/>
          </p:cNvSpPr>
          <p:nvPr>
            <p:ph idx="1"/>
          </p:nvPr>
        </p:nvSpPr>
        <p:spPr/>
        <p:txBody>
          <a:bodyPr/>
          <a:lstStyle/>
          <a:p>
            <a:pPr eaLnBrk="1" hangingPunct="1"/>
            <a:r>
              <a:rPr lang="en-US" altLang="en-US" dirty="0" smtClean="0">
                <a:solidFill>
                  <a:srgbClr val="000000"/>
                </a:solidFill>
                <a:ea typeface="ヒラギノ角ゴ Pro W3" pitchFamily="-84" charset="-128"/>
              </a:rPr>
              <a:t>The </a:t>
            </a:r>
            <a:r>
              <a:rPr lang="en-US" altLang="en-US" b="1" dirty="0" smtClean="0">
                <a:solidFill>
                  <a:srgbClr val="000000"/>
                </a:solidFill>
                <a:ea typeface="ヒラギノ角ゴ Pro W3" pitchFamily="-84" charset="-128"/>
              </a:rPr>
              <a:t>cost of new asset</a:t>
            </a:r>
            <a:r>
              <a:rPr lang="en-US" altLang="en-US" dirty="0" smtClean="0">
                <a:solidFill>
                  <a:srgbClr val="000000"/>
                </a:solidFill>
                <a:ea typeface="ヒラギノ角ゴ Pro W3" pitchFamily="-84" charset="-128"/>
              </a:rPr>
              <a:t> is the net outflow necessary to acquire a new asset.</a:t>
            </a:r>
          </a:p>
          <a:p>
            <a:pPr eaLnBrk="1" hangingPunct="1"/>
            <a:r>
              <a:rPr lang="en-US" altLang="en-US" b="1" dirty="0" smtClean="0">
                <a:solidFill>
                  <a:srgbClr val="000000"/>
                </a:solidFill>
                <a:ea typeface="ヒラギノ角ゴ Pro W3" pitchFamily="-84" charset="-128"/>
              </a:rPr>
              <a:t>Installation costs</a:t>
            </a:r>
            <a:r>
              <a:rPr lang="en-US" altLang="en-US" dirty="0" smtClean="0">
                <a:solidFill>
                  <a:srgbClr val="000000"/>
                </a:solidFill>
                <a:ea typeface="ヒラギノ角ゴ Pro W3" pitchFamily="-84" charset="-128"/>
              </a:rPr>
              <a:t> are any added costs that are necessary to place an asset into operation.</a:t>
            </a:r>
          </a:p>
          <a:p>
            <a:pPr eaLnBrk="1" hangingPunct="1"/>
            <a:r>
              <a:rPr lang="en-US" altLang="en-US" dirty="0" smtClean="0">
                <a:solidFill>
                  <a:srgbClr val="000000"/>
                </a:solidFill>
                <a:ea typeface="ヒラギノ角ゴ Pro W3" pitchFamily="-84" charset="-128"/>
              </a:rPr>
              <a:t>The </a:t>
            </a:r>
            <a:r>
              <a:rPr lang="en-US" altLang="en-US" b="1" dirty="0" smtClean="0">
                <a:solidFill>
                  <a:srgbClr val="000000"/>
                </a:solidFill>
                <a:ea typeface="ヒラギノ角ゴ Pro W3" pitchFamily="-84" charset="-128"/>
              </a:rPr>
              <a:t>installed cost of new asset</a:t>
            </a:r>
            <a:r>
              <a:rPr lang="en-US" altLang="en-US" dirty="0" smtClean="0">
                <a:solidFill>
                  <a:srgbClr val="000000"/>
                </a:solidFill>
                <a:ea typeface="ヒラギノ角ゴ Pro W3" pitchFamily="-84" charset="-128"/>
              </a:rPr>
              <a:t> is the cost of new asset plus its installation costs; equals the asset</a:t>
            </a:r>
            <a:r>
              <a:rPr lang="ja-JP" altLang="en-US" dirty="0" smtClean="0">
                <a:solidFill>
                  <a:srgbClr val="000000"/>
                </a:solidFill>
                <a:ea typeface="ヒラギノ角ゴ Pro W3" pitchFamily="-84" charset="-128"/>
              </a:rPr>
              <a:t>’</a:t>
            </a:r>
            <a:r>
              <a:rPr lang="en-US" altLang="ja-JP" dirty="0" smtClean="0">
                <a:solidFill>
                  <a:srgbClr val="000000"/>
                </a:solidFill>
                <a:ea typeface="ヒラギノ角ゴ Pro W3" pitchFamily="-84" charset="-128"/>
              </a:rPr>
              <a:t>s depreciable value.</a:t>
            </a:r>
            <a:endParaRPr lang="en-US" altLang="en-US" dirty="0" smtClean="0">
              <a:solidFill>
                <a:srgbClr val="000000"/>
              </a:solidFill>
              <a:ea typeface="ヒラギノ角ゴ Pro W3" pitchFamily="-8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animEffect transition="in" filter="wipe(left)">
                                      <p:cBhvr>
                                        <p:cTn id="7" dur="500"/>
                                        <p:tgtEl>
                                          <p:spTgt spid="16387">
                                            <p:txEl>
                                              <p:pRg st="1" end="1"/>
                                            </p:txEl>
                                          </p:spTgt>
                                        </p:tgtEl>
                                      </p:cBhvr>
                                    </p:animEffect>
                                  </p:childTnLst>
                                </p:cTn>
                              </p:par>
                            </p:childTnLst>
                          </p:cTn>
                        </p:par>
                        <p:par>
                          <p:cTn id="8" fill="hold">
                            <p:stCondLst>
                              <p:cond delay="500"/>
                            </p:stCondLst>
                            <p:childTnLst>
                              <p:par>
                                <p:cTn id="9" presetID="22" presetClass="entr" presetSubtype="8" fill="hold" nodeType="afterEffect">
                                  <p:stCondLst>
                                    <p:cond delay="1500"/>
                                  </p:stCondLst>
                                  <p:childTnLst>
                                    <p:set>
                                      <p:cBhvr>
                                        <p:cTn id="10" dur="1" fill="hold">
                                          <p:stCondLst>
                                            <p:cond delay="0"/>
                                          </p:stCondLst>
                                        </p:cTn>
                                        <p:tgtEl>
                                          <p:spTgt spid="16387">
                                            <p:txEl>
                                              <p:pRg st="2" end="2"/>
                                            </p:txEl>
                                          </p:spTgt>
                                        </p:tgtEl>
                                        <p:attrNameLst>
                                          <p:attrName>style.visibility</p:attrName>
                                        </p:attrNameLst>
                                      </p:cBhvr>
                                      <p:to>
                                        <p:strVal val="visible"/>
                                      </p:to>
                                    </p:set>
                                    <p:animEffect transition="in" filter="wipe(left)">
                                      <p:cBhvr>
                                        <p:cTn id="11" dur="500"/>
                                        <p:tgtEl>
                                          <p:spTgt spid="163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smtClean="0">
                <a:ea typeface="ヒラギノ角ゴ Pro W3" pitchFamily="-84" charset="-128"/>
              </a:rPr>
              <a:t>Finding the Initial Investment: After-Tax Proceeds from Sale of Old Asset</a:t>
            </a:r>
          </a:p>
        </p:txBody>
      </p:sp>
      <p:sp>
        <p:nvSpPr>
          <p:cNvPr id="18435" name="Rectangle 3"/>
          <p:cNvSpPr>
            <a:spLocks noGrp="1" noChangeArrowheads="1"/>
          </p:cNvSpPr>
          <p:nvPr>
            <p:ph idx="4294967295"/>
          </p:nvPr>
        </p:nvSpPr>
        <p:spPr/>
        <p:txBody>
          <a:bodyPr/>
          <a:lstStyle/>
          <a:p>
            <a:pPr eaLnBrk="1" hangingPunct="1">
              <a:lnSpc>
                <a:spcPct val="90000"/>
              </a:lnSpc>
            </a:pPr>
            <a:r>
              <a:rPr lang="en-US" altLang="en-US" dirty="0" smtClean="0">
                <a:solidFill>
                  <a:srgbClr val="000000"/>
                </a:solidFill>
                <a:ea typeface="ヒラギノ角ゴ Pro W3" pitchFamily="-84" charset="-128"/>
              </a:rPr>
              <a:t>The </a:t>
            </a:r>
            <a:r>
              <a:rPr lang="en-US" altLang="en-US" b="1" dirty="0" smtClean="0">
                <a:solidFill>
                  <a:srgbClr val="000000"/>
                </a:solidFill>
                <a:ea typeface="ヒラギノ角ゴ Pro W3" pitchFamily="-84" charset="-128"/>
              </a:rPr>
              <a:t>after-tax proceeds from sale of old asset</a:t>
            </a:r>
            <a:r>
              <a:rPr lang="en-US" altLang="en-US" dirty="0" smtClean="0">
                <a:solidFill>
                  <a:srgbClr val="000000"/>
                </a:solidFill>
                <a:ea typeface="ヒラギノ角ゴ Pro W3" pitchFamily="-84" charset="-128"/>
              </a:rPr>
              <a:t> are the difference between the old asset</a:t>
            </a:r>
            <a:r>
              <a:rPr lang="ja-JP" altLang="en-US" dirty="0" smtClean="0">
                <a:solidFill>
                  <a:srgbClr val="000000"/>
                </a:solidFill>
                <a:ea typeface="ヒラギノ角ゴ Pro W3" pitchFamily="-84" charset="-128"/>
              </a:rPr>
              <a:t>’</a:t>
            </a:r>
            <a:r>
              <a:rPr lang="en-US" altLang="ja-JP" dirty="0" smtClean="0">
                <a:solidFill>
                  <a:srgbClr val="000000"/>
                </a:solidFill>
                <a:ea typeface="ヒラギノ角ゴ Pro W3" pitchFamily="-84" charset="-128"/>
              </a:rPr>
              <a:t>s sale proceeds and any applicable taxes or tax refunds related to its sale.</a:t>
            </a:r>
          </a:p>
          <a:p>
            <a:pPr eaLnBrk="1" hangingPunct="1">
              <a:lnSpc>
                <a:spcPct val="90000"/>
              </a:lnSpc>
            </a:pPr>
            <a:r>
              <a:rPr lang="en-US" altLang="en-US" dirty="0" smtClean="0">
                <a:solidFill>
                  <a:srgbClr val="000000"/>
                </a:solidFill>
                <a:ea typeface="ヒラギノ角ゴ Pro W3" pitchFamily="-84" charset="-128"/>
              </a:rPr>
              <a:t>The </a:t>
            </a:r>
            <a:r>
              <a:rPr lang="en-US" altLang="en-US" b="1" dirty="0" smtClean="0">
                <a:solidFill>
                  <a:srgbClr val="000000"/>
                </a:solidFill>
                <a:ea typeface="ヒラギノ角ゴ Pro W3" pitchFamily="-84" charset="-128"/>
              </a:rPr>
              <a:t>proceeds from sale of old asset</a:t>
            </a:r>
            <a:r>
              <a:rPr lang="en-US" altLang="en-US" dirty="0" smtClean="0">
                <a:solidFill>
                  <a:srgbClr val="000000"/>
                </a:solidFill>
                <a:ea typeface="ヒラギノ角ゴ Pro W3" pitchFamily="-84" charset="-128"/>
              </a:rPr>
              <a:t> are the cash inflows, net of any removal or cleanup costs, resulting from the sale of an existing asset.</a:t>
            </a:r>
          </a:p>
          <a:p>
            <a:pPr eaLnBrk="1" hangingPunct="1">
              <a:lnSpc>
                <a:spcPct val="90000"/>
              </a:lnSpc>
            </a:pPr>
            <a:r>
              <a:rPr lang="en-US" altLang="en-US" dirty="0" smtClean="0">
                <a:solidFill>
                  <a:srgbClr val="000000"/>
                </a:solidFill>
                <a:ea typeface="ヒラギノ角ゴ Pro W3" pitchFamily="-84" charset="-128"/>
              </a:rPr>
              <a:t>The </a:t>
            </a:r>
            <a:r>
              <a:rPr lang="en-US" altLang="en-US" b="1" dirty="0" smtClean="0">
                <a:solidFill>
                  <a:srgbClr val="000000"/>
                </a:solidFill>
                <a:ea typeface="ヒラギノ角ゴ Pro W3" pitchFamily="-84" charset="-128"/>
              </a:rPr>
              <a:t>tax on sale of old asset</a:t>
            </a:r>
            <a:r>
              <a:rPr lang="en-US" altLang="en-US" dirty="0" smtClean="0">
                <a:solidFill>
                  <a:srgbClr val="000000"/>
                </a:solidFill>
                <a:ea typeface="ヒラギノ角ゴ Pro W3" pitchFamily="-84" charset="-128"/>
              </a:rPr>
              <a:t> is the tax that depends on the relationship between the old asset</a:t>
            </a:r>
            <a:r>
              <a:rPr lang="ja-JP" altLang="en-US" dirty="0" smtClean="0">
                <a:solidFill>
                  <a:srgbClr val="000000"/>
                </a:solidFill>
                <a:ea typeface="ヒラギノ角ゴ Pro W3" pitchFamily="-84" charset="-128"/>
              </a:rPr>
              <a:t>’</a:t>
            </a:r>
            <a:r>
              <a:rPr lang="en-US" altLang="ja-JP" dirty="0" smtClean="0">
                <a:solidFill>
                  <a:srgbClr val="000000"/>
                </a:solidFill>
                <a:ea typeface="ヒラギノ角ゴ Pro W3" pitchFamily="-84" charset="-128"/>
              </a:rPr>
              <a:t>s sale price and book value, and on existing government tax rules.</a:t>
            </a:r>
          </a:p>
          <a:p>
            <a:pPr eaLnBrk="1" hangingPunct="1">
              <a:lnSpc>
                <a:spcPct val="90000"/>
              </a:lnSpc>
            </a:pPr>
            <a:r>
              <a:rPr lang="en-US" altLang="en-US" b="1" dirty="0" smtClean="0">
                <a:solidFill>
                  <a:srgbClr val="000000"/>
                </a:solidFill>
                <a:ea typeface="ヒラギノ角ゴ Pro W3" pitchFamily="-84" charset="-128"/>
              </a:rPr>
              <a:t>Book value</a:t>
            </a:r>
            <a:r>
              <a:rPr lang="en-US" altLang="en-US" dirty="0" smtClean="0">
                <a:solidFill>
                  <a:srgbClr val="000000"/>
                </a:solidFill>
                <a:ea typeface="ヒラギノ角ゴ Pro W3" pitchFamily="-84" charset="-128"/>
              </a:rPr>
              <a:t> is the strict accounting value of an asset, calculated by subtracting its accumulated depreciation from its installed cost.</a:t>
            </a:r>
            <a:endParaRPr lang="en-US" altLang="en-US" b="1" i="1" dirty="0" smtClean="0">
              <a:solidFill>
                <a:srgbClr val="000000"/>
              </a:solidFill>
              <a:ea typeface="ヒラギノ角ゴ Pro W3" pitchFamily="-84" charset="-128"/>
            </a:endParaRPr>
          </a:p>
          <a:p>
            <a:pPr eaLnBrk="1" hangingPunct="1">
              <a:lnSpc>
                <a:spcPct val="90000"/>
              </a:lnSpc>
            </a:pPr>
            <a:endParaRPr lang="en-US" altLang="en-US" dirty="0" smtClean="0">
              <a:solidFill>
                <a:srgbClr val="000000"/>
              </a:solidFill>
              <a:ea typeface="ヒラギノ角ゴ Pro W3" pitchFamily="-84" charset="-12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en-US" dirty="0" smtClean="0">
                <a:ea typeface="ヒラギノ角ゴ Pro W3" pitchFamily="-84" charset="-128"/>
              </a:rPr>
              <a:t>Finding the Initial Investment: After-Tax Proceeds from Sale of Old Asset </a:t>
            </a:r>
          </a:p>
        </p:txBody>
      </p:sp>
      <p:sp>
        <p:nvSpPr>
          <p:cNvPr id="18435" name="Rectangle 3"/>
          <p:cNvSpPr>
            <a:spLocks noGrp="1" noChangeArrowheads="1"/>
          </p:cNvSpPr>
          <p:nvPr>
            <p:ph idx="4294967295"/>
          </p:nvPr>
        </p:nvSpPr>
        <p:spPr>
          <a:xfrm>
            <a:off x="304800" y="1447800"/>
            <a:ext cx="8382000" cy="4648200"/>
          </a:xfrm>
        </p:spPr>
        <p:txBody>
          <a:bodyPr/>
          <a:lstStyle/>
          <a:p>
            <a:pPr marL="0" indent="0" eaLnBrk="1" hangingPunct="1">
              <a:buFontTx/>
              <a:buNone/>
            </a:pPr>
            <a:r>
              <a:rPr lang="en-US" altLang="en-US" smtClean="0">
                <a:solidFill>
                  <a:srgbClr val="000000"/>
                </a:solidFill>
                <a:ea typeface="ヒラギノ角ゴ Pro W3" pitchFamily="-84" charset="-128"/>
              </a:rPr>
              <a:t>Hudson Industries, a small electronics company, 2 years ago acquired a machine tool with an installed cost of $100,000. </a:t>
            </a:r>
          </a:p>
          <a:p>
            <a:pPr marL="0" indent="0" eaLnBrk="1" hangingPunct="1">
              <a:buFontTx/>
              <a:buNone/>
            </a:pPr>
            <a:r>
              <a:rPr lang="en-US" altLang="en-US" smtClean="0">
                <a:solidFill>
                  <a:srgbClr val="000000"/>
                </a:solidFill>
                <a:ea typeface="ヒラギノ角ゴ Pro W3" pitchFamily="-84" charset="-128"/>
              </a:rPr>
              <a:t>Under MACRS for a 5-year recovery period, 20% and 32% of the installed cost would be depreciated in years 1 and 2, respectively. </a:t>
            </a:r>
          </a:p>
          <a:p>
            <a:pPr marL="0" indent="0" eaLnBrk="1" hangingPunct="1">
              <a:buFontTx/>
              <a:buNone/>
            </a:pPr>
            <a:r>
              <a:rPr lang="en-US" altLang="en-US" smtClean="0">
                <a:solidFill>
                  <a:srgbClr val="000000"/>
                </a:solidFill>
                <a:ea typeface="ヒラギノ角ゴ Pro W3" pitchFamily="-84" charset="-128"/>
              </a:rPr>
              <a:t>In other words, 52% (20% + 32%) of the $100,000 cost, or $52,000 (0.52 </a:t>
            </a:r>
            <a:r>
              <a:rPr lang="en-US" altLang="en-US" smtClean="0">
                <a:solidFill>
                  <a:srgbClr val="000000"/>
                </a:solidFill>
                <a:ea typeface="ヒラギノ角ゴ Pro W3" pitchFamily="-84" charset="-128"/>
                <a:sym typeface="Symbol" pitchFamily="18" charset="2"/>
              </a:rPr>
              <a:t></a:t>
            </a:r>
            <a:r>
              <a:rPr lang="en-US" altLang="en-US" smtClean="0">
                <a:solidFill>
                  <a:srgbClr val="000000"/>
                </a:solidFill>
                <a:ea typeface="ヒラギノ角ゴ Pro W3" pitchFamily="-84" charset="-128"/>
              </a:rPr>
              <a:t> $100,000), would represent the accumulated depreciation at the end of year 2.</a:t>
            </a:r>
          </a:p>
          <a:p>
            <a:pPr marL="0" indent="0" eaLnBrk="1" hangingPunct="1">
              <a:buFontTx/>
              <a:buNone/>
            </a:pPr>
            <a:r>
              <a:rPr lang="en-US" altLang="en-US" smtClean="0">
                <a:solidFill>
                  <a:srgbClr val="000000"/>
                </a:solidFill>
                <a:ea typeface="ヒラギノ角ゴ Pro W3" pitchFamily="-84" charset="-128"/>
              </a:rPr>
              <a:t>The book value of Hudson</a:t>
            </a:r>
            <a:r>
              <a:rPr lang="ja-JP" altLang="en-US" smtClean="0">
                <a:solidFill>
                  <a:srgbClr val="000000"/>
                </a:solidFill>
                <a:ea typeface="ヒラギノ角ゴ Pro W3" pitchFamily="-84" charset="-128"/>
              </a:rPr>
              <a:t>’</a:t>
            </a:r>
            <a:r>
              <a:rPr lang="en-US" altLang="ja-JP" smtClean="0">
                <a:solidFill>
                  <a:srgbClr val="000000"/>
                </a:solidFill>
                <a:ea typeface="ヒラギノ角ゴ Pro W3" pitchFamily="-84" charset="-128"/>
              </a:rPr>
              <a:t>s asset at the end of year 2 is therefore $100,000 – $52,000 = $48,000.</a:t>
            </a:r>
          </a:p>
          <a:p>
            <a:pPr marL="0" indent="0" eaLnBrk="1" hangingPunct="1"/>
            <a:endParaRPr lang="en-US" altLang="en-US" smtClean="0">
              <a:ea typeface="ヒラギノ角ゴ Pro W3" pitchFamily="-8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8435">
                                            <p:txEl>
                                              <p:pRg st="3" end="3"/>
                                            </p:txEl>
                                          </p:spTgt>
                                        </p:tgtEl>
                                        <p:attrNameLst>
                                          <p:attrName>style.visibility</p:attrName>
                                        </p:attrNameLst>
                                      </p:cBhvr>
                                      <p:to>
                                        <p:strVal val="visible"/>
                                      </p:to>
                                    </p:set>
                                    <p:animEffect transition="in" filter="wipe(left)">
                                      <p:cBhvr>
                                        <p:cTn id="7" dur="500"/>
                                        <p:tgtEl>
                                          <p:spTgt spid="184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en-US" dirty="0" smtClean="0">
                <a:ea typeface="ヒラギノ角ゴ Pro W3" pitchFamily="-84" charset="-128"/>
              </a:rPr>
              <a:t>Finding the Initial Investment: After-Tax Proceeds from Sale of Old Asset </a:t>
            </a:r>
          </a:p>
        </p:txBody>
      </p:sp>
      <p:sp>
        <p:nvSpPr>
          <p:cNvPr id="20483" name="Rectangle 3"/>
          <p:cNvSpPr>
            <a:spLocks noGrp="1" noChangeArrowheads="1"/>
          </p:cNvSpPr>
          <p:nvPr>
            <p:ph idx="4294967295"/>
          </p:nvPr>
        </p:nvSpPr>
        <p:spPr/>
        <p:txBody>
          <a:bodyPr/>
          <a:lstStyle/>
          <a:p>
            <a:pPr marL="0" indent="0" eaLnBrk="1" hangingPunct="1">
              <a:spcAft>
                <a:spcPts val="600"/>
              </a:spcAft>
              <a:buFontTx/>
              <a:buNone/>
              <a:defRPr/>
            </a:pPr>
            <a:r>
              <a:rPr lang="en-US" altLang="en-US" dirty="0" smtClean="0">
                <a:solidFill>
                  <a:srgbClr val="000000"/>
                </a:solidFill>
                <a:ea typeface="ヒラギノ角ゴ Pro W3" pitchFamily="-84" charset="-128"/>
              </a:rPr>
              <a:t>If Hudson sells the old asset for $110,000, it realizes a gain of $62,000 ($110,000 – $48,000).</a:t>
            </a:r>
          </a:p>
          <a:p>
            <a:pPr marL="0" lvl="2" indent="0" eaLnBrk="1" hangingPunct="1">
              <a:spcAft>
                <a:spcPts val="600"/>
              </a:spcAft>
              <a:buFont typeface="Times" pitchFamily="-84" charset="0"/>
              <a:buNone/>
              <a:defRPr/>
            </a:pPr>
            <a:r>
              <a:rPr lang="en-US" altLang="en-US" sz="2000" dirty="0" smtClean="0">
                <a:solidFill>
                  <a:srgbClr val="000000"/>
                </a:solidFill>
                <a:ea typeface="ＭＳ Ｐゴシック" pitchFamily="34" charset="-128"/>
              </a:rPr>
              <a:t>This gain is made up of two parts—a capital gain and </a:t>
            </a:r>
            <a:r>
              <a:rPr lang="en-US" altLang="en-US" sz="2000" b="1" dirty="0" smtClean="0">
                <a:solidFill>
                  <a:srgbClr val="000000"/>
                </a:solidFill>
                <a:ea typeface="ＭＳ Ｐゴシック" pitchFamily="34" charset="-128"/>
              </a:rPr>
              <a:t>recaptured depreciation</a:t>
            </a:r>
            <a:r>
              <a:rPr lang="en-US" altLang="en-US" sz="2000" dirty="0" smtClean="0">
                <a:solidFill>
                  <a:srgbClr val="000000"/>
                </a:solidFill>
                <a:ea typeface="ＭＳ Ｐゴシック" pitchFamily="34" charset="-128"/>
              </a:rPr>
              <a:t>, which is the portion of an asset</a:t>
            </a:r>
            <a:r>
              <a:rPr lang="ja-JP" altLang="en-US" sz="2000" dirty="0" smtClean="0">
                <a:solidFill>
                  <a:srgbClr val="000000"/>
                </a:solidFill>
                <a:ea typeface="ＭＳ Ｐゴシック" pitchFamily="34" charset="-128"/>
              </a:rPr>
              <a:t>’</a:t>
            </a:r>
            <a:r>
              <a:rPr lang="en-US" altLang="ja-JP" sz="2000" dirty="0" smtClean="0">
                <a:solidFill>
                  <a:srgbClr val="000000"/>
                </a:solidFill>
                <a:ea typeface="ＭＳ Ｐゴシック" pitchFamily="34" charset="-128"/>
              </a:rPr>
              <a:t>s sale price that is above book value and below its initial purchase price.</a:t>
            </a:r>
          </a:p>
          <a:p>
            <a:pPr eaLnBrk="1" hangingPunct="1">
              <a:spcAft>
                <a:spcPts val="600"/>
              </a:spcAft>
              <a:defRPr/>
            </a:pPr>
            <a:r>
              <a:rPr lang="en-US" altLang="en-US" sz="1800" dirty="0" smtClean="0">
                <a:solidFill>
                  <a:srgbClr val="000000"/>
                </a:solidFill>
                <a:ea typeface="ヒラギノ角ゴ Pro W3" pitchFamily="-84" charset="-128"/>
              </a:rPr>
              <a:t>The capital gain is $10,000 ($110,000 sale price – $100,000 initial purchase price)</a:t>
            </a:r>
          </a:p>
          <a:p>
            <a:pPr eaLnBrk="1" hangingPunct="1">
              <a:spcAft>
                <a:spcPts val="600"/>
              </a:spcAft>
              <a:defRPr/>
            </a:pPr>
            <a:r>
              <a:rPr lang="en-US" altLang="en-US" sz="1800" dirty="0" smtClean="0">
                <a:solidFill>
                  <a:srgbClr val="000000"/>
                </a:solidFill>
                <a:ea typeface="ヒラギノ角ゴ Pro W3" pitchFamily="-84" charset="-128"/>
              </a:rPr>
              <a:t>The recaptured depreciation is $52,000 (the $100,000 initial purchase price – $48,000 book value).</a:t>
            </a:r>
          </a:p>
          <a:p>
            <a:pPr marL="0" indent="0" eaLnBrk="1" hangingPunct="1">
              <a:buFontTx/>
              <a:buNone/>
              <a:defRPr/>
            </a:pPr>
            <a:r>
              <a:rPr lang="en-US" altLang="en-US" dirty="0" smtClean="0">
                <a:solidFill>
                  <a:srgbClr val="000000"/>
                </a:solidFill>
                <a:ea typeface="ヒラギノ角ゴ Pro W3" pitchFamily="-84" charset="-128"/>
              </a:rPr>
              <a:t>The total gain above book value of $62,000 is taxed as ordinary income at the 40% rate, resulting in taxes of $24,800 (0.40 </a:t>
            </a:r>
            <a:r>
              <a:rPr lang="en-US" altLang="en-US" dirty="0" smtClean="0">
                <a:solidFill>
                  <a:srgbClr val="000000"/>
                </a:solidFill>
                <a:ea typeface="ヒラギノ角ゴ Pro W3" pitchFamily="-84" charset="-128"/>
                <a:sym typeface="Symbol" pitchFamily="18" charset="2"/>
              </a:rPr>
              <a:t></a:t>
            </a:r>
            <a:r>
              <a:rPr lang="en-US" altLang="en-US" dirty="0" smtClean="0">
                <a:solidFill>
                  <a:srgbClr val="000000"/>
                </a:solidFill>
                <a:ea typeface="ヒラギノ角ゴ Pro W3" pitchFamily="-84" charset="-128"/>
              </a:rPr>
              <a:t> $62,000).</a:t>
            </a:r>
            <a:endParaRPr lang="en-US" altLang="en-US" dirty="0" smtClean="0">
              <a:ea typeface="ヒラギノ角ゴ Pro W3" pitchFamily="-8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483">
                                            <p:txEl>
                                              <p:pRg st="2" end="2"/>
                                            </p:txEl>
                                          </p:spTgt>
                                        </p:tgtEl>
                                        <p:attrNameLst>
                                          <p:attrName>style.visibility</p:attrName>
                                        </p:attrNameLst>
                                      </p:cBhvr>
                                      <p:to>
                                        <p:strVal val="visible"/>
                                      </p:to>
                                    </p:set>
                                    <p:animEffect transition="in" filter="wipe(left)">
                                      <p:cBhvr>
                                        <p:cTn id="7" dur="500"/>
                                        <p:tgtEl>
                                          <p:spTgt spid="2048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0483">
                                            <p:txEl>
                                              <p:pRg st="3" end="3"/>
                                            </p:txEl>
                                          </p:spTgt>
                                        </p:tgtEl>
                                        <p:attrNameLst>
                                          <p:attrName>style.visibility</p:attrName>
                                        </p:attrNameLst>
                                      </p:cBhvr>
                                      <p:to>
                                        <p:strVal val="visible"/>
                                      </p:to>
                                    </p:set>
                                    <p:animEffect transition="in" filter="wipe(left)">
                                      <p:cBhvr>
                                        <p:cTn id="12" dur="500"/>
                                        <p:tgtEl>
                                          <p:spTgt spid="2048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0483">
                                            <p:txEl>
                                              <p:pRg st="4" end="4"/>
                                            </p:txEl>
                                          </p:spTgt>
                                        </p:tgtEl>
                                        <p:attrNameLst>
                                          <p:attrName>style.visibility</p:attrName>
                                        </p:attrNameLst>
                                      </p:cBhvr>
                                      <p:to>
                                        <p:strVal val="visible"/>
                                      </p:to>
                                    </p:set>
                                    <p:animEffect transition="in" filter="wipe(left)">
                                      <p:cBhvr>
                                        <p:cTn id="17" dur="500"/>
                                        <p:tgtEl>
                                          <p:spTgt spid="204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en-US" dirty="0" smtClean="0">
                <a:ea typeface="ヒラギノ角ゴ Pro W3" pitchFamily="-84" charset="-128"/>
              </a:rPr>
              <a:t>Finding the Initial Investment: After-Tax Proceeds from Sale of Old Asset </a:t>
            </a:r>
          </a:p>
        </p:txBody>
      </p:sp>
      <p:sp>
        <p:nvSpPr>
          <p:cNvPr id="21507" name="Rectangle 3"/>
          <p:cNvSpPr>
            <a:spLocks noGrp="1" noChangeArrowheads="1"/>
          </p:cNvSpPr>
          <p:nvPr>
            <p:ph idx="4294967295"/>
          </p:nvPr>
        </p:nvSpPr>
        <p:spPr/>
        <p:txBody>
          <a:bodyPr/>
          <a:lstStyle/>
          <a:p>
            <a:pPr marL="0" indent="0" eaLnBrk="1" hangingPunct="1">
              <a:buFontTx/>
              <a:buNone/>
            </a:pPr>
            <a:r>
              <a:rPr lang="en-US" altLang="en-US" smtClean="0">
                <a:solidFill>
                  <a:srgbClr val="000000"/>
                </a:solidFill>
                <a:ea typeface="ヒラギノ角ゴ Pro W3" pitchFamily="-84" charset="-128"/>
              </a:rPr>
              <a:t>If the asset is sold for $48,000, its book value, the firm breaks even. </a:t>
            </a:r>
          </a:p>
          <a:p>
            <a:pPr marL="0" indent="0" eaLnBrk="1" hangingPunct="1">
              <a:buFontTx/>
              <a:buNone/>
            </a:pPr>
            <a:r>
              <a:rPr lang="en-US" altLang="en-US" smtClean="0">
                <a:solidFill>
                  <a:srgbClr val="000000"/>
                </a:solidFill>
                <a:ea typeface="ヒラギノ角ゴ Pro W3" pitchFamily="-84" charset="-128"/>
              </a:rPr>
              <a:t>Because no tax results from selling an asset for its book value, there is no tax effect on the initial investment in the new asset.</a:t>
            </a:r>
          </a:p>
          <a:p>
            <a:pPr marL="0" indent="0" eaLnBrk="1" hangingPunct="1"/>
            <a:endParaRPr lang="en-US" altLang="en-US" sz="2800" smtClean="0">
              <a:ea typeface="ヒラギノ角ゴ Pro W3" pitchFamily="-84" charset="-128"/>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tLang="en-US" smtClean="0">
                <a:ea typeface="ヒラギノ角ゴ Pro W3" pitchFamily="-84" charset="-128"/>
              </a:rPr>
              <a:t>Finding the Initial Investment: After-Tax Proceeds from Sale of Old Asset</a:t>
            </a:r>
          </a:p>
        </p:txBody>
      </p:sp>
      <p:sp>
        <p:nvSpPr>
          <p:cNvPr id="23555" name="Rectangle 3"/>
          <p:cNvSpPr>
            <a:spLocks noGrp="1" noChangeArrowheads="1"/>
          </p:cNvSpPr>
          <p:nvPr>
            <p:ph idx="4294967295"/>
          </p:nvPr>
        </p:nvSpPr>
        <p:spPr>
          <a:xfrm>
            <a:off x="381000" y="1371600"/>
            <a:ext cx="8382000" cy="4648200"/>
          </a:xfrm>
        </p:spPr>
        <p:txBody>
          <a:bodyPr/>
          <a:lstStyle/>
          <a:p>
            <a:pPr marL="0" indent="0" eaLnBrk="1" hangingPunct="1">
              <a:lnSpc>
                <a:spcPct val="90000"/>
              </a:lnSpc>
              <a:spcAft>
                <a:spcPts val="600"/>
              </a:spcAft>
              <a:buFontTx/>
              <a:buNone/>
            </a:pPr>
            <a:r>
              <a:rPr lang="en-US" altLang="en-US" dirty="0" smtClean="0">
                <a:solidFill>
                  <a:srgbClr val="000000"/>
                </a:solidFill>
                <a:ea typeface="ヒラギノ角ゴ Pro W3" pitchFamily="-84" charset="-128"/>
              </a:rPr>
              <a:t>If Hudson sells the asset for $30,000, it experiences a loss of $18,000 ($48,000 – $30,000).</a:t>
            </a:r>
          </a:p>
          <a:p>
            <a:pPr marL="0" indent="0" eaLnBrk="1" hangingPunct="1">
              <a:lnSpc>
                <a:spcPct val="90000"/>
              </a:lnSpc>
              <a:spcAft>
                <a:spcPts val="600"/>
              </a:spcAft>
              <a:buFontTx/>
              <a:buNone/>
            </a:pPr>
            <a:r>
              <a:rPr lang="en-US" altLang="en-US" dirty="0" smtClean="0">
                <a:solidFill>
                  <a:srgbClr val="000000"/>
                </a:solidFill>
                <a:ea typeface="ヒラギノ角ゴ Pro W3" pitchFamily="-84" charset="-128"/>
              </a:rPr>
              <a:t>If this is a depreciable asset used in the business, the firm may use the loss to offset ordinary operating income. </a:t>
            </a:r>
          </a:p>
          <a:p>
            <a:pPr marL="0" indent="0" eaLnBrk="1" hangingPunct="1">
              <a:lnSpc>
                <a:spcPct val="90000"/>
              </a:lnSpc>
              <a:spcAft>
                <a:spcPts val="600"/>
              </a:spcAft>
              <a:buFontTx/>
              <a:buNone/>
            </a:pPr>
            <a:r>
              <a:rPr lang="en-US" altLang="en-US" dirty="0" smtClean="0">
                <a:solidFill>
                  <a:srgbClr val="000000"/>
                </a:solidFill>
                <a:ea typeface="ヒラギノ角ゴ Pro W3" pitchFamily="-84" charset="-128"/>
              </a:rPr>
              <a:t>If the asset is not depreciable or is not used in the business, the firm can use the loss only to offset capital gains. </a:t>
            </a:r>
          </a:p>
          <a:p>
            <a:pPr marL="0" indent="0" eaLnBrk="1" hangingPunct="1">
              <a:lnSpc>
                <a:spcPct val="90000"/>
              </a:lnSpc>
              <a:spcAft>
                <a:spcPts val="600"/>
              </a:spcAft>
              <a:buFontTx/>
              <a:buNone/>
            </a:pPr>
            <a:r>
              <a:rPr lang="en-US" altLang="en-US" dirty="0" smtClean="0">
                <a:solidFill>
                  <a:srgbClr val="000000"/>
                </a:solidFill>
                <a:ea typeface="ヒラギノ角ゴ Pro W3" pitchFamily="-84" charset="-128"/>
              </a:rPr>
              <a:t>In either case, the loss will save the firm $7,200 (0.40 </a:t>
            </a:r>
            <a:r>
              <a:rPr lang="en-US" altLang="en-US" dirty="0" smtClean="0">
                <a:solidFill>
                  <a:srgbClr val="000000"/>
                </a:solidFill>
                <a:ea typeface="ヒラギノ角ゴ Pro W3" pitchFamily="-84" charset="-128"/>
                <a:sym typeface="Symbol" pitchFamily="18" charset="2"/>
              </a:rPr>
              <a:t></a:t>
            </a:r>
            <a:r>
              <a:rPr lang="en-US" altLang="en-US" dirty="0" smtClean="0">
                <a:solidFill>
                  <a:srgbClr val="000000"/>
                </a:solidFill>
                <a:ea typeface="ヒラギノ角ゴ Pro W3" pitchFamily="-84" charset="-128"/>
              </a:rPr>
              <a:t> $18,000) in taxes. </a:t>
            </a:r>
          </a:p>
          <a:p>
            <a:pPr marL="0" indent="0" eaLnBrk="1" hangingPunct="1">
              <a:lnSpc>
                <a:spcPct val="90000"/>
              </a:lnSpc>
              <a:buFontTx/>
              <a:buNone/>
            </a:pPr>
            <a:r>
              <a:rPr lang="en-US" altLang="en-US" dirty="0" smtClean="0">
                <a:solidFill>
                  <a:srgbClr val="000000"/>
                </a:solidFill>
                <a:ea typeface="ヒラギノ角ゴ Pro W3" pitchFamily="-84" charset="-128"/>
              </a:rPr>
              <a:t>If current operating earnings or capital gains are not sufficient to offset the loss, the firm may be able to apply these losses to prior or future years</a:t>
            </a:r>
            <a:r>
              <a:rPr lang="ja-JP" altLang="en-US" dirty="0" smtClean="0">
                <a:solidFill>
                  <a:srgbClr val="000000"/>
                </a:solidFill>
                <a:ea typeface="ヒラギノ角ゴ Pro W3" pitchFamily="-84" charset="-128"/>
              </a:rPr>
              <a:t>’</a:t>
            </a:r>
            <a:r>
              <a:rPr lang="en-US" altLang="ja-JP" dirty="0" smtClean="0">
                <a:solidFill>
                  <a:srgbClr val="000000"/>
                </a:solidFill>
                <a:ea typeface="ヒラギノ角ゴ Pro W3" pitchFamily="-84" charset="-128"/>
              </a:rPr>
              <a:t> taxes.</a:t>
            </a:r>
            <a:endParaRPr lang="en-US" altLang="en-US" dirty="0" smtClean="0">
              <a:solidFill>
                <a:srgbClr val="000000"/>
              </a:solidFill>
              <a:ea typeface="ヒラギノ角ゴ Pro W3" pitchFamily="-8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3555">
                                            <p:txEl>
                                              <p:pRg st="1" end="1"/>
                                            </p:txEl>
                                          </p:spTgt>
                                        </p:tgtEl>
                                        <p:attrNameLst>
                                          <p:attrName>style.visibility</p:attrName>
                                        </p:attrNameLst>
                                      </p:cBhvr>
                                      <p:to>
                                        <p:strVal val="visible"/>
                                      </p:to>
                                    </p:set>
                                    <p:animEffect transition="in" filter="wipe(left)">
                                      <p:cBhvr>
                                        <p:cTn id="7" dur="500"/>
                                        <p:tgtEl>
                                          <p:spTgt spid="2355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3555">
                                            <p:txEl>
                                              <p:pRg st="2" end="2"/>
                                            </p:txEl>
                                          </p:spTgt>
                                        </p:tgtEl>
                                        <p:attrNameLst>
                                          <p:attrName>style.visibility</p:attrName>
                                        </p:attrNameLst>
                                      </p:cBhvr>
                                      <p:to>
                                        <p:strVal val="visible"/>
                                      </p:to>
                                    </p:set>
                                    <p:animEffect transition="in" filter="wipe(left)">
                                      <p:cBhvr>
                                        <p:cTn id="12" dur="500"/>
                                        <p:tgtEl>
                                          <p:spTgt spid="2355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3555">
                                            <p:txEl>
                                              <p:pRg st="3" end="3"/>
                                            </p:txEl>
                                          </p:spTgt>
                                        </p:tgtEl>
                                        <p:attrNameLst>
                                          <p:attrName>style.visibility</p:attrName>
                                        </p:attrNameLst>
                                      </p:cBhvr>
                                      <p:to>
                                        <p:strVal val="visible"/>
                                      </p:to>
                                    </p:set>
                                    <p:animEffect transition="in" filter="wipe(left)">
                                      <p:cBhvr>
                                        <p:cTn id="17" dur="500"/>
                                        <p:tgtEl>
                                          <p:spTgt spid="2355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3555">
                                            <p:txEl>
                                              <p:pRg st="4" end="4"/>
                                            </p:txEl>
                                          </p:spTgt>
                                        </p:tgtEl>
                                        <p:attrNameLst>
                                          <p:attrName>style.visibility</p:attrName>
                                        </p:attrNameLst>
                                      </p:cBhvr>
                                      <p:to>
                                        <p:strVal val="visible"/>
                                      </p:to>
                                    </p:set>
                                    <p:animEffect transition="in" filter="wipe(left)">
                                      <p:cBhvr>
                                        <p:cTn id="22" dur="500"/>
                                        <p:tgtEl>
                                          <p:spTgt spid="235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en-US" smtClean="0">
                <a:solidFill>
                  <a:srgbClr val="000000"/>
                </a:solidFill>
                <a:ea typeface="ヒラギノ角ゴ Pro W3" pitchFamily="-84" charset="-128"/>
              </a:rPr>
              <a:t>Learning Goals</a:t>
            </a:r>
          </a:p>
        </p:txBody>
      </p:sp>
      <p:sp>
        <p:nvSpPr>
          <p:cNvPr id="4099" name="Rectangle 3"/>
          <p:cNvSpPr>
            <a:spLocks noGrp="1" noChangeArrowheads="1"/>
          </p:cNvSpPr>
          <p:nvPr>
            <p:ph idx="1"/>
          </p:nvPr>
        </p:nvSpPr>
        <p:spPr/>
        <p:txBody>
          <a:bodyPr/>
          <a:lstStyle/>
          <a:p>
            <a:pPr marL="911225" indent="-911225" eaLnBrk="1" hangingPunct="1">
              <a:spcBef>
                <a:spcPts val="2400"/>
              </a:spcBef>
              <a:buFontTx/>
              <a:buNone/>
            </a:pPr>
            <a:r>
              <a:rPr lang="en-US" altLang="en-US" smtClean="0">
                <a:solidFill>
                  <a:srgbClr val="000000"/>
                </a:solidFill>
                <a:ea typeface="ヒラギノ角ゴ Pro W3" pitchFamily="-84" charset="-128"/>
              </a:rPr>
              <a:t>LG1		Discuss relevant cash flows and the three major cash flow components. </a:t>
            </a:r>
          </a:p>
          <a:p>
            <a:pPr marL="911225" indent="-911225" eaLnBrk="1" hangingPunct="1">
              <a:spcBef>
                <a:spcPts val="2400"/>
              </a:spcBef>
              <a:buFontTx/>
              <a:buNone/>
            </a:pPr>
            <a:r>
              <a:rPr lang="en-US" altLang="en-US" smtClean="0">
                <a:solidFill>
                  <a:srgbClr val="000000"/>
                </a:solidFill>
                <a:ea typeface="ヒラギノ角ゴ Pro W3" pitchFamily="-84" charset="-128"/>
              </a:rPr>
              <a:t>LG2		Discuss expansion versus replacement decisions, sunk costs, and opportunity costs.</a:t>
            </a:r>
          </a:p>
          <a:p>
            <a:pPr marL="911225" indent="-911225" eaLnBrk="1" hangingPunct="1">
              <a:spcBef>
                <a:spcPts val="2400"/>
              </a:spcBef>
              <a:buFontTx/>
              <a:buNone/>
            </a:pPr>
            <a:r>
              <a:rPr lang="en-US" altLang="en-US" smtClean="0">
                <a:solidFill>
                  <a:srgbClr val="000000"/>
                </a:solidFill>
                <a:ea typeface="ヒラギノ角ゴ Pro W3" pitchFamily="-84" charset="-128"/>
              </a:rPr>
              <a:t>LG3		Calculate the initial investment, operating cash inflows, and terminal cash flow associated with a proposed capital expenditure.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tLang="en-US" smtClean="0">
                <a:ea typeface="ヒラギノ角ゴ Pro W3" pitchFamily="-84" charset="-128"/>
              </a:rPr>
              <a:t>Table 11.2 Tax Treatment on Sale of Assets</a:t>
            </a:r>
          </a:p>
        </p:txBody>
      </p:sp>
      <p:pic>
        <p:nvPicPr>
          <p:cNvPr id="22531" name="Picture 6" descr="tbl11_02.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667000"/>
            <a:ext cx="8534400" cy="215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tLang="en-US" smtClean="0">
                <a:ea typeface="ヒラギノ角ゴ Pro W3" pitchFamily="-84" charset="-128"/>
              </a:rPr>
              <a:t>Figure 11.3 Taxable Income from Sale of Asset</a:t>
            </a:r>
          </a:p>
        </p:txBody>
      </p:sp>
      <p:pic>
        <p:nvPicPr>
          <p:cNvPr id="24579" name="Picture 6" descr="fig11_03.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752600"/>
            <a:ext cx="8229600" cy="415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smtClean="0">
                <a:ea typeface="ヒラギノ角ゴ Pro W3" pitchFamily="-84" charset="-128"/>
              </a:rPr>
              <a:t>Finding the Initial Investment: </a:t>
            </a:r>
            <a:br>
              <a:rPr lang="en-US" altLang="en-US" smtClean="0">
                <a:ea typeface="ヒラギノ角ゴ Pro W3" pitchFamily="-84" charset="-128"/>
              </a:rPr>
            </a:br>
            <a:r>
              <a:rPr lang="en-US" altLang="en-US" smtClean="0">
                <a:ea typeface="ヒラギノ角ゴ Pro W3" pitchFamily="-84" charset="-128"/>
              </a:rPr>
              <a:t>Change in Net Working Capital</a:t>
            </a:r>
          </a:p>
        </p:txBody>
      </p:sp>
      <p:sp>
        <p:nvSpPr>
          <p:cNvPr id="25603" name="Rectangle 3"/>
          <p:cNvSpPr>
            <a:spLocks noGrp="1" noChangeArrowheads="1"/>
          </p:cNvSpPr>
          <p:nvPr>
            <p:ph idx="4294967295"/>
          </p:nvPr>
        </p:nvSpPr>
        <p:spPr/>
        <p:txBody>
          <a:bodyPr/>
          <a:lstStyle/>
          <a:p>
            <a:pPr eaLnBrk="1" hangingPunct="1"/>
            <a:r>
              <a:rPr lang="en-US" altLang="en-US" b="1" dirty="0" smtClean="0">
                <a:solidFill>
                  <a:srgbClr val="000000"/>
                </a:solidFill>
                <a:ea typeface="ヒラギノ角ゴ Pro W3" pitchFamily="-84" charset="-128"/>
              </a:rPr>
              <a:t>Net working capital</a:t>
            </a:r>
            <a:r>
              <a:rPr lang="en-US" altLang="en-US" dirty="0" smtClean="0">
                <a:solidFill>
                  <a:srgbClr val="000000"/>
                </a:solidFill>
                <a:ea typeface="ヒラギノ角ゴ Pro W3" pitchFamily="-84" charset="-128"/>
              </a:rPr>
              <a:t> is the amount by which a firm</a:t>
            </a:r>
            <a:r>
              <a:rPr lang="ja-JP" altLang="en-US" dirty="0" smtClean="0">
                <a:solidFill>
                  <a:srgbClr val="000000"/>
                </a:solidFill>
                <a:ea typeface="ヒラギノ角ゴ Pro W3" pitchFamily="-84" charset="-128"/>
              </a:rPr>
              <a:t>’</a:t>
            </a:r>
            <a:r>
              <a:rPr lang="en-US" altLang="ja-JP" dirty="0" smtClean="0">
                <a:solidFill>
                  <a:srgbClr val="000000"/>
                </a:solidFill>
                <a:ea typeface="ヒラギノ角ゴ Pro W3" pitchFamily="-84" charset="-128"/>
              </a:rPr>
              <a:t>s current assets exceed its current liabilities.</a:t>
            </a:r>
          </a:p>
          <a:p>
            <a:pPr eaLnBrk="1" hangingPunct="1"/>
            <a:r>
              <a:rPr lang="en-US" altLang="en-US" dirty="0" smtClean="0">
                <a:solidFill>
                  <a:srgbClr val="000000"/>
                </a:solidFill>
                <a:ea typeface="ヒラギノ角ゴ Pro W3" pitchFamily="-84" charset="-128"/>
              </a:rPr>
              <a:t>The </a:t>
            </a:r>
            <a:r>
              <a:rPr lang="en-US" altLang="en-US" b="1" dirty="0" smtClean="0">
                <a:solidFill>
                  <a:srgbClr val="000000"/>
                </a:solidFill>
                <a:ea typeface="ヒラギノ角ゴ Pro W3" pitchFamily="-84" charset="-128"/>
              </a:rPr>
              <a:t>change in net working capital </a:t>
            </a:r>
            <a:r>
              <a:rPr lang="en-US" altLang="en-US" dirty="0" smtClean="0">
                <a:solidFill>
                  <a:srgbClr val="000000"/>
                </a:solidFill>
                <a:ea typeface="ヒラギノ角ゴ Pro W3" pitchFamily="-84" charset="-128"/>
              </a:rPr>
              <a:t>is the difference between a change in current assets and a change in current liabilities.</a:t>
            </a:r>
            <a:endParaRPr lang="en-US" altLang="en-US" b="1" i="1" dirty="0" smtClean="0">
              <a:solidFill>
                <a:srgbClr val="000000"/>
              </a:solidFill>
              <a:ea typeface="ヒラギノ角ゴ Pro W3" pitchFamily="-84" charset="-128"/>
            </a:endParaRPr>
          </a:p>
          <a:p>
            <a:pPr lvl="1" eaLnBrk="1" hangingPunct="1"/>
            <a:r>
              <a:rPr lang="en-US" altLang="en-US" dirty="0" smtClean="0">
                <a:solidFill>
                  <a:srgbClr val="000000"/>
                </a:solidFill>
                <a:ea typeface="ヒラギノ角ゴ Pro W3" pitchFamily="-84" charset="-128"/>
              </a:rPr>
              <a:t>Generally, current assets increase by more than current liabilities, resulting in an increased investment in net working capital. This increased investment is treated as an initial outflow. </a:t>
            </a:r>
          </a:p>
          <a:p>
            <a:pPr lvl="1" eaLnBrk="1" hangingPunct="1"/>
            <a:r>
              <a:rPr lang="en-US" altLang="en-US" dirty="0" smtClean="0">
                <a:solidFill>
                  <a:srgbClr val="000000"/>
                </a:solidFill>
                <a:ea typeface="ヒラギノ角ゴ Pro W3" pitchFamily="-84" charset="-128"/>
              </a:rPr>
              <a:t>If the change in net working capital were negative, it would be shown as an initial inflow. </a:t>
            </a:r>
          </a:p>
          <a:p>
            <a:pPr lvl="1" eaLnBrk="1" hangingPunct="1"/>
            <a:endParaRPr lang="en-US" altLang="en-US" dirty="0" smtClean="0">
              <a:ea typeface="ヒラギノ角ゴ Pro W3" pitchFamily="-84" charset="-128"/>
            </a:endParaRPr>
          </a:p>
          <a:p>
            <a:pPr eaLnBrk="1" hangingPunct="1"/>
            <a:endParaRPr lang="en-US" altLang="en-US" dirty="0" smtClean="0">
              <a:solidFill>
                <a:srgbClr val="000000"/>
              </a:solidFill>
              <a:ea typeface="ヒラギノ角ゴ Pro W3" pitchFamily="-8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603">
                                            <p:txEl>
                                              <p:pRg st="1" end="1"/>
                                            </p:txEl>
                                          </p:spTgt>
                                        </p:tgtEl>
                                        <p:attrNameLst>
                                          <p:attrName>style.visibility</p:attrName>
                                        </p:attrNameLst>
                                      </p:cBhvr>
                                      <p:to>
                                        <p:strVal val="visible"/>
                                      </p:to>
                                    </p:set>
                                    <p:animEffect transition="in" filter="wipe(down)">
                                      <p:cBhvr>
                                        <p:cTn id="7" dur="500"/>
                                        <p:tgtEl>
                                          <p:spTgt spid="2560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5603">
                                            <p:txEl>
                                              <p:pRg st="2" end="2"/>
                                            </p:txEl>
                                          </p:spTgt>
                                        </p:tgtEl>
                                        <p:attrNameLst>
                                          <p:attrName>style.visibility</p:attrName>
                                        </p:attrNameLst>
                                      </p:cBhvr>
                                      <p:to>
                                        <p:strVal val="visible"/>
                                      </p:to>
                                    </p:set>
                                    <p:animEffect transition="in" filter="wipe(left)">
                                      <p:cBhvr>
                                        <p:cTn id="12" dur="500"/>
                                        <p:tgtEl>
                                          <p:spTgt spid="2560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5603">
                                            <p:txEl>
                                              <p:pRg st="3" end="3"/>
                                            </p:txEl>
                                          </p:spTgt>
                                        </p:tgtEl>
                                        <p:attrNameLst>
                                          <p:attrName>style.visibility</p:attrName>
                                        </p:attrNameLst>
                                      </p:cBhvr>
                                      <p:to>
                                        <p:strVal val="visible"/>
                                      </p:to>
                                    </p:set>
                                    <p:animEffect transition="in" filter="wipe(left)">
                                      <p:cBhvr>
                                        <p:cTn id="17" dur="500"/>
                                        <p:tgtEl>
                                          <p:spTgt spid="2560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ltLang="en-US" smtClean="0">
                <a:ea typeface="ヒラギノ角ゴ Pro W3" pitchFamily="-84" charset="-128"/>
              </a:rPr>
              <a:t>Table 11.3 Calculation of Net Working Capital for Danson Company</a:t>
            </a:r>
          </a:p>
        </p:txBody>
      </p:sp>
      <p:sp>
        <p:nvSpPr>
          <p:cNvPr id="26627" name="TextBox 6"/>
          <p:cNvSpPr txBox="1">
            <a:spLocks noChangeArrowheads="1"/>
          </p:cNvSpPr>
          <p:nvPr/>
        </p:nvSpPr>
        <p:spPr bwMode="auto">
          <a:xfrm>
            <a:off x="304800" y="1295400"/>
            <a:ext cx="86106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r"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algn="r"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algn="r"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algn="r"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l"/>
            <a:r>
              <a:rPr lang="en-US" altLang="en-US">
                <a:latin typeface="Verdana" pitchFamily="34" charset="0"/>
              </a:rPr>
              <a:t>Danson Company, a metal products manufacturer, is contemplating expanding its operations. The table below summarizes the expected changes in current accounts.</a:t>
            </a:r>
          </a:p>
        </p:txBody>
      </p:sp>
      <p:pic>
        <p:nvPicPr>
          <p:cNvPr id="26628" name="Picture 8" descr="tbl11_03.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3048000"/>
            <a:ext cx="7213600" cy="318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altLang="en-US" smtClean="0">
                <a:ea typeface="ヒラギノ角ゴ Pro W3" pitchFamily="-84" charset="-128"/>
              </a:rPr>
              <a:t>Matter of Fact</a:t>
            </a:r>
          </a:p>
        </p:txBody>
      </p:sp>
      <p:sp>
        <p:nvSpPr>
          <p:cNvPr id="27651" name="Content Placeholder 2"/>
          <p:cNvSpPr>
            <a:spLocks noGrp="1"/>
          </p:cNvSpPr>
          <p:nvPr>
            <p:ph idx="4294967295"/>
          </p:nvPr>
        </p:nvSpPr>
        <p:spPr>
          <a:xfrm>
            <a:off x="304800" y="1143000"/>
            <a:ext cx="8382000" cy="4648200"/>
          </a:xfrm>
        </p:spPr>
        <p:txBody>
          <a:bodyPr/>
          <a:lstStyle/>
          <a:p>
            <a:pPr eaLnBrk="1" hangingPunct="1">
              <a:buFontTx/>
              <a:buNone/>
            </a:pPr>
            <a:r>
              <a:rPr lang="en-US" altLang="en-US" smtClean="0">
                <a:ea typeface="ヒラギノ角ゴ Pro W3" pitchFamily="-84" charset="-128"/>
              </a:rPr>
              <a:t>Europeans Squeeze Working Capital</a:t>
            </a:r>
          </a:p>
          <a:p>
            <a:pPr lvl="1" eaLnBrk="1" hangingPunct="1"/>
            <a:r>
              <a:rPr lang="en-US" altLang="en-US" smtClean="0">
                <a:solidFill>
                  <a:srgbClr val="000000"/>
                </a:solidFill>
                <a:ea typeface="ヒラギノ角ゴ Pro W3" pitchFamily="-84" charset="-128"/>
              </a:rPr>
              <a:t>Companies around the world work hard to economize on their working capital requirements.</a:t>
            </a:r>
          </a:p>
          <a:p>
            <a:pPr lvl="1" eaLnBrk="1" hangingPunct="1"/>
            <a:r>
              <a:rPr lang="en-US" altLang="en-US" smtClean="0">
                <a:solidFill>
                  <a:srgbClr val="000000"/>
                </a:solidFill>
                <a:ea typeface="ヒラギノ角ゴ Pro W3" pitchFamily="-84" charset="-128"/>
              </a:rPr>
              <a:t>A PWC study of European companies found that working capital was at an all-time low in 2011.</a:t>
            </a:r>
          </a:p>
          <a:p>
            <a:pPr lvl="1" eaLnBrk="1" hangingPunct="1"/>
            <a:r>
              <a:rPr lang="en-US" altLang="en-US" smtClean="0">
                <a:solidFill>
                  <a:srgbClr val="000000"/>
                </a:solidFill>
                <a:ea typeface="ヒラギノ角ゴ Pro W3" pitchFamily="-84" charset="-128"/>
              </a:rPr>
              <a:t>According to the study, the companies that were most efficient in their use of working capital had a strong focus on process optimization and worked hard to instill a cash-based culture among their employees.</a:t>
            </a:r>
          </a:p>
          <a:p>
            <a:pPr lvl="1" eaLnBrk="1" hangingPunct="1"/>
            <a:r>
              <a:rPr lang="en-US" altLang="en-US" smtClean="0">
                <a:solidFill>
                  <a:srgbClr val="000000"/>
                </a:solidFill>
                <a:ea typeface="ヒラギノ角ゴ Pro W3" pitchFamily="-84" charset="-128"/>
              </a:rPr>
              <a:t>In addition, these companies tended to be early adopters of new technologies, which facilitated reduced working capital needs.</a:t>
            </a:r>
          </a:p>
          <a:p>
            <a:pPr eaLnBrk="1" hangingPunct="1"/>
            <a:endParaRPr lang="en-US" altLang="en-US" sz="2000" smtClean="0">
              <a:ea typeface="ヒラギノ角ゴ Pro W3" pitchFamily="-84" charset="-128"/>
            </a:endParaRPr>
          </a:p>
        </p:txBody>
      </p:sp>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ltLang="en-US" smtClean="0">
                <a:ea typeface="ヒラギノ角ゴ Pro W3" pitchFamily="-84" charset="-128"/>
              </a:rPr>
              <a:t>Table 11.1 The Basic Format for Determining Initial Investment</a:t>
            </a:r>
          </a:p>
        </p:txBody>
      </p:sp>
      <p:pic>
        <p:nvPicPr>
          <p:cNvPr id="28675" name="Picture 7" descr="tbl11_01.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209800"/>
            <a:ext cx="6781800" cy="326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ltLang="en-US" smtClean="0">
                <a:ea typeface="ヒラギノ角ゴ Pro W3" pitchFamily="-84" charset="-128"/>
              </a:rPr>
              <a:t>Finding the Initial Investment: </a:t>
            </a:r>
            <a:br>
              <a:rPr lang="en-US" altLang="en-US" smtClean="0">
                <a:ea typeface="ヒラギノ角ゴ Pro W3" pitchFamily="-84" charset="-128"/>
              </a:rPr>
            </a:br>
            <a:r>
              <a:rPr lang="en-US" altLang="en-US" smtClean="0">
                <a:ea typeface="ヒラギノ角ゴ Pro W3" pitchFamily="-84" charset="-128"/>
              </a:rPr>
              <a:t>Calculating the Initial Investment</a:t>
            </a:r>
          </a:p>
        </p:txBody>
      </p:sp>
      <p:sp>
        <p:nvSpPr>
          <p:cNvPr id="29699" name="Rectangle 3"/>
          <p:cNvSpPr>
            <a:spLocks noGrp="1" noChangeArrowheads="1"/>
          </p:cNvSpPr>
          <p:nvPr>
            <p:ph idx="4294967295"/>
          </p:nvPr>
        </p:nvSpPr>
        <p:spPr/>
        <p:txBody>
          <a:bodyPr/>
          <a:lstStyle/>
          <a:p>
            <a:pPr marL="0" indent="0" eaLnBrk="1" hangingPunct="1">
              <a:buFontTx/>
              <a:buNone/>
            </a:pPr>
            <a:r>
              <a:rPr lang="en-US" altLang="en-US" sz="2100" smtClean="0">
                <a:solidFill>
                  <a:srgbClr val="000000"/>
                </a:solidFill>
                <a:ea typeface="ヒラギノ角ゴ Pro W3" pitchFamily="-84" charset="-128"/>
              </a:rPr>
              <a:t>Powell Corporation is trying to determine the initial investment required to replace an old machine with a new, more sophisticated model. The proposed machine</a:t>
            </a:r>
            <a:r>
              <a:rPr lang="ja-JP" altLang="en-US" sz="2100" smtClean="0">
                <a:solidFill>
                  <a:srgbClr val="000000"/>
                </a:solidFill>
                <a:ea typeface="ヒラギノ角ゴ Pro W3" pitchFamily="-84" charset="-128"/>
              </a:rPr>
              <a:t>’</a:t>
            </a:r>
            <a:r>
              <a:rPr lang="en-US" altLang="ja-JP" sz="2100" smtClean="0">
                <a:solidFill>
                  <a:srgbClr val="000000"/>
                </a:solidFill>
                <a:ea typeface="ヒラギノ角ゴ Pro W3" pitchFamily="-84" charset="-128"/>
              </a:rPr>
              <a:t>s purchase price is $380,000, and an additional $20,000 will be necessary to install it. It will be depreciated under MACRS using a 5-year recovery period. The present (old) machine was purchased 3 years ago at a cost of $240,000 and was being depreciated under MACRS using a 5-year recovery period. The firm has found a buyer willing to pay $280,000 for the present machine and to remove it at the buyer</a:t>
            </a:r>
            <a:r>
              <a:rPr lang="ja-JP" altLang="en-US" sz="2100" smtClean="0">
                <a:solidFill>
                  <a:srgbClr val="000000"/>
                </a:solidFill>
                <a:ea typeface="ヒラギノ角ゴ Pro W3" pitchFamily="-84" charset="-128"/>
              </a:rPr>
              <a:t>’</a:t>
            </a:r>
            <a:r>
              <a:rPr lang="en-US" altLang="ja-JP" sz="2100" smtClean="0">
                <a:solidFill>
                  <a:srgbClr val="000000"/>
                </a:solidFill>
                <a:ea typeface="ヒラギノ角ゴ Pro W3" pitchFamily="-84" charset="-128"/>
              </a:rPr>
              <a:t>s expense. The firm expects that a $35,000 increase in current assets and an $18,000 increase in current liabilities will accompany the replacement. The firm pays taxes at a rate of 40%.</a:t>
            </a:r>
            <a:endParaRPr lang="en-US" altLang="en-US" sz="2100" smtClean="0">
              <a:solidFill>
                <a:srgbClr val="000000"/>
              </a:solidFill>
              <a:ea typeface="ヒラギノ角ゴ Pro W3" pitchFamily="-84" charset="-128"/>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altLang="en-US" dirty="0" smtClean="0">
                <a:ea typeface="ヒラギノ角ゴ Pro W3" pitchFamily="-84" charset="-128"/>
              </a:rPr>
              <a:t>Finding the Initial Investment: </a:t>
            </a:r>
            <a:br>
              <a:rPr lang="en-US" altLang="en-US" dirty="0" smtClean="0">
                <a:ea typeface="ヒラギノ角ゴ Pro W3" pitchFamily="-84" charset="-128"/>
              </a:rPr>
            </a:br>
            <a:r>
              <a:rPr lang="en-US" altLang="en-US" dirty="0" smtClean="0">
                <a:ea typeface="ヒラギノ角ゴ Pro W3" pitchFamily="-84" charset="-128"/>
              </a:rPr>
              <a:t>Calculating the Initial Investment </a:t>
            </a:r>
          </a:p>
        </p:txBody>
      </p:sp>
      <p:pic>
        <p:nvPicPr>
          <p:cNvPr id="30723" name="Picture 6" descr="ex11_05_unnumberedeq.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752600"/>
            <a:ext cx="7835900" cy="379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altLang="en-US" smtClean="0">
                <a:ea typeface="ヒラギノ角ゴ Pro W3" pitchFamily="-84" charset="-128"/>
              </a:rPr>
              <a:t>Finding the Operating Cash Flows</a:t>
            </a:r>
          </a:p>
        </p:txBody>
      </p:sp>
      <p:sp>
        <p:nvSpPr>
          <p:cNvPr id="29699" name="Rectangle 3"/>
          <p:cNvSpPr>
            <a:spLocks noGrp="1" noChangeArrowheads="1"/>
          </p:cNvSpPr>
          <p:nvPr>
            <p:ph idx="4294967295"/>
          </p:nvPr>
        </p:nvSpPr>
        <p:spPr>
          <a:xfrm>
            <a:off x="304800" y="1143000"/>
            <a:ext cx="8382000" cy="4648200"/>
          </a:xfrm>
        </p:spPr>
        <p:txBody>
          <a:bodyPr/>
          <a:lstStyle/>
          <a:p>
            <a:pPr eaLnBrk="1" hangingPunct="1"/>
            <a:r>
              <a:rPr lang="en-US" altLang="en-US" dirty="0" smtClean="0">
                <a:solidFill>
                  <a:srgbClr val="000000"/>
                </a:solidFill>
                <a:ea typeface="ヒラギノ角ゴ Pro W3" pitchFamily="-84" charset="-128"/>
              </a:rPr>
              <a:t>Benefits expected to result from proposed capital expenditures must be measured on an after-tax basis, because the firm will not have the use of any benefits until it has satisfied the government</a:t>
            </a:r>
            <a:r>
              <a:rPr lang="ja-JP" altLang="en-US" dirty="0" smtClean="0">
                <a:solidFill>
                  <a:srgbClr val="000000"/>
                </a:solidFill>
                <a:ea typeface="ヒラギノ角ゴ Pro W3" pitchFamily="-84" charset="-128"/>
              </a:rPr>
              <a:t>’</a:t>
            </a:r>
            <a:r>
              <a:rPr lang="en-US" altLang="ja-JP" dirty="0" smtClean="0">
                <a:solidFill>
                  <a:srgbClr val="000000"/>
                </a:solidFill>
                <a:ea typeface="ヒラギノ角ゴ Pro W3" pitchFamily="-84" charset="-128"/>
              </a:rPr>
              <a:t>s tax claims.</a:t>
            </a:r>
          </a:p>
          <a:p>
            <a:pPr eaLnBrk="1" hangingPunct="1"/>
            <a:r>
              <a:rPr lang="en-US" altLang="en-US" dirty="0" smtClean="0">
                <a:solidFill>
                  <a:srgbClr val="000000"/>
                </a:solidFill>
                <a:ea typeface="ヒラギノ角ゴ Pro W3" pitchFamily="-84" charset="-128"/>
              </a:rPr>
              <a:t>All benefits expected from a proposed project must be measured on a cash flow basis. </a:t>
            </a:r>
          </a:p>
          <a:p>
            <a:pPr lvl="1" eaLnBrk="1" hangingPunct="1"/>
            <a:r>
              <a:rPr lang="en-US" altLang="en-US" dirty="0" smtClean="0">
                <a:solidFill>
                  <a:srgbClr val="000000"/>
                </a:solidFill>
                <a:ea typeface="ヒラギノ角ゴ Pro W3" pitchFamily="-84" charset="-128"/>
              </a:rPr>
              <a:t>Cash inflows represent dollars that can be spent, not merely </a:t>
            </a:r>
            <a:r>
              <a:rPr lang="ja-JP" altLang="en-US" dirty="0" smtClean="0">
                <a:solidFill>
                  <a:srgbClr val="000000"/>
                </a:solidFill>
                <a:ea typeface="ヒラギノ角ゴ Pro W3" pitchFamily="-84" charset="-128"/>
              </a:rPr>
              <a:t>“</a:t>
            </a:r>
            <a:r>
              <a:rPr lang="en-US" altLang="ja-JP" dirty="0" smtClean="0">
                <a:solidFill>
                  <a:srgbClr val="000000"/>
                </a:solidFill>
                <a:ea typeface="ヒラギノ角ゴ Pro W3" pitchFamily="-84" charset="-128"/>
              </a:rPr>
              <a:t>accounting profits.</a:t>
            </a:r>
            <a:r>
              <a:rPr lang="ja-JP" altLang="en-US" dirty="0" smtClean="0">
                <a:solidFill>
                  <a:srgbClr val="000000"/>
                </a:solidFill>
                <a:ea typeface="ヒラギノ角ゴ Pro W3" pitchFamily="-84" charset="-128"/>
              </a:rPr>
              <a:t>”</a:t>
            </a:r>
            <a:endParaRPr lang="en-US" altLang="ja-JP" dirty="0" smtClean="0">
              <a:solidFill>
                <a:srgbClr val="000000"/>
              </a:solidFill>
              <a:ea typeface="ヒラギノ角ゴ Pro W3" pitchFamily="-84" charset="-128"/>
            </a:endParaRPr>
          </a:p>
          <a:p>
            <a:pPr lvl="1" eaLnBrk="1" hangingPunct="1"/>
            <a:r>
              <a:rPr lang="en-US" altLang="en-US" dirty="0" smtClean="0">
                <a:solidFill>
                  <a:srgbClr val="000000"/>
                </a:solidFill>
                <a:ea typeface="ヒラギノ角ゴ Pro W3" pitchFamily="-84" charset="-128"/>
              </a:rPr>
              <a:t>The basic calculation for converting after-tax net profits into operating cash inflows requires adding depreciation and any other noncash charges (amortization and depletion) deducted as expenses on the firm</a:t>
            </a:r>
            <a:r>
              <a:rPr lang="ja-JP" altLang="en-US" dirty="0" smtClean="0">
                <a:solidFill>
                  <a:srgbClr val="000000"/>
                </a:solidFill>
                <a:ea typeface="ヒラギノ角ゴ Pro W3" pitchFamily="-84" charset="-128"/>
              </a:rPr>
              <a:t>’</a:t>
            </a:r>
            <a:r>
              <a:rPr lang="en-US" altLang="ja-JP" dirty="0" smtClean="0">
                <a:solidFill>
                  <a:srgbClr val="000000"/>
                </a:solidFill>
                <a:ea typeface="ヒラギノ角ゴ Pro W3" pitchFamily="-84" charset="-128"/>
              </a:rPr>
              <a:t>s income statement back to net profits after taxes.</a:t>
            </a:r>
            <a:endParaRPr lang="en-US" altLang="en-US" dirty="0" smtClean="0">
              <a:solidFill>
                <a:srgbClr val="000000"/>
              </a:solidFill>
              <a:ea typeface="ヒラギノ角ゴ Pro W3" pitchFamily="-8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9699">
                                            <p:txEl>
                                              <p:pRg st="1" end="1"/>
                                            </p:txEl>
                                          </p:spTgt>
                                        </p:tgtEl>
                                        <p:attrNameLst>
                                          <p:attrName>style.visibility</p:attrName>
                                        </p:attrNameLst>
                                      </p:cBhvr>
                                      <p:to>
                                        <p:strVal val="visible"/>
                                      </p:to>
                                    </p:set>
                                    <p:animEffect transition="in" filter="wipe(left)">
                                      <p:cBhvr>
                                        <p:cTn id="7" dur="500"/>
                                        <p:tgtEl>
                                          <p:spTgt spid="2969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9699">
                                            <p:txEl>
                                              <p:pRg st="2" end="2"/>
                                            </p:txEl>
                                          </p:spTgt>
                                        </p:tgtEl>
                                        <p:attrNameLst>
                                          <p:attrName>style.visibility</p:attrName>
                                        </p:attrNameLst>
                                      </p:cBhvr>
                                      <p:to>
                                        <p:strVal val="visible"/>
                                      </p:to>
                                    </p:set>
                                    <p:animEffect transition="in" filter="wipe(left)">
                                      <p:cBhvr>
                                        <p:cTn id="12" dur="500"/>
                                        <p:tgtEl>
                                          <p:spTgt spid="2969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9699">
                                            <p:txEl>
                                              <p:pRg st="3" end="3"/>
                                            </p:txEl>
                                          </p:spTgt>
                                        </p:tgtEl>
                                        <p:attrNameLst>
                                          <p:attrName>style.visibility</p:attrName>
                                        </p:attrNameLst>
                                      </p:cBhvr>
                                      <p:to>
                                        <p:strVal val="visible"/>
                                      </p:to>
                                    </p:set>
                                    <p:animEffect transition="in" filter="wipe(left)">
                                      <p:cBhvr>
                                        <p:cTn id="17" dur="500"/>
                                        <p:tgtEl>
                                          <p:spTgt spid="296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381000" y="228600"/>
            <a:ext cx="8458200" cy="1143000"/>
          </a:xfrm>
        </p:spPr>
        <p:txBody>
          <a:bodyPr/>
          <a:lstStyle/>
          <a:p>
            <a:pPr eaLnBrk="1" hangingPunct="1"/>
            <a:r>
              <a:rPr lang="en-US" altLang="en-US" smtClean="0">
                <a:ea typeface="ヒラギノ角ゴ Pro W3" pitchFamily="-84" charset="-128"/>
              </a:rPr>
              <a:t>Table 11.4 Powell Corporation</a:t>
            </a:r>
            <a:r>
              <a:rPr lang="ja-JP" altLang="en-US" smtClean="0">
                <a:ea typeface="ヒラギノ角ゴ Pro W3" pitchFamily="-84" charset="-128"/>
              </a:rPr>
              <a:t>’</a:t>
            </a:r>
            <a:r>
              <a:rPr lang="en-US" altLang="ja-JP" smtClean="0">
                <a:ea typeface="ヒラギノ角ゴ Pro W3" pitchFamily="-84" charset="-128"/>
              </a:rPr>
              <a:t>s Revenue and Expenses for Proposed and Present Machines</a:t>
            </a:r>
            <a:endParaRPr lang="en-US" altLang="en-US" smtClean="0">
              <a:ea typeface="ヒラギノ角ゴ Pro W3" pitchFamily="-84" charset="-128"/>
            </a:endParaRPr>
          </a:p>
        </p:txBody>
      </p:sp>
      <p:pic>
        <p:nvPicPr>
          <p:cNvPr id="32771" name="Picture 7" descr="tbl11_04.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0"/>
            <a:ext cx="8382000" cy="298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en-US" dirty="0" smtClean="0">
                <a:solidFill>
                  <a:srgbClr val="000000"/>
                </a:solidFill>
                <a:ea typeface="ヒラギノ角ゴ Pro W3" pitchFamily="-84" charset="-128"/>
              </a:rPr>
              <a:t>Learning Goals </a:t>
            </a:r>
          </a:p>
        </p:txBody>
      </p:sp>
      <p:sp>
        <p:nvSpPr>
          <p:cNvPr id="5123" name="Rectangle 3"/>
          <p:cNvSpPr>
            <a:spLocks noGrp="1" noChangeArrowheads="1"/>
          </p:cNvSpPr>
          <p:nvPr>
            <p:ph idx="1"/>
          </p:nvPr>
        </p:nvSpPr>
        <p:spPr>
          <a:xfrm>
            <a:off x="381000" y="990600"/>
            <a:ext cx="8382000" cy="4648200"/>
          </a:xfrm>
        </p:spPr>
        <p:txBody>
          <a:bodyPr/>
          <a:lstStyle/>
          <a:p>
            <a:pPr marL="914400" indent="-914400" eaLnBrk="1" hangingPunct="1">
              <a:spcBef>
                <a:spcPts val="2400"/>
              </a:spcBef>
              <a:buFontTx/>
              <a:buNone/>
            </a:pPr>
            <a:r>
              <a:rPr lang="en-US" altLang="en-US" smtClean="0">
                <a:solidFill>
                  <a:srgbClr val="000000"/>
                </a:solidFill>
                <a:ea typeface="ヒラギノ角ゴ Pro W3" pitchFamily="-84" charset="-128"/>
              </a:rPr>
              <a:t>LG4	Understand the importance of recognizing risk in the analysis of capital budgeting projects, and discuss risk and cash inflows, scenario analysis, and simulation as behavioral approaches for dealing with risk.</a:t>
            </a:r>
          </a:p>
          <a:p>
            <a:pPr marL="914400" indent="-914400" eaLnBrk="1" hangingPunct="1">
              <a:lnSpc>
                <a:spcPct val="90000"/>
              </a:lnSpc>
              <a:spcBef>
                <a:spcPts val="2400"/>
              </a:spcBef>
              <a:buFontTx/>
              <a:buNone/>
            </a:pPr>
            <a:r>
              <a:rPr lang="en-US" altLang="en-US" smtClean="0">
                <a:solidFill>
                  <a:srgbClr val="000000"/>
                </a:solidFill>
                <a:ea typeface="ヒラギノ角ゴ Pro W3" pitchFamily="-84" charset="-128"/>
              </a:rPr>
              <a:t>LG5	Describe the determination and use of risk-adjusted discount rates (RADRs), portfolio effects, and the practical aspects of RADRs.</a:t>
            </a:r>
          </a:p>
          <a:p>
            <a:pPr marL="914400" indent="-914400" eaLnBrk="1" hangingPunct="1">
              <a:lnSpc>
                <a:spcPct val="90000"/>
              </a:lnSpc>
              <a:spcBef>
                <a:spcPts val="2400"/>
              </a:spcBef>
              <a:buFontTx/>
              <a:buNone/>
            </a:pPr>
            <a:r>
              <a:rPr lang="en-US" altLang="en-US" smtClean="0">
                <a:solidFill>
                  <a:srgbClr val="000000"/>
                </a:solidFill>
                <a:ea typeface="ヒラギノ角ゴ Pro W3" pitchFamily="-84" charset="-128"/>
              </a:rPr>
              <a:t>LG6	Select the best of a group of unequal-lived, mutually exclusive projects using annualized net present values (ANPVs), and explain the role of real options and the objective and procedures for selecting projects under capital rationing.</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381000" y="228600"/>
            <a:ext cx="8458200" cy="1143000"/>
          </a:xfrm>
        </p:spPr>
        <p:txBody>
          <a:bodyPr/>
          <a:lstStyle/>
          <a:p>
            <a:pPr eaLnBrk="1" hangingPunct="1"/>
            <a:r>
              <a:rPr lang="en-US" altLang="en-US" smtClean="0">
                <a:ea typeface="ヒラギノ角ゴ Pro W3" pitchFamily="-84" charset="-128"/>
              </a:rPr>
              <a:t>Table 11.5a Depreciation Expense for Proposed and Present Machines for Powell Corporation</a:t>
            </a:r>
          </a:p>
        </p:txBody>
      </p:sp>
      <p:pic>
        <p:nvPicPr>
          <p:cNvPr id="33795" name="Picture 7" descr="tbl11_05a.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057400"/>
            <a:ext cx="8305800" cy="348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81000" y="304800"/>
            <a:ext cx="8458200" cy="1143000"/>
          </a:xfrm>
        </p:spPr>
        <p:txBody>
          <a:bodyPr/>
          <a:lstStyle/>
          <a:p>
            <a:pPr eaLnBrk="1" hangingPunct="1"/>
            <a:r>
              <a:rPr lang="en-US" altLang="en-US" smtClean="0">
                <a:ea typeface="ヒラギノ角ゴ Pro W3" pitchFamily="-84" charset="-128"/>
              </a:rPr>
              <a:t>Table 11.5b Depreciation Expense for Proposed and Present Machines for Powell Corporation</a:t>
            </a:r>
          </a:p>
        </p:txBody>
      </p:sp>
      <p:pic>
        <p:nvPicPr>
          <p:cNvPr id="34819" name="Picture 6" descr="tbl11_05b.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09800"/>
            <a:ext cx="8382000" cy="326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81000" y="228600"/>
            <a:ext cx="8458200" cy="1143000"/>
          </a:xfrm>
        </p:spPr>
        <p:txBody>
          <a:bodyPr/>
          <a:lstStyle/>
          <a:p>
            <a:r>
              <a:rPr lang="en-US" altLang="en-US" smtClean="0">
                <a:ea typeface="ヒラギノ角ゴ Pro W3" pitchFamily="-84" charset="-128"/>
              </a:rPr>
              <a:t>Table 11.6 Calculation of Operating Cash Flows Using the Income Statement Format</a:t>
            </a:r>
          </a:p>
        </p:txBody>
      </p:sp>
      <p:pic>
        <p:nvPicPr>
          <p:cNvPr id="35843" name="Picture 6" descr="tbl11_06.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057400"/>
            <a:ext cx="70485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381000" y="228600"/>
            <a:ext cx="8458200" cy="1143000"/>
          </a:xfrm>
        </p:spPr>
        <p:txBody>
          <a:bodyPr/>
          <a:lstStyle/>
          <a:p>
            <a:pPr eaLnBrk="1" hangingPunct="1"/>
            <a:r>
              <a:rPr lang="en-US" altLang="en-US" smtClean="0">
                <a:ea typeface="ヒラギノ角ゴ Pro W3" pitchFamily="-84" charset="-128"/>
              </a:rPr>
              <a:t>Table 11.7a Calculation of Operating Cash Inflows for Powell Corporation</a:t>
            </a:r>
            <a:r>
              <a:rPr lang="ja-JP" altLang="en-US" smtClean="0">
                <a:ea typeface="ヒラギノ角ゴ Pro W3" pitchFamily="-84" charset="-128"/>
              </a:rPr>
              <a:t>’</a:t>
            </a:r>
            <a:r>
              <a:rPr lang="en-US" altLang="ja-JP" smtClean="0">
                <a:ea typeface="ヒラギノ角ゴ Pro W3" pitchFamily="-84" charset="-128"/>
              </a:rPr>
              <a:t>s Proposed and Present Machines</a:t>
            </a:r>
            <a:endParaRPr lang="en-US" altLang="en-US" smtClean="0">
              <a:ea typeface="ヒラギノ角ゴ Pro W3" pitchFamily="-84" charset="-128"/>
            </a:endParaRPr>
          </a:p>
        </p:txBody>
      </p:sp>
      <p:pic>
        <p:nvPicPr>
          <p:cNvPr id="36867" name="Picture 6" descr="tbl11_07a.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438400"/>
            <a:ext cx="82296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81000" y="228600"/>
            <a:ext cx="8458200" cy="1143000"/>
          </a:xfrm>
        </p:spPr>
        <p:txBody>
          <a:bodyPr/>
          <a:lstStyle/>
          <a:p>
            <a:pPr eaLnBrk="1" hangingPunct="1"/>
            <a:r>
              <a:rPr lang="en-US" altLang="en-US" smtClean="0">
                <a:ea typeface="ヒラギノ角ゴ Pro W3" pitchFamily="-84" charset="-128"/>
              </a:rPr>
              <a:t>Table 11.7b Calculation of Operating Cash Inflows for Powell Corporation</a:t>
            </a:r>
            <a:r>
              <a:rPr lang="ja-JP" altLang="en-US" smtClean="0">
                <a:ea typeface="ヒラギノ角ゴ Pro W3" pitchFamily="-84" charset="-128"/>
              </a:rPr>
              <a:t>’</a:t>
            </a:r>
            <a:r>
              <a:rPr lang="en-US" altLang="ja-JP" smtClean="0">
                <a:ea typeface="ヒラギノ角ゴ Pro W3" pitchFamily="-84" charset="-128"/>
              </a:rPr>
              <a:t>s Proposed and Present Machines</a:t>
            </a:r>
            <a:endParaRPr lang="en-US" altLang="en-US" smtClean="0">
              <a:ea typeface="ヒラギノ角ゴ Pro W3" pitchFamily="-84" charset="-128"/>
            </a:endParaRPr>
          </a:p>
        </p:txBody>
      </p:sp>
      <p:pic>
        <p:nvPicPr>
          <p:cNvPr id="37891" name="Picture 6" descr="tbl11_07b.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905000"/>
            <a:ext cx="8382000" cy="366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altLang="en-US" dirty="0" smtClean="0">
                <a:ea typeface="ヒラギノ角ゴ Pro W3" pitchFamily="-84" charset="-128"/>
              </a:rPr>
              <a:t>Finding the Operating Cash Flows </a:t>
            </a:r>
          </a:p>
        </p:txBody>
      </p:sp>
      <p:sp>
        <p:nvSpPr>
          <p:cNvPr id="38915" name="Rectangle 3"/>
          <p:cNvSpPr>
            <a:spLocks noGrp="1" noChangeArrowheads="1"/>
          </p:cNvSpPr>
          <p:nvPr>
            <p:ph idx="4294967295"/>
          </p:nvPr>
        </p:nvSpPr>
        <p:spPr/>
        <p:txBody>
          <a:bodyPr/>
          <a:lstStyle/>
          <a:p>
            <a:pPr eaLnBrk="1" hangingPunct="1"/>
            <a:r>
              <a:rPr lang="en-US" altLang="en-US" smtClean="0">
                <a:solidFill>
                  <a:srgbClr val="000000"/>
                </a:solidFill>
                <a:ea typeface="ヒラギノ角ゴ Pro W3" pitchFamily="-84" charset="-128"/>
              </a:rPr>
              <a:t>The final step in estimating the operating cash inflows for a proposed replacement project is to calculate the incremental (relevant) cash inflows. </a:t>
            </a:r>
          </a:p>
          <a:p>
            <a:pPr eaLnBrk="1" hangingPunct="1"/>
            <a:r>
              <a:rPr lang="en-US" altLang="en-US" smtClean="0">
                <a:solidFill>
                  <a:srgbClr val="000000"/>
                </a:solidFill>
                <a:ea typeface="ヒラギノ角ゴ Pro W3" pitchFamily="-84" charset="-128"/>
              </a:rPr>
              <a:t>Incremental operating cash inflows are needed because our concern is only with the change in operating cash inflows that result from the proposed project.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381000" y="228600"/>
            <a:ext cx="8458200" cy="1143000"/>
          </a:xfrm>
        </p:spPr>
        <p:txBody>
          <a:bodyPr/>
          <a:lstStyle/>
          <a:p>
            <a:pPr eaLnBrk="1" hangingPunct="1"/>
            <a:r>
              <a:rPr lang="en-US" altLang="en-US" smtClean="0">
                <a:ea typeface="ヒラギノ角ゴ Pro W3" pitchFamily="-84" charset="-128"/>
              </a:rPr>
              <a:t>Table 11.8 Incremental (Relevant) Operating Cash Inflows for Powell Corporation</a:t>
            </a:r>
          </a:p>
        </p:txBody>
      </p:sp>
      <p:pic>
        <p:nvPicPr>
          <p:cNvPr id="39939" name="Picture 6" descr="tbl11_08.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981200"/>
            <a:ext cx="7239000" cy="407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altLang="en-US" smtClean="0">
                <a:ea typeface="ヒラギノ角ゴ Pro W3" pitchFamily="-84" charset="-128"/>
              </a:rPr>
              <a:t>Finding the Terminal Cash Flow</a:t>
            </a:r>
          </a:p>
        </p:txBody>
      </p:sp>
      <p:sp>
        <p:nvSpPr>
          <p:cNvPr id="40963" name="Rectangle 3"/>
          <p:cNvSpPr>
            <a:spLocks noGrp="1" noChangeArrowheads="1"/>
          </p:cNvSpPr>
          <p:nvPr>
            <p:ph idx="1"/>
          </p:nvPr>
        </p:nvSpPr>
        <p:spPr/>
        <p:txBody>
          <a:bodyPr/>
          <a:lstStyle/>
          <a:p>
            <a:pPr eaLnBrk="1" hangingPunct="1"/>
            <a:r>
              <a:rPr lang="en-US" altLang="en-US" sz="2000" dirty="0" smtClean="0">
                <a:ea typeface="ヒラギノ角ゴ Pro W3" pitchFamily="-84" charset="-128"/>
              </a:rPr>
              <a:t>Terminal cash flow is the cash flow resulting from termination and liquidation of a project at the end of its economic life.</a:t>
            </a:r>
          </a:p>
          <a:p>
            <a:pPr eaLnBrk="1" hangingPunct="1"/>
            <a:r>
              <a:rPr lang="en-US" altLang="en-US" sz="2000" dirty="0" smtClean="0">
                <a:ea typeface="ヒラギノ角ゴ Pro W3" pitchFamily="-84" charset="-128"/>
              </a:rPr>
              <a:t>It represents the after-tax cash flow, exclusive of operating cash inflows, that occurs in the final year of the project. </a:t>
            </a:r>
          </a:p>
          <a:p>
            <a:pPr eaLnBrk="1" hangingPunct="1"/>
            <a:r>
              <a:rPr lang="en-US" altLang="en-US" sz="2000" dirty="0" smtClean="0">
                <a:ea typeface="ヒラギノ角ゴ Pro W3" pitchFamily="-84" charset="-128"/>
              </a:rPr>
              <a:t>The proceeds from sale of the new and the old asset, often called </a:t>
            </a:r>
            <a:r>
              <a:rPr lang="ja-JP" altLang="en-US" sz="2000" dirty="0" smtClean="0">
                <a:ea typeface="ヒラギノ角ゴ Pro W3" pitchFamily="-84" charset="-128"/>
              </a:rPr>
              <a:t>“</a:t>
            </a:r>
            <a:r>
              <a:rPr lang="en-US" altLang="ja-JP" sz="2000" dirty="0" smtClean="0">
                <a:ea typeface="ヒラギノ角ゴ Pro W3" pitchFamily="-84" charset="-128"/>
              </a:rPr>
              <a:t>salvage value,</a:t>
            </a:r>
            <a:r>
              <a:rPr lang="ja-JP" altLang="en-US" sz="2000" dirty="0" smtClean="0">
                <a:ea typeface="ヒラギノ角ゴ Pro W3" pitchFamily="-84" charset="-128"/>
              </a:rPr>
              <a:t>”</a:t>
            </a:r>
            <a:r>
              <a:rPr lang="en-US" altLang="ja-JP" sz="2000" dirty="0" smtClean="0">
                <a:ea typeface="ヒラギノ角ゴ Pro W3" pitchFamily="-84" charset="-128"/>
              </a:rPr>
              <a:t> represent the amount net of any removal or cleanup costs expected upon termination of the project.</a:t>
            </a:r>
          </a:p>
          <a:p>
            <a:pPr lvl="1" eaLnBrk="1" hangingPunct="1"/>
            <a:r>
              <a:rPr lang="en-US" altLang="en-US" sz="1800" dirty="0" smtClean="0">
                <a:ea typeface="ヒラギノ角ゴ Pro W3" pitchFamily="-84" charset="-128"/>
              </a:rPr>
              <a:t>If the net proceeds from the sale are expected to exceed book value, a tax payment shown as an outflow (deduction from sale proceeds) will occur. </a:t>
            </a:r>
          </a:p>
          <a:p>
            <a:pPr lvl="1" eaLnBrk="1" hangingPunct="1"/>
            <a:r>
              <a:rPr lang="en-US" altLang="en-US" sz="1800" dirty="0" smtClean="0">
                <a:ea typeface="ヒラギノ角ゴ Pro W3" pitchFamily="-84" charset="-128"/>
              </a:rPr>
              <a:t>When the net proceeds from the sale are less than book value, a tax rebate shown as a cash inflow (addition to sale proceeds) will result.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0963">
                                            <p:txEl>
                                              <p:pRg st="3" end="3"/>
                                            </p:txEl>
                                          </p:spTgt>
                                        </p:tgtEl>
                                        <p:attrNameLst>
                                          <p:attrName>style.visibility</p:attrName>
                                        </p:attrNameLst>
                                      </p:cBhvr>
                                      <p:to>
                                        <p:strVal val="visible"/>
                                      </p:to>
                                    </p:set>
                                    <p:animEffect transition="in" filter="wipe(left)">
                                      <p:cBhvr>
                                        <p:cTn id="7" dur="500"/>
                                        <p:tgtEl>
                                          <p:spTgt spid="4096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0963">
                                            <p:txEl>
                                              <p:pRg st="4" end="4"/>
                                            </p:txEl>
                                          </p:spTgt>
                                        </p:tgtEl>
                                        <p:attrNameLst>
                                          <p:attrName>style.visibility</p:attrName>
                                        </p:attrNameLst>
                                      </p:cBhvr>
                                      <p:to>
                                        <p:strVal val="visible"/>
                                      </p:to>
                                    </p:set>
                                    <p:animEffect transition="in" filter="wipe(left)">
                                      <p:cBhvr>
                                        <p:cTn id="12" dur="500"/>
                                        <p:tgtEl>
                                          <p:spTgt spid="4096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altLang="en-US" dirty="0" smtClean="0">
                <a:solidFill>
                  <a:srgbClr val="000000"/>
                </a:solidFill>
                <a:ea typeface="ヒラギノ角ゴ Pro W3" pitchFamily="-84" charset="-128"/>
              </a:rPr>
              <a:t>Finding the Terminal Cash Flow </a:t>
            </a:r>
          </a:p>
        </p:txBody>
      </p:sp>
      <p:sp>
        <p:nvSpPr>
          <p:cNvPr id="41987" name="Rectangle 3"/>
          <p:cNvSpPr>
            <a:spLocks noGrp="1" noChangeArrowheads="1"/>
          </p:cNvSpPr>
          <p:nvPr>
            <p:ph idx="1"/>
          </p:nvPr>
        </p:nvSpPr>
        <p:spPr/>
        <p:txBody>
          <a:bodyPr/>
          <a:lstStyle/>
          <a:p>
            <a:pPr eaLnBrk="1" hangingPunct="1"/>
            <a:r>
              <a:rPr lang="en-US" altLang="en-US" smtClean="0">
                <a:solidFill>
                  <a:srgbClr val="000000"/>
                </a:solidFill>
                <a:ea typeface="ヒラギノ角ゴ Pro W3" pitchFamily="-84" charset="-128"/>
              </a:rPr>
              <a:t>When we calculate the terminal cash flow, the change in net working capital represents the reversion of any initial net working capital investment. </a:t>
            </a:r>
          </a:p>
          <a:p>
            <a:pPr eaLnBrk="1" hangingPunct="1"/>
            <a:r>
              <a:rPr lang="en-US" altLang="en-US" smtClean="0">
                <a:solidFill>
                  <a:srgbClr val="000000"/>
                </a:solidFill>
                <a:ea typeface="ヒラギノ角ゴ Pro W3" pitchFamily="-84" charset="-128"/>
              </a:rPr>
              <a:t>Most often, this will show up as a cash inflow due to the reduction in net working capital; with termination of the project, the need for the increased net working capital investment is assumed to end.</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altLang="en-US" smtClean="0">
                <a:ea typeface="ヒラギノ角ゴ Pro W3" pitchFamily="-84" charset="-128"/>
              </a:rPr>
              <a:t>Table 11.9 The Basic Format for Determining Terminal Cash Flow</a:t>
            </a:r>
          </a:p>
        </p:txBody>
      </p:sp>
      <p:pic>
        <p:nvPicPr>
          <p:cNvPr id="43011" name="Picture 6" descr="tbl11_09.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133600"/>
            <a:ext cx="688657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smtClean="0">
                <a:solidFill>
                  <a:srgbClr val="000000"/>
                </a:solidFill>
                <a:ea typeface="ヒラギノ角ゴ Pro W3" pitchFamily="-84" charset="-128"/>
              </a:rPr>
              <a:t>Relevant Cash Flows</a:t>
            </a:r>
          </a:p>
        </p:txBody>
      </p:sp>
      <p:sp>
        <p:nvSpPr>
          <p:cNvPr id="6147" name="Rectangle 3"/>
          <p:cNvSpPr>
            <a:spLocks noGrp="1" noChangeArrowheads="1"/>
          </p:cNvSpPr>
          <p:nvPr>
            <p:ph idx="1"/>
          </p:nvPr>
        </p:nvSpPr>
        <p:spPr/>
        <p:txBody>
          <a:bodyPr/>
          <a:lstStyle/>
          <a:p>
            <a:pPr eaLnBrk="1" hangingPunct="1"/>
            <a:r>
              <a:rPr lang="en-US" altLang="en-US" sz="2800" dirty="0" smtClean="0">
                <a:solidFill>
                  <a:srgbClr val="000000"/>
                </a:solidFill>
                <a:ea typeface="ヒラギノ角ゴ Pro W3" pitchFamily="-84" charset="-128"/>
              </a:rPr>
              <a:t>To evaluate investment opportunities, financial managers must determine the </a:t>
            </a:r>
            <a:r>
              <a:rPr lang="en-US" altLang="en-US" sz="2800" b="1" dirty="0" smtClean="0">
                <a:solidFill>
                  <a:srgbClr val="000000"/>
                </a:solidFill>
                <a:ea typeface="ヒラギノ角ゴ Pro W3" pitchFamily="-84" charset="-128"/>
              </a:rPr>
              <a:t>relevant cash flows</a:t>
            </a:r>
            <a:r>
              <a:rPr lang="en-US" altLang="en-US" sz="2800" dirty="0" smtClean="0">
                <a:solidFill>
                  <a:srgbClr val="000000"/>
                </a:solidFill>
                <a:ea typeface="ヒラギノ角ゴ Pro W3" pitchFamily="-84" charset="-128"/>
              </a:rPr>
              <a:t>—the incremental cash outflow (investment) and resulting subsequent inflows associated with a proposed capital expenditure.</a:t>
            </a:r>
          </a:p>
          <a:p>
            <a:pPr eaLnBrk="1" hangingPunct="1"/>
            <a:r>
              <a:rPr lang="en-US" altLang="en-US" sz="2800" b="1" dirty="0" smtClean="0">
                <a:solidFill>
                  <a:srgbClr val="000000"/>
                </a:solidFill>
                <a:ea typeface="ヒラギノ角ゴ Pro W3" pitchFamily="-84" charset="-128"/>
              </a:rPr>
              <a:t>Incremental cash flows</a:t>
            </a:r>
            <a:r>
              <a:rPr lang="en-US" altLang="en-US" sz="2800" dirty="0" smtClean="0">
                <a:solidFill>
                  <a:srgbClr val="000000"/>
                </a:solidFill>
                <a:ea typeface="ヒラギノ角ゴ Pro W3" pitchFamily="-84" charset="-128"/>
              </a:rPr>
              <a:t> are the additional cash flows—outflows or inflows—expected to result from a proposed capital expenditure.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147">
                                            <p:txEl>
                                              <p:pRg st="1" end="1"/>
                                            </p:txEl>
                                          </p:spTgt>
                                        </p:tgtEl>
                                        <p:attrNameLst>
                                          <p:attrName>style.visibility</p:attrName>
                                        </p:attrNameLst>
                                      </p:cBhvr>
                                      <p:to>
                                        <p:strVal val="visible"/>
                                      </p:to>
                                    </p:set>
                                    <p:animEffect transition="in" filter="wipe(left)">
                                      <p:cBhvr>
                                        <p:cTn id="7" dur="500"/>
                                        <p:tgtEl>
                                          <p:spTgt spid="614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altLang="en-US" dirty="0" smtClean="0">
                <a:solidFill>
                  <a:srgbClr val="000000"/>
                </a:solidFill>
                <a:ea typeface="ヒラギノ角ゴ Pro W3" pitchFamily="-84" charset="-128"/>
              </a:rPr>
              <a:t>Finding the Terminal Cash Flow </a:t>
            </a:r>
          </a:p>
        </p:txBody>
      </p:sp>
      <p:sp>
        <p:nvSpPr>
          <p:cNvPr id="44035" name="Rectangle 3"/>
          <p:cNvSpPr>
            <a:spLocks noGrp="1" noChangeArrowheads="1"/>
          </p:cNvSpPr>
          <p:nvPr>
            <p:ph idx="1"/>
          </p:nvPr>
        </p:nvSpPr>
        <p:spPr/>
        <p:txBody>
          <a:bodyPr/>
          <a:lstStyle/>
          <a:p>
            <a:pPr marL="0" indent="0" eaLnBrk="1" hangingPunct="1">
              <a:buFontTx/>
              <a:buNone/>
            </a:pPr>
            <a:r>
              <a:rPr lang="en-US" altLang="en-US" smtClean="0">
                <a:solidFill>
                  <a:srgbClr val="000000"/>
                </a:solidFill>
                <a:ea typeface="ヒラギノ角ゴ Pro W3" pitchFamily="-84" charset="-128"/>
              </a:rPr>
              <a:t>Powell Corporation expects to be able to liquidate the new machine at the end of its 5-year usable life to net $50,000 after paying removal and cleanup costs. The old machine can be liquidated at the end of the 5 years to net $10,000. The firm expects to recover its $17,000 net working capital investment upon termination of the project. The firm pays taxes at a rate of 40%.</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altLang="en-US" dirty="0" smtClean="0">
                <a:solidFill>
                  <a:srgbClr val="000000"/>
                </a:solidFill>
                <a:ea typeface="ヒラギノ角ゴ Pro W3" pitchFamily="-84" charset="-128"/>
              </a:rPr>
              <a:t>Finding the Terminal Cash Flow </a:t>
            </a:r>
          </a:p>
        </p:txBody>
      </p:sp>
      <p:pic>
        <p:nvPicPr>
          <p:cNvPr id="45059" name="Picture 5" descr="ex11_08_unnumberedeq.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981200"/>
            <a:ext cx="7889875"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altLang="en-US" smtClean="0">
                <a:solidFill>
                  <a:srgbClr val="000000"/>
                </a:solidFill>
                <a:ea typeface="ヒラギノ角ゴ Pro W3" pitchFamily="-84" charset="-128"/>
              </a:rPr>
              <a:t>Summarizing the Relevant Cash Flows</a:t>
            </a:r>
          </a:p>
        </p:txBody>
      </p:sp>
      <p:sp>
        <p:nvSpPr>
          <p:cNvPr id="46083" name="Rectangle 3"/>
          <p:cNvSpPr>
            <a:spLocks noGrp="1" noChangeArrowheads="1"/>
          </p:cNvSpPr>
          <p:nvPr>
            <p:ph idx="1"/>
          </p:nvPr>
        </p:nvSpPr>
        <p:spPr/>
        <p:txBody>
          <a:bodyPr/>
          <a:lstStyle/>
          <a:p>
            <a:pPr eaLnBrk="1" hangingPunct="1"/>
            <a:r>
              <a:rPr lang="en-US" altLang="en-US" dirty="0" smtClean="0">
                <a:solidFill>
                  <a:srgbClr val="000000"/>
                </a:solidFill>
                <a:ea typeface="ヒラギノ角ゴ Pro W3" pitchFamily="-84" charset="-128"/>
              </a:rPr>
              <a:t>The initial investment, operating cash inflows, and terminal cash flow together represent a project</a:t>
            </a:r>
            <a:r>
              <a:rPr lang="ja-JP" altLang="en-US" dirty="0" smtClean="0">
                <a:solidFill>
                  <a:srgbClr val="000000"/>
                </a:solidFill>
                <a:ea typeface="ヒラギノ角ゴ Pro W3" pitchFamily="-84" charset="-128"/>
              </a:rPr>
              <a:t>’</a:t>
            </a:r>
            <a:r>
              <a:rPr lang="en-US" altLang="ja-JP" dirty="0" smtClean="0">
                <a:solidFill>
                  <a:srgbClr val="000000"/>
                </a:solidFill>
                <a:ea typeface="ヒラギノ角ゴ Pro W3" pitchFamily="-84" charset="-128"/>
              </a:rPr>
              <a:t>s relevant cash flows. </a:t>
            </a:r>
          </a:p>
          <a:p>
            <a:pPr eaLnBrk="1" hangingPunct="1"/>
            <a:r>
              <a:rPr lang="en-US" altLang="en-US" dirty="0" smtClean="0">
                <a:solidFill>
                  <a:srgbClr val="000000"/>
                </a:solidFill>
                <a:ea typeface="ヒラギノ角ゴ Pro W3" pitchFamily="-84" charset="-128"/>
              </a:rPr>
              <a:t>These cash flows can be viewed as the incremental after-tax cash flows attributable to the proposed project. </a:t>
            </a:r>
          </a:p>
          <a:p>
            <a:pPr eaLnBrk="1" hangingPunct="1"/>
            <a:r>
              <a:rPr lang="en-US" altLang="en-US" dirty="0" smtClean="0">
                <a:solidFill>
                  <a:srgbClr val="000000"/>
                </a:solidFill>
                <a:ea typeface="ヒラギノ角ゴ Pro W3" pitchFamily="-84" charset="-128"/>
              </a:rPr>
              <a:t>They represent, in a cash flow sense, how much better or worse off the firm will be if it chooses to implement the proposal.</a:t>
            </a:r>
          </a:p>
          <a:p>
            <a:pPr eaLnBrk="1" hangingPunct="1"/>
            <a:endParaRPr lang="en-US" altLang="en-US" dirty="0" smtClean="0">
              <a:ea typeface="ヒラギノ角ゴ Pro W3" pitchFamily="-8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6083">
                                            <p:txEl>
                                              <p:pRg st="1" end="1"/>
                                            </p:txEl>
                                          </p:spTgt>
                                        </p:tgtEl>
                                        <p:attrNameLst>
                                          <p:attrName>style.visibility</p:attrName>
                                        </p:attrNameLst>
                                      </p:cBhvr>
                                      <p:to>
                                        <p:strVal val="visible"/>
                                      </p:to>
                                    </p:set>
                                    <p:animEffect transition="in" filter="wipe(left)">
                                      <p:cBhvr>
                                        <p:cTn id="7" dur="500"/>
                                        <p:tgtEl>
                                          <p:spTgt spid="4608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6083">
                                            <p:txEl>
                                              <p:pRg st="2" end="2"/>
                                            </p:txEl>
                                          </p:spTgt>
                                        </p:tgtEl>
                                        <p:attrNameLst>
                                          <p:attrName>style.visibility</p:attrName>
                                        </p:attrNameLst>
                                      </p:cBhvr>
                                      <p:to>
                                        <p:strVal val="visible"/>
                                      </p:to>
                                    </p:set>
                                    <p:animEffect transition="in" filter="wipe(left)">
                                      <p:cBhvr>
                                        <p:cTn id="12" dur="500"/>
                                        <p:tgtEl>
                                          <p:spTgt spid="460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altLang="en-US" smtClean="0">
                <a:solidFill>
                  <a:srgbClr val="000000"/>
                </a:solidFill>
                <a:ea typeface="ヒラギノ角ゴ Pro W3" pitchFamily="-84" charset="-128"/>
              </a:rPr>
              <a:t>Introduction to Risk in Capital Budgeting</a:t>
            </a:r>
          </a:p>
        </p:txBody>
      </p:sp>
      <p:sp>
        <p:nvSpPr>
          <p:cNvPr id="47107" name="Rectangle 3"/>
          <p:cNvSpPr>
            <a:spLocks noGrp="1" noChangeArrowheads="1"/>
          </p:cNvSpPr>
          <p:nvPr>
            <p:ph idx="1"/>
          </p:nvPr>
        </p:nvSpPr>
        <p:spPr/>
        <p:txBody>
          <a:bodyPr/>
          <a:lstStyle/>
          <a:p>
            <a:pPr eaLnBrk="1" hangingPunct="1"/>
            <a:r>
              <a:rPr lang="en-US" altLang="en-US" smtClean="0">
                <a:solidFill>
                  <a:srgbClr val="000000"/>
                </a:solidFill>
                <a:ea typeface="ヒラギノ角ゴ Pro W3" pitchFamily="-84" charset="-128"/>
              </a:rPr>
              <a:t>Thus far, we have assumed that all investment projects have the same level of risk as the firm. </a:t>
            </a:r>
          </a:p>
          <a:p>
            <a:pPr eaLnBrk="1" hangingPunct="1"/>
            <a:r>
              <a:rPr lang="en-US" altLang="en-US" smtClean="0">
                <a:solidFill>
                  <a:srgbClr val="000000"/>
                </a:solidFill>
                <a:ea typeface="ヒラギノ角ゴ Pro W3" pitchFamily="-84" charset="-128"/>
              </a:rPr>
              <a:t>In other words, we assumed that all projects are equally risky, and the acceptance of any project would not change the firm</a:t>
            </a:r>
            <a:r>
              <a:rPr lang="ja-JP" altLang="en-US" smtClean="0">
                <a:solidFill>
                  <a:srgbClr val="000000"/>
                </a:solidFill>
                <a:ea typeface="ヒラギノ角ゴ Pro W3" pitchFamily="-84" charset="-128"/>
              </a:rPr>
              <a:t>’</a:t>
            </a:r>
            <a:r>
              <a:rPr lang="en-US" altLang="ja-JP" smtClean="0">
                <a:solidFill>
                  <a:srgbClr val="000000"/>
                </a:solidFill>
                <a:ea typeface="ヒラギノ角ゴ Pro W3" pitchFamily="-84" charset="-128"/>
              </a:rPr>
              <a:t>s overall risk. </a:t>
            </a:r>
          </a:p>
          <a:p>
            <a:pPr eaLnBrk="1" hangingPunct="1"/>
            <a:r>
              <a:rPr lang="en-US" altLang="en-US" smtClean="0">
                <a:solidFill>
                  <a:srgbClr val="000000"/>
                </a:solidFill>
                <a:ea typeface="ヒラギノ角ゴ Pro W3" pitchFamily="-84" charset="-128"/>
              </a:rPr>
              <a:t>In actuality, these situations are rare—projects are not equally risky, and the acceptance of a project can affect the firm</a:t>
            </a:r>
            <a:r>
              <a:rPr lang="ja-JP" altLang="en-US" smtClean="0">
                <a:solidFill>
                  <a:srgbClr val="000000"/>
                </a:solidFill>
                <a:ea typeface="ヒラギノ角ゴ Pro W3" pitchFamily="-84" charset="-128"/>
              </a:rPr>
              <a:t>’</a:t>
            </a:r>
            <a:r>
              <a:rPr lang="en-US" altLang="ja-JP" smtClean="0">
                <a:solidFill>
                  <a:srgbClr val="000000"/>
                </a:solidFill>
                <a:ea typeface="ヒラギノ角ゴ Pro W3" pitchFamily="-84" charset="-128"/>
              </a:rPr>
              <a:t>s overall risk. </a:t>
            </a:r>
            <a:endParaRPr lang="en-US" altLang="en-US" smtClean="0">
              <a:solidFill>
                <a:srgbClr val="000000"/>
              </a:solidFill>
              <a:ea typeface="ヒラギノ角ゴ Pro W3" pitchFamily="-84" charset="-128"/>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altLang="en-US" smtClean="0">
                <a:ea typeface="ヒラギノ角ゴ Pro W3" pitchFamily="-84" charset="-128"/>
              </a:rPr>
              <a:t>Table 11.10 Relevant Cash Flows and NPVs for Bennett Company</a:t>
            </a:r>
            <a:r>
              <a:rPr lang="ja-JP" altLang="en-US" smtClean="0">
                <a:ea typeface="ヒラギノ角ゴ Pro W3" pitchFamily="-84" charset="-128"/>
              </a:rPr>
              <a:t>’</a:t>
            </a:r>
            <a:r>
              <a:rPr lang="en-US" altLang="ja-JP" smtClean="0">
                <a:ea typeface="ヒラギノ角ゴ Pro W3" pitchFamily="-84" charset="-128"/>
              </a:rPr>
              <a:t>s Projects</a:t>
            </a:r>
            <a:endParaRPr lang="en-US" altLang="en-US" smtClean="0">
              <a:ea typeface="ヒラギノ角ゴ Pro W3" pitchFamily="-84" charset="-128"/>
            </a:endParaRPr>
          </a:p>
        </p:txBody>
      </p:sp>
      <p:pic>
        <p:nvPicPr>
          <p:cNvPr id="48131" name="Picture 6" descr="tbl12_01.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676400"/>
            <a:ext cx="6121400" cy="434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altLang="en-US" smtClean="0">
                <a:ea typeface="ヒラギノ角ゴ Pro W3" pitchFamily="-84" charset="-128"/>
              </a:rPr>
              <a:t>Behavioral Approaches for Dealing with Risk: Risk and Cash Inflows</a:t>
            </a:r>
          </a:p>
        </p:txBody>
      </p:sp>
      <p:sp>
        <p:nvSpPr>
          <p:cNvPr id="49155" name="Rectangle 3"/>
          <p:cNvSpPr>
            <a:spLocks noGrp="1" noChangeArrowheads="1"/>
          </p:cNvSpPr>
          <p:nvPr>
            <p:ph idx="4294967295"/>
          </p:nvPr>
        </p:nvSpPr>
        <p:spPr>
          <a:xfrm>
            <a:off x="381000" y="1295400"/>
            <a:ext cx="8382000" cy="4648200"/>
          </a:xfrm>
        </p:spPr>
        <p:txBody>
          <a:bodyPr/>
          <a:lstStyle/>
          <a:p>
            <a:pPr eaLnBrk="1" hangingPunct="1">
              <a:lnSpc>
                <a:spcPct val="90000"/>
              </a:lnSpc>
            </a:pPr>
            <a:r>
              <a:rPr lang="en-US" altLang="en-US" b="1" dirty="0" smtClean="0">
                <a:solidFill>
                  <a:srgbClr val="000000"/>
                </a:solidFill>
                <a:ea typeface="ヒラギノ角ゴ Pro W3" pitchFamily="-84" charset="-128"/>
              </a:rPr>
              <a:t>Risk (in capital budgeting)</a:t>
            </a:r>
            <a:r>
              <a:rPr lang="en-US" altLang="en-US" dirty="0" smtClean="0">
                <a:solidFill>
                  <a:srgbClr val="000000"/>
                </a:solidFill>
                <a:ea typeface="ヒラギノ角ゴ Pro W3" pitchFamily="-84" charset="-128"/>
              </a:rPr>
              <a:t> refers to the uncertainty surrounding the cash flows that a project will generate or, more formally, the degree of variability of cash flows.</a:t>
            </a:r>
          </a:p>
          <a:p>
            <a:pPr eaLnBrk="1" hangingPunct="1">
              <a:lnSpc>
                <a:spcPct val="90000"/>
              </a:lnSpc>
            </a:pPr>
            <a:r>
              <a:rPr lang="en-US" altLang="en-US" dirty="0" smtClean="0">
                <a:solidFill>
                  <a:srgbClr val="000000"/>
                </a:solidFill>
                <a:ea typeface="ヒラギノ角ゴ Pro W3" pitchFamily="-84" charset="-128"/>
              </a:rPr>
              <a:t>In many projects, risk stems almost entirely from the cash flows that a project will generate several years in the future, because the initial investment is generally known with relative certainty. </a:t>
            </a:r>
          </a:p>
          <a:p>
            <a:pPr eaLnBrk="1" hangingPunct="1">
              <a:lnSpc>
                <a:spcPct val="90000"/>
              </a:lnSpc>
            </a:pPr>
            <a:r>
              <a:rPr lang="en-US" altLang="en-US" dirty="0" smtClean="0">
                <a:solidFill>
                  <a:srgbClr val="000000"/>
                </a:solidFill>
                <a:ea typeface="ヒラギノ角ゴ Pro W3" pitchFamily="-84" charset="-128"/>
              </a:rPr>
              <a:t>Behavioral approaches can be used to get a </a:t>
            </a:r>
            <a:r>
              <a:rPr lang="ja-JP" altLang="en-US" dirty="0" smtClean="0">
                <a:solidFill>
                  <a:srgbClr val="000000"/>
                </a:solidFill>
                <a:ea typeface="ヒラギノ角ゴ Pro W3" pitchFamily="-84" charset="-128"/>
              </a:rPr>
              <a:t>“</a:t>
            </a:r>
            <a:r>
              <a:rPr lang="en-US" altLang="ja-JP" dirty="0" smtClean="0">
                <a:solidFill>
                  <a:srgbClr val="000000"/>
                </a:solidFill>
                <a:ea typeface="ヒラギノ角ゴ Pro W3" pitchFamily="-84" charset="-128"/>
              </a:rPr>
              <a:t>feel</a:t>
            </a:r>
            <a:r>
              <a:rPr lang="ja-JP" altLang="en-US" dirty="0" smtClean="0">
                <a:solidFill>
                  <a:srgbClr val="000000"/>
                </a:solidFill>
                <a:ea typeface="ヒラギノ角ゴ Pro W3" pitchFamily="-84" charset="-128"/>
              </a:rPr>
              <a:t>”</a:t>
            </a:r>
            <a:r>
              <a:rPr lang="en-US" altLang="ja-JP" dirty="0" smtClean="0">
                <a:solidFill>
                  <a:srgbClr val="000000"/>
                </a:solidFill>
                <a:ea typeface="ヒラギノ角ゴ Pro W3" pitchFamily="-84" charset="-128"/>
              </a:rPr>
              <a:t> for the level of project risk, whereas other approaches try to quantify and measure project risk. </a:t>
            </a:r>
          </a:p>
          <a:p>
            <a:pPr lvl="1" eaLnBrk="1" hangingPunct="1">
              <a:lnSpc>
                <a:spcPct val="90000"/>
              </a:lnSpc>
            </a:pPr>
            <a:r>
              <a:rPr lang="en-US" altLang="en-US" dirty="0" smtClean="0">
                <a:ea typeface="ヒラギノ角ゴ Pro W3" pitchFamily="-84" charset="-128"/>
              </a:rPr>
              <a:t>Breakeven analysis</a:t>
            </a:r>
          </a:p>
          <a:p>
            <a:pPr lvl="1" eaLnBrk="1" hangingPunct="1">
              <a:lnSpc>
                <a:spcPct val="90000"/>
              </a:lnSpc>
            </a:pPr>
            <a:r>
              <a:rPr lang="en-US" altLang="en-US" dirty="0" smtClean="0">
                <a:ea typeface="ヒラギノ角ゴ Pro W3" pitchFamily="-84" charset="-128"/>
              </a:rPr>
              <a:t>Scenario analysis</a:t>
            </a:r>
          </a:p>
          <a:p>
            <a:pPr lvl="1" eaLnBrk="1" hangingPunct="1">
              <a:lnSpc>
                <a:spcPct val="90000"/>
              </a:lnSpc>
            </a:pPr>
            <a:r>
              <a:rPr lang="en-US" altLang="en-US" dirty="0" smtClean="0">
                <a:ea typeface="ヒラギノ角ゴ Pro W3" pitchFamily="-84" charset="-128"/>
              </a:rPr>
              <a:t>Simulation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9155">
                                            <p:txEl>
                                              <p:pRg st="1" end="1"/>
                                            </p:txEl>
                                          </p:spTgt>
                                        </p:tgtEl>
                                        <p:attrNameLst>
                                          <p:attrName>style.visibility</p:attrName>
                                        </p:attrNameLst>
                                      </p:cBhvr>
                                      <p:to>
                                        <p:strVal val="visible"/>
                                      </p:to>
                                    </p:set>
                                    <p:animEffect transition="in" filter="wipe(left)">
                                      <p:cBhvr>
                                        <p:cTn id="7" dur="500"/>
                                        <p:tgtEl>
                                          <p:spTgt spid="4915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9155">
                                            <p:txEl>
                                              <p:pRg st="2" end="2"/>
                                            </p:txEl>
                                          </p:spTgt>
                                        </p:tgtEl>
                                        <p:attrNameLst>
                                          <p:attrName>style.visibility</p:attrName>
                                        </p:attrNameLst>
                                      </p:cBhvr>
                                      <p:to>
                                        <p:strVal val="visible"/>
                                      </p:to>
                                    </p:set>
                                    <p:animEffect transition="in" filter="wipe(left)">
                                      <p:cBhvr>
                                        <p:cTn id="12" dur="500"/>
                                        <p:tgtEl>
                                          <p:spTgt spid="4915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9155">
                                            <p:txEl>
                                              <p:pRg st="3" end="3"/>
                                            </p:txEl>
                                          </p:spTgt>
                                        </p:tgtEl>
                                        <p:attrNameLst>
                                          <p:attrName>style.visibility</p:attrName>
                                        </p:attrNameLst>
                                      </p:cBhvr>
                                      <p:to>
                                        <p:strVal val="visible"/>
                                      </p:to>
                                    </p:set>
                                    <p:animEffect transition="in" filter="wipe(left)">
                                      <p:cBhvr>
                                        <p:cTn id="17" dur="500"/>
                                        <p:tgtEl>
                                          <p:spTgt spid="49155">
                                            <p:txEl>
                                              <p:pRg st="3" end="3"/>
                                            </p:txEl>
                                          </p:spTgt>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49155">
                                            <p:txEl>
                                              <p:pRg st="4" end="4"/>
                                            </p:txEl>
                                          </p:spTgt>
                                        </p:tgtEl>
                                        <p:attrNameLst>
                                          <p:attrName>style.visibility</p:attrName>
                                        </p:attrNameLst>
                                      </p:cBhvr>
                                      <p:to>
                                        <p:strVal val="visible"/>
                                      </p:to>
                                    </p:set>
                                    <p:animEffect transition="in" filter="wipe(left)">
                                      <p:cBhvr>
                                        <p:cTn id="21" dur="500"/>
                                        <p:tgtEl>
                                          <p:spTgt spid="49155">
                                            <p:txEl>
                                              <p:pRg st="4" end="4"/>
                                            </p:txEl>
                                          </p:spTgt>
                                        </p:tgtEl>
                                      </p:cBhvr>
                                    </p:animEffect>
                                  </p:childTnLst>
                                </p:cTn>
                              </p:par>
                            </p:childTnLst>
                          </p:cTn>
                        </p:par>
                        <p:par>
                          <p:cTn id="22" fill="hold">
                            <p:stCondLst>
                              <p:cond delay="1000"/>
                            </p:stCondLst>
                            <p:childTnLst>
                              <p:par>
                                <p:cTn id="23" presetID="22" presetClass="entr" presetSubtype="8" fill="hold" nodeType="afterEffect">
                                  <p:stCondLst>
                                    <p:cond delay="0"/>
                                  </p:stCondLst>
                                  <p:childTnLst>
                                    <p:set>
                                      <p:cBhvr>
                                        <p:cTn id="24" dur="1" fill="hold">
                                          <p:stCondLst>
                                            <p:cond delay="0"/>
                                          </p:stCondLst>
                                        </p:cTn>
                                        <p:tgtEl>
                                          <p:spTgt spid="49155">
                                            <p:txEl>
                                              <p:pRg st="5" end="5"/>
                                            </p:txEl>
                                          </p:spTgt>
                                        </p:tgtEl>
                                        <p:attrNameLst>
                                          <p:attrName>style.visibility</p:attrName>
                                        </p:attrNameLst>
                                      </p:cBhvr>
                                      <p:to>
                                        <p:strVal val="visible"/>
                                      </p:to>
                                    </p:set>
                                    <p:animEffect transition="in" filter="wipe(left)">
                                      <p:cBhvr>
                                        <p:cTn id="25" dur="500"/>
                                        <p:tgtEl>
                                          <p:spTgt spid="4915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altLang="en-US" dirty="0" smtClean="0">
                <a:ea typeface="ヒラギノ角ゴ Pro W3" pitchFamily="-84" charset="-128"/>
              </a:rPr>
              <a:t>Behavioral Approaches for Dealing with Risk: Risk and Cash Inflows </a:t>
            </a:r>
          </a:p>
        </p:txBody>
      </p:sp>
      <p:sp>
        <p:nvSpPr>
          <p:cNvPr id="50179" name="Rectangle 3"/>
          <p:cNvSpPr>
            <a:spLocks noGrp="1" noChangeArrowheads="1"/>
          </p:cNvSpPr>
          <p:nvPr>
            <p:ph idx="4294967295"/>
          </p:nvPr>
        </p:nvSpPr>
        <p:spPr/>
        <p:txBody>
          <a:bodyPr/>
          <a:lstStyle/>
          <a:p>
            <a:pPr marL="0" indent="0" eaLnBrk="1" hangingPunct="1">
              <a:buFontTx/>
              <a:buNone/>
            </a:pPr>
            <a:r>
              <a:rPr lang="en-US" altLang="en-US" smtClean="0">
                <a:solidFill>
                  <a:srgbClr val="000000"/>
                </a:solidFill>
                <a:ea typeface="ヒラギノ角ゴ Pro W3" pitchFamily="-84" charset="-128"/>
              </a:rPr>
              <a:t>Treadwell Tire Company, a tire retailer with a 10% cost of capital, is considering investing in either of two mutually exclusive projects, A and B. Each requires a $10,000 initial investment, and both are expected to provide constant annual cash inflows over their 15-year lives. For either project to be acceptable its NPV must be greater than zero.</a:t>
            </a:r>
          </a:p>
        </p:txBody>
      </p:sp>
      <p:pic>
        <p:nvPicPr>
          <p:cNvPr id="50180" name="Picture 7" descr="eq12_01.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4648200"/>
            <a:ext cx="61976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180"/>
                                        </p:tgtEl>
                                        <p:attrNameLst>
                                          <p:attrName>style.visibility</p:attrName>
                                        </p:attrNameLst>
                                      </p:cBhvr>
                                      <p:to>
                                        <p:strVal val="visible"/>
                                      </p:to>
                                    </p:set>
                                    <p:animEffect transition="in" filter="fade">
                                      <p:cBhvr>
                                        <p:cTn id="7" dur="500"/>
                                        <p:tgtEl>
                                          <p:spTgt spid="50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altLang="en-US" dirty="0" smtClean="0">
                <a:ea typeface="ヒラギノ角ゴ Pro W3" pitchFamily="-84" charset="-128"/>
              </a:rPr>
              <a:t>Behavioral Approaches for Dealing with Risk: Risk and Cash Inflows </a:t>
            </a:r>
          </a:p>
        </p:txBody>
      </p:sp>
      <p:pic>
        <p:nvPicPr>
          <p:cNvPr id="51203" name="Picture 7" descr="mfl12_01.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752600"/>
            <a:ext cx="2781300"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4" name="Picture 8" descr="sprsht12_01.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2438400"/>
            <a:ext cx="5143500" cy="280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pPr eaLnBrk="1" hangingPunct="1"/>
            <a:r>
              <a:rPr lang="en-US" altLang="en-US" dirty="0" smtClean="0">
                <a:ea typeface="ヒラギノ角ゴ Pro W3" pitchFamily="-84" charset="-128"/>
              </a:rPr>
              <a:t>Behavioral Approaches for Dealing with Risk: Risk and Cash Inflows </a:t>
            </a:r>
          </a:p>
        </p:txBody>
      </p:sp>
      <p:sp>
        <p:nvSpPr>
          <p:cNvPr id="52227" name="Content Placeholder 2"/>
          <p:cNvSpPr>
            <a:spLocks noGrp="1"/>
          </p:cNvSpPr>
          <p:nvPr>
            <p:ph idx="4294967295"/>
          </p:nvPr>
        </p:nvSpPr>
        <p:spPr>
          <a:xfrm>
            <a:off x="457200" y="1447800"/>
            <a:ext cx="8382000" cy="4648200"/>
          </a:xfrm>
        </p:spPr>
        <p:txBody>
          <a:bodyPr/>
          <a:lstStyle/>
          <a:p>
            <a:pPr marL="0" indent="0" eaLnBrk="1" hangingPunct="1">
              <a:buFontTx/>
              <a:buNone/>
            </a:pPr>
            <a:r>
              <a:rPr lang="en-US" altLang="en-US" sz="2000" dirty="0" smtClean="0">
                <a:ea typeface="ヒラギノ角ゴ Pro W3" pitchFamily="-84" charset="-128"/>
              </a:rPr>
              <a:t>For the projects to be acceptable, they must have annual cash flows of at least $1,315. The risk of each project can be assessed by determining the probability that the project</a:t>
            </a:r>
            <a:r>
              <a:rPr lang="ja-JP" altLang="en-US" sz="2000" dirty="0" smtClean="0">
                <a:ea typeface="ヒラギノ角ゴ Pro W3" pitchFamily="-84" charset="-128"/>
              </a:rPr>
              <a:t>’</a:t>
            </a:r>
            <a:r>
              <a:rPr lang="en-US" altLang="ja-JP" sz="2000" dirty="0" smtClean="0">
                <a:ea typeface="ヒラギノ角ゴ Pro W3" pitchFamily="-84" charset="-128"/>
              </a:rPr>
              <a:t>s cash flows will equal or exceed this breakeven level. Assume that a statistical analysis results in the following:</a:t>
            </a:r>
          </a:p>
          <a:p>
            <a:pPr marL="0" indent="0" eaLnBrk="1" hangingPunct="1">
              <a:buFontTx/>
              <a:buNone/>
            </a:pPr>
            <a:endParaRPr lang="en-US" altLang="en-US" sz="2000" dirty="0" smtClean="0">
              <a:ea typeface="ヒラギノ角ゴ Pro W3" pitchFamily="-84" charset="-128"/>
            </a:endParaRPr>
          </a:p>
          <a:p>
            <a:pPr marL="0" indent="0" eaLnBrk="1" hangingPunct="1">
              <a:buFontTx/>
              <a:buNone/>
            </a:pPr>
            <a:endParaRPr lang="en-US" altLang="en-US" sz="2000" dirty="0" smtClean="0">
              <a:ea typeface="ヒラギノ角ゴ Pro W3" pitchFamily="-84" charset="-128"/>
            </a:endParaRPr>
          </a:p>
          <a:p>
            <a:pPr marL="0" indent="0" eaLnBrk="1" hangingPunct="1">
              <a:buFontTx/>
              <a:buNone/>
            </a:pPr>
            <a:endParaRPr lang="en-US" altLang="en-US" sz="2000" dirty="0" smtClean="0">
              <a:ea typeface="ヒラギノ角ゴ Pro W3" pitchFamily="-84" charset="-128"/>
            </a:endParaRPr>
          </a:p>
          <a:p>
            <a:pPr marL="0" indent="0" eaLnBrk="1" hangingPunct="1">
              <a:buFontTx/>
              <a:buNone/>
            </a:pPr>
            <a:endParaRPr lang="en-US" altLang="en-US" sz="2000" dirty="0" smtClean="0">
              <a:ea typeface="ヒラギノ角ゴ Pro W3" pitchFamily="-84" charset="-128"/>
            </a:endParaRPr>
          </a:p>
          <a:p>
            <a:pPr marL="0" indent="0" eaLnBrk="1" hangingPunct="1">
              <a:buFontTx/>
              <a:buNone/>
            </a:pPr>
            <a:r>
              <a:rPr lang="en-US" altLang="en-US" sz="2000" dirty="0" smtClean="0">
                <a:ea typeface="ヒラギノ角ゴ Pro W3" pitchFamily="-84" charset="-128"/>
              </a:rPr>
              <a:t>Because project A is certain to have a positive net present value, whereas there is only a 65% change that project B will have a positive NPV, project A seems less risky than project B.</a:t>
            </a:r>
          </a:p>
        </p:txBody>
      </p:sp>
      <p:pic>
        <p:nvPicPr>
          <p:cNvPr id="5222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3276600"/>
            <a:ext cx="507682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2227">
                                            <p:txEl>
                                              <p:pRg st="5" end="5"/>
                                            </p:txEl>
                                          </p:spTgt>
                                        </p:tgtEl>
                                        <p:attrNameLst>
                                          <p:attrName>style.visibility</p:attrName>
                                        </p:attrNameLst>
                                      </p:cBhvr>
                                      <p:to>
                                        <p:strVal val="visible"/>
                                      </p:to>
                                    </p:set>
                                    <p:animEffect transition="in" filter="wipe(left)">
                                      <p:cBhvr>
                                        <p:cTn id="7" dur="500"/>
                                        <p:tgtEl>
                                          <p:spTgt spid="5222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altLang="en-US" smtClean="0">
                <a:ea typeface="ヒラギノ角ゴ Pro W3" pitchFamily="-84" charset="-128"/>
              </a:rPr>
              <a:t>Behavioral Approaches for Dealing with Risk: Scenario Analysis</a:t>
            </a:r>
          </a:p>
        </p:txBody>
      </p:sp>
      <p:sp>
        <p:nvSpPr>
          <p:cNvPr id="53251" name="Rectangle 3"/>
          <p:cNvSpPr>
            <a:spLocks noGrp="1" noChangeArrowheads="1"/>
          </p:cNvSpPr>
          <p:nvPr>
            <p:ph idx="4294967295"/>
          </p:nvPr>
        </p:nvSpPr>
        <p:spPr/>
        <p:txBody>
          <a:bodyPr/>
          <a:lstStyle/>
          <a:p>
            <a:pPr eaLnBrk="1" hangingPunct="1">
              <a:lnSpc>
                <a:spcPct val="90000"/>
              </a:lnSpc>
            </a:pPr>
            <a:r>
              <a:rPr lang="en-US" altLang="en-US" dirty="0" smtClean="0">
                <a:solidFill>
                  <a:srgbClr val="000000"/>
                </a:solidFill>
                <a:ea typeface="ヒラギノ角ゴ Pro W3" pitchFamily="-84" charset="-128"/>
              </a:rPr>
              <a:t>Scenario analysis is a behavioral approach that uses several possible alternative outcomes (scenarios), to obtain a sense of the variability of returns, measured here by NPV. </a:t>
            </a:r>
          </a:p>
          <a:p>
            <a:pPr eaLnBrk="1" hangingPunct="1">
              <a:lnSpc>
                <a:spcPct val="90000"/>
              </a:lnSpc>
            </a:pPr>
            <a:r>
              <a:rPr lang="en-US" altLang="en-US" dirty="0" smtClean="0">
                <a:solidFill>
                  <a:srgbClr val="000000"/>
                </a:solidFill>
                <a:ea typeface="ヒラギノ角ゴ Pro W3" pitchFamily="-84" charset="-128"/>
              </a:rPr>
              <a:t>In capital budgeting, one of the most common scenario approaches is to estimate the NPVs associated with pessimistic (worst), most likely (expected), and optimistic (best) estimates of cash inflow. </a:t>
            </a:r>
          </a:p>
          <a:p>
            <a:pPr eaLnBrk="1" hangingPunct="1">
              <a:lnSpc>
                <a:spcPct val="90000"/>
              </a:lnSpc>
            </a:pPr>
            <a:r>
              <a:rPr lang="en-US" altLang="en-US" dirty="0" smtClean="0">
                <a:solidFill>
                  <a:srgbClr val="000000"/>
                </a:solidFill>
                <a:ea typeface="ヒラギノ角ゴ Pro W3" pitchFamily="-84" charset="-128"/>
              </a:rPr>
              <a:t>The range can be determined by subtracting the pessimistic-outcome NPV from the optimistic-outcome NPV.</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3251">
                                            <p:txEl>
                                              <p:pRg st="1" end="1"/>
                                            </p:txEl>
                                          </p:spTgt>
                                        </p:tgtEl>
                                        <p:attrNameLst>
                                          <p:attrName>style.visibility</p:attrName>
                                        </p:attrNameLst>
                                      </p:cBhvr>
                                      <p:to>
                                        <p:strVal val="visible"/>
                                      </p:to>
                                    </p:set>
                                    <p:animEffect transition="in" filter="wipe(left)">
                                      <p:cBhvr>
                                        <p:cTn id="7" dur="500"/>
                                        <p:tgtEl>
                                          <p:spTgt spid="5325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3251">
                                            <p:txEl>
                                              <p:pRg st="2" end="2"/>
                                            </p:txEl>
                                          </p:spTgt>
                                        </p:tgtEl>
                                        <p:attrNameLst>
                                          <p:attrName>style.visibility</p:attrName>
                                        </p:attrNameLst>
                                      </p:cBhvr>
                                      <p:to>
                                        <p:strVal val="visible"/>
                                      </p:to>
                                    </p:set>
                                    <p:animEffect transition="in" filter="wipe(left)">
                                      <p:cBhvr>
                                        <p:cTn id="12" dur="500"/>
                                        <p:tgtEl>
                                          <p:spTgt spid="532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smtClean="0">
                <a:solidFill>
                  <a:srgbClr val="000000"/>
                </a:solidFill>
                <a:ea typeface="ヒラギノ角ゴ Pro W3" pitchFamily="-84" charset="-128"/>
              </a:rPr>
              <a:t>Focus on Ethics</a:t>
            </a:r>
          </a:p>
        </p:txBody>
      </p:sp>
      <p:sp>
        <p:nvSpPr>
          <p:cNvPr id="7171" name="Rectangle 3"/>
          <p:cNvSpPr>
            <a:spLocks noGrp="1" noChangeArrowheads="1"/>
          </p:cNvSpPr>
          <p:nvPr>
            <p:ph idx="1"/>
          </p:nvPr>
        </p:nvSpPr>
        <p:spPr>
          <a:xfrm>
            <a:off x="381000" y="1219200"/>
            <a:ext cx="8382000" cy="4648200"/>
          </a:xfrm>
        </p:spPr>
        <p:txBody>
          <a:bodyPr/>
          <a:lstStyle/>
          <a:p>
            <a:pPr eaLnBrk="1" hangingPunct="1">
              <a:buFontTx/>
              <a:buNone/>
            </a:pPr>
            <a:r>
              <a:rPr lang="en-US" altLang="en-US" smtClean="0">
                <a:solidFill>
                  <a:srgbClr val="000000"/>
                </a:solidFill>
                <a:ea typeface="ヒラギノ角ゴ Pro W3" pitchFamily="-84" charset="-128"/>
              </a:rPr>
              <a:t>A Question of Accuracy</a:t>
            </a:r>
          </a:p>
          <a:p>
            <a:pPr lvl="1" eaLnBrk="1" hangingPunct="1"/>
            <a:r>
              <a:rPr lang="en-US" altLang="en-US" sz="1800" smtClean="0">
                <a:solidFill>
                  <a:srgbClr val="000000"/>
                </a:solidFill>
                <a:ea typeface="ヒラギノ角ゴ Pro W3" pitchFamily="-84" charset="-128"/>
              </a:rPr>
              <a:t>Because estimates of the cash flows from an investment project involve making assumptions about the future, they may be subject to considerable error. </a:t>
            </a:r>
          </a:p>
          <a:p>
            <a:pPr lvl="1" eaLnBrk="1" hangingPunct="1"/>
            <a:r>
              <a:rPr lang="en-US" altLang="en-US" sz="1800" smtClean="0">
                <a:solidFill>
                  <a:srgbClr val="000000"/>
                </a:solidFill>
                <a:ea typeface="ヒラギノ角ゴ Pro W3" pitchFamily="-84" charset="-128"/>
              </a:rPr>
              <a:t>Complications arise with longer and more unique projects, as well as underestimating the costs of litigation or disposing of assets upon completion of the project.</a:t>
            </a:r>
          </a:p>
          <a:p>
            <a:pPr lvl="1" eaLnBrk="1" hangingPunct="1"/>
            <a:r>
              <a:rPr lang="en-US" altLang="en-US" sz="1800" smtClean="0">
                <a:solidFill>
                  <a:srgbClr val="000000"/>
                </a:solidFill>
                <a:ea typeface="ヒラギノ角ゴ Pro W3" pitchFamily="-84" charset="-128"/>
              </a:rPr>
              <a:t>All too often, mergers and acquisitions do not create much value, in spite of increased government scrutiny and the threat of shareholder lawsuits.</a:t>
            </a:r>
          </a:p>
          <a:p>
            <a:pPr lvl="1" eaLnBrk="1" hangingPunct="1">
              <a:spcAft>
                <a:spcPts val="600"/>
              </a:spcAft>
            </a:pPr>
            <a:r>
              <a:rPr lang="en-US" altLang="en-US" sz="1800" smtClean="0">
                <a:solidFill>
                  <a:srgbClr val="000000"/>
                </a:solidFill>
                <a:ea typeface="ヒラギノ角ゴ Pro W3" pitchFamily="-84" charset="-128"/>
              </a:rPr>
              <a:t>Improvements in valuation techniques can be negated when the process deteriorates into a game of tweaking the numbers to justify a deal the CEO wants to do, regardless of price. </a:t>
            </a:r>
          </a:p>
          <a:p>
            <a:pPr eaLnBrk="1" hangingPunct="1">
              <a:buFontTx/>
              <a:buNone/>
            </a:pPr>
            <a:r>
              <a:rPr lang="en-US" altLang="en-US" sz="1800" i="1" smtClean="0">
                <a:solidFill>
                  <a:srgbClr val="000000"/>
                </a:solidFill>
                <a:ea typeface="ヒラギノ角ゴ Pro W3" pitchFamily="-84" charset="-128"/>
              </a:rPr>
              <a:t>What would your options be when faced with the demands of an imperial CEO who expects you to </a:t>
            </a:r>
            <a:r>
              <a:rPr lang="ja-JP" altLang="en-US" sz="1800" i="1" smtClean="0">
                <a:solidFill>
                  <a:srgbClr val="000000"/>
                </a:solidFill>
                <a:ea typeface="ヒラギノ角ゴ Pro W3" pitchFamily="-84" charset="-128"/>
              </a:rPr>
              <a:t>“</a:t>
            </a:r>
            <a:r>
              <a:rPr lang="en-US" altLang="ja-JP" sz="1800" i="1" smtClean="0">
                <a:solidFill>
                  <a:srgbClr val="000000"/>
                </a:solidFill>
                <a:ea typeface="ヒラギノ角ゴ Pro W3" pitchFamily="-84" charset="-128"/>
              </a:rPr>
              <a:t>make it work</a:t>
            </a:r>
            <a:r>
              <a:rPr lang="ja-JP" altLang="en-US" sz="1800" i="1" smtClean="0">
                <a:solidFill>
                  <a:srgbClr val="000000"/>
                </a:solidFill>
                <a:ea typeface="ヒラギノ角ゴ Pro W3" pitchFamily="-84" charset="-128"/>
              </a:rPr>
              <a:t>”</a:t>
            </a:r>
            <a:r>
              <a:rPr lang="en-US" altLang="ja-JP" sz="1800" i="1" smtClean="0">
                <a:solidFill>
                  <a:srgbClr val="000000"/>
                </a:solidFill>
                <a:ea typeface="ヒラギノ角ゴ Pro W3" pitchFamily="-84" charset="-128"/>
              </a:rPr>
              <a:t>? Brainstorm several options.</a:t>
            </a:r>
            <a:endParaRPr lang="en-US" altLang="en-US" sz="1800" i="1" smtClean="0">
              <a:ea typeface="ヒラギノ角ゴ Pro W3" pitchFamily="-84" charset="-128"/>
            </a:endParaRPr>
          </a:p>
        </p:txBody>
      </p:sp>
    </p:spTree>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altLang="en-US" smtClean="0">
                <a:ea typeface="ヒラギノ角ゴ Pro W3" pitchFamily="-84" charset="-128"/>
              </a:rPr>
              <a:t>Table 11.11 Scenario Analysis of Treadwell</a:t>
            </a:r>
            <a:r>
              <a:rPr lang="ja-JP" altLang="en-US" smtClean="0">
                <a:ea typeface="ヒラギノ角ゴ Pro W3" pitchFamily="-84" charset="-128"/>
              </a:rPr>
              <a:t>’</a:t>
            </a:r>
            <a:r>
              <a:rPr lang="en-US" altLang="ja-JP" smtClean="0">
                <a:ea typeface="ヒラギノ角ゴ Pro W3" pitchFamily="-84" charset="-128"/>
              </a:rPr>
              <a:t>s Projects A and B</a:t>
            </a:r>
            <a:endParaRPr lang="en-US" altLang="en-US" smtClean="0">
              <a:ea typeface="ヒラギノ角ゴ Pro W3" pitchFamily="-84" charset="-128"/>
            </a:endParaRPr>
          </a:p>
        </p:txBody>
      </p:sp>
      <p:pic>
        <p:nvPicPr>
          <p:cNvPr id="54275" name="Picture 6" descr="tbl12_02.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524000"/>
            <a:ext cx="479425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altLang="en-US" smtClean="0">
                <a:solidFill>
                  <a:srgbClr val="000000"/>
                </a:solidFill>
                <a:ea typeface="ヒラギノ角ゴ Pro W3" pitchFamily="-84" charset="-128"/>
              </a:rPr>
              <a:t>Behavioral Approaches for Dealing with Risk: Simulation</a:t>
            </a:r>
          </a:p>
        </p:txBody>
      </p:sp>
      <p:sp>
        <p:nvSpPr>
          <p:cNvPr id="55299" name="Rectangle 3"/>
          <p:cNvSpPr>
            <a:spLocks noGrp="1" noChangeArrowheads="1"/>
          </p:cNvSpPr>
          <p:nvPr>
            <p:ph idx="1"/>
          </p:nvPr>
        </p:nvSpPr>
        <p:spPr/>
        <p:txBody>
          <a:bodyPr/>
          <a:lstStyle/>
          <a:p>
            <a:pPr eaLnBrk="1" hangingPunct="1">
              <a:lnSpc>
                <a:spcPct val="90000"/>
              </a:lnSpc>
            </a:pPr>
            <a:r>
              <a:rPr lang="en-US" altLang="en-US" smtClean="0">
                <a:solidFill>
                  <a:srgbClr val="000000"/>
                </a:solidFill>
                <a:ea typeface="ヒラギノ角ゴ Pro W3" pitchFamily="-84" charset="-128"/>
              </a:rPr>
              <a:t>Simulation is a statistics-based behavioral approach that applies predetermined probability distributions and random numbers to estimate risky outcomes.</a:t>
            </a:r>
          </a:p>
          <a:p>
            <a:pPr eaLnBrk="1" hangingPunct="1">
              <a:lnSpc>
                <a:spcPct val="90000"/>
              </a:lnSpc>
            </a:pPr>
            <a:r>
              <a:rPr lang="en-US" altLang="en-US" smtClean="0">
                <a:solidFill>
                  <a:srgbClr val="000000"/>
                </a:solidFill>
                <a:ea typeface="ヒラギノ角ゴ Pro W3" pitchFamily="-84" charset="-128"/>
              </a:rPr>
              <a:t>By trying the various cash flow components together in a mathematical model and repeating the process numerous times, the financial manager can develop a probability distribution of project returns.</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altLang="en-US" smtClean="0">
                <a:solidFill>
                  <a:srgbClr val="000000"/>
                </a:solidFill>
                <a:ea typeface="ヒラギノ角ゴ Pro W3" pitchFamily="-84" charset="-128"/>
              </a:rPr>
              <a:t>Figure 11.4 NPV Simulation</a:t>
            </a:r>
          </a:p>
        </p:txBody>
      </p:sp>
      <p:pic>
        <p:nvPicPr>
          <p:cNvPr id="56323" name="Picture 5" descr="fig12_01.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143000"/>
            <a:ext cx="5638800" cy="516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altLang="en-US" smtClean="0">
                <a:solidFill>
                  <a:srgbClr val="000000"/>
                </a:solidFill>
                <a:ea typeface="ヒラギノ角ゴ Pro W3" pitchFamily="-84" charset="-128"/>
              </a:rPr>
              <a:t>Risk-Adjusted Discount Rates</a:t>
            </a:r>
          </a:p>
        </p:txBody>
      </p:sp>
      <p:sp>
        <p:nvSpPr>
          <p:cNvPr id="57347" name="Rectangle 3"/>
          <p:cNvSpPr>
            <a:spLocks noGrp="1" noChangeArrowheads="1"/>
          </p:cNvSpPr>
          <p:nvPr>
            <p:ph idx="1"/>
          </p:nvPr>
        </p:nvSpPr>
        <p:spPr/>
        <p:txBody>
          <a:bodyPr/>
          <a:lstStyle/>
          <a:p>
            <a:pPr marL="0" indent="0" eaLnBrk="1" hangingPunct="1">
              <a:buFontTx/>
              <a:buNone/>
            </a:pPr>
            <a:r>
              <a:rPr lang="en-US" altLang="en-US" b="1" dirty="0" smtClean="0">
                <a:solidFill>
                  <a:srgbClr val="000000"/>
                </a:solidFill>
                <a:ea typeface="ヒラギノ角ゴ Pro W3" pitchFamily="-84" charset="-128"/>
              </a:rPr>
              <a:t>Risk-adjusted discount rates (RADR) </a:t>
            </a:r>
            <a:r>
              <a:rPr lang="en-US" altLang="en-US" dirty="0" smtClean="0">
                <a:solidFill>
                  <a:srgbClr val="000000"/>
                </a:solidFill>
                <a:ea typeface="ヒラギノ角ゴ Pro W3" pitchFamily="-84" charset="-128"/>
              </a:rPr>
              <a:t>are rates of return that must be earned on a given project to compensate the firm</a:t>
            </a:r>
            <a:r>
              <a:rPr lang="ja-JP" altLang="en-US" dirty="0" smtClean="0">
                <a:solidFill>
                  <a:srgbClr val="000000"/>
                </a:solidFill>
                <a:ea typeface="ヒラギノ角ゴ Pro W3" pitchFamily="-84" charset="-128"/>
              </a:rPr>
              <a:t>’</a:t>
            </a:r>
            <a:r>
              <a:rPr lang="en-US" altLang="ja-JP" dirty="0" smtClean="0">
                <a:solidFill>
                  <a:srgbClr val="000000"/>
                </a:solidFill>
                <a:ea typeface="ヒラギノ角ゴ Pro W3" pitchFamily="-84" charset="-128"/>
              </a:rPr>
              <a:t>s owners adequately—that is, to maintain or improve the firm</a:t>
            </a:r>
            <a:r>
              <a:rPr lang="ja-JP" altLang="en-US" dirty="0" smtClean="0">
                <a:solidFill>
                  <a:srgbClr val="000000"/>
                </a:solidFill>
                <a:ea typeface="ヒラギノ角ゴ Pro W3" pitchFamily="-84" charset="-128"/>
              </a:rPr>
              <a:t>’</a:t>
            </a:r>
            <a:r>
              <a:rPr lang="en-US" altLang="ja-JP" dirty="0" smtClean="0">
                <a:solidFill>
                  <a:srgbClr val="000000"/>
                </a:solidFill>
                <a:ea typeface="ヒラギノ角ゴ Pro W3" pitchFamily="-84" charset="-128"/>
              </a:rPr>
              <a:t>s share price.</a:t>
            </a:r>
            <a:endParaRPr lang="en-US" altLang="en-US" dirty="0" smtClean="0">
              <a:solidFill>
                <a:srgbClr val="000000"/>
              </a:solidFill>
              <a:ea typeface="ヒラギノ角ゴ Pro W3" pitchFamily="-84" charset="-128"/>
            </a:endParaRPr>
          </a:p>
        </p:txBody>
      </p:sp>
      <p:pic>
        <p:nvPicPr>
          <p:cNvPr id="57348" name="Picture 6" descr="eq12_02.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3276600"/>
            <a:ext cx="55626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Effect transition="in" filter="wipe(left)">
                                      <p:cBhvr>
                                        <p:cTn id="7" dur="500"/>
                                        <p:tgtEl>
                                          <p:spTgt spid="573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7348"/>
                                        </p:tgtEl>
                                        <p:attrNameLst>
                                          <p:attrName>style.visibility</p:attrName>
                                        </p:attrNameLst>
                                      </p:cBhvr>
                                      <p:to>
                                        <p:strVal val="visible"/>
                                      </p:to>
                                    </p:set>
                                    <p:animEffect transition="in" filter="fade">
                                      <p:cBhvr>
                                        <p:cTn id="12" dur="500"/>
                                        <p:tgtEl>
                                          <p:spTgt spid="573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altLang="en-US" smtClean="0">
                <a:solidFill>
                  <a:srgbClr val="000000"/>
                </a:solidFill>
                <a:ea typeface="ヒラギノ角ゴ Pro W3" pitchFamily="-84" charset="-128"/>
              </a:rPr>
              <a:t>Personal Finance Example</a:t>
            </a:r>
          </a:p>
        </p:txBody>
      </p:sp>
      <p:sp>
        <p:nvSpPr>
          <p:cNvPr id="58371" name="Rectangle 3"/>
          <p:cNvSpPr>
            <a:spLocks noGrp="1" noChangeArrowheads="1"/>
          </p:cNvSpPr>
          <p:nvPr>
            <p:ph idx="1"/>
          </p:nvPr>
        </p:nvSpPr>
        <p:spPr/>
        <p:txBody>
          <a:bodyPr/>
          <a:lstStyle/>
          <a:p>
            <a:pPr marL="0" indent="0" eaLnBrk="1" hangingPunct="1">
              <a:lnSpc>
                <a:spcPct val="90000"/>
              </a:lnSpc>
              <a:buFontTx/>
              <a:buNone/>
            </a:pPr>
            <a:r>
              <a:rPr lang="en-US" altLang="en-US" smtClean="0">
                <a:solidFill>
                  <a:srgbClr val="000000"/>
                </a:solidFill>
                <a:ea typeface="ヒラギノ角ゴ Pro W3" pitchFamily="-84" charset="-128"/>
              </a:rPr>
              <a:t>Talor Namtig is considering investing $1,000 in either of two stocks—A or B. She plans to hold the stock for exactly 5 years and expects both stocks to pay $80 in annual end-of-year cash dividends. At the end of the year 5 she estimates that stock A can be sold to net $1,200 and stock B can be sold to net $1,500. Her research indicates that she should earn an annual return on an average risk stock of 11%. Because stock B is considerably riskier, she will require a 14% return from it. Talor makes the following calculations to find the risk-adjusted net present values (NPVs) for the two stocks:</a:t>
            </a:r>
            <a:endParaRPr lang="en-US" altLang="en-US" smtClean="0">
              <a:ea typeface="ヒラギノ角ゴ Pro W3" pitchFamily="-84" charset="-128"/>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altLang="en-US" dirty="0" smtClean="0">
                <a:solidFill>
                  <a:srgbClr val="000000"/>
                </a:solidFill>
                <a:ea typeface="ヒラギノ角ゴ Pro W3" pitchFamily="-84" charset="-128"/>
              </a:rPr>
              <a:t>Personal Finance Example </a:t>
            </a:r>
          </a:p>
        </p:txBody>
      </p:sp>
      <p:sp>
        <p:nvSpPr>
          <p:cNvPr id="59395" name="Rectangle 3"/>
          <p:cNvSpPr>
            <a:spLocks noGrp="1" noChangeArrowheads="1"/>
          </p:cNvSpPr>
          <p:nvPr>
            <p:ph idx="1"/>
          </p:nvPr>
        </p:nvSpPr>
        <p:spPr>
          <a:xfrm>
            <a:off x="304800" y="4724400"/>
            <a:ext cx="8839200" cy="1828800"/>
          </a:xfrm>
        </p:spPr>
        <p:txBody>
          <a:bodyPr/>
          <a:lstStyle/>
          <a:p>
            <a:pPr marL="0" indent="0" eaLnBrk="1" hangingPunct="1">
              <a:lnSpc>
                <a:spcPct val="90000"/>
              </a:lnSpc>
              <a:buFontTx/>
              <a:buNone/>
            </a:pPr>
            <a:r>
              <a:rPr lang="en-US" altLang="en-US" sz="2000" dirty="0" smtClean="0">
                <a:ea typeface="ヒラギノ角ゴ Pro W3" pitchFamily="-84" charset="-128"/>
              </a:rPr>
              <a:t>Although </a:t>
            </a:r>
            <a:r>
              <a:rPr lang="en-US" altLang="en-US" sz="2000" dirty="0" err="1" smtClean="0">
                <a:ea typeface="ヒラギノ角ゴ Pro W3" pitchFamily="-84" charset="-128"/>
              </a:rPr>
              <a:t>Talor</a:t>
            </a:r>
            <a:r>
              <a:rPr lang="ja-JP" altLang="en-US" sz="2000" dirty="0" smtClean="0">
                <a:ea typeface="ヒラギノ角ゴ Pro W3" pitchFamily="-84" charset="-128"/>
              </a:rPr>
              <a:t>’</a:t>
            </a:r>
            <a:r>
              <a:rPr lang="en-US" altLang="ja-JP" sz="2000" dirty="0" smtClean="0">
                <a:ea typeface="ヒラギノ角ゴ Pro W3" pitchFamily="-84" charset="-128"/>
              </a:rPr>
              <a:t>s calculations indicate that both stock investments are acceptable (NPVs &gt; $0), on a risk-adjusted basis, she should invest in Stock B because it has a higher NPV.</a:t>
            </a:r>
            <a:endParaRPr lang="en-US" altLang="en-US" sz="2000" dirty="0" smtClean="0">
              <a:ea typeface="ヒラギノ角ゴ Pro W3" pitchFamily="-84" charset="-128"/>
            </a:endParaRPr>
          </a:p>
        </p:txBody>
      </p:sp>
      <p:pic>
        <p:nvPicPr>
          <p:cNvPr id="59396" name="Picture 7" descr="unnumberedeq12_01.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524000"/>
            <a:ext cx="7302500" cy="271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Effect transition="in" filter="fade">
                                      <p:cBhvr>
                                        <p:cTn id="7" dur="500"/>
                                        <p:tgtEl>
                                          <p:spTgt spid="593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altLang="en-US" smtClean="0">
                <a:ea typeface="ヒラギノ角ゴ Pro W3" pitchFamily="-84" charset="-128"/>
              </a:rPr>
              <a:t>Risk-Adjusted Discount Rates: </a:t>
            </a:r>
            <a:br>
              <a:rPr lang="en-US" altLang="en-US" smtClean="0">
                <a:ea typeface="ヒラギノ角ゴ Pro W3" pitchFamily="-84" charset="-128"/>
              </a:rPr>
            </a:br>
            <a:r>
              <a:rPr lang="en-US" altLang="en-US" smtClean="0">
                <a:ea typeface="ヒラギノ角ゴ Pro W3" pitchFamily="-84" charset="-128"/>
              </a:rPr>
              <a:t>Review of CAPM</a:t>
            </a:r>
          </a:p>
        </p:txBody>
      </p:sp>
      <p:sp>
        <p:nvSpPr>
          <p:cNvPr id="60419" name="Rectangle 3"/>
          <p:cNvSpPr>
            <a:spLocks noGrp="1" noChangeArrowheads="1"/>
          </p:cNvSpPr>
          <p:nvPr>
            <p:ph idx="4294967295"/>
          </p:nvPr>
        </p:nvSpPr>
        <p:spPr>
          <a:xfrm>
            <a:off x="304800" y="1371600"/>
            <a:ext cx="8610600" cy="4724400"/>
          </a:xfrm>
        </p:spPr>
        <p:txBody>
          <a:bodyPr/>
          <a:lstStyle/>
          <a:p>
            <a:pPr marL="0" indent="0" eaLnBrk="1" hangingPunct="1">
              <a:buFontTx/>
              <a:buNone/>
            </a:pPr>
            <a:r>
              <a:rPr lang="en-US" altLang="en-US" sz="2000" dirty="0" smtClean="0">
                <a:solidFill>
                  <a:srgbClr val="000000"/>
                </a:solidFill>
                <a:ea typeface="ヒラギノ角ゴ Pro W3" pitchFamily="-84" charset="-128"/>
              </a:rPr>
              <a:t>The Capital Asset Pricing Model defines total risk as:</a:t>
            </a:r>
          </a:p>
          <a:p>
            <a:pPr marL="0" indent="0" eaLnBrk="1" hangingPunct="1">
              <a:buFontTx/>
              <a:buNone/>
            </a:pPr>
            <a:endParaRPr lang="en-US" altLang="en-US" sz="2000" dirty="0" smtClean="0">
              <a:solidFill>
                <a:srgbClr val="000000"/>
              </a:solidFill>
              <a:ea typeface="ヒラギノ角ゴ Pro W3" pitchFamily="-84" charset="-128"/>
            </a:endParaRPr>
          </a:p>
          <a:p>
            <a:pPr marL="0" indent="0" eaLnBrk="1" hangingPunct="1">
              <a:buFontTx/>
              <a:buNone/>
            </a:pPr>
            <a:endParaRPr lang="en-US" altLang="en-US" sz="2000" dirty="0" smtClean="0">
              <a:solidFill>
                <a:srgbClr val="000000"/>
              </a:solidFill>
              <a:ea typeface="ヒラギノ角ゴ Pro W3" pitchFamily="-84" charset="-128"/>
            </a:endParaRPr>
          </a:p>
          <a:p>
            <a:pPr marL="0" indent="0" eaLnBrk="1" hangingPunct="1">
              <a:buFontTx/>
              <a:buNone/>
            </a:pPr>
            <a:endParaRPr lang="en-US" altLang="en-US" sz="2000" dirty="0" smtClean="0">
              <a:solidFill>
                <a:srgbClr val="000000"/>
              </a:solidFill>
              <a:ea typeface="ヒラギノ角ゴ Pro W3" pitchFamily="-84" charset="-128"/>
            </a:endParaRPr>
          </a:p>
          <a:p>
            <a:pPr eaLnBrk="1" hangingPunct="1"/>
            <a:r>
              <a:rPr lang="en-US" altLang="en-US" sz="2000" dirty="0" smtClean="0">
                <a:solidFill>
                  <a:srgbClr val="000000"/>
                </a:solidFill>
                <a:ea typeface="ヒラギノ角ゴ Pro W3" pitchFamily="-84" charset="-128"/>
              </a:rPr>
              <a:t>For assets traded in an efficient market, the diversifiable risk, which results from uncontrollable or random events, can be eliminated through diversification. </a:t>
            </a:r>
          </a:p>
          <a:p>
            <a:pPr eaLnBrk="1" hangingPunct="1"/>
            <a:r>
              <a:rPr lang="en-US" altLang="en-US" sz="2000" dirty="0" smtClean="0">
                <a:solidFill>
                  <a:srgbClr val="000000"/>
                </a:solidFill>
                <a:ea typeface="ヒラギノ角ゴ Pro W3" pitchFamily="-84" charset="-128"/>
              </a:rPr>
              <a:t>The relevant risk is therefore the </a:t>
            </a:r>
            <a:r>
              <a:rPr lang="en-US" altLang="en-US" sz="2000" b="1" dirty="0" err="1" smtClean="0">
                <a:solidFill>
                  <a:srgbClr val="000000"/>
                </a:solidFill>
                <a:ea typeface="ヒラギノ角ゴ Pro W3" pitchFamily="-84" charset="-128"/>
              </a:rPr>
              <a:t>nondiversifiable</a:t>
            </a:r>
            <a:r>
              <a:rPr lang="en-US" altLang="en-US" sz="2000" b="1" dirty="0" smtClean="0">
                <a:solidFill>
                  <a:srgbClr val="000000"/>
                </a:solidFill>
                <a:ea typeface="ヒラギノ角ゴ Pro W3" pitchFamily="-84" charset="-128"/>
              </a:rPr>
              <a:t> risk</a:t>
            </a:r>
            <a:r>
              <a:rPr lang="en-US" altLang="en-US" sz="2000" dirty="0" smtClean="0">
                <a:solidFill>
                  <a:srgbClr val="000000"/>
                </a:solidFill>
                <a:ea typeface="ヒラギノ角ゴ Pro W3" pitchFamily="-84" charset="-128"/>
              </a:rPr>
              <a:t>, the risk for which owners of these assets are rewarded. </a:t>
            </a:r>
          </a:p>
          <a:p>
            <a:pPr eaLnBrk="1" hangingPunct="1"/>
            <a:r>
              <a:rPr lang="en-US" altLang="en-US" sz="2000" dirty="0" err="1" smtClean="0">
                <a:solidFill>
                  <a:srgbClr val="000000"/>
                </a:solidFill>
                <a:ea typeface="ヒラギノ角ゴ Pro W3" pitchFamily="-84" charset="-128"/>
              </a:rPr>
              <a:t>Nondiverifiable</a:t>
            </a:r>
            <a:r>
              <a:rPr lang="en-US" altLang="en-US" sz="2000" dirty="0" smtClean="0">
                <a:solidFill>
                  <a:srgbClr val="000000"/>
                </a:solidFill>
                <a:ea typeface="ヒラギノ角ゴ Pro W3" pitchFamily="-84" charset="-128"/>
              </a:rPr>
              <a:t> risk for securities is commonly measured using </a:t>
            </a:r>
            <a:r>
              <a:rPr lang="en-US" altLang="en-US" sz="2000" b="1" dirty="0" smtClean="0">
                <a:solidFill>
                  <a:srgbClr val="000000"/>
                </a:solidFill>
                <a:ea typeface="ヒラギノ角ゴ Pro W3" pitchFamily="-84" charset="-128"/>
              </a:rPr>
              <a:t>beta</a:t>
            </a:r>
            <a:r>
              <a:rPr lang="en-US" altLang="en-US" sz="2000" dirty="0" smtClean="0">
                <a:solidFill>
                  <a:srgbClr val="000000"/>
                </a:solidFill>
                <a:ea typeface="ヒラギノ角ゴ Pro W3" pitchFamily="-84" charset="-128"/>
              </a:rPr>
              <a:t>, which is an index of the degree of movement of an asset</a:t>
            </a:r>
            <a:r>
              <a:rPr lang="ja-JP" altLang="en-US" sz="2000" dirty="0" smtClean="0">
                <a:solidFill>
                  <a:srgbClr val="000000"/>
                </a:solidFill>
                <a:ea typeface="ヒラギノ角ゴ Pro W3" pitchFamily="-84" charset="-128"/>
              </a:rPr>
              <a:t>’</a:t>
            </a:r>
            <a:r>
              <a:rPr lang="en-US" altLang="ja-JP" sz="2000" dirty="0" smtClean="0">
                <a:solidFill>
                  <a:srgbClr val="000000"/>
                </a:solidFill>
                <a:ea typeface="ヒラギノ角ゴ Pro W3" pitchFamily="-84" charset="-128"/>
              </a:rPr>
              <a:t>s return in response to a change in the market return.</a:t>
            </a:r>
            <a:endParaRPr lang="en-US" altLang="en-US" sz="2000" dirty="0" smtClean="0">
              <a:solidFill>
                <a:srgbClr val="000000"/>
              </a:solidFill>
              <a:ea typeface="ヒラギノ角ゴ Pro W3" pitchFamily="-84" charset="-128"/>
            </a:endParaRPr>
          </a:p>
        </p:txBody>
      </p:sp>
      <p:pic>
        <p:nvPicPr>
          <p:cNvPr id="60420" name="Picture 7" descr="eq12_03.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981200"/>
            <a:ext cx="70866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0419">
                                            <p:txEl>
                                              <p:pRg st="4" end="4"/>
                                            </p:txEl>
                                          </p:spTgt>
                                        </p:tgtEl>
                                        <p:attrNameLst>
                                          <p:attrName>style.visibility</p:attrName>
                                        </p:attrNameLst>
                                      </p:cBhvr>
                                      <p:to>
                                        <p:strVal val="visible"/>
                                      </p:to>
                                    </p:set>
                                    <p:animEffect transition="in" filter="wipe(left)">
                                      <p:cBhvr>
                                        <p:cTn id="7" dur="500"/>
                                        <p:tgtEl>
                                          <p:spTgt spid="60419">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0419">
                                            <p:txEl>
                                              <p:pRg st="5" end="5"/>
                                            </p:txEl>
                                          </p:spTgt>
                                        </p:tgtEl>
                                        <p:attrNameLst>
                                          <p:attrName>style.visibility</p:attrName>
                                        </p:attrNameLst>
                                      </p:cBhvr>
                                      <p:to>
                                        <p:strVal val="visible"/>
                                      </p:to>
                                    </p:set>
                                    <p:animEffect transition="in" filter="wipe(left)">
                                      <p:cBhvr>
                                        <p:cTn id="12" dur="500"/>
                                        <p:tgtEl>
                                          <p:spTgt spid="60419">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0419">
                                            <p:txEl>
                                              <p:pRg st="6" end="6"/>
                                            </p:txEl>
                                          </p:spTgt>
                                        </p:tgtEl>
                                        <p:attrNameLst>
                                          <p:attrName>style.visibility</p:attrName>
                                        </p:attrNameLst>
                                      </p:cBhvr>
                                      <p:to>
                                        <p:strVal val="visible"/>
                                      </p:to>
                                    </p:set>
                                    <p:animEffect transition="in" filter="wipe(left)">
                                      <p:cBhvr>
                                        <p:cTn id="17" dur="500"/>
                                        <p:tgtEl>
                                          <p:spTgt spid="604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US" altLang="en-US" dirty="0" smtClean="0">
                <a:solidFill>
                  <a:srgbClr val="000000"/>
                </a:solidFill>
                <a:ea typeface="ヒラギノ角ゴ Pro W3" pitchFamily="-84" charset="-128"/>
              </a:rPr>
              <a:t>Risk-Adjusted Discount Rates: </a:t>
            </a:r>
            <a:br>
              <a:rPr lang="en-US" altLang="en-US" dirty="0" smtClean="0">
                <a:solidFill>
                  <a:srgbClr val="000000"/>
                </a:solidFill>
                <a:ea typeface="ヒラギノ角ゴ Pro W3" pitchFamily="-84" charset="-128"/>
              </a:rPr>
            </a:br>
            <a:r>
              <a:rPr lang="en-US" altLang="en-US" dirty="0" smtClean="0">
                <a:solidFill>
                  <a:srgbClr val="000000"/>
                </a:solidFill>
                <a:ea typeface="ヒラギノ角ゴ Pro W3" pitchFamily="-84" charset="-128"/>
              </a:rPr>
              <a:t>Review of CAPM </a:t>
            </a:r>
          </a:p>
        </p:txBody>
      </p:sp>
      <p:sp>
        <p:nvSpPr>
          <p:cNvPr id="61443" name="Rectangle 3"/>
          <p:cNvSpPr>
            <a:spLocks noGrp="1" noChangeArrowheads="1"/>
          </p:cNvSpPr>
          <p:nvPr>
            <p:ph idx="4294967295"/>
          </p:nvPr>
        </p:nvSpPr>
        <p:spPr>
          <a:xfrm>
            <a:off x="457200" y="1447800"/>
            <a:ext cx="8458200" cy="2286000"/>
          </a:xfrm>
        </p:spPr>
        <p:txBody>
          <a:bodyPr/>
          <a:lstStyle/>
          <a:p>
            <a:pPr marL="0" indent="0" eaLnBrk="1" hangingPunct="1">
              <a:buFontTx/>
              <a:buNone/>
            </a:pPr>
            <a:r>
              <a:rPr lang="en-US" altLang="en-US" smtClean="0">
                <a:solidFill>
                  <a:srgbClr val="000000"/>
                </a:solidFill>
                <a:ea typeface="ヒラギノ角ゴ Pro W3" pitchFamily="-84" charset="-128"/>
              </a:rPr>
              <a:t>Using beta, </a:t>
            </a:r>
            <a:r>
              <a:rPr lang="en-US" altLang="en-US" i="1" smtClean="0">
                <a:solidFill>
                  <a:srgbClr val="000000"/>
                </a:solidFill>
                <a:ea typeface="ヒラギノ角ゴ Pro W3" pitchFamily="-84" charset="-128"/>
              </a:rPr>
              <a:t>b</a:t>
            </a:r>
            <a:r>
              <a:rPr lang="en-US" altLang="en-US" i="1" baseline="-25000" smtClean="0">
                <a:solidFill>
                  <a:srgbClr val="000000"/>
                </a:solidFill>
                <a:ea typeface="ヒラギノ角ゴ Pro W3" pitchFamily="-84" charset="-128"/>
              </a:rPr>
              <a:t>j</a:t>
            </a:r>
            <a:r>
              <a:rPr lang="en-US" altLang="en-US" i="1" smtClean="0">
                <a:solidFill>
                  <a:srgbClr val="000000"/>
                </a:solidFill>
                <a:ea typeface="ヒラギノ角ゴ Pro W3" pitchFamily="-84" charset="-128"/>
              </a:rPr>
              <a:t>,</a:t>
            </a:r>
            <a:r>
              <a:rPr lang="en-US" altLang="en-US" smtClean="0">
                <a:solidFill>
                  <a:srgbClr val="000000"/>
                </a:solidFill>
                <a:ea typeface="ヒラギノ角ゴ Pro W3" pitchFamily="-84" charset="-128"/>
              </a:rPr>
              <a:t> to measure the relevant risk of any asset </a:t>
            </a:r>
            <a:r>
              <a:rPr lang="en-US" altLang="en-US" i="1" smtClean="0">
                <a:solidFill>
                  <a:srgbClr val="000000"/>
                </a:solidFill>
                <a:ea typeface="ヒラギノ角ゴ Pro W3" pitchFamily="-84" charset="-128"/>
              </a:rPr>
              <a:t>j,</a:t>
            </a:r>
            <a:r>
              <a:rPr lang="en-US" altLang="en-US" smtClean="0">
                <a:solidFill>
                  <a:srgbClr val="000000"/>
                </a:solidFill>
                <a:ea typeface="ヒラギノ角ゴ Pro W3" pitchFamily="-84" charset="-128"/>
              </a:rPr>
              <a:t> the CAPM is</a:t>
            </a:r>
          </a:p>
          <a:p>
            <a:pPr marL="0" indent="0" algn="ctr" eaLnBrk="1" hangingPunct="1">
              <a:buFontTx/>
              <a:buNone/>
            </a:pPr>
            <a:r>
              <a:rPr lang="en-US" altLang="en-US" i="1" smtClean="0">
                <a:solidFill>
                  <a:srgbClr val="000000"/>
                </a:solidFill>
                <a:ea typeface="ヒラギノ角ゴ Pro W3" pitchFamily="-84" charset="-128"/>
              </a:rPr>
              <a:t>r</a:t>
            </a:r>
            <a:r>
              <a:rPr lang="en-US" altLang="en-US" i="1" baseline="-25000" smtClean="0">
                <a:solidFill>
                  <a:srgbClr val="000000"/>
                </a:solidFill>
                <a:ea typeface="ヒラギノ角ゴ Pro W3" pitchFamily="-84" charset="-128"/>
              </a:rPr>
              <a:t>j</a:t>
            </a:r>
            <a:r>
              <a:rPr lang="en-US" altLang="en-US" smtClean="0">
                <a:solidFill>
                  <a:srgbClr val="000000"/>
                </a:solidFill>
                <a:ea typeface="ヒラギノ角ゴ Pro W3" pitchFamily="-84" charset="-128"/>
              </a:rPr>
              <a:t> = </a:t>
            </a:r>
            <a:r>
              <a:rPr lang="en-US" altLang="en-US" i="1" smtClean="0">
                <a:solidFill>
                  <a:srgbClr val="000000"/>
                </a:solidFill>
                <a:ea typeface="ヒラギノ角ゴ Pro W3" pitchFamily="-84" charset="-128"/>
              </a:rPr>
              <a:t>R</a:t>
            </a:r>
            <a:r>
              <a:rPr lang="en-US" altLang="en-US" i="1" baseline="-25000" smtClean="0">
                <a:solidFill>
                  <a:srgbClr val="000000"/>
                </a:solidFill>
                <a:ea typeface="ヒラギノ角ゴ Pro W3" pitchFamily="-84" charset="-128"/>
              </a:rPr>
              <a:t>F</a:t>
            </a:r>
            <a:r>
              <a:rPr lang="en-US" altLang="en-US" smtClean="0">
                <a:solidFill>
                  <a:srgbClr val="000000"/>
                </a:solidFill>
                <a:ea typeface="ヒラギノ角ゴ Pro W3" pitchFamily="-84" charset="-128"/>
              </a:rPr>
              <a:t> + [</a:t>
            </a:r>
            <a:r>
              <a:rPr lang="en-US" altLang="en-US" i="1" smtClean="0">
                <a:solidFill>
                  <a:srgbClr val="000000"/>
                </a:solidFill>
                <a:ea typeface="ヒラギノ角ゴ Pro W3" pitchFamily="-84" charset="-128"/>
              </a:rPr>
              <a:t>b</a:t>
            </a:r>
            <a:r>
              <a:rPr lang="en-US" altLang="en-US" i="1" baseline="-25000" smtClean="0">
                <a:solidFill>
                  <a:srgbClr val="000000"/>
                </a:solidFill>
                <a:ea typeface="ヒラギノ角ゴ Pro W3" pitchFamily="-84" charset="-128"/>
              </a:rPr>
              <a:t>j</a:t>
            </a:r>
            <a:r>
              <a:rPr lang="en-US" altLang="en-US" smtClean="0">
                <a:solidFill>
                  <a:srgbClr val="000000"/>
                </a:solidFill>
                <a:ea typeface="ヒラギノ角ゴ Pro W3" pitchFamily="-84" charset="-128"/>
              </a:rPr>
              <a:t> </a:t>
            </a:r>
            <a:r>
              <a:rPr lang="en-US" altLang="en-US" smtClean="0">
                <a:solidFill>
                  <a:srgbClr val="000000"/>
                </a:solidFill>
                <a:ea typeface="ヒラギノ角ゴ Pro W3" pitchFamily="-84" charset="-128"/>
                <a:sym typeface="Symbol" pitchFamily="18" charset="2"/>
              </a:rPr>
              <a:t></a:t>
            </a:r>
            <a:r>
              <a:rPr lang="en-US" altLang="en-US" smtClean="0">
                <a:solidFill>
                  <a:srgbClr val="000000"/>
                </a:solidFill>
                <a:ea typeface="ヒラギノ角ゴ Pro W3" pitchFamily="-84" charset="-128"/>
              </a:rPr>
              <a:t> (</a:t>
            </a:r>
            <a:r>
              <a:rPr lang="en-US" altLang="en-US" i="1" smtClean="0">
                <a:solidFill>
                  <a:srgbClr val="000000"/>
                </a:solidFill>
                <a:ea typeface="ヒラギノ角ゴ Pro W3" pitchFamily="-84" charset="-128"/>
              </a:rPr>
              <a:t>r</a:t>
            </a:r>
            <a:r>
              <a:rPr lang="en-US" altLang="en-US" i="1" baseline="-25000" smtClean="0">
                <a:solidFill>
                  <a:srgbClr val="000000"/>
                </a:solidFill>
                <a:ea typeface="ヒラギノ角ゴ Pro W3" pitchFamily="-84" charset="-128"/>
              </a:rPr>
              <a:t>m</a:t>
            </a:r>
            <a:r>
              <a:rPr lang="en-US" altLang="en-US" smtClean="0">
                <a:solidFill>
                  <a:srgbClr val="000000"/>
                </a:solidFill>
                <a:ea typeface="ヒラギノ角ゴ Pro W3" pitchFamily="-84" charset="-128"/>
              </a:rPr>
              <a:t> – </a:t>
            </a:r>
            <a:r>
              <a:rPr lang="en-US" altLang="en-US" i="1" smtClean="0">
                <a:solidFill>
                  <a:srgbClr val="000000"/>
                </a:solidFill>
                <a:ea typeface="ヒラギノ角ゴ Pro W3" pitchFamily="-84" charset="-128"/>
              </a:rPr>
              <a:t>R</a:t>
            </a:r>
            <a:r>
              <a:rPr lang="en-US" altLang="en-US" i="1" baseline="-25000" smtClean="0">
                <a:solidFill>
                  <a:srgbClr val="000000"/>
                </a:solidFill>
                <a:ea typeface="ヒラギノ角ゴ Pro W3" pitchFamily="-84" charset="-128"/>
              </a:rPr>
              <a:t>F</a:t>
            </a:r>
            <a:r>
              <a:rPr lang="en-US" altLang="en-US" smtClean="0">
                <a:solidFill>
                  <a:srgbClr val="000000"/>
                </a:solidFill>
                <a:ea typeface="ヒラギノ角ゴ Pro W3" pitchFamily="-84" charset="-128"/>
              </a:rPr>
              <a:t>)]</a:t>
            </a:r>
          </a:p>
          <a:p>
            <a:pPr marL="0" indent="0" eaLnBrk="1" hangingPunct="1">
              <a:buFontTx/>
              <a:buNone/>
            </a:pPr>
            <a:r>
              <a:rPr lang="en-US" altLang="en-US" smtClean="0">
                <a:ea typeface="ヒラギノ角ゴ Pro W3" pitchFamily="-84" charset="-128"/>
              </a:rPr>
              <a:t>where</a:t>
            </a:r>
            <a:endParaRPr lang="en-US" altLang="en-US" sz="2000" smtClean="0">
              <a:solidFill>
                <a:srgbClr val="000000"/>
              </a:solidFill>
              <a:ea typeface="ヒラギノ角ゴ Pro W3" pitchFamily="-84" charset="-128"/>
            </a:endParaRPr>
          </a:p>
        </p:txBody>
      </p:sp>
      <p:graphicFrame>
        <p:nvGraphicFramePr>
          <p:cNvPr id="170021" name="Group 37"/>
          <p:cNvGraphicFramePr>
            <a:graphicFrameLocks noGrp="1"/>
          </p:cNvGraphicFramePr>
          <p:nvPr/>
        </p:nvGraphicFramePr>
        <p:xfrm>
          <a:off x="1447800" y="3657600"/>
          <a:ext cx="5943600" cy="1570039"/>
        </p:xfrm>
        <a:graphic>
          <a:graphicData uri="http://schemas.openxmlformats.org/drawingml/2006/table">
            <a:tbl>
              <a:tblPr/>
              <a:tblGrid>
                <a:gridCol w="488950"/>
                <a:gridCol w="271463"/>
                <a:gridCol w="5183187"/>
              </a:tblGrid>
              <a:tr h="436563">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2000" b="0" i="1" u="none" strike="noStrike" cap="none" normalizeH="0" baseline="0">
                          <a:ln>
                            <a:noFill/>
                          </a:ln>
                          <a:solidFill>
                            <a:srgbClr val="000000"/>
                          </a:solidFill>
                          <a:effectLst/>
                          <a:latin typeface="Verdana" charset="0"/>
                          <a:ea typeface="ＭＳ Ｐゴシック" charset="0"/>
                          <a:cs typeface="ＭＳ Ｐゴシック" charset="0"/>
                        </a:rPr>
                        <a:t>r</a:t>
                      </a:r>
                      <a:r>
                        <a:rPr kumimoji="0" lang="en-US" sz="2000" b="0" i="1" u="none" strike="noStrike" cap="none" normalizeH="0" baseline="-25000">
                          <a:ln>
                            <a:noFill/>
                          </a:ln>
                          <a:solidFill>
                            <a:srgbClr val="000000"/>
                          </a:solidFill>
                          <a:effectLst/>
                          <a:latin typeface="Verdana" charset="0"/>
                          <a:ea typeface="ＭＳ Ｐゴシック" charset="0"/>
                          <a:cs typeface="ＭＳ Ｐゴシック" charset="0"/>
                        </a:rPr>
                        <a:t>j</a:t>
                      </a:r>
                    </a:p>
                  </a:txBody>
                  <a:tcPr marL="45720" marR="45720" marT="0" marB="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Verdana" charset="0"/>
                          <a:ea typeface="ＭＳ Ｐゴシック" charset="0"/>
                          <a:cs typeface="ＭＳ Ｐゴシック" charset="0"/>
                        </a:rPr>
                        <a:t>=</a:t>
                      </a:r>
                    </a:p>
                  </a:txBody>
                  <a:tcPr marL="45720" marR="45720" marT="0" marB="0"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ts val="600"/>
                        </a:spcBef>
                        <a:spcAft>
                          <a:spcPts val="600"/>
                        </a:spcAft>
                        <a:buClrTx/>
                        <a:buSzTx/>
                        <a:buFontTx/>
                        <a:buNone/>
                        <a:tabLst/>
                      </a:pPr>
                      <a:r>
                        <a:rPr kumimoji="0" lang="en-US" sz="2000" b="0" i="0" u="none" strike="noStrike" cap="none" normalizeH="0" baseline="0">
                          <a:ln>
                            <a:noFill/>
                          </a:ln>
                          <a:solidFill>
                            <a:srgbClr val="000000"/>
                          </a:solidFill>
                          <a:effectLst/>
                          <a:latin typeface="Verdana" charset="0"/>
                          <a:ea typeface="ＭＳ Ｐゴシック" charset="0"/>
                          <a:cs typeface="ＭＳ Ｐゴシック" charset="0"/>
                        </a:rPr>
                        <a:t>required return on asset </a:t>
                      </a:r>
                      <a:r>
                        <a:rPr kumimoji="0" lang="en-US" sz="2000" b="0" i="1" u="none" strike="noStrike" cap="none" normalizeH="0" baseline="0">
                          <a:ln>
                            <a:noFill/>
                          </a:ln>
                          <a:solidFill>
                            <a:srgbClr val="000000"/>
                          </a:solidFill>
                          <a:effectLst/>
                          <a:latin typeface="Verdana" charset="0"/>
                          <a:ea typeface="ＭＳ Ｐゴシック" charset="0"/>
                          <a:cs typeface="ＭＳ Ｐゴシック" charset="0"/>
                        </a:rPr>
                        <a:t>j</a:t>
                      </a:r>
                    </a:p>
                  </a:txBody>
                  <a:tcPr marL="45720" marR="45720" marT="0" marB="0" horzOverflow="overflow">
                    <a:lnL>
                      <a:noFill/>
                    </a:lnL>
                    <a:lnR>
                      <a:noFill/>
                    </a:lnR>
                    <a:lnT>
                      <a:noFill/>
                    </a:lnT>
                    <a:lnB>
                      <a:noFill/>
                    </a:lnB>
                    <a:lnTlToBr>
                      <a:noFill/>
                    </a:lnTlToBr>
                    <a:lnBlToTr>
                      <a:noFill/>
                    </a:lnBlToTr>
                    <a:noFill/>
                  </a:tcPr>
                </a:tc>
              </a:tr>
              <a:tr h="381000">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2000" b="0" i="1" u="none" strike="noStrike" cap="none" normalizeH="0" baseline="0">
                          <a:ln>
                            <a:noFill/>
                          </a:ln>
                          <a:solidFill>
                            <a:srgbClr val="000000"/>
                          </a:solidFill>
                          <a:effectLst/>
                          <a:latin typeface="Verdana" charset="0"/>
                          <a:ea typeface="ＭＳ Ｐゴシック" charset="0"/>
                          <a:cs typeface="ＭＳ Ｐゴシック" charset="0"/>
                        </a:rPr>
                        <a:t>R</a:t>
                      </a:r>
                      <a:r>
                        <a:rPr kumimoji="0" lang="en-US" sz="2000" b="0" i="1" u="none" strike="noStrike" cap="none" normalizeH="0" baseline="-25000">
                          <a:ln>
                            <a:noFill/>
                          </a:ln>
                          <a:solidFill>
                            <a:srgbClr val="000000"/>
                          </a:solidFill>
                          <a:effectLst/>
                          <a:latin typeface="Verdana" charset="0"/>
                          <a:ea typeface="ＭＳ Ｐゴシック" charset="0"/>
                          <a:cs typeface="ＭＳ Ｐゴシック" charset="0"/>
                        </a:rPr>
                        <a:t>F</a:t>
                      </a:r>
                    </a:p>
                  </a:txBody>
                  <a:tcPr marL="45720" marR="45720" marT="0" marB="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Verdana" charset="0"/>
                          <a:ea typeface="ＭＳ Ｐゴシック" charset="0"/>
                          <a:cs typeface="ＭＳ Ｐゴシック" charset="0"/>
                        </a:rPr>
                        <a:t>=</a:t>
                      </a:r>
                    </a:p>
                  </a:txBody>
                  <a:tcPr marL="45720" marR="45720" marT="0" marB="0"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Verdana" charset="0"/>
                          <a:ea typeface="ＭＳ Ｐゴシック" charset="0"/>
                          <a:cs typeface="ＭＳ Ｐゴシック" charset="0"/>
                        </a:rPr>
                        <a:t>risk-free rate of return</a:t>
                      </a:r>
                    </a:p>
                  </a:txBody>
                  <a:tcPr marL="45720" marR="45720" marT="0" marB="0" horzOverflow="overflow">
                    <a:lnL>
                      <a:noFill/>
                    </a:lnL>
                    <a:lnR>
                      <a:noFill/>
                    </a:lnR>
                    <a:lnT>
                      <a:noFill/>
                    </a:lnT>
                    <a:lnB>
                      <a:noFill/>
                    </a:lnB>
                    <a:lnTlToBr>
                      <a:noFill/>
                    </a:lnTlToBr>
                    <a:lnBlToTr>
                      <a:noFill/>
                    </a:lnBlToTr>
                    <a:noFill/>
                  </a:tcPr>
                </a:tc>
              </a:tr>
              <a:tr h="376238">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2000" b="0" i="1" u="none" strike="noStrike" cap="none" normalizeH="0" baseline="0">
                          <a:ln>
                            <a:noFill/>
                          </a:ln>
                          <a:solidFill>
                            <a:srgbClr val="000000"/>
                          </a:solidFill>
                          <a:effectLst/>
                          <a:latin typeface="Verdana" charset="0"/>
                          <a:ea typeface="ＭＳ Ｐゴシック" charset="0"/>
                          <a:cs typeface="ＭＳ Ｐゴシック" charset="0"/>
                        </a:rPr>
                        <a:t>b</a:t>
                      </a:r>
                      <a:r>
                        <a:rPr kumimoji="0" lang="en-US" sz="2000" b="0" i="1" u="none" strike="noStrike" cap="none" normalizeH="0" baseline="-25000">
                          <a:ln>
                            <a:noFill/>
                          </a:ln>
                          <a:solidFill>
                            <a:srgbClr val="000000"/>
                          </a:solidFill>
                          <a:effectLst/>
                          <a:latin typeface="Verdana" charset="0"/>
                          <a:ea typeface="ＭＳ Ｐゴシック" charset="0"/>
                          <a:cs typeface="ＭＳ Ｐゴシック" charset="0"/>
                        </a:rPr>
                        <a:t>j</a:t>
                      </a:r>
                    </a:p>
                  </a:txBody>
                  <a:tcPr marL="45720" marR="45720" marT="0" marB="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Verdana" charset="0"/>
                          <a:ea typeface="ＭＳ Ｐゴシック" charset="0"/>
                          <a:cs typeface="ＭＳ Ｐゴシック" charset="0"/>
                        </a:rPr>
                        <a:t>=</a:t>
                      </a:r>
                    </a:p>
                  </a:txBody>
                  <a:tcPr marL="45720" marR="45720" marT="0" marB="0"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Verdana" charset="0"/>
                          <a:ea typeface="ＭＳ Ｐゴシック" charset="0"/>
                          <a:cs typeface="ＭＳ Ｐゴシック" charset="0"/>
                        </a:rPr>
                        <a:t>beta coefficient for asset </a:t>
                      </a:r>
                      <a:r>
                        <a:rPr kumimoji="0" lang="en-US" sz="2000" b="0" i="1" u="none" strike="noStrike" cap="none" normalizeH="0" baseline="0">
                          <a:ln>
                            <a:noFill/>
                          </a:ln>
                          <a:solidFill>
                            <a:srgbClr val="000000"/>
                          </a:solidFill>
                          <a:effectLst/>
                          <a:latin typeface="Verdana" charset="0"/>
                          <a:ea typeface="ＭＳ Ｐゴシック" charset="0"/>
                          <a:cs typeface="ＭＳ Ｐゴシック" charset="0"/>
                        </a:rPr>
                        <a:t>j</a:t>
                      </a:r>
                    </a:p>
                  </a:txBody>
                  <a:tcPr marL="45720" marR="45720" marT="0" marB="0" horzOverflow="overflow">
                    <a:lnL>
                      <a:noFill/>
                    </a:lnL>
                    <a:lnR>
                      <a:noFill/>
                    </a:lnR>
                    <a:lnT>
                      <a:noFill/>
                    </a:lnT>
                    <a:lnB>
                      <a:noFill/>
                    </a:lnB>
                    <a:lnTlToBr>
                      <a:noFill/>
                    </a:lnTlToBr>
                    <a:lnBlToTr>
                      <a:noFill/>
                    </a:lnBlToTr>
                    <a:noFill/>
                  </a:tcPr>
                </a:tc>
              </a:tr>
              <a:tr h="376238">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sz="2000" b="0" i="1" u="none" strike="noStrike" cap="none" normalizeH="0" baseline="0">
                          <a:ln>
                            <a:noFill/>
                          </a:ln>
                          <a:solidFill>
                            <a:srgbClr val="000000"/>
                          </a:solidFill>
                          <a:effectLst/>
                          <a:latin typeface="Verdana" charset="0"/>
                          <a:ea typeface="ＭＳ Ｐゴシック" charset="0"/>
                          <a:cs typeface="ＭＳ Ｐゴシック" charset="0"/>
                        </a:rPr>
                        <a:t>r</a:t>
                      </a:r>
                      <a:r>
                        <a:rPr kumimoji="0" lang="en-US" sz="2000" b="0" i="1" u="none" strike="noStrike" cap="none" normalizeH="0" baseline="-25000">
                          <a:ln>
                            <a:noFill/>
                          </a:ln>
                          <a:solidFill>
                            <a:srgbClr val="000000"/>
                          </a:solidFill>
                          <a:effectLst/>
                          <a:latin typeface="Verdana" charset="0"/>
                          <a:ea typeface="ＭＳ Ｐゴシック" charset="0"/>
                          <a:cs typeface="ＭＳ Ｐゴシック" charset="0"/>
                        </a:rPr>
                        <a:t>m</a:t>
                      </a:r>
                    </a:p>
                  </a:txBody>
                  <a:tcPr marL="45720" marR="45720" marT="0" marB="0" horzOverflow="overflow">
                    <a:lnL>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Verdana" charset="0"/>
                          <a:ea typeface="ＭＳ Ｐゴシック" charset="0"/>
                          <a:cs typeface="ＭＳ Ｐゴシック" charset="0"/>
                        </a:rPr>
                        <a:t>=</a:t>
                      </a:r>
                    </a:p>
                  </a:txBody>
                  <a:tcPr marL="45720" marR="45720" marT="0" marB="0"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Verdana" charset="0"/>
                          <a:ea typeface="ＭＳ Ｐゴシック" charset="0"/>
                          <a:cs typeface="ＭＳ Ｐゴシック" charset="0"/>
                        </a:rPr>
                        <a:t>return on the market portfolio of assets</a:t>
                      </a:r>
                    </a:p>
                  </a:txBody>
                  <a:tcPr marL="45720" marR="45720" marT="0" marB="0" horzOverflow="overflow">
                    <a:lnL>
                      <a:noFill/>
                    </a:lnL>
                    <a:lnR>
                      <a:noFill/>
                    </a:lnR>
                    <a:lnT>
                      <a:noFill/>
                    </a:lnT>
                    <a:lnB>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altLang="en-US" dirty="0" smtClean="0">
                <a:solidFill>
                  <a:srgbClr val="000000"/>
                </a:solidFill>
                <a:ea typeface="ヒラギノ角ゴ Pro W3" pitchFamily="-84" charset="-128"/>
              </a:rPr>
              <a:t>Risk-Adjusted Discount Rates: </a:t>
            </a:r>
            <a:br>
              <a:rPr lang="en-US" altLang="en-US" dirty="0" smtClean="0">
                <a:solidFill>
                  <a:srgbClr val="000000"/>
                </a:solidFill>
                <a:ea typeface="ヒラギノ角ゴ Pro W3" pitchFamily="-84" charset="-128"/>
              </a:rPr>
            </a:br>
            <a:r>
              <a:rPr lang="en-US" altLang="en-US" dirty="0" smtClean="0">
                <a:solidFill>
                  <a:srgbClr val="000000"/>
                </a:solidFill>
                <a:ea typeface="ヒラギノ角ゴ Pro W3" pitchFamily="-84" charset="-128"/>
              </a:rPr>
              <a:t>Using CAPM to Find RADRs </a:t>
            </a:r>
            <a:endParaRPr lang="en-US" altLang="en-US" sz="3200" dirty="0" smtClean="0">
              <a:solidFill>
                <a:srgbClr val="000000"/>
              </a:solidFill>
              <a:ea typeface="ヒラギノ角ゴ Pro W3" pitchFamily="-84" charset="-128"/>
            </a:endParaRPr>
          </a:p>
        </p:txBody>
      </p:sp>
      <p:sp>
        <p:nvSpPr>
          <p:cNvPr id="62467" name="Rectangle 3"/>
          <p:cNvSpPr>
            <a:spLocks noGrp="1" noChangeArrowheads="1"/>
          </p:cNvSpPr>
          <p:nvPr>
            <p:ph idx="4294967295"/>
          </p:nvPr>
        </p:nvSpPr>
        <p:spPr>
          <a:xfrm>
            <a:off x="381000" y="1371600"/>
            <a:ext cx="8382000" cy="4648200"/>
          </a:xfrm>
        </p:spPr>
        <p:txBody>
          <a:bodyPr/>
          <a:lstStyle/>
          <a:p>
            <a:pPr eaLnBrk="1" hangingPunct="1">
              <a:lnSpc>
                <a:spcPct val="90000"/>
              </a:lnSpc>
              <a:buFontTx/>
              <a:buNone/>
            </a:pPr>
            <a:r>
              <a:rPr lang="en-US" altLang="en-US" smtClean="0">
                <a:solidFill>
                  <a:srgbClr val="000000"/>
                </a:solidFill>
                <a:ea typeface="ヒラギノ角ゴ Pro W3" pitchFamily="-84" charset="-128"/>
              </a:rPr>
              <a:t>Figure 11.5 shows two projects, L and R. </a:t>
            </a:r>
          </a:p>
          <a:p>
            <a:pPr eaLnBrk="1" hangingPunct="1">
              <a:lnSpc>
                <a:spcPct val="90000"/>
              </a:lnSpc>
            </a:pPr>
            <a:r>
              <a:rPr lang="en-US" altLang="en-US" smtClean="0">
                <a:ea typeface="ヒラギノ角ゴ Pro W3" pitchFamily="-84" charset="-128"/>
              </a:rPr>
              <a:t>Project L has a beta, </a:t>
            </a:r>
            <a:r>
              <a:rPr lang="en-US" altLang="en-US" i="1" smtClean="0">
                <a:solidFill>
                  <a:srgbClr val="000000"/>
                </a:solidFill>
                <a:ea typeface="ヒラギノ角ゴ Pro W3" pitchFamily="-84" charset="-128"/>
              </a:rPr>
              <a:t>b</a:t>
            </a:r>
            <a:r>
              <a:rPr lang="en-US" altLang="en-US" i="1" baseline="-25000" smtClean="0">
                <a:solidFill>
                  <a:srgbClr val="000000"/>
                </a:solidFill>
                <a:ea typeface="ヒラギノ角ゴ Pro W3" pitchFamily="-84" charset="-128"/>
              </a:rPr>
              <a:t>L</a:t>
            </a:r>
            <a:r>
              <a:rPr lang="en-US" altLang="en-US" i="1" smtClean="0">
                <a:solidFill>
                  <a:srgbClr val="000000"/>
                </a:solidFill>
                <a:ea typeface="ヒラギノ角ゴ Pro W3" pitchFamily="-84" charset="-128"/>
              </a:rPr>
              <a:t>,</a:t>
            </a:r>
            <a:r>
              <a:rPr lang="en-US" altLang="en-US" smtClean="0">
                <a:solidFill>
                  <a:srgbClr val="000000"/>
                </a:solidFill>
                <a:ea typeface="ヒラギノ角ゴ Pro W3" pitchFamily="-84" charset="-128"/>
              </a:rPr>
              <a:t> and generates an internal rate of return, IRR</a:t>
            </a:r>
            <a:r>
              <a:rPr lang="en-US" altLang="en-US" i="1" baseline="-25000" smtClean="0">
                <a:solidFill>
                  <a:srgbClr val="000000"/>
                </a:solidFill>
                <a:ea typeface="ヒラギノ角ゴ Pro W3" pitchFamily="-84" charset="-128"/>
              </a:rPr>
              <a:t>L</a:t>
            </a:r>
            <a:r>
              <a:rPr lang="en-US" altLang="en-US" i="1" smtClean="0">
                <a:solidFill>
                  <a:srgbClr val="000000"/>
                </a:solidFill>
                <a:ea typeface="ヒラギノ角ゴ Pro W3" pitchFamily="-84" charset="-128"/>
              </a:rPr>
              <a:t>.</a:t>
            </a:r>
            <a:r>
              <a:rPr lang="en-US" altLang="en-US" smtClean="0">
                <a:solidFill>
                  <a:srgbClr val="000000"/>
                </a:solidFill>
                <a:ea typeface="ヒラギノ角ゴ Pro W3" pitchFamily="-84" charset="-128"/>
              </a:rPr>
              <a:t> The required return for a project with risk </a:t>
            </a:r>
            <a:r>
              <a:rPr lang="en-US" altLang="en-US" i="1" smtClean="0">
                <a:solidFill>
                  <a:srgbClr val="000000"/>
                </a:solidFill>
                <a:ea typeface="ヒラギノ角ゴ Pro W3" pitchFamily="-84" charset="-128"/>
              </a:rPr>
              <a:t>b</a:t>
            </a:r>
            <a:r>
              <a:rPr lang="en-US" altLang="en-US" i="1" baseline="-25000" smtClean="0">
                <a:solidFill>
                  <a:srgbClr val="000000"/>
                </a:solidFill>
                <a:ea typeface="ヒラギノ角ゴ Pro W3" pitchFamily="-84" charset="-128"/>
              </a:rPr>
              <a:t>L</a:t>
            </a:r>
            <a:r>
              <a:rPr lang="en-US" altLang="en-US" smtClean="0">
                <a:solidFill>
                  <a:srgbClr val="000000"/>
                </a:solidFill>
                <a:ea typeface="ヒラギノ角ゴ Pro W3" pitchFamily="-84" charset="-128"/>
              </a:rPr>
              <a:t> is </a:t>
            </a:r>
            <a:r>
              <a:rPr lang="en-US" altLang="en-US" i="1" smtClean="0">
                <a:solidFill>
                  <a:srgbClr val="000000"/>
                </a:solidFill>
                <a:ea typeface="ヒラギノ角ゴ Pro W3" pitchFamily="-84" charset="-128"/>
              </a:rPr>
              <a:t>r</a:t>
            </a:r>
            <a:r>
              <a:rPr lang="en-US" altLang="en-US" i="1" baseline="-25000" smtClean="0">
                <a:solidFill>
                  <a:srgbClr val="000000"/>
                </a:solidFill>
                <a:ea typeface="ヒラギノ角ゴ Pro W3" pitchFamily="-84" charset="-128"/>
              </a:rPr>
              <a:t>L</a:t>
            </a:r>
            <a:r>
              <a:rPr lang="en-US" altLang="en-US" i="1" smtClean="0">
                <a:solidFill>
                  <a:srgbClr val="000000"/>
                </a:solidFill>
                <a:ea typeface="ヒラギノ角ゴ Pro W3" pitchFamily="-84" charset="-128"/>
              </a:rPr>
              <a:t>.</a:t>
            </a:r>
            <a:r>
              <a:rPr lang="en-US" altLang="en-US" smtClean="0">
                <a:solidFill>
                  <a:srgbClr val="000000"/>
                </a:solidFill>
                <a:ea typeface="ヒラギノ角ゴ Pro W3" pitchFamily="-84" charset="-128"/>
              </a:rPr>
              <a:t> </a:t>
            </a:r>
          </a:p>
          <a:p>
            <a:pPr lvl="1" eaLnBrk="1" hangingPunct="1">
              <a:lnSpc>
                <a:spcPct val="90000"/>
              </a:lnSpc>
            </a:pPr>
            <a:r>
              <a:rPr lang="en-US" altLang="en-US" smtClean="0">
                <a:solidFill>
                  <a:srgbClr val="000000"/>
                </a:solidFill>
                <a:ea typeface="ヒラギノ角ゴ Pro W3" pitchFamily="-84" charset="-128"/>
              </a:rPr>
              <a:t>Because project L generates a return greater than that required (IRR</a:t>
            </a:r>
            <a:r>
              <a:rPr lang="en-US" altLang="en-US" i="1" baseline="-25000" smtClean="0">
                <a:solidFill>
                  <a:srgbClr val="000000"/>
                </a:solidFill>
                <a:ea typeface="ヒラギノ角ゴ Pro W3" pitchFamily="-84" charset="-128"/>
              </a:rPr>
              <a:t>L</a:t>
            </a:r>
            <a:r>
              <a:rPr lang="en-US" altLang="en-US" smtClean="0">
                <a:solidFill>
                  <a:srgbClr val="000000"/>
                </a:solidFill>
                <a:ea typeface="ヒラギノ角ゴ Pro W3" pitchFamily="-84" charset="-128"/>
              </a:rPr>
              <a:t> &gt; </a:t>
            </a:r>
            <a:r>
              <a:rPr lang="en-US" altLang="en-US" i="1" smtClean="0">
                <a:solidFill>
                  <a:srgbClr val="000000"/>
                </a:solidFill>
                <a:ea typeface="ヒラギノ角ゴ Pro W3" pitchFamily="-84" charset="-128"/>
              </a:rPr>
              <a:t>r</a:t>
            </a:r>
            <a:r>
              <a:rPr lang="en-US" altLang="en-US" i="1" baseline="-25000" smtClean="0">
                <a:solidFill>
                  <a:srgbClr val="000000"/>
                </a:solidFill>
                <a:ea typeface="ヒラギノ角ゴ Pro W3" pitchFamily="-84" charset="-128"/>
              </a:rPr>
              <a:t>L</a:t>
            </a:r>
            <a:r>
              <a:rPr lang="en-US" altLang="en-US" smtClean="0">
                <a:solidFill>
                  <a:srgbClr val="000000"/>
                </a:solidFill>
                <a:ea typeface="ヒラギノ角ゴ Pro W3" pitchFamily="-84" charset="-128"/>
              </a:rPr>
              <a:t>), project L is acceptable. </a:t>
            </a:r>
          </a:p>
          <a:p>
            <a:pPr lvl="1" eaLnBrk="1" hangingPunct="1">
              <a:lnSpc>
                <a:spcPct val="90000"/>
              </a:lnSpc>
            </a:pPr>
            <a:r>
              <a:rPr lang="en-US" altLang="en-US" smtClean="0">
                <a:solidFill>
                  <a:srgbClr val="000000"/>
                </a:solidFill>
                <a:ea typeface="ヒラギノ角ゴ Pro W3" pitchFamily="-84" charset="-128"/>
              </a:rPr>
              <a:t>Project L will have a positive NPV when its cash inflows are discounted at its required return, </a:t>
            </a:r>
            <a:r>
              <a:rPr lang="en-US" altLang="en-US" i="1" smtClean="0">
                <a:solidFill>
                  <a:srgbClr val="000000"/>
                </a:solidFill>
                <a:ea typeface="ヒラギノ角ゴ Pro W3" pitchFamily="-84" charset="-128"/>
              </a:rPr>
              <a:t>r</a:t>
            </a:r>
            <a:r>
              <a:rPr lang="en-US" altLang="en-US" i="1" baseline="-25000" smtClean="0">
                <a:solidFill>
                  <a:srgbClr val="000000"/>
                </a:solidFill>
                <a:ea typeface="ヒラギノ角ゴ Pro W3" pitchFamily="-84" charset="-128"/>
              </a:rPr>
              <a:t>L</a:t>
            </a:r>
            <a:r>
              <a:rPr lang="en-US" altLang="en-US" i="1" smtClean="0">
                <a:solidFill>
                  <a:srgbClr val="000000"/>
                </a:solidFill>
                <a:ea typeface="ヒラギノ角ゴ Pro W3" pitchFamily="-84" charset="-128"/>
              </a:rPr>
              <a:t>.</a:t>
            </a:r>
            <a:r>
              <a:rPr lang="en-US" altLang="en-US" smtClean="0">
                <a:solidFill>
                  <a:srgbClr val="000000"/>
                </a:solidFill>
                <a:ea typeface="ヒラギノ角ゴ Pro W3" pitchFamily="-84" charset="-128"/>
              </a:rPr>
              <a:t> </a:t>
            </a:r>
          </a:p>
          <a:p>
            <a:pPr eaLnBrk="1" hangingPunct="1">
              <a:lnSpc>
                <a:spcPct val="90000"/>
              </a:lnSpc>
            </a:pPr>
            <a:r>
              <a:rPr lang="en-US" altLang="en-US" smtClean="0">
                <a:solidFill>
                  <a:srgbClr val="000000"/>
                </a:solidFill>
                <a:ea typeface="ヒラギノ角ゴ Pro W3" pitchFamily="-84" charset="-128"/>
              </a:rPr>
              <a:t>Project R, on the other hand, generates an IRR below that required for its risk, </a:t>
            </a:r>
            <a:r>
              <a:rPr lang="en-US" altLang="en-US" i="1" smtClean="0">
                <a:solidFill>
                  <a:srgbClr val="000000"/>
                </a:solidFill>
                <a:ea typeface="ヒラギノ角ゴ Pro W3" pitchFamily="-84" charset="-128"/>
              </a:rPr>
              <a:t>b</a:t>
            </a:r>
            <a:r>
              <a:rPr lang="en-US" altLang="en-US" i="1" baseline="-25000" smtClean="0">
                <a:solidFill>
                  <a:srgbClr val="000000"/>
                </a:solidFill>
                <a:ea typeface="ヒラギノ角ゴ Pro W3" pitchFamily="-84" charset="-128"/>
              </a:rPr>
              <a:t>R</a:t>
            </a:r>
            <a:r>
              <a:rPr lang="en-US" altLang="en-US" smtClean="0">
                <a:solidFill>
                  <a:srgbClr val="000000"/>
                </a:solidFill>
                <a:ea typeface="ヒラギノ角ゴ Pro W3" pitchFamily="-84" charset="-128"/>
              </a:rPr>
              <a:t> (IRR</a:t>
            </a:r>
            <a:r>
              <a:rPr lang="en-US" altLang="en-US" i="1" baseline="-25000" smtClean="0">
                <a:solidFill>
                  <a:srgbClr val="000000"/>
                </a:solidFill>
                <a:ea typeface="ヒラギノ角ゴ Pro W3" pitchFamily="-84" charset="-128"/>
              </a:rPr>
              <a:t>R</a:t>
            </a:r>
            <a:r>
              <a:rPr lang="en-US" altLang="en-US" smtClean="0">
                <a:solidFill>
                  <a:srgbClr val="000000"/>
                </a:solidFill>
                <a:ea typeface="ヒラギノ角ゴ Pro W3" pitchFamily="-84" charset="-128"/>
              </a:rPr>
              <a:t> &lt; </a:t>
            </a:r>
            <a:r>
              <a:rPr lang="en-US" altLang="en-US" i="1" smtClean="0">
                <a:solidFill>
                  <a:srgbClr val="000000"/>
                </a:solidFill>
                <a:ea typeface="ヒラギノ角ゴ Pro W3" pitchFamily="-84" charset="-128"/>
              </a:rPr>
              <a:t>r</a:t>
            </a:r>
            <a:r>
              <a:rPr lang="en-US" altLang="en-US" i="1" baseline="-25000" smtClean="0">
                <a:solidFill>
                  <a:srgbClr val="000000"/>
                </a:solidFill>
                <a:ea typeface="ヒラギノ角ゴ Pro W3" pitchFamily="-84" charset="-128"/>
              </a:rPr>
              <a:t>R</a:t>
            </a:r>
            <a:r>
              <a:rPr lang="en-US" altLang="en-US" smtClean="0">
                <a:solidFill>
                  <a:srgbClr val="000000"/>
                </a:solidFill>
                <a:ea typeface="ヒラギノ角ゴ Pro W3" pitchFamily="-84" charset="-128"/>
              </a:rPr>
              <a:t>). </a:t>
            </a:r>
          </a:p>
          <a:p>
            <a:pPr lvl="1" eaLnBrk="1" hangingPunct="1">
              <a:lnSpc>
                <a:spcPct val="90000"/>
              </a:lnSpc>
            </a:pPr>
            <a:r>
              <a:rPr lang="en-US" altLang="en-US" smtClean="0">
                <a:solidFill>
                  <a:srgbClr val="000000"/>
                </a:solidFill>
                <a:ea typeface="ヒラギノ角ゴ Pro W3" pitchFamily="-84" charset="-128"/>
              </a:rPr>
              <a:t>This project will have a negative NPV when its cash inflows are discounted at its required return, </a:t>
            </a:r>
            <a:r>
              <a:rPr lang="en-US" altLang="en-US" i="1" smtClean="0">
                <a:solidFill>
                  <a:srgbClr val="000000"/>
                </a:solidFill>
                <a:ea typeface="ヒラギノ角ゴ Pro W3" pitchFamily="-84" charset="-128"/>
              </a:rPr>
              <a:t>r</a:t>
            </a:r>
            <a:r>
              <a:rPr lang="en-US" altLang="en-US" i="1" baseline="-25000" smtClean="0">
                <a:solidFill>
                  <a:srgbClr val="000000"/>
                </a:solidFill>
                <a:ea typeface="ヒラギノ角ゴ Pro W3" pitchFamily="-84" charset="-128"/>
              </a:rPr>
              <a:t>R</a:t>
            </a:r>
            <a:r>
              <a:rPr lang="en-US" altLang="en-US" i="1" smtClean="0">
                <a:solidFill>
                  <a:srgbClr val="000000"/>
                </a:solidFill>
                <a:ea typeface="ヒラギノ角ゴ Pro W3" pitchFamily="-84" charset="-128"/>
              </a:rPr>
              <a:t>.</a:t>
            </a:r>
            <a:r>
              <a:rPr lang="en-US" altLang="en-US" smtClean="0">
                <a:solidFill>
                  <a:srgbClr val="000000"/>
                </a:solidFill>
                <a:ea typeface="ヒラギノ角ゴ Pro W3" pitchFamily="-84" charset="-128"/>
              </a:rPr>
              <a:t> </a:t>
            </a:r>
          </a:p>
          <a:p>
            <a:pPr lvl="1" eaLnBrk="1" hangingPunct="1">
              <a:lnSpc>
                <a:spcPct val="90000"/>
              </a:lnSpc>
            </a:pPr>
            <a:r>
              <a:rPr lang="en-US" altLang="en-US" smtClean="0">
                <a:solidFill>
                  <a:srgbClr val="000000"/>
                </a:solidFill>
                <a:ea typeface="ヒラギノ角ゴ Pro W3" pitchFamily="-84" charset="-128"/>
              </a:rPr>
              <a:t>Project R should be rejected.</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altLang="en-US" smtClean="0">
                <a:ea typeface="ヒラギノ角ゴ Pro W3" pitchFamily="-84" charset="-128"/>
              </a:rPr>
              <a:t>Figure 11.5 </a:t>
            </a:r>
            <a:br>
              <a:rPr lang="en-US" altLang="en-US" smtClean="0">
                <a:ea typeface="ヒラギノ角ゴ Pro W3" pitchFamily="-84" charset="-128"/>
              </a:rPr>
            </a:br>
            <a:r>
              <a:rPr lang="en-US" altLang="en-US" smtClean="0">
                <a:ea typeface="ヒラギノ角ゴ Pro W3" pitchFamily="-84" charset="-128"/>
              </a:rPr>
              <a:t>CAPM and SML</a:t>
            </a:r>
          </a:p>
        </p:txBody>
      </p:sp>
      <p:pic>
        <p:nvPicPr>
          <p:cNvPr id="63491" name="Picture 6" descr="fig12_02.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524000"/>
            <a:ext cx="7567613"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smtClean="0">
                <a:ea typeface="ヒラギノ角ゴ Pro W3" pitchFamily="-84" charset="-128"/>
              </a:rPr>
              <a:t>Relevant Cash Flows:</a:t>
            </a:r>
            <a:br>
              <a:rPr lang="en-US" altLang="en-US" smtClean="0">
                <a:ea typeface="ヒラギノ角ゴ Pro W3" pitchFamily="-84" charset="-128"/>
              </a:rPr>
            </a:br>
            <a:r>
              <a:rPr lang="en-US" altLang="en-US" smtClean="0">
                <a:ea typeface="ヒラギノ角ゴ Pro W3" pitchFamily="-84" charset="-128"/>
              </a:rPr>
              <a:t>Major Cash Flow Components</a:t>
            </a:r>
          </a:p>
        </p:txBody>
      </p:sp>
      <p:sp>
        <p:nvSpPr>
          <p:cNvPr id="8195" name="Rectangle 3"/>
          <p:cNvSpPr>
            <a:spLocks noGrp="1" noChangeArrowheads="1"/>
          </p:cNvSpPr>
          <p:nvPr>
            <p:ph idx="4294967295"/>
          </p:nvPr>
        </p:nvSpPr>
        <p:spPr/>
        <p:txBody>
          <a:bodyPr/>
          <a:lstStyle/>
          <a:p>
            <a:pPr marL="0" indent="0" eaLnBrk="1" hangingPunct="1">
              <a:lnSpc>
                <a:spcPct val="90000"/>
              </a:lnSpc>
              <a:buFontTx/>
              <a:buNone/>
            </a:pPr>
            <a:r>
              <a:rPr lang="en-US" altLang="en-US" dirty="0" smtClean="0">
                <a:solidFill>
                  <a:srgbClr val="000000"/>
                </a:solidFill>
                <a:ea typeface="ヒラギノ角ゴ Pro W3" pitchFamily="-84" charset="-128"/>
              </a:rPr>
              <a:t>The cash flows of any project may include three basic components: </a:t>
            </a:r>
          </a:p>
          <a:p>
            <a:pPr marL="1092200" lvl="1" indent="-457200" eaLnBrk="1" hangingPunct="1">
              <a:lnSpc>
                <a:spcPct val="90000"/>
              </a:lnSpc>
              <a:buFontTx/>
              <a:buAutoNum type="arabicPeriod"/>
            </a:pPr>
            <a:r>
              <a:rPr lang="en-US" altLang="en-US" b="1" dirty="0" smtClean="0">
                <a:solidFill>
                  <a:srgbClr val="000000"/>
                </a:solidFill>
                <a:ea typeface="ヒラギノ角ゴ Pro W3" pitchFamily="-84" charset="-128"/>
              </a:rPr>
              <a:t>Initial investment</a:t>
            </a:r>
            <a:r>
              <a:rPr lang="en-US" altLang="en-US" dirty="0" smtClean="0">
                <a:solidFill>
                  <a:srgbClr val="000000"/>
                </a:solidFill>
                <a:ea typeface="ヒラギノ角ゴ Pro W3" pitchFamily="-84" charset="-128"/>
              </a:rPr>
              <a:t>: the relevant cash outflow for a proposed project at time zero.</a:t>
            </a:r>
          </a:p>
          <a:p>
            <a:pPr marL="1092200" lvl="1" indent="-457200" eaLnBrk="1" hangingPunct="1">
              <a:lnSpc>
                <a:spcPct val="90000"/>
              </a:lnSpc>
              <a:buFontTx/>
              <a:buAutoNum type="arabicPeriod"/>
            </a:pPr>
            <a:r>
              <a:rPr lang="en-US" altLang="en-US" b="1" dirty="0" smtClean="0">
                <a:solidFill>
                  <a:srgbClr val="000000"/>
                </a:solidFill>
                <a:ea typeface="ヒラギノ角ゴ Pro W3" pitchFamily="-84" charset="-128"/>
              </a:rPr>
              <a:t>Operating cash inflows</a:t>
            </a:r>
            <a:r>
              <a:rPr lang="en-US" altLang="en-US" dirty="0" smtClean="0">
                <a:solidFill>
                  <a:srgbClr val="000000"/>
                </a:solidFill>
                <a:ea typeface="ヒラギノ角ゴ Pro W3" pitchFamily="-84" charset="-128"/>
              </a:rPr>
              <a:t>: the incremental after-tax cash inflows resulting from implementation of a project during its life.</a:t>
            </a:r>
          </a:p>
          <a:p>
            <a:pPr marL="1092200" lvl="1" indent="-457200" eaLnBrk="1" hangingPunct="1">
              <a:lnSpc>
                <a:spcPct val="90000"/>
              </a:lnSpc>
              <a:buFontTx/>
              <a:buAutoNum type="arabicPeriod"/>
            </a:pPr>
            <a:r>
              <a:rPr lang="en-US" altLang="en-US" b="1" dirty="0" smtClean="0">
                <a:solidFill>
                  <a:srgbClr val="000000"/>
                </a:solidFill>
                <a:ea typeface="ヒラギノ角ゴ Pro W3" pitchFamily="-84" charset="-128"/>
              </a:rPr>
              <a:t>Terminal cash flow</a:t>
            </a:r>
            <a:r>
              <a:rPr lang="en-US" altLang="en-US" dirty="0" smtClean="0">
                <a:solidFill>
                  <a:srgbClr val="000000"/>
                </a:solidFill>
                <a:ea typeface="ヒラギノ角ゴ Pro W3" pitchFamily="-84" charset="-128"/>
              </a:rPr>
              <a:t>: the after-tax non-operating cash flow occurring in the final year of a project. It is usually attributable to liquidation of the project.</a:t>
            </a:r>
          </a:p>
          <a:p>
            <a:pPr marL="1092200" lvl="1" indent="-457200" eaLnBrk="1" hangingPunct="1">
              <a:lnSpc>
                <a:spcPct val="90000"/>
              </a:lnSpc>
            </a:pPr>
            <a:endParaRPr lang="en-US" altLang="en-US" dirty="0" smtClean="0">
              <a:ea typeface="ヒラギノ角ゴ Pro W3" pitchFamily="-8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195">
                                            <p:txEl>
                                              <p:pRg st="2" end="2"/>
                                            </p:txEl>
                                          </p:spTgt>
                                        </p:tgtEl>
                                        <p:attrNameLst>
                                          <p:attrName>style.visibility</p:attrName>
                                        </p:attrNameLst>
                                      </p:cBhvr>
                                      <p:to>
                                        <p:strVal val="visible"/>
                                      </p:to>
                                    </p:set>
                                    <p:animEffect transition="in" filter="wipe(left)">
                                      <p:cBhvr>
                                        <p:cTn id="7" dur="500"/>
                                        <p:tgtEl>
                                          <p:spTgt spid="819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195">
                                            <p:txEl>
                                              <p:pRg st="3" end="3"/>
                                            </p:txEl>
                                          </p:spTgt>
                                        </p:tgtEl>
                                        <p:attrNameLst>
                                          <p:attrName>style.visibility</p:attrName>
                                        </p:attrNameLst>
                                      </p:cBhvr>
                                      <p:to>
                                        <p:strVal val="visible"/>
                                      </p:to>
                                    </p:set>
                                    <p:animEffect transition="in" filter="wipe(left)">
                                      <p:cBhvr>
                                        <p:cTn id="12" dur="500"/>
                                        <p:tgtEl>
                                          <p:spTgt spid="81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altLang="en-US" smtClean="0">
                <a:ea typeface="ヒラギノ角ゴ Pro W3" pitchFamily="-84" charset="-128"/>
              </a:rPr>
              <a:t>Risk-Adjusted Discount Rates: </a:t>
            </a:r>
            <a:br>
              <a:rPr lang="en-US" altLang="en-US" smtClean="0">
                <a:ea typeface="ヒラギノ角ゴ Pro W3" pitchFamily="-84" charset="-128"/>
              </a:rPr>
            </a:br>
            <a:r>
              <a:rPr lang="en-US" altLang="en-US" smtClean="0">
                <a:ea typeface="ヒラギノ角ゴ Pro W3" pitchFamily="-84" charset="-128"/>
              </a:rPr>
              <a:t>Applying RADRs</a:t>
            </a:r>
          </a:p>
        </p:txBody>
      </p:sp>
      <p:sp>
        <p:nvSpPr>
          <p:cNvPr id="64515" name="Rectangle 3"/>
          <p:cNvSpPr>
            <a:spLocks noGrp="1" noChangeArrowheads="1"/>
          </p:cNvSpPr>
          <p:nvPr>
            <p:ph idx="4294967295"/>
          </p:nvPr>
        </p:nvSpPr>
        <p:spPr/>
        <p:txBody>
          <a:bodyPr/>
          <a:lstStyle/>
          <a:p>
            <a:pPr marL="0" indent="0" eaLnBrk="1" hangingPunct="1">
              <a:buFontTx/>
              <a:buNone/>
            </a:pPr>
            <a:r>
              <a:rPr lang="en-US" altLang="en-US" smtClean="0">
                <a:solidFill>
                  <a:srgbClr val="000000"/>
                </a:solidFill>
                <a:ea typeface="ヒラギノ角ゴ Pro W3" pitchFamily="-84" charset="-128"/>
              </a:rPr>
              <a:t>Bennett Company wishes to apply the Risk-Adjusted Discount Rate (RADR) approach to determine whether to implement Project A or B. In addition to the data presented earlier, Bennett</a:t>
            </a:r>
            <a:r>
              <a:rPr lang="ja-JP" altLang="en-US" smtClean="0">
                <a:solidFill>
                  <a:srgbClr val="000000"/>
                </a:solidFill>
                <a:ea typeface="ヒラギノ角ゴ Pro W3" pitchFamily="-84" charset="-128"/>
              </a:rPr>
              <a:t>’</a:t>
            </a:r>
            <a:r>
              <a:rPr lang="en-US" altLang="ja-JP" smtClean="0">
                <a:solidFill>
                  <a:srgbClr val="000000"/>
                </a:solidFill>
                <a:ea typeface="ヒラギノ角ゴ Pro W3" pitchFamily="-84" charset="-128"/>
              </a:rPr>
              <a:t>s management assigned a </a:t>
            </a:r>
            <a:r>
              <a:rPr lang="ja-JP" altLang="en-US" smtClean="0">
                <a:solidFill>
                  <a:srgbClr val="000000"/>
                </a:solidFill>
                <a:ea typeface="ヒラギノ角ゴ Pro W3" pitchFamily="-84" charset="-128"/>
              </a:rPr>
              <a:t>“</a:t>
            </a:r>
            <a:r>
              <a:rPr lang="en-US" altLang="ja-JP" smtClean="0">
                <a:solidFill>
                  <a:srgbClr val="000000"/>
                </a:solidFill>
                <a:ea typeface="ヒラギノ角ゴ Pro W3" pitchFamily="-84" charset="-128"/>
              </a:rPr>
              <a:t>risk index</a:t>
            </a:r>
            <a:r>
              <a:rPr lang="ja-JP" altLang="en-US" smtClean="0">
                <a:solidFill>
                  <a:srgbClr val="000000"/>
                </a:solidFill>
                <a:ea typeface="ヒラギノ角ゴ Pro W3" pitchFamily="-84" charset="-128"/>
              </a:rPr>
              <a:t>”</a:t>
            </a:r>
            <a:r>
              <a:rPr lang="en-US" altLang="ja-JP" smtClean="0">
                <a:solidFill>
                  <a:srgbClr val="000000"/>
                </a:solidFill>
                <a:ea typeface="ヒラギノ角ゴ Pro W3" pitchFamily="-84" charset="-128"/>
              </a:rPr>
              <a:t> of 1.6 to project A and 1.0 to project B as indicated in the following table. The required rates of return associated with these indexes are then applied as the discount rates to the two projects to determine NPV.</a:t>
            </a:r>
          </a:p>
          <a:p>
            <a:pPr marL="0" indent="0" eaLnBrk="1" hangingPunct="1"/>
            <a:endParaRPr lang="en-US" altLang="en-US" smtClean="0">
              <a:ea typeface="ヒラギノ角ゴ Pro W3" pitchFamily="-84" charset="-128"/>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altLang="en-US" dirty="0" smtClean="0">
                <a:ea typeface="ヒラギノ角ゴ Pro W3" pitchFamily="-84" charset="-128"/>
              </a:rPr>
              <a:t>Risk-Adjusted Discount Rates: </a:t>
            </a:r>
            <a:br>
              <a:rPr lang="en-US" altLang="en-US" dirty="0" smtClean="0">
                <a:ea typeface="ヒラギノ角ゴ Pro W3" pitchFamily="-84" charset="-128"/>
              </a:rPr>
            </a:br>
            <a:r>
              <a:rPr lang="en-US" altLang="en-US" dirty="0" smtClean="0">
                <a:ea typeface="ヒラギノ角ゴ Pro W3" pitchFamily="-84" charset="-128"/>
              </a:rPr>
              <a:t>Applying RADRs </a:t>
            </a:r>
          </a:p>
        </p:txBody>
      </p:sp>
      <p:pic>
        <p:nvPicPr>
          <p:cNvPr id="65539" name="Picture 6" descr="unnumbered_tbl12_01.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371600"/>
            <a:ext cx="5827713" cy="469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US" altLang="en-US" dirty="0" smtClean="0">
                <a:ea typeface="ヒラギノ角ゴ Pro W3" pitchFamily="-84" charset="-128"/>
              </a:rPr>
              <a:t>Risk-Adjusted Discount Rates: </a:t>
            </a:r>
            <a:br>
              <a:rPr lang="en-US" altLang="en-US" dirty="0" smtClean="0">
                <a:ea typeface="ヒラギノ角ゴ Pro W3" pitchFamily="-84" charset="-128"/>
              </a:rPr>
            </a:br>
            <a:r>
              <a:rPr lang="en-US" altLang="en-US" dirty="0" smtClean="0">
                <a:ea typeface="ヒラギノ角ゴ Pro W3" pitchFamily="-84" charset="-128"/>
              </a:rPr>
              <a:t>Applying RADRs </a:t>
            </a:r>
          </a:p>
        </p:txBody>
      </p:sp>
      <p:pic>
        <p:nvPicPr>
          <p:cNvPr id="67587" name="Picture 8" descr="mfl12_02.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524000"/>
            <a:ext cx="4927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US" altLang="en-US" dirty="0" smtClean="0">
                <a:ea typeface="ヒラギノ角ゴ Pro W3" pitchFamily="-84" charset="-128"/>
              </a:rPr>
              <a:t>Risk-Adjusted Discount Rates: </a:t>
            </a:r>
            <a:br>
              <a:rPr lang="en-US" altLang="en-US" dirty="0" smtClean="0">
                <a:ea typeface="ヒラギノ角ゴ Pro W3" pitchFamily="-84" charset="-128"/>
              </a:rPr>
            </a:br>
            <a:r>
              <a:rPr lang="en-US" altLang="en-US" dirty="0" smtClean="0">
                <a:ea typeface="ヒラギノ角ゴ Pro W3" pitchFamily="-84" charset="-128"/>
              </a:rPr>
              <a:t>Applying RADRs </a:t>
            </a:r>
          </a:p>
        </p:txBody>
      </p:sp>
      <p:pic>
        <p:nvPicPr>
          <p:cNvPr id="68611" name="Picture 6" descr="sprsht12_02.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524000"/>
            <a:ext cx="5867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381000" y="76200"/>
            <a:ext cx="8458200" cy="1143000"/>
          </a:xfrm>
        </p:spPr>
        <p:txBody>
          <a:bodyPr/>
          <a:lstStyle/>
          <a:p>
            <a:pPr eaLnBrk="1" hangingPunct="1"/>
            <a:r>
              <a:rPr lang="en-US" altLang="en-US" sz="2400" smtClean="0">
                <a:ea typeface="ヒラギノ角ゴ Pro W3" pitchFamily="-84" charset="-128"/>
              </a:rPr>
              <a:t>Figure 11.6 Calculation of NPVs for Bennett Company</a:t>
            </a:r>
            <a:r>
              <a:rPr lang="ja-JP" altLang="en-US" sz="2400" smtClean="0">
                <a:ea typeface="ヒラギノ角ゴ Pro W3" pitchFamily="-84" charset="-128"/>
              </a:rPr>
              <a:t>’</a:t>
            </a:r>
            <a:r>
              <a:rPr lang="en-US" altLang="ja-JP" sz="2400" smtClean="0">
                <a:ea typeface="ヒラギノ角ゴ Pro W3" pitchFamily="-84" charset="-128"/>
              </a:rPr>
              <a:t>s Capital Expenditure Alternatives Using RADRs</a:t>
            </a:r>
            <a:endParaRPr lang="en-US" altLang="en-US" sz="2400" smtClean="0">
              <a:ea typeface="ヒラギノ角ゴ Pro W3" pitchFamily="-84" charset="-128"/>
            </a:endParaRPr>
          </a:p>
        </p:txBody>
      </p:sp>
      <p:pic>
        <p:nvPicPr>
          <p:cNvPr id="69635" name="Picture 6" descr="fig12_03.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676400"/>
            <a:ext cx="7294563"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n-US" altLang="en-US" dirty="0" smtClean="0">
                <a:ea typeface="ヒラギノ角ゴ Pro W3" pitchFamily="-84" charset="-128"/>
              </a:rPr>
              <a:t>Risk-Adjusted Discount Rates: </a:t>
            </a:r>
            <a:br>
              <a:rPr lang="en-US" altLang="en-US" dirty="0" smtClean="0">
                <a:ea typeface="ヒラギノ角ゴ Pro W3" pitchFamily="-84" charset="-128"/>
              </a:rPr>
            </a:br>
            <a:r>
              <a:rPr lang="en-US" altLang="en-US" dirty="0" smtClean="0">
                <a:ea typeface="ヒラギノ角ゴ Pro W3" pitchFamily="-84" charset="-128"/>
              </a:rPr>
              <a:t>Applying RADRs </a:t>
            </a:r>
          </a:p>
        </p:txBody>
      </p:sp>
      <p:sp>
        <p:nvSpPr>
          <p:cNvPr id="66563" name="Rectangle 3"/>
          <p:cNvSpPr>
            <a:spLocks noGrp="1" noChangeArrowheads="1"/>
          </p:cNvSpPr>
          <p:nvPr>
            <p:ph idx="4294967295"/>
          </p:nvPr>
        </p:nvSpPr>
        <p:spPr>
          <a:xfrm>
            <a:off x="304800" y="1447800"/>
            <a:ext cx="8382000" cy="4648200"/>
          </a:xfrm>
        </p:spPr>
        <p:txBody>
          <a:bodyPr/>
          <a:lstStyle/>
          <a:p>
            <a:pPr marL="0" indent="0" eaLnBrk="1" hangingPunct="1">
              <a:buFontTx/>
              <a:buNone/>
            </a:pPr>
            <a:r>
              <a:rPr lang="en-US" altLang="en-US" smtClean="0">
                <a:solidFill>
                  <a:srgbClr val="000000"/>
                </a:solidFill>
                <a:ea typeface="ヒラギノ角ゴ Pro W3" pitchFamily="-84" charset="-128"/>
              </a:rPr>
              <a:t>Because project A is riskier than project B, its RADR of 14% is greater than project B</a:t>
            </a:r>
            <a:r>
              <a:rPr lang="ja-JP" altLang="en-US" smtClean="0">
                <a:solidFill>
                  <a:srgbClr val="000000"/>
                </a:solidFill>
                <a:ea typeface="ヒラギノ角ゴ Pro W3" pitchFamily="-84" charset="-128"/>
              </a:rPr>
              <a:t>’</a:t>
            </a:r>
            <a:r>
              <a:rPr lang="en-US" altLang="ja-JP" smtClean="0">
                <a:solidFill>
                  <a:srgbClr val="000000"/>
                </a:solidFill>
                <a:ea typeface="ヒラギノ角ゴ Pro W3" pitchFamily="-84" charset="-128"/>
              </a:rPr>
              <a:t>s 11%. The net present value of each reflect that project B is preferable because its risk-adjusted NPV is greater than the risk-adjusted NPV for project A.</a:t>
            </a:r>
          </a:p>
          <a:p>
            <a:pPr marL="0" indent="0" eaLnBrk="1" hangingPunct="1"/>
            <a:endParaRPr lang="en-US" altLang="en-US" smtClean="0">
              <a:ea typeface="ヒラギノ角ゴ Pro W3" pitchFamily="-84" charset="-128"/>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lang="en-US" altLang="en-US" smtClean="0">
                <a:ea typeface="ヒラギノ角ゴ Pro W3" pitchFamily="-84" charset="-128"/>
              </a:rPr>
              <a:t>Risk-Adjusted Discount Rates: </a:t>
            </a:r>
            <a:br>
              <a:rPr lang="en-US" altLang="en-US" smtClean="0">
                <a:ea typeface="ヒラギノ角ゴ Pro W3" pitchFamily="-84" charset="-128"/>
              </a:rPr>
            </a:br>
            <a:r>
              <a:rPr lang="en-US" altLang="en-US" smtClean="0">
                <a:ea typeface="ヒラギノ角ゴ Pro W3" pitchFamily="-84" charset="-128"/>
              </a:rPr>
              <a:t>Portfolio Effects</a:t>
            </a:r>
          </a:p>
        </p:txBody>
      </p:sp>
      <p:sp>
        <p:nvSpPr>
          <p:cNvPr id="70659" name="Rectangle 3"/>
          <p:cNvSpPr>
            <a:spLocks noGrp="1" noChangeArrowheads="1"/>
          </p:cNvSpPr>
          <p:nvPr>
            <p:ph idx="4294967295"/>
          </p:nvPr>
        </p:nvSpPr>
        <p:spPr/>
        <p:txBody>
          <a:bodyPr/>
          <a:lstStyle/>
          <a:p>
            <a:pPr eaLnBrk="1" hangingPunct="1">
              <a:lnSpc>
                <a:spcPct val="90000"/>
              </a:lnSpc>
            </a:pPr>
            <a:r>
              <a:rPr lang="en-US" altLang="en-US" dirty="0" smtClean="0">
                <a:solidFill>
                  <a:srgbClr val="000000"/>
                </a:solidFill>
                <a:ea typeface="ヒラギノ角ゴ Pro W3" pitchFamily="-84" charset="-128"/>
              </a:rPr>
              <a:t>As noted earlier, individual investors must hold diversified portfolios because they are not rewarded for assuming diversifiable risk.</a:t>
            </a:r>
          </a:p>
          <a:p>
            <a:pPr eaLnBrk="1" hangingPunct="1">
              <a:lnSpc>
                <a:spcPct val="90000"/>
              </a:lnSpc>
            </a:pPr>
            <a:r>
              <a:rPr lang="en-US" altLang="en-US" dirty="0" smtClean="0">
                <a:solidFill>
                  <a:srgbClr val="000000"/>
                </a:solidFill>
                <a:ea typeface="ヒラギノ角ゴ Pro W3" pitchFamily="-84" charset="-128"/>
              </a:rPr>
              <a:t>Because business firms can be viewed as portfolios of assets, it would seem that it is also important that they too hold diversified portfolios.</a:t>
            </a:r>
          </a:p>
          <a:p>
            <a:pPr eaLnBrk="1" hangingPunct="1">
              <a:lnSpc>
                <a:spcPct val="90000"/>
              </a:lnSpc>
            </a:pPr>
            <a:r>
              <a:rPr lang="en-US" altLang="en-US" dirty="0" smtClean="0">
                <a:solidFill>
                  <a:srgbClr val="000000"/>
                </a:solidFill>
                <a:ea typeface="ヒラギノ角ゴ Pro W3" pitchFamily="-84" charset="-128"/>
              </a:rPr>
              <a:t>Surprisingly, however, empirical evidence suggests that firm value is not affected by diversification.</a:t>
            </a:r>
          </a:p>
          <a:p>
            <a:pPr eaLnBrk="1" hangingPunct="1">
              <a:lnSpc>
                <a:spcPct val="90000"/>
              </a:lnSpc>
            </a:pPr>
            <a:r>
              <a:rPr lang="en-US" altLang="en-US" dirty="0" smtClean="0">
                <a:solidFill>
                  <a:srgbClr val="000000"/>
                </a:solidFill>
                <a:ea typeface="ヒラギノ角ゴ Pro W3" pitchFamily="-84" charset="-128"/>
              </a:rPr>
              <a:t>In other words, diversification is not normally rewarded and therefore is generally not necessary.</a:t>
            </a:r>
          </a:p>
          <a:p>
            <a:pPr eaLnBrk="1" hangingPunct="1">
              <a:lnSpc>
                <a:spcPct val="90000"/>
              </a:lnSpc>
            </a:pPr>
            <a:r>
              <a:rPr lang="en-US" altLang="en-US" dirty="0" smtClean="0">
                <a:solidFill>
                  <a:srgbClr val="000000"/>
                </a:solidFill>
                <a:ea typeface="ヒラギノ角ゴ Pro W3" pitchFamily="-84" charset="-128"/>
              </a:rPr>
              <a:t>Firms are not rewarded for diversification because investors can diversify by holding securities in a variety of firms.</a:t>
            </a:r>
          </a:p>
          <a:p>
            <a:pPr eaLnBrk="1" hangingPunct="1">
              <a:lnSpc>
                <a:spcPct val="90000"/>
              </a:lnSpc>
            </a:pPr>
            <a:endParaRPr lang="en-US" altLang="en-US" sz="2800" dirty="0" smtClean="0">
              <a:solidFill>
                <a:srgbClr val="000000"/>
              </a:solidFill>
              <a:ea typeface="ヒラギノ角ゴ Pro W3" pitchFamily="-8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0659">
                                            <p:txEl>
                                              <p:pRg st="3" end="3"/>
                                            </p:txEl>
                                          </p:spTgt>
                                        </p:tgtEl>
                                        <p:attrNameLst>
                                          <p:attrName>style.visibility</p:attrName>
                                        </p:attrNameLst>
                                      </p:cBhvr>
                                      <p:to>
                                        <p:strVal val="visible"/>
                                      </p:to>
                                    </p:set>
                                    <p:animEffect transition="in" filter="wipe(left)">
                                      <p:cBhvr>
                                        <p:cTn id="7" dur="500"/>
                                        <p:tgtEl>
                                          <p:spTgt spid="70659">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0659">
                                            <p:txEl>
                                              <p:pRg st="4" end="4"/>
                                            </p:txEl>
                                          </p:spTgt>
                                        </p:tgtEl>
                                        <p:attrNameLst>
                                          <p:attrName>style.visibility</p:attrName>
                                        </p:attrNameLst>
                                      </p:cBhvr>
                                      <p:to>
                                        <p:strVal val="visible"/>
                                      </p:to>
                                    </p:set>
                                    <p:animEffect transition="in" filter="wipe(left)">
                                      <p:cBhvr>
                                        <p:cTn id="12" dur="500"/>
                                        <p:tgtEl>
                                          <p:spTgt spid="7065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altLang="en-US" smtClean="0">
                <a:ea typeface="ヒラギノ角ゴ Pro W3" pitchFamily="-84" charset="-128"/>
              </a:rPr>
              <a:t>Table 11.12 Bennett Company</a:t>
            </a:r>
            <a:r>
              <a:rPr lang="ja-JP" altLang="en-US" smtClean="0">
                <a:ea typeface="ヒラギノ角ゴ Pro W3" pitchFamily="-84" charset="-128"/>
              </a:rPr>
              <a:t>’</a:t>
            </a:r>
            <a:r>
              <a:rPr lang="en-US" altLang="ja-JP" smtClean="0">
                <a:ea typeface="ヒラギノ角ゴ Pro W3" pitchFamily="-84" charset="-128"/>
              </a:rPr>
              <a:t>s Risk Classes and RADRs</a:t>
            </a:r>
            <a:endParaRPr lang="en-US" altLang="en-US" smtClean="0">
              <a:ea typeface="ヒラギノ角ゴ Pro W3" pitchFamily="-84" charset="-128"/>
            </a:endParaRPr>
          </a:p>
        </p:txBody>
      </p:sp>
      <p:sp>
        <p:nvSpPr>
          <p:cNvPr id="71683" name="TextBox 6"/>
          <p:cNvSpPr txBox="1">
            <a:spLocks noChangeArrowheads="1"/>
          </p:cNvSpPr>
          <p:nvPr/>
        </p:nvSpPr>
        <p:spPr bwMode="auto">
          <a:xfrm>
            <a:off x="304800" y="1295400"/>
            <a:ext cx="83820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algn="r"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algn="r"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algn="r"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algn="r"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l" eaLnBrk="1" hangingPunct="1"/>
            <a:r>
              <a:rPr lang="en-US" altLang="en-US" sz="2000">
                <a:solidFill>
                  <a:srgbClr val="000000"/>
                </a:solidFill>
                <a:latin typeface="Verdana" pitchFamily="34" charset="0"/>
              </a:rPr>
              <a:t>Assume that the management of Bennett Company decided to use risk classes to analyze projects and so placed each project in one of four risk classes according to its perceived risk. The classes ranged from I for the lowest-risk projects to IV for the highest-risk projects. </a:t>
            </a:r>
          </a:p>
        </p:txBody>
      </p:sp>
      <p:pic>
        <p:nvPicPr>
          <p:cNvPr id="71684" name="Picture 8" descr="tbl12_03.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3048000"/>
            <a:ext cx="6045200" cy="325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en-US" altLang="en-US" dirty="0" smtClean="0">
                <a:ea typeface="ヒラギノ角ゴ Pro W3" pitchFamily="-84" charset="-128"/>
              </a:rPr>
              <a:t>Risk-Adjusted Discount Rates: </a:t>
            </a:r>
            <a:br>
              <a:rPr lang="en-US" altLang="en-US" dirty="0" smtClean="0">
                <a:ea typeface="ヒラギノ角ゴ Pro W3" pitchFamily="-84" charset="-128"/>
              </a:rPr>
            </a:br>
            <a:r>
              <a:rPr lang="en-US" altLang="en-US" dirty="0" smtClean="0">
                <a:ea typeface="ヒラギノ角ゴ Pro W3" pitchFamily="-84" charset="-128"/>
              </a:rPr>
              <a:t>RADRs in Practice </a:t>
            </a:r>
          </a:p>
        </p:txBody>
      </p:sp>
      <p:sp>
        <p:nvSpPr>
          <p:cNvPr id="72707" name="Rectangle 3"/>
          <p:cNvSpPr>
            <a:spLocks noGrp="1" noChangeArrowheads="1"/>
          </p:cNvSpPr>
          <p:nvPr>
            <p:ph idx="4294967295"/>
          </p:nvPr>
        </p:nvSpPr>
        <p:spPr>
          <a:xfrm>
            <a:off x="381000" y="1219200"/>
            <a:ext cx="8382000" cy="4648200"/>
          </a:xfrm>
        </p:spPr>
        <p:txBody>
          <a:bodyPr/>
          <a:lstStyle/>
          <a:p>
            <a:pPr marL="0" indent="0" eaLnBrk="1" hangingPunct="1">
              <a:buFontTx/>
              <a:buNone/>
            </a:pPr>
            <a:endParaRPr lang="en-US" altLang="en-US" dirty="0" smtClean="0">
              <a:solidFill>
                <a:srgbClr val="000000"/>
              </a:solidFill>
              <a:ea typeface="ヒラギノ角ゴ Pro W3" pitchFamily="-84" charset="-128"/>
            </a:endParaRPr>
          </a:p>
          <a:p>
            <a:pPr marL="0" indent="0" eaLnBrk="1" hangingPunct="1">
              <a:buFontTx/>
              <a:buNone/>
            </a:pPr>
            <a:r>
              <a:rPr lang="en-US" altLang="en-US" dirty="0" smtClean="0">
                <a:solidFill>
                  <a:srgbClr val="000000"/>
                </a:solidFill>
                <a:ea typeface="ヒラギノ角ゴ Pro W3" pitchFamily="-84" charset="-128"/>
              </a:rPr>
              <a:t>The financial manager of Bennett has assigned project A to class III and project B to class II. The cash flows for project A would be evaluated using a 14% RADR, and project B</a:t>
            </a:r>
            <a:r>
              <a:rPr lang="ja-JP" altLang="en-US" dirty="0" smtClean="0">
                <a:solidFill>
                  <a:srgbClr val="000000"/>
                </a:solidFill>
                <a:ea typeface="ヒラギノ角ゴ Pro W3" pitchFamily="-84" charset="-128"/>
              </a:rPr>
              <a:t>’</a:t>
            </a:r>
            <a:r>
              <a:rPr lang="en-US" altLang="ja-JP" dirty="0" smtClean="0">
                <a:solidFill>
                  <a:srgbClr val="000000"/>
                </a:solidFill>
                <a:ea typeface="ヒラギノ角ゴ Pro W3" pitchFamily="-84" charset="-128"/>
              </a:rPr>
              <a:t>s would be evaluated using a 10% RADR. The NPV of project A at 14% was calculated in Figure 11.6 to be $6,063, and the NPV for project B at a 10% RADR was shown in Table 11.10 to be $10,924. </a:t>
            </a:r>
          </a:p>
          <a:p>
            <a:pPr marL="0" indent="0" eaLnBrk="1" hangingPunct="1">
              <a:buFontTx/>
              <a:buNone/>
            </a:pPr>
            <a:r>
              <a:rPr lang="en-US" altLang="en-US" dirty="0" smtClean="0">
                <a:ea typeface="ヒラギノ角ゴ Pro W3" pitchFamily="-84" charset="-128"/>
              </a:rPr>
              <a:t>Clearly, with RADRs based on the use of risk classes, project B is preferred over project A. </a:t>
            </a:r>
            <a:endParaRPr lang="en-US" altLang="en-US" dirty="0" smtClean="0">
              <a:solidFill>
                <a:srgbClr val="000000"/>
              </a:solidFill>
              <a:ea typeface="ヒラギノ角ゴ Pro W3" pitchFamily="-8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2707">
                                            <p:txEl>
                                              <p:pRg st="2" end="2"/>
                                            </p:txEl>
                                          </p:spTgt>
                                        </p:tgtEl>
                                        <p:attrNameLst>
                                          <p:attrName>style.visibility</p:attrName>
                                        </p:attrNameLst>
                                      </p:cBhvr>
                                      <p:to>
                                        <p:strVal val="visible"/>
                                      </p:to>
                                    </p:set>
                                    <p:animEffect transition="in" filter="wipe(left)">
                                      <p:cBhvr>
                                        <p:cTn id="7" dur="500"/>
                                        <p:tgtEl>
                                          <p:spTgt spid="7270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n-US" altLang="en-US" smtClean="0">
                <a:ea typeface="ヒラギノ角ゴ Pro W3" pitchFamily="-84" charset="-128"/>
              </a:rPr>
              <a:t>Capital Budgeting Refinements: Comparing Projects With Unequal Lives</a:t>
            </a:r>
          </a:p>
        </p:txBody>
      </p:sp>
      <p:sp>
        <p:nvSpPr>
          <p:cNvPr id="73731" name="Rectangle 3"/>
          <p:cNvSpPr>
            <a:spLocks noGrp="1" noChangeArrowheads="1"/>
          </p:cNvSpPr>
          <p:nvPr>
            <p:ph idx="4294967295"/>
          </p:nvPr>
        </p:nvSpPr>
        <p:spPr>
          <a:xfrm>
            <a:off x="304800" y="1447800"/>
            <a:ext cx="8382000" cy="4648200"/>
          </a:xfrm>
        </p:spPr>
        <p:txBody>
          <a:bodyPr/>
          <a:lstStyle/>
          <a:p>
            <a:pPr eaLnBrk="1" hangingPunct="1"/>
            <a:r>
              <a:rPr lang="en-US" altLang="en-US" smtClean="0">
                <a:solidFill>
                  <a:srgbClr val="000000"/>
                </a:solidFill>
                <a:ea typeface="ヒラギノ角ゴ Pro W3" pitchFamily="-84" charset="-128"/>
              </a:rPr>
              <a:t>The financial manager must often select the best of a group of unequal-lived projects. </a:t>
            </a:r>
          </a:p>
          <a:p>
            <a:pPr eaLnBrk="1" hangingPunct="1"/>
            <a:r>
              <a:rPr lang="en-US" altLang="en-US" smtClean="0">
                <a:solidFill>
                  <a:srgbClr val="000000"/>
                </a:solidFill>
                <a:ea typeface="ヒラギノ角ゴ Pro W3" pitchFamily="-84" charset="-128"/>
              </a:rPr>
              <a:t>If the projects are independent, the length of the project lives is not critical. </a:t>
            </a:r>
          </a:p>
          <a:p>
            <a:pPr eaLnBrk="1" hangingPunct="1"/>
            <a:r>
              <a:rPr lang="en-US" altLang="en-US" smtClean="0">
                <a:solidFill>
                  <a:srgbClr val="000000"/>
                </a:solidFill>
                <a:ea typeface="ヒラギノ角ゴ Pro W3" pitchFamily="-84" charset="-128"/>
              </a:rPr>
              <a:t>But when unequal-lived projects are mutually exclusive, the impact of differing lives must be considered because the projects do not provide service over comparable time periods.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en-US" smtClean="0">
                <a:ea typeface="ヒラギノ角ゴ Pro W3" pitchFamily="-84" charset="-128"/>
              </a:rPr>
              <a:t>Figure 11.1 </a:t>
            </a:r>
            <a:br>
              <a:rPr lang="en-US" altLang="en-US" smtClean="0">
                <a:ea typeface="ヒラギノ角ゴ Pro W3" pitchFamily="-84" charset="-128"/>
              </a:rPr>
            </a:br>
            <a:r>
              <a:rPr lang="en-US" altLang="en-US" smtClean="0">
                <a:ea typeface="ヒラギノ角ゴ Pro W3" pitchFamily="-84" charset="-128"/>
              </a:rPr>
              <a:t>Cash Flow Components</a:t>
            </a:r>
          </a:p>
        </p:txBody>
      </p:sp>
      <p:pic>
        <p:nvPicPr>
          <p:cNvPr id="9219" name="Picture 6" descr="fig11_01.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981200"/>
            <a:ext cx="7696200" cy="348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altLang="en-US" sz="2400" dirty="0" smtClean="0">
                <a:ea typeface="ヒラギノ角ゴ Pro W3" pitchFamily="-84" charset="-128"/>
              </a:rPr>
              <a:t>Capital Budgeting Refinements: Comparing Projects With Unequal Lives </a:t>
            </a:r>
          </a:p>
        </p:txBody>
      </p:sp>
      <p:sp>
        <p:nvSpPr>
          <p:cNvPr id="74755" name="Rectangle 3"/>
          <p:cNvSpPr>
            <a:spLocks noGrp="1" noChangeArrowheads="1"/>
          </p:cNvSpPr>
          <p:nvPr>
            <p:ph idx="4294967295"/>
          </p:nvPr>
        </p:nvSpPr>
        <p:spPr>
          <a:xfrm>
            <a:off x="381000" y="1295400"/>
            <a:ext cx="8382000" cy="4648200"/>
          </a:xfrm>
        </p:spPr>
        <p:txBody>
          <a:bodyPr/>
          <a:lstStyle/>
          <a:p>
            <a:pPr marL="0" indent="0" eaLnBrk="1" hangingPunct="1">
              <a:buFontTx/>
              <a:buNone/>
            </a:pPr>
            <a:r>
              <a:rPr lang="en-US" altLang="en-US" dirty="0" smtClean="0">
                <a:solidFill>
                  <a:srgbClr val="000000"/>
                </a:solidFill>
                <a:ea typeface="ヒラギノ角ゴ Pro W3" pitchFamily="-84" charset="-128"/>
              </a:rPr>
              <a:t>The AT Company, a regional cable-TV firm, is evaluating two projects, X and Y. The projects</a:t>
            </a:r>
            <a:r>
              <a:rPr lang="ja-JP" altLang="en-US" dirty="0" smtClean="0">
                <a:solidFill>
                  <a:srgbClr val="000000"/>
                </a:solidFill>
                <a:ea typeface="ヒラギノ角ゴ Pro W3" pitchFamily="-84" charset="-128"/>
              </a:rPr>
              <a:t>’</a:t>
            </a:r>
            <a:r>
              <a:rPr lang="en-US" altLang="ja-JP" dirty="0" smtClean="0">
                <a:solidFill>
                  <a:srgbClr val="000000"/>
                </a:solidFill>
                <a:ea typeface="ヒラギノ角ゴ Pro W3" pitchFamily="-84" charset="-128"/>
              </a:rPr>
              <a:t> cash flows and resulting NPVs at a cost of capital of 10% are given below.</a:t>
            </a:r>
            <a:endParaRPr lang="en-US" altLang="en-US" dirty="0" smtClean="0">
              <a:solidFill>
                <a:srgbClr val="000000"/>
              </a:solidFill>
              <a:ea typeface="ヒラギノ角ゴ Pro W3" pitchFamily="-84" charset="-128"/>
            </a:endParaRPr>
          </a:p>
        </p:txBody>
      </p:sp>
      <p:pic>
        <p:nvPicPr>
          <p:cNvPr id="74756" name="Picture 9" descr="unnumbered_tbl12_02.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971800"/>
            <a:ext cx="4902200" cy="327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r>
              <a:rPr lang="en-US" altLang="en-US" sz="2400" dirty="0" smtClean="0">
                <a:solidFill>
                  <a:srgbClr val="000000"/>
                </a:solidFill>
                <a:ea typeface="ヒラギノ角ゴ Pro W3" pitchFamily="-84" charset="-128"/>
              </a:rPr>
              <a:t>Capital Budgeting Refinements: Comparing Projects With Unequal Lives </a:t>
            </a:r>
            <a:endParaRPr lang="en-US" altLang="en-US" dirty="0" smtClean="0">
              <a:solidFill>
                <a:srgbClr val="000000"/>
              </a:solidFill>
              <a:ea typeface="ヒラギノ角ゴ Pro W3" pitchFamily="-84" charset="-128"/>
            </a:endParaRPr>
          </a:p>
        </p:txBody>
      </p:sp>
      <p:sp>
        <p:nvSpPr>
          <p:cNvPr id="75779" name="Rectangle 4"/>
          <p:cNvSpPr>
            <a:spLocks noGrp="1" noChangeArrowheads="1"/>
          </p:cNvSpPr>
          <p:nvPr>
            <p:ph type="body" idx="4294967295"/>
          </p:nvPr>
        </p:nvSpPr>
        <p:spPr>
          <a:xfrm>
            <a:off x="0" y="1524000"/>
            <a:ext cx="8839200" cy="609600"/>
          </a:xfrm>
          <a:noFill/>
        </p:spPr>
        <p:txBody>
          <a:bodyPr/>
          <a:lstStyle/>
          <a:p>
            <a:pPr eaLnBrk="1" hangingPunct="1">
              <a:buFontTx/>
              <a:buNone/>
              <a:tabLst>
                <a:tab pos="2235200" algn="ctr"/>
                <a:tab pos="6400800" algn="ctr"/>
              </a:tabLst>
            </a:pPr>
            <a:r>
              <a:rPr lang="en-US" altLang="en-US" sz="2800" b="1" smtClean="0">
                <a:ea typeface="ヒラギノ角ゴ Pro W3" pitchFamily="-84" charset="-128"/>
              </a:rPr>
              <a:t>		</a:t>
            </a:r>
          </a:p>
        </p:txBody>
      </p:sp>
      <p:pic>
        <p:nvPicPr>
          <p:cNvPr id="75780" name="Picture 7" descr="mfl12_03.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524000"/>
            <a:ext cx="4622800" cy="482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en-US" altLang="en-US" sz="2400" dirty="0" smtClean="0">
                <a:ea typeface="ヒラギノ角ゴ Pro W3" pitchFamily="-84" charset="-128"/>
              </a:rPr>
              <a:t>Capital Budgeting Refinements: Comparing Projects With Unequal Lives </a:t>
            </a:r>
          </a:p>
        </p:txBody>
      </p:sp>
      <p:pic>
        <p:nvPicPr>
          <p:cNvPr id="76803" name="Picture 6" descr="sprsht12_03.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295400"/>
            <a:ext cx="4191000" cy="500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r>
              <a:rPr lang="en-US" altLang="en-US" sz="2400" dirty="0" smtClean="0">
                <a:ea typeface="ヒラギノ角ゴ Pro W3" pitchFamily="-84" charset="-128"/>
              </a:rPr>
              <a:t>Capital Budgeting Refinements: Comparing Projects With Unequal Lives </a:t>
            </a:r>
          </a:p>
        </p:txBody>
      </p:sp>
      <p:sp>
        <p:nvSpPr>
          <p:cNvPr id="77827" name="Rectangle 3"/>
          <p:cNvSpPr>
            <a:spLocks noGrp="1" noChangeArrowheads="1"/>
          </p:cNvSpPr>
          <p:nvPr>
            <p:ph idx="4294967295"/>
          </p:nvPr>
        </p:nvSpPr>
        <p:spPr/>
        <p:txBody>
          <a:bodyPr/>
          <a:lstStyle/>
          <a:p>
            <a:pPr marL="0" indent="0" eaLnBrk="1" hangingPunct="1">
              <a:buFontTx/>
              <a:buNone/>
            </a:pPr>
            <a:r>
              <a:rPr lang="en-US" altLang="en-US" smtClean="0">
                <a:solidFill>
                  <a:srgbClr val="000000"/>
                </a:solidFill>
                <a:ea typeface="ヒラギノ角ゴ Pro W3" pitchFamily="-84" charset="-128"/>
              </a:rPr>
              <a:t>Ignoring the difference in their useful lives, both projects are acceptable (have positive NPVs). Furthermore, if the projects were mutually exclusive, project Y would be preferred over project X. </a:t>
            </a:r>
          </a:p>
          <a:p>
            <a:pPr marL="0" indent="0" eaLnBrk="1" hangingPunct="1">
              <a:buFontTx/>
              <a:buNone/>
            </a:pPr>
            <a:endParaRPr lang="en-US" altLang="en-US" smtClean="0">
              <a:ea typeface="ヒラギノ角ゴ Pro W3" pitchFamily="-84" charset="-128"/>
            </a:endParaRPr>
          </a:p>
          <a:p>
            <a:pPr marL="0" indent="0" eaLnBrk="1" hangingPunct="1">
              <a:buFontTx/>
              <a:buNone/>
            </a:pPr>
            <a:endParaRPr lang="en-US" altLang="en-US" smtClean="0">
              <a:ea typeface="ヒラギノ角ゴ Pro W3" pitchFamily="-84" charset="-128"/>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r>
              <a:rPr lang="en-US" altLang="en-US" sz="2400" dirty="0" smtClean="0">
                <a:ea typeface="ヒラギノ角ゴ Pro W3" pitchFamily="-84" charset="-128"/>
              </a:rPr>
              <a:t>Capital Budgeting Refinements: Comparing Projects With Unequal Lives </a:t>
            </a:r>
          </a:p>
        </p:txBody>
      </p:sp>
      <p:sp>
        <p:nvSpPr>
          <p:cNvPr id="78851" name="Rectangle 3"/>
          <p:cNvSpPr>
            <a:spLocks noGrp="1" noChangeArrowheads="1"/>
          </p:cNvSpPr>
          <p:nvPr>
            <p:ph idx="4294967295"/>
          </p:nvPr>
        </p:nvSpPr>
        <p:spPr>
          <a:xfrm>
            <a:off x="381000" y="1295400"/>
            <a:ext cx="8382000" cy="4648200"/>
          </a:xfrm>
        </p:spPr>
        <p:txBody>
          <a:bodyPr/>
          <a:lstStyle/>
          <a:p>
            <a:pPr marL="0" indent="0" eaLnBrk="1" hangingPunct="1">
              <a:buFontTx/>
              <a:buNone/>
            </a:pPr>
            <a:r>
              <a:rPr lang="en-US" altLang="en-US" smtClean="0">
                <a:solidFill>
                  <a:srgbClr val="000000"/>
                </a:solidFill>
                <a:ea typeface="ヒラギノ角ゴ Pro W3" pitchFamily="-84" charset="-128"/>
              </a:rPr>
              <a:t>The </a:t>
            </a:r>
            <a:r>
              <a:rPr lang="en-US" altLang="en-US" b="1" smtClean="0">
                <a:solidFill>
                  <a:srgbClr val="000000"/>
                </a:solidFill>
                <a:ea typeface="ヒラギノ角ゴ Pro W3" pitchFamily="-84" charset="-128"/>
              </a:rPr>
              <a:t>annualized net present value (ANPV) approach</a:t>
            </a:r>
            <a:r>
              <a:rPr lang="en-US" altLang="en-US" smtClean="0">
                <a:solidFill>
                  <a:srgbClr val="000000"/>
                </a:solidFill>
                <a:ea typeface="ヒラギノ角ゴ Pro W3" pitchFamily="-84" charset="-128"/>
              </a:rPr>
              <a:t> is an approach to evaluating unequal-lived projects that converts the net present value of unequal-lived, mutually exclusive projects into an equivalent annual amount (in NPV terms).</a:t>
            </a:r>
          </a:p>
          <a:p>
            <a:pPr marL="1714500" lvl="1" indent="-1257300" eaLnBrk="1" hangingPunct="1">
              <a:buFont typeface="Times" pitchFamily="-84" charset="0"/>
              <a:buNone/>
            </a:pPr>
            <a:r>
              <a:rPr lang="en-US" altLang="en-US" sz="2400" b="1" smtClean="0">
                <a:solidFill>
                  <a:srgbClr val="000000"/>
                </a:solidFill>
                <a:ea typeface="ヒラギノ角ゴ Pro W3" pitchFamily="-84" charset="-128"/>
              </a:rPr>
              <a:t>Step 1	</a:t>
            </a:r>
            <a:r>
              <a:rPr lang="en-US" altLang="en-US" sz="2400" smtClean="0">
                <a:solidFill>
                  <a:srgbClr val="000000"/>
                </a:solidFill>
                <a:ea typeface="ヒラギノ角ゴ Pro W3" pitchFamily="-84" charset="-128"/>
              </a:rPr>
              <a:t>Calculate the net present value of each project </a:t>
            </a:r>
            <a:r>
              <a:rPr lang="en-US" altLang="en-US" sz="2400" i="1" smtClean="0">
                <a:solidFill>
                  <a:srgbClr val="000000"/>
                </a:solidFill>
                <a:ea typeface="ヒラギノ角ゴ Pro W3" pitchFamily="-84" charset="-128"/>
              </a:rPr>
              <a:t>j,</a:t>
            </a:r>
            <a:r>
              <a:rPr lang="en-US" altLang="en-US" sz="2400" smtClean="0">
                <a:solidFill>
                  <a:srgbClr val="000000"/>
                </a:solidFill>
                <a:ea typeface="ヒラギノ角ゴ Pro W3" pitchFamily="-84" charset="-128"/>
              </a:rPr>
              <a:t> NPV</a:t>
            </a:r>
            <a:r>
              <a:rPr lang="en-US" altLang="en-US" sz="2400" i="1" baseline="-25000" smtClean="0">
                <a:solidFill>
                  <a:srgbClr val="000000"/>
                </a:solidFill>
                <a:ea typeface="ヒラギノ角ゴ Pro W3" pitchFamily="-84" charset="-128"/>
              </a:rPr>
              <a:t>j</a:t>
            </a:r>
            <a:r>
              <a:rPr lang="en-US" altLang="en-US" sz="2400" i="1" smtClean="0">
                <a:solidFill>
                  <a:srgbClr val="000000"/>
                </a:solidFill>
                <a:ea typeface="ヒラギノ角ゴ Pro W3" pitchFamily="-84" charset="-128"/>
              </a:rPr>
              <a:t>,</a:t>
            </a:r>
            <a:r>
              <a:rPr lang="en-US" altLang="en-US" sz="2400" smtClean="0">
                <a:solidFill>
                  <a:srgbClr val="000000"/>
                </a:solidFill>
                <a:ea typeface="ヒラギノ角ゴ Pro W3" pitchFamily="-84" charset="-128"/>
              </a:rPr>
              <a:t> over its life, </a:t>
            </a:r>
            <a:r>
              <a:rPr lang="en-US" altLang="en-US" sz="2400" i="1" smtClean="0">
                <a:solidFill>
                  <a:srgbClr val="000000"/>
                </a:solidFill>
                <a:ea typeface="ヒラギノ角ゴ Pro W3" pitchFamily="-84" charset="-128"/>
              </a:rPr>
              <a:t>n</a:t>
            </a:r>
            <a:r>
              <a:rPr lang="en-US" altLang="en-US" sz="2400" i="1" baseline="-25000" smtClean="0">
                <a:solidFill>
                  <a:srgbClr val="000000"/>
                </a:solidFill>
                <a:ea typeface="ヒラギノ角ゴ Pro W3" pitchFamily="-84" charset="-128"/>
              </a:rPr>
              <a:t>j</a:t>
            </a:r>
            <a:r>
              <a:rPr lang="en-US" altLang="en-US" sz="2400" i="1" smtClean="0">
                <a:solidFill>
                  <a:srgbClr val="000000"/>
                </a:solidFill>
                <a:ea typeface="ヒラギノ角ゴ Pro W3" pitchFamily="-84" charset="-128"/>
              </a:rPr>
              <a:t>,</a:t>
            </a:r>
            <a:r>
              <a:rPr lang="en-US" altLang="en-US" sz="2400" smtClean="0">
                <a:solidFill>
                  <a:srgbClr val="000000"/>
                </a:solidFill>
                <a:ea typeface="ヒラギノ角ゴ Pro W3" pitchFamily="-84" charset="-128"/>
              </a:rPr>
              <a:t> using the appropriate cost of capital, </a:t>
            </a:r>
            <a:r>
              <a:rPr lang="en-US" altLang="en-US" sz="2400" i="1" smtClean="0">
                <a:solidFill>
                  <a:srgbClr val="000000"/>
                </a:solidFill>
                <a:ea typeface="ヒラギノ角ゴ Pro W3" pitchFamily="-84" charset="-128"/>
              </a:rPr>
              <a:t>r.</a:t>
            </a:r>
            <a:endParaRPr lang="en-US" altLang="en-US" sz="2400" smtClean="0">
              <a:solidFill>
                <a:srgbClr val="000000"/>
              </a:solidFill>
              <a:ea typeface="ヒラギノ角ゴ Pro W3" pitchFamily="-84" charset="-128"/>
            </a:endParaRPr>
          </a:p>
          <a:p>
            <a:pPr marL="1714500" lvl="1" indent="-1257300" eaLnBrk="1" hangingPunct="1">
              <a:buFont typeface="Times" pitchFamily="-84" charset="0"/>
              <a:buNone/>
            </a:pPr>
            <a:r>
              <a:rPr lang="en-US" altLang="en-US" sz="2400" b="1" smtClean="0">
                <a:solidFill>
                  <a:srgbClr val="000000"/>
                </a:solidFill>
                <a:ea typeface="ヒラギノ角ゴ Pro W3" pitchFamily="-84" charset="-128"/>
              </a:rPr>
              <a:t>Step 2	</a:t>
            </a:r>
            <a:r>
              <a:rPr lang="en-US" altLang="en-US" sz="2400" smtClean="0">
                <a:solidFill>
                  <a:srgbClr val="000000"/>
                </a:solidFill>
                <a:ea typeface="ヒラギノ角ゴ Pro W3" pitchFamily="-84" charset="-128"/>
              </a:rPr>
              <a:t>Convert the NPV</a:t>
            </a:r>
            <a:r>
              <a:rPr lang="en-US" altLang="en-US" sz="2400" i="1" baseline="-25000" smtClean="0">
                <a:solidFill>
                  <a:srgbClr val="000000"/>
                </a:solidFill>
                <a:ea typeface="ヒラギノ角ゴ Pro W3" pitchFamily="-84" charset="-128"/>
              </a:rPr>
              <a:t>j</a:t>
            </a:r>
            <a:r>
              <a:rPr lang="en-US" altLang="en-US" sz="2400" smtClean="0">
                <a:solidFill>
                  <a:srgbClr val="000000"/>
                </a:solidFill>
                <a:ea typeface="ヒラギノ角ゴ Pro W3" pitchFamily="-84" charset="-128"/>
              </a:rPr>
              <a:t> into an annuity having life n</a:t>
            </a:r>
            <a:r>
              <a:rPr lang="en-US" altLang="en-US" sz="2400" i="1" baseline="-25000" smtClean="0">
                <a:solidFill>
                  <a:srgbClr val="000000"/>
                </a:solidFill>
                <a:ea typeface="ヒラギノ角ゴ Pro W3" pitchFamily="-84" charset="-128"/>
              </a:rPr>
              <a:t>j</a:t>
            </a:r>
            <a:r>
              <a:rPr lang="en-US" altLang="en-US" sz="2400" smtClean="0">
                <a:solidFill>
                  <a:srgbClr val="000000"/>
                </a:solidFill>
                <a:ea typeface="ヒラギノ角ゴ Pro W3" pitchFamily="-84" charset="-128"/>
              </a:rPr>
              <a:t>. That is, find an annuity that has the same life and the same NPV as the project.</a:t>
            </a:r>
          </a:p>
          <a:p>
            <a:pPr marL="1714500" lvl="1" indent="-1257300" eaLnBrk="1" hangingPunct="1">
              <a:buFont typeface="Times" pitchFamily="-84" charset="0"/>
              <a:buNone/>
            </a:pPr>
            <a:r>
              <a:rPr lang="en-US" altLang="en-US" sz="2400" b="1" smtClean="0">
                <a:solidFill>
                  <a:srgbClr val="000000"/>
                </a:solidFill>
                <a:ea typeface="ヒラギノ角ゴ Pro W3" pitchFamily="-84" charset="-128"/>
              </a:rPr>
              <a:t>Step 3	</a:t>
            </a:r>
            <a:r>
              <a:rPr lang="en-US" altLang="en-US" sz="2400" smtClean="0">
                <a:solidFill>
                  <a:srgbClr val="000000"/>
                </a:solidFill>
                <a:ea typeface="ヒラギノ角ゴ Pro W3" pitchFamily="-84" charset="-128"/>
              </a:rPr>
              <a:t>Select the project that has the highest ANPV.</a:t>
            </a:r>
            <a:endParaRPr lang="en-US" altLang="en-US" smtClean="0">
              <a:ea typeface="ヒラギノ角ゴ Pro W3" pitchFamily="-84" charset="-128"/>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r>
              <a:rPr lang="en-US" altLang="en-US" sz="2400" dirty="0" smtClean="0">
                <a:ea typeface="ヒラギノ角ゴ Pro W3" pitchFamily="-84" charset="-128"/>
              </a:rPr>
              <a:t>Capital Budgeting Refinements: Comparing Projects With Unequal Lives </a:t>
            </a:r>
          </a:p>
        </p:txBody>
      </p:sp>
      <p:sp>
        <p:nvSpPr>
          <p:cNvPr id="79875" name="Rectangle 3"/>
          <p:cNvSpPr>
            <a:spLocks noGrp="1" noChangeArrowheads="1"/>
          </p:cNvSpPr>
          <p:nvPr>
            <p:ph idx="4294967295"/>
          </p:nvPr>
        </p:nvSpPr>
        <p:spPr>
          <a:xfrm>
            <a:off x="381000" y="1295400"/>
            <a:ext cx="8382000" cy="4648200"/>
          </a:xfrm>
        </p:spPr>
        <p:txBody>
          <a:bodyPr/>
          <a:lstStyle/>
          <a:p>
            <a:pPr marL="0" indent="0" eaLnBrk="1" hangingPunct="1">
              <a:buFontTx/>
              <a:buNone/>
              <a:tabLst>
                <a:tab pos="1714500" algn="l"/>
              </a:tabLst>
            </a:pPr>
            <a:r>
              <a:rPr lang="en-US" altLang="en-US" smtClean="0">
                <a:solidFill>
                  <a:srgbClr val="000000"/>
                </a:solidFill>
                <a:ea typeface="ヒラギノ角ゴ Pro W3" pitchFamily="-84" charset="-128"/>
              </a:rPr>
              <a:t>By using the AT Company data presented earlier for projects X and Y, we can apply the three-step ANPV approach as follows:</a:t>
            </a:r>
          </a:p>
          <a:p>
            <a:pPr marL="1714500" lvl="1" indent="-1254125" eaLnBrk="1" hangingPunct="1">
              <a:buFont typeface="Times" pitchFamily="-84" charset="0"/>
              <a:buNone/>
              <a:tabLst>
                <a:tab pos="1714500" algn="l"/>
              </a:tabLst>
            </a:pPr>
            <a:r>
              <a:rPr lang="en-US" altLang="en-US" sz="1800" b="1" smtClean="0">
                <a:solidFill>
                  <a:srgbClr val="000000"/>
                </a:solidFill>
                <a:ea typeface="ヒラギノ角ゴ Pro W3" pitchFamily="-84" charset="-128"/>
              </a:rPr>
              <a:t>Step 1	</a:t>
            </a:r>
            <a:r>
              <a:rPr lang="en-US" altLang="en-US" sz="1800" smtClean="0">
                <a:solidFill>
                  <a:srgbClr val="000000"/>
                </a:solidFill>
                <a:ea typeface="ヒラギノ角ゴ Pro W3" pitchFamily="-84" charset="-128"/>
              </a:rPr>
              <a:t>The net present values of projects X and Y discounted at 10%—as calculated in the preceding example for a single purchase of each asset—are</a:t>
            </a:r>
          </a:p>
          <a:p>
            <a:pPr marL="1714500" lvl="1" indent="-1254125" eaLnBrk="1" hangingPunct="1">
              <a:buFont typeface="Times" pitchFamily="-84" charset="0"/>
              <a:buNone/>
              <a:tabLst>
                <a:tab pos="1714500" algn="l"/>
              </a:tabLst>
            </a:pPr>
            <a:r>
              <a:rPr lang="en-US" altLang="en-US" sz="1800" smtClean="0">
                <a:ea typeface="ヒラギノ角ゴ Pro W3" pitchFamily="-84" charset="-128"/>
              </a:rPr>
              <a:t>	NPV</a:t>
            </a:r>
            <a:r>
              <a:rPr lang="en-US" altLang="en-US" sz="1800" baseline="-25000" smtClean="0">
                <a:solidFill>
                  <a:srgbClr val="000000"/>
                </a:solidFill>
                <a:ea typeface="ヒラギノ角ゴ Pro W3" pitchFamily="-84" charset="-128"/>
              </a:rPr>
              <a:t>X</a:t>
            </a:r>
            <a:r>
              <a:rPr lang="en-US" altLang="en-US" sz="1800" smtClean="0">
                <a:solidFill>
                  <a:srgbClr val="000000"/>
                </a:solidFill>
                <a:ea typeface="ヒラギノ角ゴ Pro W3" pitchFamily="-84" charset="-128"/>
              </a:rPr>
              <a:t> = $11,277.24</a:t>
            </a:r>
          </a:p>
          <a:p>
            <a:pPr marL="1714500" lvl="1" indent="-1254125" eaLnBrk="1" hangingPunct="1">
              <a:buFont typeface="Times" pitchFamily="-84" charset="0"/>
              <a:buNone/>
              <a:tabLst>
                <a:tab pos="1714500" algn="l"/>
              </a:tabLst>
            </a:pPr>
            <a:r>
              <a:rPr lang="en-US" altLang="en-US" sz="1800" smtClean="0">
                <a:solidFill>
                  <a:srgbClr val="000000"/>
                </a:solidFill>
                <a:ea typeface="ヒラギノ角ゴ Pro W3" pitchFamily="-84" charset="-128"/>
              </a:rPr>
              <a:t>	NPV</a:t>
            </a:r>
            <a:r>
              <a:rPr lang="en-US" altLang="en-US" sz="1800" baseline="-25000" smtClean="0">
                <a:solidFill>
                  <a:srgbClr val="000000"/>
                </a:solidFill>
                <a:ea typeface="ヒラギノ角ゴ Pro W3" pitchFamily="-84" charset="-128"/>
              </a:rPr>
              <a:t>Y</a:t>
            </a:r>
            <a:r>
              <a:rPr lang="en-US" altLang="en-US" sz="1800" smtClean="0">
                <a:solidFill>
                  <a:srgbClr val="000000"/>
                </a:solidFill>
                <a:ea typeface="ヒラギノ角ゴ Pro W3" pitchFamily="-84" charset="-128"/>
              </a:rPr>
              <a:t> = $19,013.27</a:t>
            </a:r>
            <a:endParaRPr lang="en-US" altLang="en-US" smtClean="0">
              <a:ea typeface="ヒラギノ角ゴ Pro W3" pitchFamily="-84" charset="-128"/>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r>
              <a:rPr lang="en-US" altLang="en-US" sz="2400" dirty="0" smtClean="0">
                <a:ea typeface="ヒラギノ角ゴ Pro W3" pitchFamily="-84" charset="-128"/>
              </a:rPr>
              <a:t>Capital Budgeting Refinements: Comparing Projects With Unequal Lives </a:t>
            </a:r>
          </a:p>
        </p:txBody>
      </p:sp>
      <p:sp>
        <p:nvSpPr>
          <p:cNvPr id="80899" name="Rectangle 3"/>
          <p:cNvSpPr>
            <a:spLocks noGrp="1" noChangeArrowheads="1"/>
          </p:cNvSpPr>
          <p:nvPr>
            <p:ph idx="4294967295"/>
          </p:nvPr>
        </p:nvSpPr>
        <p:spPr>
          <a:xfrm>
            <a:off x="0" y="1447800"/>
            <a:ext cx="8382000" cy="4648200"/>
          </a:xfrm>
        </p:spPr>
        <p:txBody>
          <a:bodyPr/>
          <a:lstStyle/>
          <a:p>
            <a:pPr marL="1714500" lvl="1" indent="-1254125" eaLnBrk="1" hangingPunct="1">
              <a:lnSpc>
                <a:spcPct val="90000"/>
              </a:lnSpc>
              <a:buFont typeface="Times" pitchFamily="-84" charset="0"/>
              <a:buNone/>
            </a:pPr>
            <a:r>
              <a:rPr lang="en-US" altLang="en-US" b="1" smtClean="0">
                <a:solidFill>
                  <a:srgbClr val="000000"/>
                </a:solidFill>
                <a:ea typeface="ヒラギノ角ゴ Pro W3" pitchFamily="-84" charset="-128"/>
              </a:rPr>
              <a:t>Step 2 	</a:t>
            </a:r>
            <a:r>
              <a:rPr lang="en-US" altLang="en-US" smtClean="0">
                <a:solidFill>
                  <a:srgbClr val="000000"/>
                </a:solidFill>
                <a:ea typeface="ヒラギノ角ゴ Pro W3" pitchFamily="-84" charset="-128"/>
              </a:rPr>
              <a:t>In this step, we want to convert the NPVs from Step 1 into annuities. For project X, we are trying to find the answer to the question, what 3-year annuity (equal to the life of project X) has a present value of $11,277.24 (the NPV of project X)? Likewise, for project Y we want to know what 6-year annuity has a present value of $19,013.27. Once we have these values, we can determine which project, X or Y, delivers a higher annual cash flow on a present value basis.</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r>
              <a:rPr lang="en-US" altLang="en-US" sz="2400" dirty="0" smtClean="0">
                <a:solidFill>
                  <a:srgbClr val="000000"/>
                </a:solidFill>
                <a:ea typeface="ヒラギノ角ゴ Pro W3" pitchFamily="-84" charset="-128"/>
              </a:rPr>
              <a:t>Capital Budgeting Refinements: Comparing Projects With Unequal Lives </a:t>
            </a:r>
            <a:endParaRPr lang="en-US" altLang="en-US" dirty="0" smtClean="0">
              <a:solidFill>
                <a:srgbClr val="000000"/>
              </a:solidFill>
              <a:ea typeface="ヒラギノ角ゴ Pro W3" pitchFamily="-84" charset="-128"/>
            </a:endParaRPr>
          </a:p>
        </p:txBody>
      </p:sp>
      <p:sp>
        <p:nvSpPr>
          <p:cNvPr id="81923" name="Rectangle 7"/>
          <p:cNvSpPr>
            <a:spLocks noGrp="1" noChangeArrowheads="1"/>
          </p:cNvSpPr>
          <p:nvPr>
            <p:ph type="body" idx="4294967295"/>
          </p:nvPr>
        </p:nvSpPr>
        <p:spPr>
          <a:xfrm>
            <a:off x="0" y="1524000"/>
            <a:ext cx="8839200" cy="609600"/>
          </a:xfrm>
          <a:noFill/>
        </p:spPr>
        <p:txBody>
          <a:bodyPr/>
          <a:lstStyle/>
          <a:p>
            <a:pPr eaLnBrk="1" hangingPunct="1">
              <a:buFontTx/>
              <a:buNone/>
              <a:tabLst>
                <a:tab pos="2235200" algn="ctr"/>
                <a:tab pos="6400800" algn="ctr"/>
              </a:tabLst>
            </a:pPr>
            <a:r>
              <a:rPr lang="en-US" altLang="en-US" sz="2800" b="1" smtClean="0">
                <a:ea typeface="ヒラギノ角ゴ Pro W3" pitchFamily="-84" charset="-128"/>
              </a:rPr>
              <a:t>		</a:t>
            </a:r>
          </a:p>
        </p:txBody>
      </p:sp>
      <p:pic>
        <p:nvPicPr>
          <p:cNvPr id="81924" name="Picture 7" descr="mfl12_04.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676400"/>
            <a:ext cx="5775325"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altLang="en-US" sz="2400" dirty="0" smtClean="0">
                <a:ea typeface="ヒラギノ角ゴ Pro W3" pitchFamily="-84" charset="-128"/>
              </a:rPr>
              <a:t>Capital Budgeting Refinements: Comparing Projects With Unequal Lives </a:t>
            </a:r>
          </a:p>
        </p:txBody>
      </p:sp>
      <p:pic>
        <p:nvPicPr>
          <p:cNvPr id="82947" name="Picture 6" descr="sprsht12_04.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295400"/>
            <a:ext cx="3863975"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r>
              <a:rPr lang="en-US" altLang="en-US" sz="2400" dirty="0" smtClean="0">
                <a:ea typeface="ヒラギノ角ゴ Pro W3" pitchFamily="-84" charset="-128"/>
              </a:rPr>
              <a:t>Capital Budgeting Refinements: Comparing Projects With Unequal Lives </a:t>
            </a:r>
          </a:p>
        </p:txBody>
      </p:sp>
      <p:sp>
        <p:nvSpPr>
          <p:cNvPr id="83971" name="Rectangle 3"/>
          <p:cNvSpPr>
            <a:spLocks noGrp="1" noChangeArrowheads="1"/>
          </p:cNvSpPr>
          <p:nvPr>
            <p:ph idx="4294967295"/>
          </p:nvPr>
        </p:nvSpPr>
        <p:spPr>
          <a:xfrm>
            <a:off x="0" y="1447800"/>
            <a:ext cx="8382000" cy="4648200"/>
          </a:xfrm>
        </p:spPr>
        <p:txBody>
          <a:bodyPr/>
          <a:lstStyle/>
          <a:p>
            <a:pPr marL="1714500" lvl="1" indent="-1254125" eaLnBrk="1" hangingPunct="1">
              <a:buFont typeface="Times" pitchFamily="-84" charset="0"/>
              <a:buNone/>
            </a:pPr>
            <a:r>
              <a:rPr lang="en-US" altLang="en-US" b="1" smtClean="0">
                <a:solidFill>
                  <a:srgbClr val="000000"/>
                </a:solidFill>
                <a:ea typeface="ヒラギノ角ゴ Pro W3" pitchFamily="-84" charset="-128"/>
              </a:rPr>
              <a:t>Step 3	</a:t>
            </a:r>
            <a:r>
              <a:rPr lang="en-US" altLang="en-US" smtClean="0">
                <a:solidFill>
                  <a:srgbClr val="000000"/>
                </a:solidFill>
                <a:ea typeface="ヒラギノ角ゴ Pro W3" pitchFamily="-84" charset="-128"/>
              </a:rPr>
              <a:t>Reviewing the ANPVs calculated in Step 2, we can see that project X would be preferred over project Y. Given that projects X and Y are mutually exclusive, project X would be the recommended project because it provides the higher annualized net present value.</a:t>
            </a:r>
            <a:endParaRPr lang="en-US" altLang="en-US" smtClean="0">
              <a:ea typeface="ヒラギノ角ゴ Pro W3" pitchFamily="-84" charset="-12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smtClean="0">
                <a:ea typeface="ヒラギノ角ゴ Pro W3" pitchFamily="-84" charset="-128"/>
              </a:rPr>
              <a:t>Relevant Cash Flows: Expansion versus Replacement Decisions</a:t>
            </a:r>
          </a:p>
        </p:txBody>
      </p:sp>
      <p:sp>
        <p:nvSpPr>
          <p:cNvPr id="10243" name="Rectangle 3"/>
          <p:cNvSpPr>
            <a:spLocks noGrp="1" noChangeArrowheads="1"/>
          </p:cNvSpPr>
          <p:nvPr>
            <p:ph idx="4294967295"/>
          </p:nvPr>
        </p:nvSpPr>
        <p:spPr/>
        <p:txBody>
          <a:bodyPr/>
          <a:lstStyle/>
          <a:p>
            <a:pPr eaLnBrk="1" hangingPunct="1">
              <a:lnSpc>
                <a:spcPct val="90000"/>
              </a:lnSpc>
            </a:pPr>
            <a:r>
              <a:rPr lang="en-US" altLang="en-US" dirty="0" smtClean="0">
                <a:solidFill>
                  <a:srgbClr val="000000"/>
                </a:solidFill>
                <a:ea typeface="ヒラギノ角ゴ Pro W3" pitchFamily="-84" charset="-128"/>
              </a:rPr>
              <a:t>Developing relevant cash flow estimates is most straightforward in the case of expansion decisions</a:t>
            </a:r>
            <a:r>
              <a:rPr lang="en-US" altLang="en-US" i="1" dirty="0" smtClean="0">
                <a:solidFill>
                  <a:srgbClr val="000000"/>
                </a:solidFill>
                <a:ea typeface="ヒラギノ角ゴ Pro W3" pitchFamily="-84" charset="-128"/>
              </a:rPr>
              <a:t>.</a:t>
            </a:r>
            <a:r>
              <a:rPr lang="en-US" altLang="en-US" dirty="0" smtClean="0">
                <a:solidFill>
                  <a:srgbClr val="000000"/>
                </a:solidFill>
                <a:ea typeface="ヒラギノ角ゴ Pro W3" pitchFamily="-84" charset="-128"/>
              </a:rPr>
              <a:t> </a:t>
            </a:r>
          </a:p>
          <a:p>
            <a:pPr eaLnBrk="1" hangingPunct="1">
              <a:lnSpc>
                <a:spcPct val="90000"/>
              </a:lnSpc>
            </a:pPr>
            <a:r>
              <a:rPr lang="en-US" altLang="en-US" dirty="0" smtClean="0">
                <a:solidFill>
                  <a:srgbClr val="000000"/>
                </a:solidFill>
                <a:ea typeface="ヒラギノ角ゴ Pro W3" pitchFamily="-84" charset="-128"/>
              </a:rPr>
              <a:t>In this case, the initial investment, operating cash inflows, and terminal cash flow are merely the after-tax cash outflow and inflows associated with the proposed capital expenditure.</a:t>
            </a:r>
          </a:p>
          <a:p>
            <a:pPr eaLnBrk="1" hangingPunct="1">
              <a:lnSpc>
                <a:spcPct val="90000"/>
              </a:lnSpc>
            </a:pPr>
            <a:r>
              <a:rPr lang="en-US" altLang="en-US" dirty="0" smtClean="0">
                <a:solidFill>
                  <a:srgbClr val="000000"/>
                </a:solidFill>
                <a:ea typeface="ヒラギノ角ゴ Pro W3" pitchFamily="-84" charset="-128"/>
              </a:rPr>
              <a:t>Identifying relevant cash flows for replacement decisions is more complicated, because the firm must identify the incremental cash outflow and inflows that would result from the proposed replacement.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243">
                                            <p:txEl>
                                              <p:pRg st="2" end="2"/>
                                            </p:txEl>
                                          </p:spTgt>
                                        </p:tgtEl>
                                        <p:attrNameLst>
                                          <p:attrName>style.visibility</p:attrName>
                                        </p:attrNameLst>
                                      </p:cBhvr>
                                      <p:to>
                                        <p:strVal val="visible"/>
                                      </p:to>
                                    </p:set>
                                    <p:animEffect transition="in" filter="wipe(left)">
                                      <p:cBhvr>
                                        <p:cTn id="7" dur="500"/>
                                        <p:tgtEl>
                                          <p:spTgt spid="102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altLang="en-US" smtClean="0">
                <a:solidFill>
                  <a:srgbClr val="000000"/>
                </a:solidFill>
                <a:ea typeface="ヒラギノ角ゴ Pro W3" pitchFamily="-84" charset="-128"/>
              </a:rPr>
              <a:t>Recognizing Real Options</a:t>
            </a:r>
          </a:p>
        </p:txBody>
      </p:sp>
      <p:sp>
        <p:nvSpPr>
          <p:cNvPr id="84995" name="Rectangle 3"/>
          <p:cNvSpPr>
            <a:spLocks noGrp="1" noChangeArrowheads="1"/>
          </p:cNvSpPr>
          <p:nvPr>
            <p:ph idx="1"/>
          </p:nvPr>
        </p:nvSpPr>
        <p:spPr/>
        <p:txBody>
          <a:bodyPr/>
          <a:lstStyle/>
          <a:p>
            <a:pPr marL="0" indent="0" eaLnBrk="1" hangingPunct="1">
              <a:lnSpc>
                <a:spcPct val="90000"/>
              </a:lnSpc>
              <a:buFontTx/>
              <a:buNone/>
            </a:pPr>
            <a:r>
              <a:rPr lang="en-US" altLang="en-US" b="1" dirty="0" smtClean="0">
                <a:solidFill>
                  <a:srgbClr val="000000"/>
                </a:solidFill>
                <a:ea typeface="ヒラギノ角ゴ Pro W3" pitchFamily="-84" charset="-128"/>
              </a:rPr>
              <a:t>Real options </a:t>
            </a:r>
            <a:r>
              <a:rPr lang="en-US" altLang="en-US" dirty="0" smtClean="0">
                <a:solidFill>
                  <a:srgbClr val="000000"/>
                </a:solidFill>
                <a:ea typeface="ヒラギノ角ゴ Pro W3" pitchFamily="-84" charset="-128"/>
              </a:rPr>
              <a:t>are opportunities that are embedded in capital projects that enable managers to alter their cash flows and risk in a way that affects project acceptability (NPV). </a:t>
            </a:r>
          </a:p>
          <a:p>
            <a:pPr lvl="1" eaLnBrk="1" hangingPunct="1">
              <a:lnSpc>
                <a:spcPct val="90000"/>
              </a:lnSpc>
            </a:pPr>
            <a:r>
              <a:rPr lang="en-US" altLang="en-US" dirty="0" smtClean="0">
                <a:solidFill>
                  <a:srgbClr val="000000"/>
                </a:solidFill>
                <a:ea typeface="ヒラギノ角ゴ Pro W3" pitchFamily="-84" charset="-128"/>
              </a:rPr>
              <a:t>Also called strategic options.</a:t>
            </a:r>
            <a:endParaRPr lang="en-US" altLang="en-US" b="1" dirty="0" smtClean="0">
              <a:solidFill>
                <a:srgbClr val="000000"/>
              </a:solidFill>
              <a:ea typeface="ヒラギノ角ゴ Pro W3" pitchFamily="-84" charset="-128"/>
            </a:endParaRPr>
          </a:p>
          <a:p>
            <a:pPr marL="0" indent="0" eaLnBrk="1" hangingPunct="1">
              <a:lnSpc>
                <a:spcPct val="90000"/>
              </a:lnSpc>
              <a:buFontTx/>
              <a:buNone/>
            </a:pPr>
            <a:r>
              <a:rPr lang="en-US" altLang="en-US" dirty="0" smtClean="0">
                <a:solidFill>
                  <a:srgbClr val="000000"/>
                </a:solidFill>
                <a:ea typeface="ヒラギノ角ゴ Pro W3" pitchFamily="-84" charset="-128"/>
              </a:rPr>
              <a:t>By explicitly recognizing these options when making capital budgeting decisions, managers can make improved, more strategic decisions that consider in advance the economic impact of certain contingent actions on project cash flow and risk. </a:t>
            </a:r>
          </a:p>
          <a:p>
            <a:pPr marL="0" indent="0" algn="ctr" eaLnBrk="1" hangingPunct="1">
              <a:lnSpc>
                <a:spcPct val="90000"/>
              </a:lnSpc>
              <a:buFontTx/>
              <a:buNone/>
            </a:pPr>
            <a:r>
              <a:rPr lang="en-US" altLang="en-US" dirty="0" err="1" smtClean="0">
                <a:ea typeface="ヒラギノ角ゴ Pro W3" pitchFamily="-84" charset="-128"/>
              </a:rPr>
              <a:t>NPV</a:t>
            </a:r>
            <a:r>
              <a:rPr lang="en-US" altLang="en-US" baseline="-25000" dirty="0" err="1" smtClean="0">
                <a:solidFill>
                  <a:srgbClr val="000000"/>
                </a:solidFill>
                <a:ea typeface="ヒラギノ角ゴ Pro W3" pitchFamily="-84" charset="-128"/>
              </a:rPr>
              <a:t>strategic</a:t>
            </a:r>
            <a:r>
              <a:rPr lang="en-US" altLang="en-US" dirty="0" smtClean="0">
                <a:solidFill>
                  <a:srgbClr val="000000"/>
                </a:solidFill>
                <a:ea typeface="ヒラギノ角ゴ Pro W3" pitchFamily="-84" charset="-128"/>
              </a:rPr>
              <a:t> = </a:t>
            </a:r>
            <a:r>
              <a:rPr lang="en-US" altLang="en-US" dirty="0" err="1" smtClean="0">
                <a:solidFill>
                  <a:srgbClr val="000000"/>
                </a:solidFill>
                <a:ea typeface="ヒラギノ角ゴ Pro W3" pitchFamily="-84" charset="-128"/>
              </a:rPr>
              <a:t>NPV</a:t>
            </a:r>
            <a:r>
              <a:rPr lang="en-US" altLang="en-US" baseline="-25000" dirty="0" err="1" smtClean="0">
                <a:solidFill>
                  <a:srgbClr val="000000"/>
                </a:solidFill>
                <a:ea typeface="ヒラギノ角ゴ Pro W3" pitchFamily="-84" charset="-128"/>
              </a:rPr>
              <a:t>traditional</a:t>
            </a:r>
            <a:r>
              <a:rPr lang="en-US" altLang="en-US" dirty="0" smtClean="0">
                <a:solidFill>
                  <a:srgbClr val="000000"/>
                </a:solidFill>
                <a:ea typeface="ヒラギノ角ゴ Pro W3" pitchFamily="-84" charset="-128"/>
              </a:rPr>
              <a:t> + Value of real options</a:t>
            </a:r>
            <a:endParaRPr lang="en-US" altLang="en-US" b="1" dirty="0" smtClean="0">
              <a:solidFill>
                <a:srgbClr val="000000"/>
              </a:solidFill>
              <a:ea typeface="ヒラギノ角ゴ Pro W3" pitchFamily="-8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4995">
                                            <p:txEl>
                                              <p:pRg st="3" end="3"/>
                                            </p:txEl>
                                          </p:spTgt>
                                        </p:tgtEl>
                                        <p:attrNameLst>
                                          <p:attrName>style.visibility</p:attrName>
                                        </p:attrNameLst>
                                      </p:cBhvr>
                                      <p:to>
                                        <p:strVal val="visible"/>
                                      </p:to>
                                    </p:set>
                                    <p:animEffect transition="in" filter="fade">
                                      <p:cBhvr>
                                        <p:cTn id="7" dur="500"/>
                                        <p:tgtEl>
                                          <p:spTgt spid="849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eaLnBrk="1" hangingPunct="1"/>
            <a:r>
              <a:rPr lang="en-US" altLang="en-US" smtClean="0">
                <a:ea typeface="ヒラギノ角ゴ Pro W3" pitchFamily="-84" charset="-128"/>
              </a:rPr>
              <a:t>Table 11.13</a:t>
            </a:r>
            <a:br>
              <a:rPr lang="en-US" altLang="en-US" smtClean="0">
                <a:ea typeface="ヒラギノ角ゴ Pro W3" pitchFamily="-84" charset="-128"/>
              </a:rPr>
            </a:br>
            <a:r>
              <a:rPr lang="en-US" altLang="en-US" smtClean="0">
                <a:ea typeface="ヒラギノ角ゴ Pro W3" pitchFamily="-84" charset="-128"/>
              </a:rPr>
              <a:t>Major Types of Real Options</a:t>
            </a:r>
          </a:p>
        </p:txBody>
      </p:sp>
      <p:pic>
        <p:nvPicPr>
          <p:cNvPr id="86019" name="Picture 6" descr="tbl12_04.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524000"/>
            <a:ext cx="8283575" cy="439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altLang="en-US" dirty="0" smtClean="0">
                <a:solidFill>
                  <a:srgbClr val="000000"/>
                </a:solidFill>
                <a:ea typeface="ヒラギノ角ゴ Pro W3" pitchFamily="-84" charset="-128"/>
              </a:rPr>
              <a:t>Recognizing Real Options </a:t>
            </a:r>
          </a:p>
        </p:txBody>
      </p:sp>
      <p:sp>
        <p:nvSpPr>
          <p:cNvPr id="87043" name="Rectangle 3"/>
          <p:cNvSpPr>
            <a:spLocks noGrp="1" noChangeArrowheads="1"/>
          </p:cNvSpPr>
          <p:nvPr>
            <p:ph idx="1"/>
          </p:nvPr>
        </p:nvSpPr>
        <p:spPr/>
        <p:txBody>
          <a:bodyPr/>
          <a:lstStyle/>
          <a:p>
            <a:pPr marL="0" indent="0" eaLnBrk="1" hangingPunct="1">
              <a:buFontTx/>
              <a:buNone/>
            </a:pPr>
            <a:r>
              <a:rPr lang="en-US" altLang="en-US" dirty="0" smtClean="0">
                <a:solidFill>
                  <a:srgbClr val="000000"/>
                </a:solidFill>
                <a:ea typeface="ヒラギノ角ゴ Pro W3" pitchFamily="-84" charset="-128"/>
              </a:rPr>
              <a:t>Assume that a strategic analysis of Bennett Company</a:t>
            </a:r>
            <a:r>
              <a:rPr lang="ja-JP" altLang="en-US" dirty="0" smtClean="0">
                <a:solidFill>
                  <a:srgbClr val="000000"/>
                </a:solidFill>
                <a:ea typeface="ヒラギノ角ゴ Pro W3" pitchFamily="-84" charset="-128"/>
              </a:rPr>
              <a:t>’</a:t>
            </a:r>
            <a:r>
              <a:rPr lang="en-US" altLang="ja-JP" dirty="0" smtClean="0">
                <a:solidFill>
                  <a:srgbClr val="000000"/>
                </a:solidFill>
                <a:ea typeface="ヒラギノ角ゴ Pro W3" pitchFamily="-84" charset="-128"/>
              </a:rPr>
              <a:t>s projects A and B finds no real options embedded in Project A but two real options embedded in B: </a:t>
            </a:r>
          </a:p>
          <a:p>
            <a:pPr marL="914400" lvl="1" indent="-457200" eaLnBrk="1" hangingPunct="1">
              <a:buFontTx/>
              <a:buAutoNum type="arabicPeriod"/>
            </a:pPr>
            <a:r>
              <a:rPr lang="en-US" altLang="en-US" dirty="0" smtClean="0">
                <a:solidFill>
                  <a:srgbClr val="000000"/>
                </a:solidFill>
                <a:ea typeface="ヒラギノ角ゴ Pro W3" pitchFamily="-84" charset="-128"/>
              </a:rPr>
              <a:t>During it</a:t>
            </a:r>
            <a:r>
              <a:rPr lang="ja-JP" altLang="en-US" dirty="0" smtClean="0">
                <a:solidFill>
                  <a:srgbClr val="000000"/>
                </a:solidFill>
                <a:ea typeface="ヒラギノ角ゴ Pro W3" pitchFamily="-84" charset="-128"/>
              </a:rPr>
              <a:t>’</a:t>
            </a:r>
            <a:r>
              <a:rPr lang="en-US" altLang="ja-JP" dirty="0" smtClean="0">
                <a:solidFill>
                  <a:srgbClr val="000000"/>
                </a:solidFill>
                <a:ea typeface="ヒラギノ角ゴ Pro W3" pitchFamily="-84" charset="-128"/>
              </a:rPr>
              <a:t>s first two years, B would have downtime that results in unused production capacity that could be used to perform contract manufacturing;</a:t>
            </a:r>
          </a:p>
          <a:p>
            <a:pPr marL="914400" lvl="1" indent="-457200" eaLnBrk="1" hangingPunct="1">
              <a:buFontTx/>
              <a:buAutoNum type="arabicPeriod"/>
            </a:pPr>
            <a:r>
              <a:rPr lang="en-US" altLang="en-US" dirty="0" smtClean="0">
                <a:solidFill>
                  <a:srgbClr val="000000"/>
                </a:solidFill>
                <a:ea typeface="ヒラギノ角ゴ Pro W3" pitchFamily="-84" charset="-128"/>
              </a:rPr>
              <a:t>Project B</a:t>
            </a:r>
            <a:r>
              <a:rPr lang="ja-JP" altLang="en-US" dirty="0" smtClean="0">
                <a:solidFill>
                  <a:srgbClr val="000000"/>
                </a:solidFill>
                <a:ea typeface="ヒラギノ角ゴ Pro W3" pitchFamily="-84" charset="-128"/>
              </a:rPr>
              <a:t>’</a:t>
            </a:r>
            <a:r>
              <a:rPr lang="en-US" altLang="ja-JP" dirty="0" smtClean="0">
                <a:solidFill>
                  <a:srgbClr val="000000"/>
                </a:solidFill>
                <a:ea typeface="ヒラギノ角ゴ Pro W3" pitchFamily="-84" charset="-128"/>
              </a:rPr>
              <a:t>s computerized control system could control two other machines, thereby reducing labor costs.</a:t>
            </a:r>
          </a:p>
          <a:p>
            <a:pPr marL="0" indent="0" eaLnBrk="1" hangingPunct="1"/>
            <a:endParaRPr lang="en-US" altLang="en-US" dirty="0" smtClean="0">
              <a:solidFill>
                <a:srgbClr val="000000"/>
              </a:solidFill>
              <a:ea typeface="ヒラギノ角ゴ Pro W3" pitchFamily="-8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7043">
                                            <p:txEl>
                                              <p:pRg st="1" end="1"/>
                                            </p:txEl>
                                          </p:spTgt>
                                        </p:tgtEl>
                                        <p:attrNameLst>
                                          <p:attrName>style.visibility</p:attrName>
                                        </p:attrNameLst>
                                      </p:cBhvr>
                                      <p:to>
                                        <p:strVal val="visible"/>
                                      </p:to>
                                    </p:set>
                                    <p:animEffect transition="in" filter="wipe(left)">
                                      <p:cBhvr>
                                        <p:cTn id="7" dur="500"/>
                                        <p:tgtEl>
                                          <p:spTgt spid="87043">
                                            <p:txEl>
                                              <p:pRg st="1" end="1"/>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87043">
                                            <p:txEl>
                                              <p:pRg st="2" end="2"/>
                                            </p:txEl>
                                          </p:spTgt>
                                        </p:tgtEl>
                                        <p:attrNameLst>
                                          <p:attrName>style.visibility</p:attrName>
                                        </p:attrNameLst>
                                      </p:cBhvr>
                                      <p:to>
                                        <p:strVal val="visible"/>
                                      </p:to>
                                    </p:set>
                                    <p:animEffect transition="in" filter="wipe(left)">
                                      <p:cBhvr>
                                        <p:cTn id="10" dur="500"/>
                                        <p:tgtEl>
                                          <p:spTgt spid="870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r>
              <a:rPr lang="en-US" altLang="en-US" dirty="0" smtClean="0">
                <a:solidFill>
                  <a:srgbClr val="000000"/>
                </a:solidFill>
                <a:ea typeface="ヒラギノ角ゴ Pro W3" pitchFamily="-84" charset="-128"/>
              </a:rPr>
              <a:t>Recognizing Real Options </a:t>
            </a:r>
          </a:p>
        </p:txBody>
      </p:sp>
      <p:sp>
        <p:nvSpPr>
          <p:cNvPr id="88067" name="Rectangle 3"/>
          <p:cNvSpPr>
            <a:spLocks noGrp="1" noChangeArrowheads="1"/>
          </p:cNvSpPr>
          <p:nvPr>
            <p:ph idx="1"/>
          </p:nvPr>
        </p:nvSpPr>
        <p:spPr/>
        <p:txBody>
          <a:bodyPr/>
          <a:lstStyle/>
          <a:p>
            <a:pPr marL="0" indent="0" eaLnBrk="1" hangingPunct="1">
              <a:lnSpc>
                <a:spcPct val="90000"/>
              </a:lnSpc>
              <a:buFontTx/>
              <a:buNone/>
              <a:tabLst>
                <a:tab pos="2286000" algn="l"/>
              </a:tabLst>
            </a:pPr>
            <a:r>
              <a:rPr lang="en-US" altLang="en-US" dirty="0" smtClean="0">
                <a:solidFill>
                  <a:srgbClr val="000000"/>
                </a:solidFill>
                <a:ea typeface="ヒラギノ角ゴ Pro W3" pitchFamily="-84" charset="-128"/>
              </a:rPr>
              <a:t>Bennett</a:t>
            </a:r>
            <a:r>
              <a:rPr lang="ja-JP" altLang="en-US" dirty="0" smtClean="0">
                <a:solidFill>
                  <a:srgbClr val="000000"/>
                </a:solidFill>
                <a:ea typeface="ヒラギノ角ゴ Pro W3" pitchFamily="-84" charset="-128"/>
              </a:rPr>
              <a:t>’</a:t>
            </a:r>
            <a:r>
              <a:rPr lang="en-US" altLang="ja-JP" dirty="0" smtClean="0">
                <a:solidFill>
                  <a:srgbClr val="000000"/>
                </a:solidFill>
                <a:ea typeface="ヒラギノ角ゴ Pro W3" pitchFamily="-84" charset="-128"/>
              </a:rPr>
              <a:t>s management estimated the NPV of the contract manufacturing over the two years following implementation of project B to be $1,500 and the NPV of the computer control sharing to be $2,000. Management felt there was a 60% chance that the contract manufacturing option would be exercised and only a 30% chance that the computer control sharing option would be exercised. The combined value of these two real options would be the sum of their expected values.</a:t>
            </a:r>
          </a:p>
          <a:p>
            <a:pPr marL="0" indent="0" eaLnBrk="1" hangingPunct="1">
              <a:lnSpc>
                <a:spcPct val="90000"/>
              </a:lnSpc>
              <a:buFontTx/>
              <a:buNone/>
              <a:tabLst>
                <a:tab pos="2286000" algn="l"/>
              </a:tabLst>
            </a:pPr>
            <a:r>
              <a:rPr lang="en-US" altLang="en-US" dirty="0" smtClean="0">
                <a:solidFill>
                  <a:srgbClr val="000000"/>
                </a:solidFill>
                <a:ea typeface="ヒラギノ角ゴ Pro W3" pitchFamily="-84" charset="-128"/>
              </a:rPr>
              <a:t>	Value of real options for project B </a:t>
            </a:r>
          </a:p>
          <a:p>
            <a:pPr marL="0" indent="0" eaLnBrk="1" hangingPunct="1">
              <a:lnSpc>
                <a:spcPct val="90000"/>
              </a:lnSpc>
              <a:buFontTx/>
              <a:buNone/>
              <a:tabLst>
                <a:tab pos="2286000" algn="l"/>
              </a:tabLst>
            </a:pPr>
            <a:r>
              <a:rPr lang="en-US" altLang="en-US" dirty="0" smtClean="0">
                <a:solidFill>
                  <a:srgbClr val="000000"/>
                </a:solidFill>
                <a:ea typeface="ヒラギノ角ゴ Pro W3" pitchFamily="-84" charset="-128"/>
              </a:rPr>
              <a:t>	= (0.60 </a:t>
            </a:r>
            <a:r>
              <a:rPr lang="en-US" altLang="en-US" dirty="0" smtClean="0">
                <a:solidFill>
                  <a:srgbClr val="000000"/>
                </a:solidFill>
                <a:ea typeface="ヒラギノ角ゴ Pro W3" pitchFamily="-84" charset="-128"/>
                <a:sym typeface="Symbol" pitchFamily="18" charset="2"/>
              </a:rPr>
              <a:t></a:t>
            </a:r>
            <a:r>
              <a:rPr lang="en-US" altLang="en-US" dirty="0" smtClean="0">
                <a:solidFill>
                  <a:srgbClr val="000000"/>
                </a:solidFill>
                <a:ea typeface="ヒラギノ角ゴ Pro W3" pitchFamily="-84" charset="-128"/>
              </a:rPr>
              <a:t> $1,500) + (0.30 </a:t>
            </a:r>
            <a:r>
              <a:rPr lang="en-US" altLang="en-US" dirty="0" smtClean="0">
                <a:solidFill>
                  <a:srgbClr val="000000"/>
                </a:solidFill>
                <a:ea typeface="ヒラギノ角ゴ Pro W3" pitchFamily="-84" charset="-128"/>
                <a:sym typeface="Symbol" pitchFamily="18" charset="2"/>
              </a:rPr>
              <a:t></a:t>
            </a:r>
            <a:r>
              <a:rPr lang="en-US" altLang="en-US" dirty="0" smtClean="0">
                <a:solidFill>
                  <a:srgbClr val="000000"/>
                </a:solidFill>
                <a:ea typeface="ヒラギノ角ゴ Pro W3" pitchFamily="-84" charset="-128"/>
              </a:rPr>
              <a:t> $2,000)</a:t>
            </a:r>
          </a:p>
          <a:p>
            <a:pPr marL="0" indent="0" eaLnBrk="1" hangingPunct="1">
              <a:lnSpc>
                <a:spcPct val="90000"/>
              </a:lnSpc>
              <a:buFontTx/>
              <a:buNone/>
              <a:tabLst>
                <a:tab pos="2286000" algn="l"/>
              </a:tabLst>
            </a:pPr>
            <a:r>
              <a:rPr lang="en-US" altLang="en-US" dirty="0" smtClean="0">
                <a:solidFill>
                  <a:srgbClr val="000000"/>
                </a:solidFill>
                <a:ea typeface="ヒラギノ角ゴ Pro W3" pitchFamily="-84" charset="-128"/>
              </a:rPr>
              <a:t>	= $900 + $600 = $1,500</a:t>
            </a:r>
          </a:p>
          <a:p>
            <a:pPr marL="0" indent="0" eaLnBrk="1" hangingPunct="1">
              <a:lnSpc>
                <a:spcPct val="90000"/>
              </a:lnSpc>
              <a:buFontTx/>
              <a:buNone/>
              <a:tabLst>
                <a:tab pos="2286000" algn="l"/>
              </a:tabLst>
            </a:pPr>
            <a:endParaRPr lang="en-US" altLang="en-US" dirty="0" smtClean="0">
              <a:solidFill>
                <a:srgbClr val="000000"/>
              </a:solidFill>
              <a:ea typeface="ヒラギノ角ゴ Pro W3" pitchFamily="-8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8067">
                                            <p:txEl>
                                              <p:pRg st="2" end="2"/>
                                            </p:txEl>
                                          </p:spTgt>
                                        </p:tgtEl>
                                        <p:attrNameLst>
                                          <p:attrName>style.visibility</p:attrName>
                                        </p:attrNameLst>
                                      </p:cBhvr>
                                      <p:to>
                                        <p:strVal val="visible"/>
                                      </p:to>
                                    </p:set>
                                    <p:animEffect transition="in" filter="wipe(left)">
                                      <p:cBhvr>
                                        <p:cTn id="7" dur="500"/>
                                        <p:tgtEl>
                                          <p:spTgt spid="8806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8067">
                                            <p:txEl>
                                              <p:pRg st="3" end="3"/>
                                            </p:txEl>
                                          </p:spTgt>
                                        </p:tgtEl>
                                        <p:attrNameLst>
                                          <p:attrName>style.visibility</p:attrName>
                                        </p:attrNameLst>
                                      </p:cBhvr>
                                      <p:to>
                                        <p:strVal val="visible"/>
                                      </p:to>
                                    </p:set>
                                    <p:animEffect transition="in" filter="wipe(left)">
                                      <p:cBhvr>
                                        <p:cTn id="12" dur="500"/>
                                        <p:tgtEl>
                                          <p:spTgt spid="880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altLang="en-US" dirty="0" smtClean="0">
                <a:solidFill>
                  <a:srgbClr val="000000"/>
                </a:solidFill>
                <a:ea typeface="ヒラギノ角ゴ Pro W3" pitchFamily="-84" charset="-128"/>
              </a:rPr>
              <a:t>Recognizing Real Options </a:t>
            </a:r>
          </a:p>
        </p:txBody>
      </p:sp>
      <p:sp>
        <p:nvSpPr>
          <p:cNvPr id="89091" name="Rectangle 3"/>
          <p:cNvSpPr>
            <a:spLocks noGrp="1" noChangeArrowheads="1"/>
          </p:cNvSpPr>
          <p:nvPr>
            <p:ph idx="1"/>
          </p:nvPr>
        </p:nvSpPr>
        <p:spPr/>
        <p:txBody>
          <a:bodyPr/>
          <a:lstStyle/>
          <a:p>
            <a:pPr marL="0" indent="0" eaLnBrk="1" hangingPunct="1">
              <a:buFontTx/>
              <a:buNone/>
            </a:pPr>
            <a:r>
              <a:rPr lang="en-US" altLang="en-US" dirty="0" smtClean="0">
                <a:solidFill>
                  <a:srgbClr val="000000"/>
                </a:solidFill>
                <a:ea typeface="ヒラギノ角ゴ Pro W3" pitchFamily="-84" charset="-128"/>
              </a:rPr>
              <a:t>Adding the $1,500 real options value to the traditional NPV of $10,924 for project B, we get the strategic NPV for project B.</a:t>
            </a:r>
          </a:p>
          <a:p>
            <a:pPr marL="0" indent="0" algn="ctr" eaLnBrk="1" hangingPunct="1">
              <a:buFontTx/>
              <a:buNone/>
            </a:pPr>
            <a:r>
              <a:rPr lang="en-US" altLang="en-US" dirty="0" err="1" smtClean="0">
                <a:ea typeface="ヒラギノ角ゴ Pro W3" pitchFamily="-84" charset="-128"/>
              </a:rPr>
              <a:t>NPV</a:t>
            </a:r>
            <a:r>
              <a:rPr lang="en-US" altLang="en-US" baseline="-25000" dirty="0" err="1" smtClean="0">
                <a:solidFill>
                  <a:srgbClr val="000000"/>
                </a:solidFill>
                <a:ea typeface="ヒラギノ角ゴ Pro W3" pitchFamily="-84" charset="-128"/>
              </a:rPr>
              <a:t>strategic</a:t>
            </a:r>
            <a:r>
              <a:rPr lang="en-US" altLang="en-US" dirty="0" smtClean="0">
                <a:solidFill>
                  <a:srgbClr val="000000"/>
                </a:solidFill>
                <a:ea typeface="ヒラギノ角ゴ Pro W3" pitchFamily="-84" charset="-128"/>
              </a:rPr>
              <a:t> = $10,924 + $1,500 = </a:t>
            </a:r>
            <a:r>
              <a:rPr lang="en-US" altLang="en-US" u="sng" dirty="0" smtClean="0">
                <a:solidFill>
                  <a:srgbClr val="000000"/>
                </a:solidFill>
                <a:ea typeface="ヒラギノ角ゴ Pro W3" pitchFamily="-84" charset="-128"/>
              </a:rPr>
              <a:t>$12,424</a:t>
            </a:r>
          </a:p>
          <a:p>
            <a:pPr eaLnBrk="1" hangingPunct="1"/>
            <a:r>
              <a:rPr lang="en-US" altLang="en-US" sz="2000" dirty="0" smtClean="0">
                <a:solidFill>
                  <a:srgbClr val="000000"/>
                </a:solidFill>
                <a:ea typeface="ヒラギノ角ゴ Pro W3" pitchFamily="-84" charset="-128"/>
              </a:rPr>
              <a:t>Bennett Company</a:t>
            </a:r>
            <a:r>
              <a:rPr lang="ja-JP" altLang="en-US" sz="2000" dirty="0" smtClean="0">
                <a:solidFill>
                  <a:srgbClr val="000000"/>
                </a:solidFill>
                <a:ea typeface="ヒラギノ角ゴ Pro W3" pitchFamily="-84" charset="-128"/>
              </a:rPr>
              <a:t>’</a:t>
            </a:r>
            <a:r>
              <a:rPr lang="en-US" altLang="ja-JP" sz="2000" dirty="0" smtClean="0">
                <a:solidFill>
                  <a:srgbClr val="000000"/>
                </a:solidFill>
                <a:ea typeface="ヒラギノ角ゴ Pro W3" pitchFamily="-84" charset="-128"/>
              </a:rPr>
              <a:t>s project B therefore has a strategic NPV of $12,424, which is above its traditional NPV and now exceeds project A</a:t>
            </a:r>
            <a:r>
              <a:rPr lang="ja-JP" altLang="en-US" sz="2000" dirty="0" smtClean="0">
                <a:solidFill>
                  <a:srgbClr val="000000"/>
                </a:solidFill>
                <a:ea typeface="ヒラギノ角ゴ Pro W3" pitchFamily="-84" charset="-128"/>
              </a:rPr>
              <a:t>’</a:t>
            </a:r>
            <a:r>
              <a:rPr lang="en-US" altLang="ja-JP" sz="2000" dirty="0" smtClean="0">
                <a:solidFill>
                  <a:srgbClr val="000000"/>
                </a:solidFill>
                <a:ea typeface="ヒラギノ角ゴ Pro W3" pitchFamily="-84" charset="-128"/>
              </a:rPr>
              <a:t>s NPV of $11,071. </a:t>
            </a:r>
          </a:p>
          <a:p>
            <a:pPr eaLnBrk="1" hangingPunct="1"/>
            <a:r>
              <a:rPr lang="en-US" altLang="ja-JP" sz="2000" dirty="0" smtClean="0">
                <a:solidFill>
                  <a:srgbClr val="000000"/>
                </a:solidFill>
                <a:ea typeface="ヒラギノ角ゴ Pro W3" pitchFamily="-84" charset="-128"/>
              </a:rPr>
              <a:t>Clearly, recognition of project B</a:t>
            </a:r>
            <a:r>
              <a:rPr lang="ja-JP" altLang="en-US" sz="2000" dirty="0" smtClean="0">
                <a:solidFill>
                  <a:srgbClr val="000000"/>
                </a:solidFill>
                <a:ea typeface="ヒラギノ角ゴ Pro W3" pitchFamily="-84" charset="-128"/>
              </a:rPr>
              <a:t>’</a:t>
            </a:r>
            <a:r>
              <a:rPr lang="en-US" altLang="ja-JP" sz="2000" dirty="0" smtClean="0">
                <a:solidFill>
                  <a:srgbClr val="000000"/>
                </a:solidFill>
                <a:ea typeface="ヒラギノ角ゴ Pro W3" pitchFamily="-84" charset="-128"/>
              </a:rPr>
              <a:t>s real options improved its NPV (from $10,924 to $12,424) and causes it to be preferred over project A (NPV of $12,424 for B &gt; NPV of $11,071 for A), which has no real options embedded in it.</a:t>
            </a:r>
            <a:endParaRPr lang="en-US" altLang="en-US" sz="2000" dirty="0" smtClean="0">
              <a:ea typeface="ヒラギノ角ゴ Pro W3" pitchFamily="-8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9091">
                                            <p:txEl>
                                              <p:pRg st="1" end="1"/>
                                            </p:txEl>
                                          </p:spTgt>
                                        </p:tgtEl>
                                        <p:attrNameLst>
                                          <p:attrName>style.visibility</p:attrName>
                                        </p:attrNameLst>
                                      </p:cBhvr>
                                      <p:to>
                                        <p:strVal val="visible"/>
                                      </p:to>
                                    </p:set>
                                    <p:animEffect transition="in" filter="fade">
                                      <p:cBhvr>
                                        <p:cTn id="7" dur="500"/>
                                        <p:tgtEl>
                                          <p:spTgt spid="8909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9091">
                                            <p:txEl>
                                              <p:pRg st="2" end="2"/>
                                            </p:txEl>
                                          </p:spTgt>
                                        </p:tgtEl>
                                        <p:attrNameLst>
                                          <p:attrName>style.visibility</p:attrName>
                                        </p:attrNameLst>
                                      </p:cBhvr>
                                      <p:to>
                                        <p:strVal val="visible"/>
                                      </p:to>
                                    </p:set>
                                    <p:animEffect transition="in" filter="wipe(left)">
                                      <p:cBhvr>
                                        <p:cTn id="12" dur="500"/>
                                        <p:tgtEl>
                                          <p:spTgt spid="8909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9091">
                                            <p:txEl>
                                              <p:pRg st="3" end="3"/>
                                            </p:txEl>
                                          </p:spTgt>
                                        </p:tgtEl>
                                        <p:attrNameLst>
                                          <p:attrName>style.visibility</p:attrName>
                                        </p:attrNameLst>
                                      </p:cBhvr>
                                      <p:to>
                                        <p:strVal val="visible"/>
                                      </p:to>
                                    </p:set>
                                    <p:animEffect transition="in" filter="wipe(left)">
                                      <p:cBhvr>
                                        <p:cTn id="17" dur="500"/>
                                        <p:tgtEl>
                                          <p:spTgt spid="890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r>
              <a:rPr lang="en-US" altLang="en-US" smtClean="0">
                <a:solidFill>
                  <a:srgbClr val="000000"/>
                </a:solidFill>
                <a:ea typeface="ヒラギノ角ゴ Pro W3" pitchFamily="-84" charset="-128"/>
              </a:rPr>
              <a:t>Capital Rationing</a:t>
            </a:r>
          </a:p>
        </p:txBody>
      </p:sp>
      <p:sp>
        <p:nvSpPr>
          <p:cNvPr id="90115" name="Rectangle 3"/>
          <p:cNvSpPr>
            <a:spLocks noGrp="1" noChangeArrowheads="1"/>
          </p:cNvSpPr>
          <p:nvPr>
            <p:ph idx="1"/>
          </p:nvPr>
        </p:nvSpPr>
        <p:spPr/>
        <p:txBody>
          <a:bodyPr/>
          <a:lstStyle/>
          <a:p>
            <a:pPr eaLnBrk="1" hangingPunct="1">
              <a:lnSpc>
                <a:spcPct val="90000"/>
              </a:lnSpc>
            </a:pPr>
            <a:r>
              <a:rPr lang="en-US" altLang="en-US" smtClean="0">
                <a:solidFill>
                  <a:srgbClr val="000000"/>
                </a:solidFill>
                <a:ea typeface="ヒラギノ角ゴ Pro W3" pitchFamily="-84" charset="-128"/>
              </a:rPr>
              <a:t>Firm</a:t>
            </a:r>
            <a:r>
              <a:rPr lang="ja-JP" altLang="en-US" smtClean="0">
                <a:solidFill>
                  <a:srgbClr val="000000"/>
                </a:solidFill>
                <a:ea typeface="ヒラギノ角ゴ Pro W3" pitchFamily="-84" charset="-128"/>
              </a:rPr>
              <a:t>’</a:t>
            </a:r>
            <a:r>
              <a:rPr lang="en-US" altLang="ja-JP" smtClean="0">
                <a:solidFill>
                  <a:srgbClr val="000000"/>
                </a:solidFill>
                <a:ea typeface="ヒラギノ角ゴ Pro W3" pitchFamily="-84" charset="-128"/>
              </a:rPr>
              <a:t>s often operate under conditions of </a:t>
            </a:r>
            <a:r>
              <a:rPr lang="en-US" altLang="ja-JP" b="1" smtClean="0">
                <a:solidFill>
                  <a:srgbClr val="000000"/>
                </a:solidFill>
                <a:ea typeface="ヒラギノ角ゴ Pro W3" pitchFamily="-84" charset="-128"/>
              </a:rPr>
              <a:t>capital rationing</a:t>
            </a:r>
            <a:r>
              <a:rPr lang="en-US" altLang="ja-JP" smtClean="0">
                <a:solidFill>
                  <a:srgbClr val="000000"/>
                </a:solidFill>
                <a:ea typeface="ヒラギノ角ゴ Pro W3" pitchFamily="-84" charset="-128"/>
              </a:rPr>
              <a:t>—they have more acceptable independent projects than they can fund.</a:t>
            </a:r>
          </a:p>
          <a:p>
            <a:pPr eaLnBrk="1" hangingPunct="1">
              <a:lnSpc>
                <a:spcPct val="90000"/>
              </a:lnSpc>
            </a:pPr>
            <a:r>
              <a:rPr lang="en-US" altLang="en-US" smtClean="0">
                <a:solidFill>
                  <a:srgbClr val="000000"/>
                </a:solidFill>
                <a:ea typeface="ヒラギノ角ゴ Pro W3" pitchFamily="-84" charset="-128"/>
              </a:rPr>
              <a:t>In theory, capital rationing should not exist—firms should accept all projects that have positive NPVs.</a:t>
            </a:r>
          </a:p>
          <a:p>
            <a:pPr eaLnBrk="1" hangingPunct="1">
              <a:lnSpc>
                <a:spcPct val="90000"/>
              </a:lnSpc>
            </a:pPr>
            <a:r>
              <a:rPr lang="en-US" altLang="en-US" smtClean="0">
                <a:solidFill>
                  <a:srgbClr val="000000"/>
                </a:solidFill>
                <a:ea typeface="ヒラギノ角ゴ Pro W3" pitchFamily="-84" charset="-128"/>
              </a:rPr>
              <a:t>However, in practice, most firms operate under capital rationing. </a:t>
            </a:r>
          </a:p>
          <a:p>
            <a:pPr eaLnBrk="1" hangingPunct="1">
              <a:lnSpc>
                <a:spcPct val="90000"/>
              </a:lnSpc>
            </a:pPr>
            <a:r>
              <a:rPr lang="en-US" altLang="en-US" smtClean="0">
                <a:solidFill>
                  <a:srgbClr val="000000"/>
                </a:solidFill>
                <a:ea typeface="ヒラギノ角ゴ Pro W3" pitchFamily="-84" charset="-128"/>
              </a:rPr>
              <a:t>Generally, firms attempt to isolate and select the best acceptable projects subject to a capital expenditure budget set by management. </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altLang="en-US" dirty="0" smtClean="0">
                <a:solidFill>
                  <a:srgbClr val="000000"/>
                </a:solidFill>
                <a:ea typeface="ヒラギノ角ゴ Pro W3" pitchFamily="-84" charset="-128"/>
              </a:rPr>
              <a:t>Capital Rationing </a:t>
            </a:r>
          </a:p>
        </p:txBody>
      </p:sp>
      <p:sp>
        <p:nvSpPr>
          <p:cNvPr id="91139" name="Rectangle 3"/>
          <p:cNvSpPr>
            <a:spLocks noGrp="1" noChangeArrowheads="1"/>
          </p:cNvSpPr>
          <p:nvPr>
            <p:ph idx="1"/>
          </p:nvPr>
        </p:nvSpPr>
        <p:spPr/>
        <p:txBody>
          <a:bodyPr/>
          <a:lstStyle/>
          <a:p>
            <a:pPr eaLnBrk="1" hangingPunct="1">
              <a:lnSpc>
                <a:spcPct val="90000"/>
              </a:lnSpc>
            </a:pPr>
            <a:r>
              <a:rPr lang="en-US" altLang="en-US" smtClean="0">
                <a:solidFill>
                  <a:srgbClr val="000000"/>
                </a:solidFill>
                <a:ea typeface="ヒラギノ角ゴ Pro W3" pitchFamily="-84" charset="-128"/>
              </a:rPr>
              <a:t>The </a:t>
            </a:r>
            <a:r>
              <a:rPr lang="en-US" altLang="en-US" b="1" smtClean="0">
                <a:solidFill>
                  <a:srgbClr val="000000"/>
                </a:solidFill>
                <a:ea typeface="ヒラギノ角ゴ Pro W3" pitchFamily="-84" charset="-128"/>
              </a:rPr>
              <a:t>internal rate of return approach</a:t>
            </a:r>
            <a:r>
              <a:rPr lang="en-US" altLang="en-US" smtClean="0">
                <a:solidFill>
                  <a:srgbClr val="000000"/>
                </a:solidFill>
                <a:ea typeface="ヒラギノ角ゴ Pro W3" pitchFamily="-84" charset="-128"/>
              </a:rPr>
              <a:t> is an approach to capital rationing that involves graphing project IRRs in descending order against the total dollar investment to determine the group of acceptable projects.</a:t>
            </a:r>
          </a:p>
          <a:p>
            <a:pPr eaLnBrk="1" hangingPunct="1">
              <a:lnSpc>
                <a:spcPct val="90000"/>
              </a:lnSpc>
            </a:pPr>
            <a:r>
              <a:rPr lang="en-US" altLang="en-US" smtClean="0">
                <a:solidFill>
                  <a:srgbClr val="000000"/>
                </a:solidFill>
                <a:ea typeface="ヒラギノ角ゴ Pro W3" pitchFamily="-84" charset="-128"/>
              </a:rPr>
              <a:t>The graph that plots project IRRs in descending order against the total dollar investment is called the </a:t>
            </a:r>
            <a:r>
              <a:rPr lang="en-US" altLang="en-US" b="1" smtClean="0">
                <a:solidFill>
                  <a:srgbClr val="000000"/>
                </a:solidFill>
                <a:ea typeface="ヒラギノ角ゴ Pro W3" pitchFamily="-84" charset="-128"/>
              </a:rPr>
              <a:t>investment opportunities schedule (IOS)</a:t>
            </a:r>
            <a:r>
              <a:rPr lang="en-US" altLang="en-US" smtClean="0">
                <a:solidFill>
                  <a:srgbClr val="000000"/>
                </a:solidFill>
                <a:ea typeface="ヒラギノ角ゴ Pro W3" pitchFamily="-84" charset="-128"/>
              </a:rPr>
              <a:t>.</a:t>
            </a:r>
          </a:p>
          <a:p>
            <a:pPr eaLnBrk="1" hangingPunct="1">
              <a:lnSpc>
                <a:spcPct val="90000"/>
              </a:lnSpc>
            </a:pPr>
            <a:r>
              <a:rPr lang="en-US" altLang="en-US" smtClean="0">
                <a:solidFill>
                  <a:srgbClr val="000000"/>
                </a:solidFill>
                <a:ea typeface="ヒラギノ角ゴ Pro W3" pitchFamily="-84" charset="-128"/>
              </a:rPr>
              <a:t>The problem with this technique is that it does not guarantee the maximum dollar return to the firm. </a:t>
            </a:r>
          </a:p>
          <a:p>
            <a:pPr eaLnBrk="1" hangingPunct="1">
              <a:lnSpc>
                <a:spcPct val="90000"/>
              </a:lnSpc>
            </a:pPr>
            <a:endParaRPr lang="en-US" altLang="en-US" b="1" i="1" smtClean="0">
              <a:solidFill>
                <a:srgbClr val="000000"/>
              </a:solidFill>
              <a:ea typeface="ヒラギノ角ゴ Pro W3" pitchFamily="-84" charset="-128"/>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eaLnBrk="1" hangingPunct="1"/>
            <a:r>
              <a:rPr lang="en-US" altLang="en-US" dirty="0" smtClean="0">
                <a:solidFill>
                  <a:srgbClr val="000000"/>
                </a:solidFill>
                <a:ea typeface="ヒラギノ角ゴ Pro W3" pitchFamily="-84" charset="-128"/>
              </a:rPr>
              <a:t>Capital Rationing </a:t>
            </a:r>
          </a:p>
        </p:txBody>
      </p:sp>
      <p:sp>
        <p:nvSpPr>
          <p:cNvPr id="92163" name="Rectangle 3"/>
          <p:cNvSpPr>
            <a:spLocks noGrp="1" noChangeArrowheads="1"/>
          </p:cNvSpPr>
          <p:nvPr>
            <p:ph idx="1"/>
          </p:nvPr>
        </p:nvSpPr>
        <p:spPr/>
        <p:txBody>
          <a:bodyPr/>
          <a:lstStyle/>
          <a:p>
            <a:pPr marL="0" indent="0" eaLnBrk="1" hangingPunct="1">
              <a:buFontTx/>
              <a:buNone/>
            </a:pPr>
            <a:r>
              <a:rPr lang="en-US" altLang="en-US" smtClean="0">
                <a:solidFill>
                  <a:srgbClr val="000000"/>
                </a:solidFill>
                <a:ea typeface="ヒラギノ角ゴ Pro W3" pitchFamily="-84" charset="-128"/>
              </a:rPr>
              <a:t>Tate Company, a fast growing plastics company with a cost of capital of 10%, is confronted with six projects competing for its fixed budget of $250,000.</a:t>
            </a:r>
          </a:p>
        </p:txBody>
      </p:sp>
      <p:pic>
        <p:nvPicPr>
          <p:cNvPr id="92164" name="Picture 6" descr="unnumbered_tbl12_03.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743200"/>
            <a:ext cx="5181600" cy="330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eaLnBrk="1" hangingPunct="1"/>
            <a:r>
              <a:rPr lang="en-US" altLang="en-US" dirty="0" smtClean="0">
                <a:solidFill>
                  <a:srgbClr val="000000"/>
                </a:solidFill>
                <a:ea typeface="ヒラギノ角ゴ Pro W3" pitchFamily="-84" charset="-128"/>
              </a:rPr>
              <a:t>Capital Rationing </a:t>
            </a:r>
          </a:p>
        </p:txBody>
      </p:sp>
      <p:sp>
        <p:nvSpPr>
          <p:cNvPr id="94211" name="Rectangle 3"/>
          <p:cNvSpPr>
            <a:spLocks noGrp="1" noChangeArrowheads="1"/>
          </p:cNvSpPr>
          <p:nvPr>
            <p:ph idx="1"/>
          </p:nvPr>
        </p:nvSpPr>
        <p:spPr/>
        <p:txBody>
          <a:bodyPr/>
          <a:lstStyle/>
          <a:p>
            <a:pPr marL="0" indent="0" eaLnBrk="1" hangingPunct="1">
              <a:buFontTx/>
              <a:buNone/>
            </a:pPr>
            <a:r>
              <a:rPr lang="en-US" altLang="en-US" smtClean="0">
                <a:solidFill>
                  <a:srgbClr val="000000"/>
                </a:solidFill>
                <a:ea typeface="ヒラギノ角ゴ Pro W3" pitchFamily="-84" charset="-128"/>
              </a:rPr>
              <a:t>According to the schedule, only projects B, C, and E should be accepted. Together, they will absorb $230,000 of the $250,000 budget. Projects A and F are acceptable but cannot be chosen because of the budget constraint. Project D is not worthy of consideration because its IRR is less than the firm</a:t>
            </a:r>
            <a:r>
              <a:rPr lang="ja-JP" altLang="en-US" smtClean="0">
                <a:solidFill>
                  <a:srgbClr val="000000"/>
                </a:solidFill>
                <a:ea typeface="ヒラギノ角ゴ Pro W3" pitchFamily="-84" charset="-128"/>
              </a:rPr>
              <a:t>’</a:t>
            </a:r>
            <a:r>
              <a:rPr lang="en-US" altLang="ja-JP" smtClean="0">
                <a:solidFill>
                  <a:srgbClr val="000000"/>
                </a:solidFill>
                <a:ea typeface="ヒラギノ角ゴ Pro W3" pitchFamily="-84" charset="-128"/>
              </a:rPr>
              <a:t>s 10% cost of capital.</a:t>
            </a:r>
            <a:endParaRPr lang="en-US" altLang="en-US" smtClean="0">
              <a:solidFill>
                <a:srgbClr val="000000"/>
              </a:solidFill>
              <a:ea typeface="ヒラギノ角ゴ Pro W3" pitchFamily="-84" charset="-128"/>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hangingPunct="1"/>
            <a:r>
              <a:rPr lang="en-US" altLang="en-US" smtClean="0">
                <a:solidFill>
                  <a:srgbClr val="000000"/>
                </a:solidFill>
                <a:ea typeface="ヒラギノ角ゴ Pro W3" pitchFamily="-84" charset="-128"/>
              </a:rPr>
              <a:t>Figure 11.7 Investment Opportunities Schedule</a:t>
            </a:r>
          </a:p>
        </p:txBody>
      </p:sp>
      <p:pic>
        <p:nvPicPr>
          <p:cNvPr id="93187" name="Picture 5" descr="fig12_04.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600200"/>
            <a:ext cx="6629400" cy="438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smtClean="0">
                <a:ea typeface="ヒラギノ角ゴ Pro W3" pitchFamily="-84" charset="-128"/>
              </a:rPr>
              <a:t>Figure 11.2 Relevant Cash Flows for Replacement Decisions</a:t>
            </a:r>
          </a:p>
        </p:txBody>
      </p:sp>
      <p:pic>
        <p:nvPicPr>
          <p:cNvPr id="11267" name="Picture 6" descr="fig11_02.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703388"/>
            <a:ext cx="6858000" cy="431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eaLnBrk="1" hangingPunct="1"/>
            <a:r>
              <a:rPr lang="en-US" altLang="en-US" dirty="0" smtClean="0">
                <a:solidFill>
                  <a:srgbClr val="000000"/>
                </a:solidFill>
                <a:ea typeface="ヒラギノ角ゴ Pro W3" pitchFamily="-84" charset="-128"/>
              </a:rPr>
              <a:t>Capital Rationing </a:t>
            </a:r>
          </a:p>
        </p:txBody>
      </p:sp>
      <p:sp>
        <p:nvSpPr>
          <p:cNvPr id="95235" name="Rectangle 3"/>
          <p:cNvSpPr>
            <a:spLocks noGrp="1" noChangeArrowheads="1"/>
          </p:cNvSpPr>
          <p:nvPr>
            <p:ph idx="1"/>
          </p:nvPr>
        </p:nvSpPr>
        <p:spPr/>
        <p:txBody>
          <a:bodyPr/>
          <a:lstStyle/>
          <a:p>
            <a:pPr eaLnBrk="1" hangingPunct="1"/>
            <a:r>
              <a:rPr lang="en-US" altLang="en-US" smtClean="0">
                <a:solidFill>
                  <a:srgbClr val="000000"/>
                </a:solidFill>
                <a:ea typeface="ヒラギノ角ゴ Pro W3" pitchFamily="-84" charset="-128"/>
              </a:rPr>
              <a:t>The </a:t>
            </a:r>
            <a:r>
              <a:rPr lang="en-US" altLang="en-US" b="1" smtClean="0">
                <a:solidFill>
                  <a:srgbClr val="000000"/>
                </a:solidFill>
                <a:ea typeface="ヒラギノ角ゴ Pro W3" pitchFamily="-84" charset="-128"/>
              </a:rPr>
              <a:t>net present value approach</a:t>
            </a:r>
            <a:r>
              <a:rPr lang="en-US" altLang="en-US" smtClean="0">
                <a:solidFill>
                  <a:srgbClr val="000000"/>
                </a:solidFill>
                <a:ea typeface="ヒラギノ角ゴ Pro W3" pitchFamily="-84" charset="-128"/>
              </a:rPr>
              <a:t> is an approach to capital rationing that is based on the use of present values to determine the group of projects that will maximize owners</a:t>
            </a:r>
            <a:r>
              <a:rPr lang="ja-JP" altLang="en-US" smtClean="0">
                <a:solidFill>
                  <a:srgbClr val="000000"/>
                </a:solidFill>
                <a:ea typeface="ヒラギノ角ゴ Pro W3" pitchFamily="-84" charset="-128"/>
              </a:rPr>
              <a:t>’</a:t>
            </a:r>
            <a:r>
              <a:rPr lang="en-US" altLang="ja-JP" smtClean="0">
                <a:solidFill>
                  <a:srgbClr val="000000"/>
                </a:solidFill>
                <a:ea typeface="ヒラギノ角ゴ Pro W3" pitchFamily="-84" charset="-128"/>
              </a:rPr>
              <a:t> wealth.</a:t>
            </a:r>
          </a:p>
          <a:p>
            <a:pPr eaLnBrk="1" hangingPunct="1"/>
            <a:r>
              <a:rPr lang="en-US" altLang="en-US" smtClean="0">
                <a:solidFill>
                  <a:srgbClr val="000000"/>
                </a:solidFill>
                <a:ea typeface="ヒラギノ角ゴ Pro W3" pitchFamily="-84" charset="-128"/>
              </a:rPr>
              <a:t>It is implemented by ranking projects on the basis of IRRs and then evaluating the present value of the benefits from each potential project to determine the combination of projects with the highest overall present value.</a:t>
            </a:r>
            <a:endParaRPr lang="en-US" altLang="en-US" b="1" smtClean="0">
              <a:solidFill>
                <a:srgbClr val="000000"/>
              </a:solidFill>
              <a:ea typeface="ヒラギノ角ゴ Pro W3" pitchFamily="-84" charset="-128"/>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eaLnBrk="1" hangingPunct="1"/>
            <a:r>
              <a:rPr lang="en-US" altLang="en-US" smtClean="0">
                <a:ea typeface="ヒラギノ角ゴ Pro W3" pitchFamily="-84" charset="-128"/>
              </a:rPr>
              <a:t>Table 11.14 Rankings for Tate Company Projects</a:t>
            </a:r>
          </a:p>
        </p:txBody>
      </p:sp>
      <p:pic>
        <p:nvPicPr>
          <p:cNvPr id="96259" name="Picture 6" descr="tbl12_054.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09800"/>
            <a:ext cx="8458200" cy="294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eaLnBrk="1" hangingPunct="1"/>
            <a:r>
              <a:rPr lang="en-US" altLang="en-US" dirty="0" smtClean="0">
                <a:solidFill>
                  <a:srgbClr val="000000"/>
                </a:solidFill>
                <a:ea typeface="ヒラギノ角ゴ Pro W3" pitchFamily="-84" charset="-128"/>
              </a:rPr>
              <a:t>Capital Rationing </a:t>
            </a:r>
          </a:p>
        </p:txBody>
      </p:sp>
      <p:sp>
        <p:nvSpPr>
          <p:cNvPr id="97283" name="Rectangle 3"/>
          <p:cNvSpPr>
            <a:spLocks noGrp="1" noChangeArrowheads="1"/>
          </p:cNvSpPr>
          <p:nvPr>
            <p:ph idx="1"/>
          </p:nvPr>
        </p:nvSpPr>
        <p:spPr/>
        <p:txBody>
          <a:bodyPr/>
          <a:lstStyle/>
          <a:p>
            <a:pPr marL="0" indent="0" eaLnBrk="1" hangingPunct="1">
              <a:buFontTx/>
              <a:buNone/>
            </a:pPr>
            <a:r>
              <a:rPr lang="en-US" altLang="en-US" dirty="0" smtClean="0">
                <a:solidFill>
                  <a:srgbClr val="000000"/>
                </a:solidFill>
                <a:ea typeface="ヒラギノ角ゴ Pro W3" pitchFamily="-84" charset="-128"/>
              </a:rPr>
              <a:t>Projects B, C, and E together yield a present value of $336,000. However, if projects B, C, and A were implemented, the total budget of $250,000 would be used and the present value of the cash flows would be $357,000.</a:t>
            </a:r>
          </a:p>
          <a:p>
            <a:pPr marL="0" indent="0" eaLnBrk="1" hangingPunct="1">
              <a:buFontTx/>
              <a:buNone/>
            </a:pPr>
            <a:r>
              <a:rPr lang="en-US" altLang="en-US" dirty="0" smtClean="0">
                <a:solidFill>
                  <a:srgbClr val="000000"/>
                </a:solidFill>
                <a:ea typeface="ヒラギノ角ゴ Pro W3" pitchFamily="-84" charset="-128"/>
              </a:rPr>
              <a:t>Implementing B, C, and A is preferable because they maximize the present value for the given budget. </a:t>
            </a:r>
            <a:r>
              <a:rPr lang="en-US" altLang="en-US" i="1" dirty="0" smtClean="0">
                <a:solidFill>
                  <a:srgbClr val="000000"/>
                </a:solidFill>
                <a:ea typeface="ヒラギノ角ゴ Pro W3" pitchFamily="-84" charset="-128"/>
              </a:rPr>
              <a:t>The firm</a:t>
            </a:r>
            <a:r>
              <a:rPr lang="ja-JP" altLang="en-US" i="1" dirty="0" smtClean="0">
                <a:solidFill>
                  <a:srgbClr val="000000"/>
                </a:solidFill>
                <a:ea typeface="ヒラギノ角ゴ Pro W3" pitchFamily="-84" charset="-128"/>
              </a:rPr>
              <a:t>’</a:t>
            </a:r>
            <a:r>
              <a:rPr lang="en-US" altLang="ja-JP" i="1" dirty="0" smtClean="0">
                <a:solidFill>
                  <a:srgbClr val="000000"/>
                </a:solidFill>
                <a:ea typeface="ヒラギノ角ゴ Pro W3" pitchFamily="-84" charset="-128"/>
              </a:rPr>
              <a:t>s objective is to use its budget to generate the highest present value of inflows.</a:t>
            </a:r>
            <a:endParaRPr lang="en-US" altLang="en-US" dirty="0" smtClean="0">
              <a:solidFill>
                <a:srgbClr val="000000"/>
              </a:solidFill>
              <a:ea typeface="ヒラギノ角ゴ Pro W3" pitchFamily="-84"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7283">
                                            <p:txEl>
                                              <p:pRg st="1" end="1"/>
                                            </p:txEl>
                                          </p:spTgt>
                                        </p:tgtEl>
                                        <p:attrNameLst>
                                          <p:attrName>style.visibility</p:attrName>
                                        </p:attrNameLst>
                                      </p:cBhvr>
                                      <p:to>
                                        <p:strVal val="visible"/>
                                      </p:to>
                                    </p:set>
                                    <p:animEffect transition="in" filter="wipe(left)">
                                      <p:cBhvr>
                                        <p:cTn id="7" dur="500"/>
                                        <p:tgtEl>
                                          <p:spTgt spid="9728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eaLnBrk="1" hangingPunct="1"/>
            <a:r>
              <a:rPr lang="en-US" altLang="en-US" smtClean="0">
                <a:solidFill>
                  <a:srgbClr val="000000"/>
                </a:solidFill>
                <a:ea typeface="ヒラギノ角ゴ Pro W3" pitchFamily="-84" charset="-128"/>
              </a:rPr>
              <a:t>Review of Learning Goals</a:t>
            </a:r>
          </a:p>
        </p:txBody>
      </p:sp>
      <p:sp>
        <p:nvSpPr>
          <p:cNvPr id="2" name="Rectangle 3"/>
          <p:cNvSpPr>
            <a:spLocks noGrp="1" noChangeArrowheads="1"/>
          </p:cNvSpPr>
          <p:nvPr>
            <p:ph idx="1"/>
          </p:nvPr>
        </p:nvSpPr>
        <p:spPr/>
        <p:txBody>
          <a:bodyPr/>
          <a:lstStyle/>
          <a:p>
            <a:pPr marL="914400" indent="-914400" eaLnBrk="1" hangingPunct="1">
              <a:buFontTx/>
              <a:buNone/>
            </a:pPr>
            <a:r>
              <a:rPr lang="en-US" altLang="en-US" smtClean="0">
                <a:solidFill>
                  <a:srgbClr val="000000"/>
                </a:solidFill>
                <a:ea typeface="ヒラギノ角ゴ Pro W3" pitchFamily="-84" charset="-128"/>
              </a:rPr>
              <a:t>LG1	Discuss relevant cash flows and the three major cash flow components. </a:t>
            </a:r>
          </a:p>
          <a:p>
            <a:pPr marL="1377950" lvl="1" indent="0" eaLnBrk="1" hangingPunct="1">
              <a:buFont typeface="Times" pitchFamily="-84" charset="0"/>
              <a:buNone/>
            </a:pPr>
            <a:r>
              <a:rPr lang="en-US" altLang="en-US" smtClean="0">
                <a:solidFill>
                  <a:srgbClr val="000000"/>
                </a:solidFill>
                <a:ea typeface="ヒラギノ角ゴ Pro W3" pitchFamily="-84" charset="-128"/>
              </a:rPr>
              <a:t>The relevant cash flows for capital budgeting decisions are the incremental cash outflow (investment) and resulting subsequent inflows associated with any proposed capital expenditure. The three major cash flow components of any project can include: (1) an initial investment, (2) operating cash inflows, and (3) terminal cash flow. The initial investment occurs at time zero, the operating cash inflows occur during the project life, and the terminal cash flow occurs at the end of the project.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eaLnBrk="1" hangingPunct="1"/>
            <a:r>
              <a:rPr lang="en-US" altLang="en-US" dirty="0" smtClean="0">
                <a:solidFill>
                  <a:srgbClr val="000000"/>
                </a:solidFill>
                <a:ea typeface="ヒラギノ角ゴ Pro W3" pitchFamily="-84" charset="-128"/>
              </a:rPr>
              <a:t>Review of Learning Goals </a:t>
            </a:r>
          </a:p>
        </p:txBody>
      </p:sp>
      <p:sp>
        <p:nvSpPr>
          <p:cNvPr id="2" name="Rectangle 3"/>
          <p:cNvSpPr>
            <a:spLocks noGrp="1" noChangeArrowheads="1"/>
          </p:cNvSpPr>
          <p:nvPr>
            <p:ph idx="1"/>
          </p:nvPr>
        </p:nvSpPr>
        <p:spPr/>
        <p:txBody>
          <a:bodyPr/>
          <a:lstStyle/>
          <a:p>
            <a:pPr marL="914400" indent="-914400" eaLnBrk="1" hangingPunct="1">
              <a:lnSpc>
                <a:spcPct val="90000"/>
              </a:lnSpc>
              <a:buFontTx/>
              <a:buNone/>
            </a:pPr>
            <a:r>
              <a:rPr lang="en-US" altLang="en-US" smtClean="0">
                <a:solidFill>
                  <a:srgbClr val="000000"/>
                </a:solidFill>
                <a:ea typeface="ヒラギノ角ゴ Pro W3" pitchFamily="-84" charset="-128"/>
              </a:rPr>
              <a:t>LG2	Discuss expansion versus replacement decisions, sunk costs, and opportunity costs.</a:t>
            </a:r>
          </a:p>
          <a:p>
            <a:pPr marL="1377950" lvl="1" indent="0" eaLnBrk="1" hangingPunct="1">
              <a:lnSpc>
                <a:spcPct val="90000"/>
              </a:lnSpc>
              <a:buFont typeface="Times" pitchFamily="-84" charset="0"/>
              <a:buNone/>
            </a:pPr>
            <a:r>
              <a:rPr lang="en-US" altLang="en-US" smtClean="0">
                <a:solidFill>
                  <a:srgbClr val="000000"/>
                </a:solidFill>
                <a:ea typeface="ヒラギノ角ゴ Pro W3" pitchFamily="-84" charset="-128"/>
              </a:rPr>
              <a:t>For replacement decisions, these flows are the difference between the cash flows of the new asset and the old asset. Expansion decisions are viewed as replacement decisions in which all cash flows from the old asset are zero. When estimating relevant cash flows, ignore sunk costs and include opportunity costs as cash outflows.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eaLnBrk="1" hangingPunct="1"/>
            <a:r>
              <a:rPr lang="en-US" altLang="en-US" dirty="0" smtClean="0">
                <a:solidFill>
                  <a:srgbClr val="000000"/>
                </a:solidFill>
                <a:ea typeface="ヒラギノ角ゴ Pro W3" pitchFamily="-84" charset="-128"/>
              </a:rPr>
              <a:t>Review of Learning Goals </a:t>
            </a:r>
          </a:p>
        </p:txBody>
      </p:sp>
      <p:sp>
        <p:nvSpPr>
          <p:cNvPr id="2" name="Rectangle 3"/>
          <p:cNvSpPr>
            <a:spLocks noGrp="1" noChangeArrowheads="1"/>
          </p:cNvSpPr>
          <p:nvPr>
            <p:ph idx="1"/>
          </p:nvPr>
        </p:nvSpPr>
        <p:spPr/>
        <p:txBody>
          <a:bodyPr/>
          <a:lstStyle/>
          <a:p>
            <a:pPr marL="914400" indent="-914400" eaLnBrk="1" hangingPunct="1">
              <a:lnSpc>
                <a:spcPct val="90000"/>
              </a:lnSpc>
              <a:buFontTx/>
              <a:buNone/>
            </a:pPr>
            <a:r>
              <a:rPr lang="en-US" altLang="en-US" sz="2000" dirty="0" smtClean="0">
                <a:solidFill>
                  <a:srgbClr val="000000"/>
                </a:solidFill>
                <a:ea typeface="ヒラギノ角ゴ Pro W3" pitchFamily="-84" charset="-128"/>
              </a:rPr>
              <a:t>LG3	Calculate the initial investment, operating cash inflows, and terminal cash flows associated with a proposed capital expenditure. </a:t>
            </a:r>
          </a:p>
          <a:p>
            <a:pPr marL="1377950" lvl="1" indent="0" eaLnBrk="1" hangingPunct="1">
              <a:lnSpc>
                <a:spcPct val="90000"/>
              </a:lnSpc>
              <a:buFont typeface="Times" pitchFamily="-84" charset="0"/>
              <a:buNone/>
            </a:pPr>
            <a:r>
              <a:rPr lang="en-US" altLang="en-US" sz="1800" dirty="0" smtClean="0">
                <a:solidFill>
                  <a:srgbClr val="000000"/>
                </a:solidFill>
                <a:ea typeface="ヒラギノ角ゴ Pro W3" pitchFamily="-84" charset="-128"/>
              </a:rPr>
              <a:t>The initial investment is the initial outflow required, taking into account the installed cost of the new asset, the after-tax proceeds from the sale of the old asset, and any change in net working capital. The operating cash flows are the incremental after-tax  cash flows expected to result from the project. The relevant (incremental) cash flows for a replacement project are the difference between the operating cash flows of the proposed project and those of the present project. The terminal cash flow represents the after-tax cash flow (exclusive of operating cash flows) that is expected from liquidation of a project. It is calculated for replacement projects by finding the difference between the after-tax proceeds from sales of the new and the old asset at termination and adjusting this difference for any change in net working capital.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eaLnBrk="1" hangingPunct="1"/>
            <a:r>
              <a:rPr lang="en-US" altLang="en-US" smtClean="0">
                <a:solidFill>
                  <a:srgbClr val="000000"/>
                </a:solidFill>
                <a:ea typeface="ヒラギノ角ゴ Pro W3" pitchFamily="-84" charset="-128"/>
              </a:rPr>
              <a:t>Review of Learning Goals</a:t>
            </a:r>
          </a:p>
        </p:txBody>
      </p:sp>
      <p:sp>
        <p:nvSpPr>
          <p:cNvPr id="2" name="Rectangle 3"/>
          <p:cNvSpPr>
            <a:spLocks noGrp="1" noChangeArrowheads="1"/>
          </p:cNvSpPr>
          <p:nvPr>
            <p:ph idx="1"/>
          </p:nvPr>
        </p:nvSpPr>
        <p:spPr/>
        <p:txBody>
          <a:bodyPr/>
          <a:lstStyle/>
          <a:p>
            <a:pPr marL="914400" indent="-914400" eaLnBrk="1" hangingPunct="1">
              <a:spcBef>
                <a:spcPts val="2400"/>
              </a:spcBef>
              <a:buFontTx/>
              <a:buNone/>
            </a:pPr>
            <a:r>
              <a:rPr lang="en-US" altLang="en-US" sz="2000" dirty="0" smtClean="0">
                <a:solidFill>
                  <a:srgbClr val="000000"/>
                </a:solidFill>
                <a:ea typeface="ヒラギノ角ゴ Pro W3" pitchFamily="-84" charset="-128"/>
              </a:rPr>
              <a:t>LG4	Understand the importance of recognizing risk in the analysis of capital budgeting projects, and discuss risk and cash inflows, scenario analysis, and simulation as behavioral approaches for dealing with risk.</a:t>
            </a:r>
          </a:p>
          <a:p>
            <a:pPr marL="1314450" lvl="1" indent="0" eaLnBrk="1" hangingPunct="1">
              <a:lnSpc>
                <a:spcPct val="90000"/>
              </a:lnSpc>
              <a:buFont typeface="Times" pitchFamily="-84" charset="0"/>
              <a:buNone/>
            </a:pPr>
            <a:r>
              <a:rPr lang="en-US" altLang="en-US" sz="1800" dirty="0" smtClean="0">
                <a:solidFill>
                  <a:srgbClr val="000000"/>
                </a:solidFill>
                <a:ea typeface="ヒラギノ角ゴ Pro W3" pitchFamily="-84" charset="-128"/>
              </a:rPr>
              <a:t>The cash flows associated with capital budgeting typically have different levels of risk, and the acceptance of a project generally affects the firm</a:t>
            </a:r>
            <a:r>
              <a:rPr lang="ja-JP" altLang="en-US" sz="1800" dirty="0" smtClean="0">
                <a:solidFill>
                  <a:srgbClr val="000000"/>
                </a:solidFill>
                <a:ea typeface="ヒラギノ角ゴ Pro W3" pitchFamily="-84" charset="-128"/>
              </a:rPr>
              <a:t>’</a:t>
            </a:r>
            <a:r>
              <a:rPr lang="en-US" altLang="ja-JP" sz="1800" dirty="0" smtClean="0">
                <a:solidFill>
                  <a:srgbClr val="000000"/>
                </a:solidFill>
                <a:ea typeface="ヒラギノ角ゴ Pro W3" pitchFamily="-84" charset="-128"/>
              </a:rPr>
              <a:t>s overall risk. Risk in capital budgeting is the degree of variability of cash flows, which for conventional capital budgeting projects stems almost entirely from net cash flows. Finding the breakeven cash inflow and estimating the probability that it will be realized make up one behavioral approach for assessing capital budgeting risk. Scenario analysis is another behavioral approach for capturing the variability of cash inflows and NPVs. Simulation is a statistically based approach that results in a probability distribution of project returns.</a:t>
            </a:r>
            <a:endParaRPr lang="en-US" altLang="en-US" sz="1800" dirty="0" smtClean="0">
              <a:solidFill>
                <a:srgbClr val="000000"/>
              </a:solidFill>
              <a:ea typeface="ヒラギノ角ゴ Pro W3" pitchFamily="-8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pPr eaLnBrk="1" hangingPunct="1"/>
            <a:r>
              <a:rPr lang="en-US" altLang="en-US" dirty="0" smtClean="0">
                <a:solidFill>
                  <a:srgbClr val="000000"/>
                </a:solidFill>
                <a:ea typeface="ヒラギノ角ゴ Pro W3" pitchFamily="-84" charset="-128"/>
              </a:rPr>
              <a:t>Review of Learning Goals </a:t>
            </a:r>
          </a:p>
        </p:txBody>
      </p:sp>
      <p:sp>
        <p:nvSpPr>
          <p:cNvPr id="2" name="Rectangle 3"/>
          <p:cNvSpPr>
            <a:spLocks noGrp="1" noChangeArrowheads="1"/>
          </p:cNvSpPr>
          <p:nvPr>
            <p:ph idx="1"/>
          </p:nvPr>
        </p:nvSpPr>
        <p:spPr>
          <a:xfrm>
            <a:off x="381000" y="1295400"/>
            <a:ext cx="8382000" cy="4648200"/>
          </a:xfrm>
        </p:spPr>
        <p:txBody>
          <a:bodyPr/>
          <a:lstStyle/>
          <a:p>
            <a:pPr marL="914400" indent="-914400" eaLnBrk="1" hangingPunct="1">
              <a:lnSpc>
                <a:spcPct val="90000"/>
              </a:lnSpc>
              <a:buFontTx/>
              <a:buNone/>
            </a:pPr>
            <a:r>
              <a:rPr lang="en-US" altLang="en-US" sz="2000" dirty="0" smtClean="0">
                <a:solidFill>
                  <a:srgbClr val="000000"/>
                </a:solidFill>
                <a:ea typeface="ヒラギノ角ゴ Pro W3" pitchFamily="-84" charset="-128"/>
              </a:rPr>
              <a:t>LG5	Describe the determination and use of risk-adjusted discount rates (RADRs), portfolio effects, and the practical aspects of RADRs.</a:t>
            </a:r>
          </a:p>
          <a:p>
            <a:pPr marL="1314450" lvl="1" indent="0" eaLnBrk="1" hangingPunct="1">
              <a:lnSpc>
                <a:spcPct val="90000"/>
              </a:lnSpc>
              <a:buFont typeface="Times" pitchFamily="-84" charset="0"/>
              <a:buNone/>
            </a:pPr>
            <a:r>
              <a:rPr lang="en-US" altLang="en-US" sz="1800" dirty="0" smtClean="0">
                <a:solidFill>
                  <a:srgbClr val="000000"/>
                </a:solidFill>
                <a:ea typeface="ヒラギノ角ゴ Pro W3" pitchFamily="-84" charset="-128"/>
              </a:rPr>
              <a:t>The risk of a project whose initial investment is known with certainty is embodied in the present value of its cash inflows, using NPV. Two opportunities to adjust the present value of cash inflows for risk exist—adjust the cash inflows or adjust the discount rate. Because adjusting the cash inflows is highly subjective, adjusting discount rates is more popular. RADRs use a market-based adjustment of the discount rate to calculate NPV. The RADR is closely linked to CAPM, but because real corporate assets are generally not traded in an efficient market, the CAPM cannot be applied directly to capital budgeting. Instead, firms develop some CAPM-type relationship to link a project</a:t>
            </a:r>
            <a:r>
              <a:rPr lang="ja-JP" altLang="en-US" sz="1800" dirty="0" smtClean="0">
                <a:solidFill>
                  <a:srgbClr val="000000"/>
                </a:solidFill>
                <a:ea typeface="ヒラギノ角ゴ Pro W3" pitchFamily="-84" charset="-128"/>
              </a:rPr>
              <a:t>’</a:t>
            </a:r>
            <a:r>
              <a:rPr lang="en-US" altLang="ja-JP" sz="1800" dirty="0" smtClean="0">
                <a:solidFill>
                  <a:srgbClr val="000000"/>
                </a:solidFill>
                <a:ea typeface="ヒラギノ角ゴ Pro W3" pitchFamily="-84" charset="-128"/>
              </a:rPr>
              <a:t>s risk to its required return, which is used as the discount rate. Often, for convenience, firms will rely on total risk as an approximation for relevant risk when estimating required project returns. RADRs are commonly used in practice because decision makers find rates of return easy to estimate and apply.</a:t>
            </a:r>
            <a:endParaRPr lang="en-US" altLang="en-US" sz="1800" dirty="0" smtClean="0">
              <a:solidFill>
                <a:srgbClr val="000000"/>
              </a:solidFill>
              <a:ea typeface="ヒラギノ角ゴ Pro W3" pitchFamily="-8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eaLnBrk="1" hangingPunct="1"/>
            <a:r>
              <a:rPr lang="en-US" altLang="en-US" dirty="0" smtClean="0">
                <a:solidFill>
                  <a:srgbClr val="000000"/>
                </a:solidFill>
                <a:ea typeface="ヒラギノ角ゴ Pro W3" pitchFamily="-84" charset="-128"/>
              </a:rPr>
              <a:t>Review of Learning Goals </a:t>
            </a:r>
          </a:p>
        </p:txBody>
      </p:sp>
      <p:sp>
        <p:nvSpPr>
          <p:cNvPr id="2" name="Rectangle 3"/>
          <p:cNvSpPr>
            <a:spLocks noGrp="1" noChangeArrowheads="1"/>
          </p:cNvSpPr>
          <p:nvPr>
            <p:ph idx="1"/>
          </p:nvPr>
        </p:nvSpPr>
        <p:spPr/>
        <p:txBody>
          <a:bodyPr/>
          <a:lstStyle/>
          <a:p>
            <a:pPr marL="863600" indent="-863600" eaLnBrk="1" hangingPunct="1">
              <a:buFontTx/>
              <a:buNone/>
            </a:pPr>
            <a:r>
              <a:rPr lang="en-US" altLang="en-US" sz="1800" dirty="0" smtClean="0">
                <a:solidFill>
                  <a:srgbClr val="000000"/>
                </a:solidFill>
                <a:ea typeface="ヒラギノ角ゴ Pro W3" pitchFamily="-84" charset="-128"/>
              </a:rPr>
              <a:t>LG6	Select the best of a group of unequal-lived, mutually exclusive projects using annualized net present values (ANPVs), and explain the role of real options and the objective and procedures for selecting projects under capital rationing.</a:t>
            </a:r>
          </a:p>
          <a:p>
            <a:pPr marL="1314450" lvl="1" indent="0" eaLnBrk="1" hangingPunct="1">
              <a:lnSpc>
                <a:spcPct val="90000"/>
              </a:lnSpc>
              <a:buFont typeface="Times" pitchFamily="-84" charset="0"/>
              <a:buNone/>
            </a:pPr>
            <a:r>
              <a:rPr lang="en-US" altLang="en-US" sz="1600" dirty="0" smtClean="0">
                <a:solidFill>
                  <a:srgbClr val="000000"/>
                </a:solidFill>
                <a:ea typeface="ヒラギノ角ゴ Pro W3" pitchFamily="-84" charset="-128"/>
              </a:rPr>
              <a:t>The ANPV approach is the most efficient method of comparing ongoing, mutually exclusive projects that have unequal usable lives. It converts the NPV of each unequal-lived project into an equivalent annual amount, its ANPV. Real options are opportunities that are embedded in capital projects and that allow managers to alter their cash flow and risk in a way that affects project acceptability (NPV). By explicitly recognizing real options, the financial manager can find a project</a:t>
            </a:r>
            <a:r>
              <a:rPr lang="ja-JP" altLang="en-US" sz="1600" dirty="0" smtClean="0">
                <a:solidFill>
                  <a:srgbClr val="000000"/>
                </a:solidFill>
                <a:ea typeface="ヒラギノ角ゴ Pro W3" pitchFamily="-84" charset="-128"/>
              </a:rPr>
              <a:t>’</a:t>
            </a:r>
            <a:r>
              <a:rPr lang="en-US" altLang="ja-JP" sz="1600" dirty="0" smtClean="0">
                <a:solidFill>
                  <a:srgbClr val="000000"/>
                </a:solidFill>
                <a:ea typeface="ヒラギノ角ゴ Pro W3" pitchFamily="-84" charset="-128"/>
              </a:rPr>
              <a:t>s strategic NPV. Capital rationing exists when firms have more acceptable independent projects than they can fund. Capital rationing commonly occurs in practice. Its objective is to select from all acceptable projects the group that provides the highest overall net present value and does not require more dollars than are budgeted. The two basic approaches for choosing projects under capital rationing are the internal rate of return approach and the net present value approach</a:t>
            </a:r>
            <a:r>
              <a:rPr lang="en-US" altLang="ja-JP" sz="1800" dirty="0" smtClean="0">
                <a:solidFill>
                  <a:srgbClr val="000000"/>
                </a:solidFill>
                <a:ea typeface="ヒラギノ角ゴ Pro W3" pitchFamily="-84" charset="-128"/>
              </a:rPr>
              <a:t>. </a:t>
            </a:r>
            <a:endParaRPr lang="en-US" altLang="en-US" sz="1800" dirty="0" smtClean="0">
              <a:solidFill>
                <a:srgbClr val="000000"/>
              </a:solidFill>
              <a:ea typeface="ヒラギノ角ゴ Pro W3" pitchFamily="-8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n-US" altLang="en-US" dirty="0" smtClean="0">
                <a:solidFill>
                  <a:srgbClr val="000000"/>
                </a:solidFill>
              </a:rPr>
              <a:t>Capital Budgeting Cash Flows and Risk Refinements</a:t>
            </a:r>
          </a:p>
        </p:txBody>
      </p:sp>
      <p:sp>
        <p:nvSpPr>
          <p:cNvPr id="66563" name="Rectangle 3"/>
          <p:cNvSpPr>
            <a:spLocks noGrp="1" noChangeArrowheads="1"/>
          </p:cNvSpPr>
          <p:nvPr>
            <p:ph idx="1"/>
          </p:nvPr>
        </p:nvSpPr>
        <p:spPr/>
        <p:txBody>
          <a:bodyPr/>
          <a:lstStyle/>
          <a:p>
            <a:pPr eaLnBrk="1" hangingPunct="1"/>
            <a:r>
              <a:rPr lang="en-US" altLang="en-US" dirty="0" smtClean="0">
                <a:solidFill>
                  <a:srgbClr val="000000"/>
                </a:solidFill>
              </a:rPr>
              <a:t>Questions?</a:t>
            </a:r>
          </a:p>
          <a:p>
            <a:pPr eaLnBrk="1" hangingPunct="1"/>
            <a:endParaRPr lang="en-US" altLang="en-US" dirty="0" smtClean="0"/>
          </a:p>
          <a:p>
            <a:pPr eaLnBrk="1" hangingPunct="1"/>
            <a:endParaRPr lang="en-US" altLang="en-US" dirty="0"/>
          </a:p>
          <a:p>
            <a:pPr eaLnBrk="1" hangingPunct="1"/>
            <a:endParaRPr lang="en-US" altLang="en-US" dirty="0" smtClean="0"/>
          </a:p>
          <a:p>
            <a:pPr eaLnBrk="1" hangingPunct="1"/>
            <a:endParaRPr lang="en-US" altLang="en-US" dirty="0"/>
          </a:p>
          <a:p>
            <a:pPr eaLnBrk="1" hangingPunct="1"/>
            <a:endParaRPr lang="en-US" altLang="en-US" dirty="0" smtClean="0"/>
          </a:p>
          <a:p>
            <a:pPr eaLnBrk="1" hangingPunct="1"/>
            <a:endParaRPr lang="en-US" dirty="0" smtClean="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1400" y="2286000"/>
            <a:ext cx="5486400" cy="4042410"/>
          </a:xfrm>
          <a:prstGeom prst="rect">
            <a:avLst/>
          </a:prstGeom>
        </p:spPr>
      </p:pic>
      <p:sp>
        <p:nvSpPr>
          <p:cNvPr id="3" name="TextBox 2"/>
          <p:cNvSpPr txBox="1"/>
          <p:nvPr/>
        </p:nvSpPr>
        <p:spPr>
          <a:xfrm>
            <a:off x="152400" y="4038600"/>
            <a:ext cx="3276600" cy="1200329"/>
          </a:xfrm>
          <a:prstGeom prst="rect">
            <a:avLst/>
          </a:prstGeom>
          <a:noFill/>
        </p:spPr>
        <p:txBody>
          <a:bodyPr wrap="square" rtlCol="0">
            <a:spAutoFit/>
          </a:bodyPr>
          <a:lstStyle/>
          <a:p>
            <a:pPr marL="342900" lvl="0" indent="-342900" algn="l" eaLnBrk="1" hangingPunct="1">
              <a:spcBef>
                <a:spcPct val="20000"/>
              </a:spcBef>
              <a:buFontTx/>
              <a:buChar char="•"/>
            </a:pPr>
            <a:r>
              <a:rPr lang="en-US" altLang="en-US" kern="0" dirty="0">
                <a:solidFill>
                  <a:srgbClr val="000000"/>
                </a:solidFill>
                <a:latin typeface="Verdana"/>
                <a:ea typeface="ヒラギノ角ゴ Pro W3" pitchFamily="-1" charset="-128"/>
              </a:rPr>
              <a:t>Homework</a:t>
            </a:r>
          </a:p>
          <a:p>
            <a:pPr marL="742950" lvl="1" indent="-285750" algn="l">
              <a:spcBef>
                <a:spcPct val="20000"/>
              </a:spcBef>
              <a:buFontTx/>
              <a:buChar char="–"/>
            </a:pPr>
            <a:r>
              <a:rPr lang="en-US" sz="2000" kern="0" dirty="0">
                <a:solidFill>
                  <a:srgbClr val="000000"/>
                </a:solidFill>
                <a:latin typeface="Verdana"/>
                <a:ea typeface="ヒラギノ角ゴ Pro W3" pitchFamily="-1" charset="-128"/>
              </a:rPr>
              <a:t>Ch11, pp 448-456</a:t>
            </a:r>
          </a:p>
          <a:p>
            <a:pPr lvl="1" algn="l">
              <a:spcBef>
                <a:spcPct val="20000"/>
              </a:spcBef>
            </a:pPr>
            <a:r>
              <a:rPr lang="en-US" sz="2000" kern="0" dirty="0">
                <a:solidFill>
                  <a:srgbClr val="000000"/>
                </a:solidFill>
                <a:latin typeface="Verdana"/>
                <a:ea typeface="ヒラギノ角ゴ Pro W3" pitchFamily="-1" charset="-128"/>
              </a:rPr>
              <a:t>   P11-6, 7, 15, 24</a:t>
            </a:r>
          </a:p>
        </p:txBody>
      </p:sp>
    </p:spTree>
    <p:extLst>
      <p:ext uri="{BB962C8B-B14F-4D97-AF65-F5344CB8AC3E}">
        <p14:creationId xmlns:p14="http://schemas.microsoft.com/office/powerpoint/2010/main" val="365110034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Presentation1">
  <a:themeElements>
    <a:clrScheme name="Pearson_PowerPoint_Template_Bekae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earson_PowerPoint_Template_Bekaer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Pearson_PowerPoint_Template_Bekae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earson_PowerPoint_Template_Bekaer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earson_PowerPoint_Template_Bekaer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earson_PowerPoint_Template_Bekaer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earson_PowerPoint_Template_Bekaer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earson_PowerPoint_Template_Bekaer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earson_PowerPoint_Template_Bekaert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earson_PowerPoint_Template_Bekaer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earson_PowerPoint_Template_Bekaer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earson_PowerPoint_Template_Bekaer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earson_PowerPoint_Template_Bekaer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earson_PowerPoint_Template_Bekaer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Presentation1_PPT2011.pot</Template>
  <TotalTime>3536</TotalTime>
  <Words>5082</Words>
  <Application>Microsoft Office PowerPoint</Application>
  <PresentationFormat>On-screen Show (4:3)</PresentationFormat>
  <Paragraphs>318</Paragraphs>
  <Slides>100</Slides>
  <Notes>1</Notes>
  <HiddenSlides>5</HiddenSlides>
  <MMClips>0</MMClips>
  <ScaleCrop>false</ScaleCrop>
  <HeadingPairs>
    <vt:vector size="4" baseType="variant">
      <vt:variant>
        <vt:lpstr>Theme</vt:lpstr>
      </vt:variant>
      <vt:variant>
        <vt:i4>1</vt:i4>
      </vt:variant>
      <vt:variant>
        <vt:lpstr>Slide Titles</vt:lpstr>
      </vt:variant>
      <vt:variant>
        <vt:i4>100</vt:i4>
      </vt:variant>
    </vt:vector>
  </HeadingPairs>
  <TitlesOfParts>
    <vt:vector size="101" baseType="lpstr">
      <vt:lpstr>Presentation1</vt:lpstr>
      <vt:lpstr>PowerPoint Presentation</vt:lpstr>
      <vt:lpstr>Learning Goals</vt:lpstr>
      <vt:lpstr>Learning Goals </vt:lpstr>
      <vt:lpstr>Relevant Cash Flows</vt:lpstr>
      <vt:lpstr>Focus on Ethics</vt:lpstr>
      <vt:lpstr>Relevant Cash Flows: Major Cash Flow Components</vt:lpstr>
      <vt:lpstr>Figure 11.1  Cash Flow Components</vt:lpstr>
      <vt:lpstr>Relevant Cash Flows: Expansion versus Replacement Decisions</vt:lpstr>
      <vt:lpstr>Figure 11.2 Relevant Cash Flows for Replacement Decisions</vt:lpstr>
      <vt:lpstr>Relevant Cash Flows: Sunk Costs and Opportunity Costs</vt:lpstr>
      <vt:lpstr>Relevant Cash Flows: Sunk Costs and Opportunity Costs </vt:lpstr>
      <vt:lpstr>Matter of Fact</vt:lpstr>
      <vt:lpstr>Table 11.1 The Basic Format for Determining Initial Investment</vt:lpstr>
      <vt:lpstr>Finding the Initial Investment:  Installed Cost of New Asset</vt:lpstr>
      <vt:lpstr>Finding the Initial Investment: After-Tax Proceeds from Sale of Old Asset</vt:lpstr>
      <vt:lpstr>Finding the Initial Investment: After-Tax Proceeds from Sale of Old Asset </vt:lpstr>
      <vt:lpstr>Finding the Initial Investment: After-Tax Proceeds from Sale of Old Asset </vt:lpstr>
      <vt:lpstr>Finding the Initial Investment: After-Tax Proceeds from Sale of Old Asset </vt:lpstr>
      <vt:lpstr>Finding the Initial Investment: After-Tax Proceeds from Sale of Old Asset</vt:lpstr>
      <vt:lpstr>Table 11.2 Tax Treatment on Sale of Assets</vt:lpstr>
      <vt:lpstr>Figure 11.3 Taxable Income from Sale of Asset</vt:lpstr>
      <vt:lpstr>Finding the Initial Investment:  Change in Net Working Capital</vt:lpstr>
      <vt:lpstr>Table 11.3 Calculation of Net Working Capital for Danson Company</vt:lpstr>
      <vt:lpstr>Matter of Fact</vt:lpstr>
      <vt:lpstr>Table 11.1 The Basic Format for Determining Initial Investment</vt:lpstr>
      <vt:lpstr>Finding the Initial Investment:  Calculating the Initial Investment</vt:lpstr>
      <vt:lpstr>Finding the Initial Investment:  Calculating the Initial Investment </vt:lpstr>
      <vt:lpstr>Finding the Operating Cash Flows</vt:lpstr>
      <vt:lpstr>Table 11.4 Powell Corporation’s Revenue and Expenses for Proposed and Present Machines</vt:lpstr>
      <vt:lpstr>Table 11.5a Depreciation Expense for Proposed and Present Machines for Powell Corporation</vt:lpstr>
      <vt:lpstr>Table 11.5b Depreciation Expense for Proposed and Present Machines for Powell Corporation</vt:lpstr>
      <vt:lpstr>Table 11.6 Calculation of Operating Cash Flows Using the Income Statement Format</vt:lpstr>
      <vt:lpstr>Table 11.7a Calculation of Operating Cash Inflows for Powell Corporation’s Proposed and Present Machines</vt:lpstr>
      <vt:lpstr>Table 11.7b Calculation of Operating Cash Inflows for Powell Corporation’s Proposed and Present Machines</vt:lpstr>
      <vt:lpstr>Finding the Operating Cash Flows </vt:lpstr>
      <vt:lpstr>Table 11.8 Incremental (Relevant) Operating Cash Inflows for Powell Corporation</vt:lpstr>
      <vt:lpstr>Finding the Terminal Cash Flow</vt:lpstr>
      <vt:lpstr>Finding the Terminal Cash Flow </vt:lpstr>
      <vt:lpstr>Table 11.9 The Basic Format for Determining Terminal Cash Flow</vt:lpstr>
      <vt:lpstr>Finding the Terminal Cash Flow </vt:lpstr>
      <vt:lpstr>Finding the Terminal Cash Flow </vt:lpstr>
      <vt:lpstr>Summarizing the Relevant Cash Flows</vt:lpstr>
      <vt:lpstr>Introduction to Risk in Capital Budgeting</vt:lpstr>
      <vt:lpstr>Table 11.10 Relevant Cash Flows and NPVs for Bennett Company’s Projects</vt:lpstr>
      <vt:lpstr>Behavioral Approaches for Dealing with Risk: Risk and Cash Inflows</vt:lpstr>
      <vt:lpstr>Behavioral Approaches for Dealing with Risk: Risk and Cash Inflows </vt:lpstr>
      <vt:lpstr>Behavioral Approaches for Dealing with Risk: Risk and Cash Inflows </vt:lpstr>
      <vt:lpstr>Behavioral Approaches for Dealing with Risk: Risk and Cash Inflows </vt:lpstr>
      <vt:lpstr>Behavioral Approaches for Dealing with Risk: Scenario Analysis</vt:lpstr>
      <vt:lpstr>Table 11.11 Scenario Analysis of Treadwell’s Projects A and B</vt:lpstr>
      <vt:lpstr>Behavioral Approaches for Dealing with Risk: Simulation</vt:lpstr>
      <vt:lpstr>Figure 11.4 NPV Simulation</vt:lpstr>
      <vt:lpstr>Risk-Adjusted Discount Rates</vt:lpstr>
      <vt:lpstr>Personal Finance Example</vt:lpstr>
      <vt:lpstr>Personal Finance Example </vt:lpstr>
      <vt:lpstr>Risk-Adjusted Discount Rates:  Review of CAPM</vt:lpstr>
      <vt:lpstr>Risk-Adjusted Discount Rates:  Review of CAPM </vt:lpstr>
      <vt:lpstr>Risk-Adjusted Discount Rates:  Using CAPM to Find RADRs </vt:lpstr>
      <vt:lpstr>Figure 11.5  CAPM and SML</vt:lpstr>
      <vt:lpstr>Risk-Adjusted Discount Rates:  Applying RADRs</vt:lpstr>
      <vt:lpstr>Risk-Adjusted Discount Rates:  Applying RADRs </vt:lpstr>
      <vt:lpstr>Risk-Adjusted Discount Rates:  Applying RADRs </vt:lpstr>
      <vt:lpstr>Risk-Adjusted Discount Rates:  Applying RADRs </vt:lpstr>
      <vt:lpstr>Figure 11.6 Calculation of NPVs for Bennett Company’s Capital Expenditure Alternatives Using RADRs</vt:lpstr>
      <vt:lpstr>Risk-Adjusted Discount Rates:  Applying RADRs </vt:lpstr>
      <vt:lpstr>Risk-Adjusted Discount Rates:  Portfolio Effects</vt:lpstr>
      <vt:lpstr>Table 11.12 Bennett Company’s Risk Classes and RADRs</vt:lpstr>
      <vt:lpstr>Risk-Adjusted Discount Rates:  RADRs in Practice </vt:lpstr>
      <vt:lpstr>Capital Budgeting Refinements: Comparing Projects With Unequal Lives</vt:lpstr>
      <vt:lpstr>Capital Budgeting Refinements: Comparing Projects With Unequal Lives </vt:lpstr>
      <vt:lpstr>Capital Budgeting Refinements: Comparing Projects With Unequal Lives </vt:lpstr>
      <vt:lpstr>Capital Budgeting Refinements: Comparing Projects With Unequal Lives </vt:lpstr>
      <vt:lpstr>Capital Budgeting Refinements: Comparing Projects With Unequal Lives </vt:lpstr>
      <vt:lpstr>Capital Budgeting Refinements: Comparing Projects With Unequal Lives </vt:lpstr>
      <vt:lpstr>Capital Budgeting Refinements: Comparing Projects With Unequal Lives </vt:lpstr>
      <vt:lpstr>Capital Budgeting Refinements: Comparing Projects With Unequal Lives </vt:lpstr>
      <vt:lpstr>Capital Budgeting Refinements: Comparing Projects With Unequal Lives </vt:lpstr>
      <vt:lpstr>Capital Budgeting Refinements: Comparing Projects With Unequal Lives </vt:lpstr>
      <vt:lpstr>Capital Budgeting Refinements: Comparing Projects With Unequal Lives </vt:lpstr>
      <vt:lpstr>Recognizing Real Options</vt:lpstr>
      <vt:lpstr>Table 11.13 Major Types of Real Options</vt:lpstr>
      <vt:lpstr>Recognizing Real Options </vt:lpstr>
      <vt:lpstr>Recognizing Real Options </vt:lpstr>
      <vt:lpstr>Recognizing Real Options </vt:lpstr>
      <vt:lpstr>Capital Rationing</vt:lpstr>
      <vt:lpstr>Capital Rationing </vt:lpstr>
      <vt:lpstr>Capital Rationing </vt:lpstr>
      <vt:lpstr>Capital Rationing </vt:lpstr>
      <vt:lpstr>Figure 11.7 Investment Opportunities Schedule</vt:lpstr>
      <vt:lpstr>Capital Rationing </vt:lpstr>
      <vt:lpstr>Table 11.14 Rankings for Tate Company Projects</vt:lpstr>
      <vt:lpstr>Capital Rationing </vt:lpstr>
      <vt:lpstr>Review of Learning Goals</vt:lpstr>
      <vt:lpstr>Review of Learning Goals </vt:lpstr>
      <vt:lpstr>Review of Learning Goals </vt:lpstr>
      <vt:lpstr>Review of Learning Goals</vt:lpstr>
      <vt:lpstr>Review of Learning Goals </vt:lpstr>
      <vt:lpstr>Review of Learning Goals </vt:lpstr>
      <vt:lpstr>Capital Budgeting Cash Flows and Risk Refinements</vt:lpstr>
      <vt:lpstr>Chapter Resources on MyFinanceLab</vt:lpstr>
    </vt:vector>
  </TitlesOfParts>
  <Company>Lynn L'Heureux</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Lynn L'Heureux</dc:creator>
  <cp:lastModifiedBy>Desktop</cp:lastModifiedBy>
  <cp:revision>89</cp:revision>
  <cp:lastPrinted>2014-07-28T19:09:00Z</cp:lastPrinted>
  <dcterms:created xsi:type="dcterms:W3CDTF">2014-03-16T14:31:21Z</dcterms:created>
  <dcterms:modified xsi:type="dcterms:W3CDTF">2015-07-20T18:57:46Z</dcterms:modified>
</cp:coreProperties>
</file>