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68" r:id="rId1"/>
  </p:sldMasterIdLst>
  <p:notesMasterIdLst>
    <p:notesMasterId r:id="rId88"/>
  </p:notesMasterIdLst>
  <p:sldIdLst>
    <p:sldId id="256" r:id="rId2"/>
    <p:sldId id="262" r:id="rId3"/>
    <p:sldId id="263" r:id="rId4"/>
    <p:sldId id="264" r:id="rId5"/>
    <p:sldId id="265" r:id="rId6"/>
    <p:sldId id="266" r:id="rId7"/>
    <p:sldId id="267" r:id="rId8"/>
    <p:sldId id="268" r:id="rId9"/>
    <p:sldId id="269" r:id="rId10"/>
    <p:sldId id="270" r:id="rId11"/>
    <p:sldId id="271" r:id="rId12"/>
    <p:sldId id="273" r:id="rId13"/>
    <p:sldId id="274" r:id="rId14"/>
    <p:sldId id="275" r:id="rId15"/>
    <p:sldId id="343" r:id="rId16"/>
    <p:sldId id="272" r:id="rId17"/>
    <p:sldId id="276" r:id="rId18"/>
    <p:sldId id="344" r:id="rId19"/>
    <p:sldId id="34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345"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48" r:id="rId67"/>
    <p:sldId id="322" r:id="rId68"/>
    <p:sldId id="323" r:id="rId69"/>
    <p:sldId id="324" r:id="rId70"/>
    <p:sldId id="325" r:id="rId71"/>
    <p:sldId id="326" r:id="rId72"/>
    <p:sldId id="327" r:id="rId73"/>
    <p:sldId id="328" r:id="rId74"/>
    <p:sldId id="329" r:id="rId75"/>
    <p:sldId id="330" r:id="rId76"/>
    <p:sldId id="331" r:id="rId77"/>
    <p:sldId id="332" r:id="rId78"/>
    <p:sldId id="340" r:id="rId79"/>
    <p:sldId id="333" r:id="rId80"/>
    <p:sldId id="334" r:id="rId81"/>
    <p:sldId id="335" r:id="rId82"/>
    <p:sldId id="336" r:id="rId83"/>
    <p:sldId id="337" r:id="rId84"/>
    <p:sldId id="338" r:id="rId85"/>
    <p:sldId id="347" r:id="rId86"/>
    <p:sldId id="339" r:id="rId87"/>
  </p:sldIdLst>
  <p:sldSz cx="9144000" cy="6858000" type="screen4x3"/>
  <p:notesSz cx="6858000" cy="9144000"/>
  <p:defaultTextStyle>
    <a:defPPr>
      <a:defRPr lang="en-US"/>
    </a:defPPr>
    <a:lvl1pPr algn="r"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r"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r"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r"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r"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5833"/>
    <a:srgbClr val="D3DB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190" autoAdjust="0"/>
  </p:normalViewPr>
  <p:slideViewPr>
    <p:cSldViewPr>
      <p:cViewPr>
        <p:scale>
          <a:sx n="70" d="100"/>
          <a:sy n="70" d="100"/>
        </p:scale>
        <p:origin x="-930" y="-390"/>
      </p:cViewPr>
      <p:guideLst>
        <p:guide orient="horz" pos="244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sz="1200">
                <a:latin typeface="Verdana"/>
                <a:ea typeface="ＭＳ Ｐゴシック" pitchFamily="-80" charset="-128"/>
                <a:cs typeface="+mn-cs"/>
              </a:defRPr>
            </a:lvl1pPr>
          </a:lstStyle>
          <a:p>
            <a:pPr>
              <a:defRPr/>
            </a:pPr>
            <a:endParaRPr lang="en-US"/>
          </a:p>
        </p:txBody>
      </p:sp>
      <p:sp>
        <p:nvSpPr>
          <p:cNvPr id="53251" name="Rectangle 1027"/>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Verdana"/>
                <a:ea typeface="ＭＳ Ｐゴシック" pitchFamily="-80" charset="-128"/>
                <a:cs typeface="+mn-cs"/>
              </a:defRPr>
            </a:lvl1pPr>
          </a:lstStyle>
          <a:p>
            <a:pPr>
              <a:defRPr/>
            </a:pPr>
            <a:endParaRPr lang="en-US"/>
          </a:p>
        </p:txBody>
      </p:sp>
      <p:sp>
        <p:nvSpPr>
          <p:cNvPr id="88068" name="Rectangle 1028"/>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3" name="Rectangle 1029"/>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53254" name="Rectangle 1030"/>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a:defRPr sz="1200">
                <a:latin typeface="Verdana"/>
                <a:ea typeface="ＭＳ Ｐゴシック" pitchFamily="-80" charset="-128"/>
                <a:cs typeface="+mn-cs"/>
              </a:defRPr>
            </a:lvl1pPr>
          </a:lstStyle>
          <a:p>
            <a:pPr>
              <a:defRPr/>
            </a:pPr>
            <a:endParaRPr lang="en-US"/>
          </a:p>
        </p:txBody>
      </p:sp>
      <p:sp>
        <p:nvSpPr>
          <p:cNvPr id="53255" name="Rectangle 1031"/>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Verdana" pitchFamily="34" charset="0"/>
              </a:defRPr>
            </a:lvl1pPr>
          </a:lstStyle>
          <a:p>
            <a:pPr>
              <a:defRPr/>
            </a:pPr>
            <a:fld id="{2D7BDDC5-1F77-46E9-A7E3-31CBA8628602}" type="slidenum">
              <a:rPr lang="en-US" altLang="en-US"/>
              <a:pPr>
                <a:defRPr/>
              </a:pPr>
              <a:t>‹#›</a:t>
            </a:fld>
            <a:endParaRPr lang="en-US" altLang="en-US"/>
          </a:p>
        </p:txBody>
      </p:sp>
    </p:spTree>
    <p:extLst>
      <p:ext uri="{BB962C8B-B14F-4D97-AF65-F5344CB8AC3E}">
        <p14:creationId xmlns:p14="http://schemas.microsoft.com/office/powerpoint/2010/main" val="1929555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a:ea typeface="ＭＳ Ｐゴシック" pitchFamily="-80" charset="-128"/>
        <a:cs typeface="ＭＳ Ｐゴシック" pitchFamily="-1" charset="-128"/>
      </a:defRPr>
    </a:lvl1pPr>
    <a:lvl2pPr marL="457200" algn="l" rtl="0" eaLnBrk="0" fontAlgn="base" hangingPunct="0">
      <a:spcBef>
        <a:spcPct val="30000"/>
      </a:spcBef>
      <a:spcAft>
        <a:spcPct val="0"/>
      </a:spcAft>
      <a:defRPr sz="1200" kern="1200">
        <a:solidFill>
          <a:schemeClr val="tx1"/>
        </a:solidFill>
        <a:latin typeface="Verdana"/>
        <a:ea typeface="ＭＳ Ｐゴシック" pitchFamily="-80" charset="-128"/>
        <a:cs typeface="+mn-cs"/>
      </a:defRPr>
    </a:lvl2pPr>
    <a:lvl3pPr marL="914400" algn="l" rtl="0" eaLnBrk="0" fontAlgn="base" hangingPunct="0">
      <a:spcBef>
        <a:spcPct val="30000"/>
      </a:spcBef>
      <a:spcAft>
        <a:spcPct val="0"/>
      </a:spcAft>
      <a:defRPr sz="1200" kern="1200">
        <a:solidFill>
          <a:schemeClr val="tx1"/>
        </a:solidFill>
        <a:latin typeface="Verdana"/>
        <a:ea typeface="ＭＳ Ｐゴシック" pitchFamily="-80" charset="-128"/>
        <a:cs typeface="+mn-cs"/>
      </a:defRPr>
    </a:lvl3pPr>
    <a:lvl4pPr marL="1371600" algn="l" rtl="0" eaLnBrk="0" fontAlgn="base" hangingPunct="0">
      <a:spcBef>
        <a:spcPct val="30000"/>
      </a:spcBef>
      <a:spcAft>
        <a:spcPct val="0"/>
      </a:spcAft>
      <a:defRPr sz="1200" kern="1200">
        <a:solidFill>
          <a:schemeClr val="tx1"/>
        </a:solidFill>
        <a:latin typeface="Verdana"/>
        <a:ea typeface="ＭＳ Ｐゴシック" pitchFamily="-80" charset="-128"/>
        <a:cs typeface="+mn-cs"/>
      </a:defRPr>
    </a:lvl4pPr>
    <a:lvl5pPr marL="1828800" algn="l" rtl="0" eaLnBrk="0" fontAlgn="base" hangingPunct="0">
      <a:spcBef>
        <a:spcPct val="30000"/>
      </a:spcBef>
      <a:spcAft>
        <a:spcPct val="0"/>
      </a:spcAft>
      <a:defRPr sz="1200" kern="1200">
        <a:solidFill>
          <a:schemeClr val="tx1"/>
        </a:solidFill>
        <a:latin typeface="Verdana"/>
        <a:ea typeface="ＭＳ Ｐゴシック" pitchFamily="-8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algn="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858DEE73-25DC-404E-91F4-780E683112F2}" type="slidenum">
              <a:rPr lang="en-US" altLang="en-US" sz="1200" smtClean="0">
                <a:latin typeface="Verdana" pitchFamily="34" charset="0"/>
              </a:rPr>
              <a:pPr/>
              <a:t>1</a:t>
            </a:fld>
            <a:endParaRPr lang="en-US" altLang="en-US" sz="1200" smtClean="0">
              <a:latin typeface="Verdana"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Verdana"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E6F0ED"/>
        </a:solidFill>
        <a:effectLst/>
      </p:bgPr>
    </p:bg>
    <p:spTree>
      <p:nvGrpSpPr>
        <p:cNvPr id="1" name=""/>
        <p:cNvGrpSpPr/>
        <p:nvPr/>
      </p:nvGrpSpPr>
      <p:grpSpPr>
        <a:xfrm>
          <a:off x="0" y="0"/>
          <a:ext cx="0" cy="0"/>
          <a:chOff x="0" y="0"/>
          <a:chExt cx="0" cy="0"/>
        </a:xfrm>
      </p:grpSpPr>
      <p:sp>
        <p:nvSpPr>
          <p:cNvPr id="2" name="Rectangle 2"/>
          <p:cNvSpPr>
            <a:spLocks noChangeArrowheads="1"/>
          </p:cNvSpPr>
          <p:nvPr/>
        </p:nvSpPr>
        <p:spPr bwMode="gray">
          <a:xfrm>
            <a:off x="0" y="6400800"/>
            <a:ext cx="9144000" cy="457200"/>
          </a:xfrm>
          <a:prstGeom prst="rect">
            <a:avLst/>
          </a:prstGeom>
          <a:solidFill>
            <a:srgbClr val="34565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algn="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r>
              <a:rPr lang="en-US" altLang="en-US" sz="1800" smtClean="0">
                <a:latin typeface="Verdana" pitchFamily="34" charset="0"/>
              </a:rPr>
              <a:t> </a:t>
            </a:r>
          </a:p>
        </p:txBody>
      </p:sp>
      <p:pic>
        <p:nvPicPr>
          <p:cNvPr id="3" name="Picture 3" descr="Pearson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88238" y="6356350"/>
            <a:ext cx="1655762"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Pearson_Strap_Bound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56350"/>
            <a:ext cx="190817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2" descr="gitman_brief_cvr_mechanicals_v1-1.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6350"/>
            <a:ext cx="4845050" cy="639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9057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82785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0"/>
            <a:ext cx="21145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51583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44145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286247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47800"/>
            <a:ext cx="41148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1148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50560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3985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34406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7427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96539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38188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body" idx="1"/>
          </p:nvPr>
        </p:nvSpPr>
        <p:spPr bwMode="auto">
          <a:xfrm>
            <a:off x="381000" y="1447800"/>
            <a:ext cx="83820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7" name="Rectangle 5"/>
          <p:cNvSpPr>
            <a:spLocks noGrp="1" noChangeArrowheads="1"/>
          </p:cNvSpPr>
          <p:nvPr>
            <p:ph type="title"/>
          </p:nvPr>
        </p:nvSpPr>
        <p:spPr bwMode="auto">
          <a:xfrm>
            <a:off x="381000" y="0"/>
            <a:ext cx="8458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smtClean="0"/>
              <a:t>Click to edit Master title style</a:t>
            </a:r>
          </a:p>
        </p:txBody>
      </p:sp>
      <p:sp>
        <p:nvSpPr>
          <p:cNvPr id="1028" name="Rectangle 2"/>
          <p:cNvSpPr>
            <a:spLocks noChangeArrowheads="1"/>
          </p:cNvSpPr>
          <p:nvPr/>
        </p:nvSpPr>
        <p:spPr bwMode="gray">
          <a:xfrm>
            <a:off x="0" y="6400800"/>
            <a:ext cx="9144000" cy="457200"/>
          </a:xfrm>
          <a:prstGeom prst="rect">
            <a:avLst/>
          </a:prstGeom>
          <a:solidFill>
            <a:srgbClr val="34565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algn="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endParaRPr lang="en-US" altLang="en-US" sz="1800" smtClean="0">
              <a:latin typeface="Verdana" pitchFamily="34" charset="0"/>
            </a:endParaRPr>
          </a:p>
        </p:txBody>
      </p:sp>
      <p:sp>
        <p:nvSpPr>
          <p:cNvPr id="1029" name="Rectangle 6"/>
          <p:cNvSpPr>
            <a:spLocks noChangeArrowheads="1"/>
          </p:cNvSpPr>
          <p:nvPr/>
        </p:nvSpPr>
        <p:spPr bwMode="gray">
          <a:xfrm>
            <a:off x="392113" y="6553200"/>
            <a:ext cx="5399087"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algn="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l">
              <a:defRPr/>
            </a:pPr>
            <a:r>
              <a:rPr lang="en-US" altLang="en-US" sz="900" smtClean="0">
                <a:solidFill>
                  <a:schemeClr val="bg1"/>
                </a:solidFill>
                <a:latin typeface="Verdana" pitchFamily="34" charset="0"/>
              </a:rPr>
              <a:t>Copyright ©2015 Pearson Education, Inc. All rights reserved.</a:t>
            </a:r>
            <a:endParaRPr lang="en-GB" altLang="en-US" sz="900" smtClean="0">
              <a:solidFill>
                <a:schemeClr val="bg1"/>
              </a:solidFill>
              <a:latin typeface="Verdana" pitchFamily="34" charset="0"/>
            </a:endParaRPr>
          </a:p>
        </p:txBody>
      </p:sp>
      <p:sp>
        <p:nvSpPr>
          <p:cNvPr id="1030" name="Rectangle 7"/>
          <p:cNvSpPr>
            <a:spLocks noChangeArrowheads="1"/>
          </p:cNvSpPr>
          <p:nvPr/>
        </p:nvSpPr>
        <p:spPr bwMode="gray">
          <a:xfrm>
            <a:off x="8382000" y="6553200"/>
            <a:ext cx="360363"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algn="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r>
              <a:rPr lang="en-GB" altLang="en-US" sz="900" smtClean="0">
                <a:solidFill>
                  <a:schemeClr val="bg1"/>
                </a:solidFill>
                <a:latin typeface="Verdana" pitchFamily="34" charset="0"/>
              </a:rPr>
              <a:t>14-</a:t>
            </a:r>
            <a:fld id="{DC430990-A97C-4689-863F-7B72443E548C}" type="slidenum">
              <a:rPr lang="en-GB" altLang="en-US" sz="900" smtClean="0">
                <a:solidFill>
                  <a:schemeClr val="bg1"/>
                </a:solidFill>
                <a:latin typeface="Verdana" pitchFamily="34" charset="0"/>
              </a:rPr>
              <a:pPr>
                <a:defRPr/>
              </a:pPr>
              <a:t>‹#›</a:t>
            </a:fld>
            <a:r>
              <a:rPr lang="en-GB" altLang="en-US" sz="900" smtClean="0">
                <a:solidFill>
                  <a:schemeClr val="bg1"/>
                </a:solidFill>
                <a:latin typeface="Verdana" pitchFamily="34" charset="0"/>
              </a:rPr>
              <a:t> </a:t>
            </a:r>
          </a:p>
        </p:txBody>
      </p:sp>
    </p:spTree>
  </p:cSld>
  <p:clrMap bg1="lt1" tx1="dk1" bg2="lt2" tx2="dk2" accent1="accent1" accent2="accent2" accent3="accent3" accent4="accent4" accent5="accent5" accent6="accent6" hlink="hlink" folHlink="folHlink"/>
  <p:sldLayoutIdLst>
    <p:sldLayoutId id="2147483851"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Lst>
  <p:hf hdr="0" dt="0"/>
  <p:txStyles>
    <p:titleStyle>
      <a:lvl1pPr algn="l" rtl="0" eaLnBrk="0" fontAlgn="base" hangingPunct="0">
        <a:spcBef>
          <a:spcPct val="0"/>
        </a:spcBef>
        <a:spcAft>
          <a:spcPct val="0"/>
        </a:spcAft>
        <a:defRPr sz="2800" b="1">
          <a:solidFill>
            <a:schemeClr val="tx1"/>
          </a:solidFill>
          <a:latin typeface="+mj-lt"/>
          <a:ea typeface="ヒラギノ角ゴ Pro W3" pitchFamily="-1" charset="-128"/>
          <a:cs typeface="ヒラギノ角ゴ Pro W3" pitchFamily="-1" charset="-128"/>
        </a:defRPr>
      </a:lvl1pPr>
      <a:lvl2pPr algn="l" rtl="0" eaLnBrk="0" fontAlgn="base" hangingPunct="0">
        <a:spcBef>
          <a:spcPct val="0"/>
        </a:spcBef>
        <a:spcAft>
          <a:spcPct val="0"/>
        </a:spcAft>
        <a:defRPr sz="2800" b="1">
          <a:solidFill>
            <a:schemeClr val="tx1"/>
          </a:solidFill>
          <a:latin typeface="Verdana" pitchFamily="-1" charset="0"/>
          <a:ea typeface="ヒラギノ角ゴ Pro W3" pitchFamily="-1" charset="-128"/>
          <a:cs typeface="ヒラギノ角ゴ Pro W3" pitchFamily="-1" charset="-128"/>
        </a:defRPr>
      </a:lvl2pPr>
      <a:lvl3pPr algn="l" rtl="0" eaLnBrk="0" fontAlgn="base" hangingPunct="0">
        <a:spcBef>
          <a:spcPct val="0"/>
        </a:spcBef>
        <a:spcAft>
          <a:spcPct val="0"/>
        </a:spcAft>
        <a:defRPr sz="2800" b="1">
          <a:solidFill>
            <a:schemeClr val="tx1"/>
          </a:solidFill>
          <a:latin typeface="Verdana" pitchFamily="-1" charset="0"/>
          <a:ea typeface="ヒラギノ角ゴ Pro W3" pitchFamily="-1" charset="-128"/>
          <a:cs typeface="ヒラギノ角ゴ Pro W3" pitchFamily="-1" charset="-128"/>
        </a:defRPr>
      </a:lvl3pPr>
      <a:lvl4pPr algn="l" rtl="0" eaLnBrk="0" fontAlgn="base" hangingPunct="0">
        <a:spcBef>
          <a:spcPct val="0"/>
        </a:spcBef>
        <a:spcAft>
          <a:spcPct val="0"/>
        </a:spcAft>
        <a:defRPr sz="2800" b="1">
          <a:solidFill>
            <a:schemeClr val="tx1"/>
          </a:solidFill>
          <a:latin typeface="Verdana" pitchFamily="-1" charset="0"/>
          <a:ea typeface="ヒラギノ角ゴ Pro W3" pitchFamily="-1" charset="-128"/>
          <a:cs typeface="ヒラギノ角ゴ Pro W3" pitchFamily="-1" charset="-128"/>
        </a:defRPr>
      </a:lvl4pPr>
      <a:lvl5pPr algn="l" rtl="0" eaLnBrk="0" fontAlgn="base" hangingPunct="0">
        <a:spcBef>
          <a:spcPct val="0"/>
        </a:spcBef>
        <a:spcAft>
          <a:spcPct val="0"/>
        </a:spcAft>
        <a:defRPr sz="2800" b="1">
          <a:solidFill>
            <a:schemeClr val="tx1"/>
          </a:solidFill>
          <a:latin typeface="Verdana" pitchFamily="-1" charset="0"/>
          <a:ea typeface="ヒラギノ角ゴ Pro W3" pitchFamily="-1" charset="-128"/>
          <a:cs typeface="ヒラギノ角ゴ Pro W3" pitchFamily="-1" charset="-128"/>
        </a:defRPr>
      </a:lvl5pPr>
      <a:lvl6pPr marL="457200" algn="l" rtl="0" eaLnBrk="1" fontAlgn="base" hangingPunct="1">
        <a:spcBef>
          <a:spcPct val="0"/>
        </a:spcBef>
        <a:spcAft>
          <a:spcPct val="0"/>
        </a:spcAft>
        <a:defRPr sz="3200" b="1">
          <a:solidFill>
            <a:schemeClr val="tx1"/>
          </a:solidFill>
          <a:latin typeface="Verdana" pitchFamily="-1" charset="0"/>
        </a:defRPr>
      </a:lvl6pPr>
      <a:lvl7pPr marL="914400" algn="l" rtl="0" eaLnBrk="1" fontAlgn="base" hangingPunct="1">
        <a:spcBef>
          <a:spcPct val="0"/>
        </a:spcBef>
        <a:spcAft>
          <a:spcPct val="0"/>
        </a:spcAft>
        <a:defRPr sz="3200" b="1">
          <a:solidFill>
            <a:schemeClr val="tx1"/>
          </a:solidFill>
          <a:latin typeface="Verdana" pitchFamily="-1" charset="0"/>
        </a:defRPr>
      </a:lvl7pPr>
      <a:lvl8pPr marL="1371600" algn="l" rtl="0" eaLnBrk="1" fontAlgn="base" hangingPunct="1">
        <a:spcBef>
          <a:spcPct val="0"/>
        </a:spcBef>
        <a:spcAft>
          <a:spcPct val="0"/>
        </a:spcAft>
        <a:defRPr sz="3200" b="1">
          <a:solidFill>
            <a:schemeClr val="tx1"/>
          </a:solidFill>
          <a:latin typeface="Verdana" pitchFamily="-1" charset="0"/>
        </a:defRPr>
      </a:lvl8pPr>
      <a:lvl9pPr marL="1828800" algn="l" rtl="0" eaLnBrk="1" fontAlgn="base" hangingPunct="1">
        <a:spcBef>
          <a:spcPct val="0"/>
        </a:spcBef>
        <a:spcAft>
          <a:spcPct val="0"/>
        </a:spcAft>
        <a:defRPr sz="3200" b="1">
          <a:solidFill>
            <a:schemeClr val="tx1"/>
          </a:solidFill>
          <a:latin typeface="Verdana" pitchFamily="-1"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ヒラギノ角ゴ Pro W3" pitchFamily="-1" charset="-128"/>
          <a:cs typeface="ヒラギノ角ゴ Pro W3" pitchFamily="-1" charset="-128"/>
        </a:defRPr>
      </a:lvl1pPr>
      <a:lvl2pPr marL="742950" indent="-285750" algn="l" rtl="0" eaLnBrk="0" fontAlgn="base" hangingPunct="0">
        <a:spcBef>
          <a:spcPct val="20000"/>
        </a:spcBef>
        <a:spcAft>
          <a:spcPct val="0"/>
        </a:spcAft>
        <a:buChar char="–"/>
        <a:defRPr sz="2000">
          <a:solidFill>
            <a:schemeClr val="tx1"/>
          </a:solidFill>
          <a:latin typeface="+mn-lt"/>
          <a:ea typeface="ヒラギノ角ゴ Pro W3" pitchFamily="-1" charset="-128"/>
          <a:cs typeface="ヒラギノ角ゴ Pro W3" charset="0"/>
        </a:defRPr>
      </a:lvl2pPr>
      <a:lvl3pPr marL="1143000" indent="-228600" algn="l" rtl="0" eaLnBrk="0" fontAlgn="base" hangingPunct="0">
        <a:spcBef>
          <a:spcPct val="20000"/>
        </a:spcBef>
        <a:spcAft>
          <a:spcPct val="0"/>
        </a:spcAft>
        <a:buChar char="•"/>
        <a:defRPr>
          <a:solidFill>
            <a:schemeClr val="tx1"/>
          </a:solidFill>
          <a:latin typeface="+mn-lt"/>
          <a:ea typeface="ＭＳ Ｐゴシック" pitchFamily="-84" charset="-128"/>
          <a:cs typeface="ＭＳ Ｐゴシック" pitchFamily="-84" charset="-128"/>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pitchFamily="-84" charset="-128"/>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pitchFamily="-84" charset="-128"/>
        </a:defRPr>
      </a:lvl5pPr>
      <a:lvl6pPr marL="2514600" indent="-228600" algn="l" rtl="0" eaLnBrk="1" fontAlgn="base" hangingPunct="1">
        <a:spcBef>
          <a:spcPct val="20000"/>
        </a:spcBef>
        <a:spcAft>
          <a:spcPct val="0"/>
        </a:spcAft>
        <a:buChar char="»"/>
        <a:defRPr>
          <a:solidFill>
            <a:schemeClr val="tx1"/>
          </a:solidFill>
          <a:latin typeface="+mn-lt"/>
          <a:ea typeface="ヒラギノ角ゴ Pro W3" pitchFamily="-1" charset="-128"/>
        </a:defRPr>
      </a:lvl6pPr>
      <a:lvl7pPr marL="2971800" indent="-228600" algn="l" rtl="0" eaLnBrk="1" fontAlgn="base" hangingPunct="1">
        <a:spcBef>
          <a:spcPct val="20000"/>
        </a:spcBef>
        <a:spcAft>
          <a:spcPct val="0"/>
        </a:spcAft>
        <a:buChar char="»"/>
        <a:defRPr>
          <a:solidFill>
            <a:schemeClr val="tx1"/>
          </a:solidFill>
          <a:latin typeface="+mn-lt"/>
          <a:ea typeface="ヒラギノ角ゴ Pro W3" pitchFamily="-1" charset="-128"/>
        </a:defRPr>
      </a:lvl7pPr>
      <a:lvl8pPr marL="3429000" indent="-228600" algn="l" rtl="0" eaLnBrk="1" fontAlgn="base" hangingPunct="1">
        <a:spcBef>
          <a:spcPct val="20000"/>
        </a:spcBef>
        <a:spcAft>
          <a:spcPct val="0"/>
        </a:spcAft>
        <a:buChar char="»"/>
        <a:defRPr>
          <a:solidFill>
            <a:schemeClr val="tx1"/>
          </a:solidFill>
          <a:latin typeface="+mn-lt"/>
          <a:ea typeface="ヒラギノ角ゴ Pro W3" pitchFamily="-1" charset="-128"/>
        </a:defRPr>
      </a:lvl8pPr>
      <a:lvl9pPr marL="3886200" indent="-228600" algn="l" rtl="0" eaLnBrk="1" fontAlgn="base" hangingPunct="1">
        <a:spcBef>
          <a:spcPct val="20000"/>
        </a:spcBef>
        <a:spcAft>
          <a:spcPct val="0"/>
        </a:spcAft>
        <a:buChar char="»"/>
        <a:defRPr>
          <a:solidFill>
            <a:schemeClr val="tx1"/>
          </a:solidFill>
          <a:latin typeface="+mn-lt"/>
          <a:ea typeface="ヒラギノ角ゴ Pro W3"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0"/>
          <p:cNvSpPr>
            <a:spLocks noChangeArrowheads="1"/>
          </p:cNvSpPr>
          <p:nvPr/>
        </p:nvSpPr>
        <p:spPr bwMode="auto">
          <a:xfrm>
            <a:off x="5410200" y="457200"/>
            <a:ext cx="3429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algn="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lnSpc>
                <a:spcPts val="4200"/>
              </a:lnSpc>
            </a:pPr>
            <a:r>
              <a:rPr lang="en-US" altLang="en-US" sz="2800" b="1">
                <a:solidFill>
                  <a:schemeClr val="tx2"/>
                </a:solidFill>
                <a:latin typeface="Verdana" pitchFamily="34" charset="0"/>
              </a:rPr>
              <a:t>Chapter 14</a:t>
            </a:r>
          </a:p>
        </p:txBody>
      </p:sp>
      <p:sp>
        <p:nvSpPr>
          <p:cNvPr id="3075" name="Rectangle 11"/>
          <p:cNvSpPr>
            <a:spLocks noChangeArrowheads="1"/>
          </p:cNvSpPr>
          <p:nvPr/>
        </p:nvSpPr>
        <p:spPr bwMode="auto">
          <a:xfrm>
            <a:off x="5410200" y="1981200"/>
            <a:ext cx="3429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algn="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en-US" altLang="en-US" sz="2800" b="1" dirty="0">
                <a:latin typeface="Verdana" pitchFamily="34" charset="0"/>
              </a:rPr>
              <a:t>Working Capital</a:t>
            </a:r>
          </a:p>
          <a:p>
            <a:pPr algn="ctr"/>
            <a:r>
              <a:rPr lang="en-US" altLang="en-US" sz="2800" b="1" dirty="0">
                <a:latin typeface="Verdana" pitchFamily="34" charset="0"/>
              </a:rPr>
              <a:t>and Current Assets</a:t>
            </a:r>
          </a:p>
          <a:p>
            <a:pPr algn="ctr"/>
            <a:r>
              <a:rPr lang="en-US" altLang="en-US" sz="2800" b="1" dirty="0">
                <a:latin typeface="Verdana" pitchFamily="34" charset="0"/>
              </a:rPr>
              <a:t>Management</a:t>
            </a:r>
            <a:endParaRPr lang="en-US" altLang="en-US" sz="4400" b="1" dirty="0">
              <a:latin typeface="Verdana"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smtClean="0">
                <a:solidFill>
                  <a:srgbClr val="000000"/>
                </a:solidFill>
                <a:ea typeface="ヒラギノ角ゴ Pro W3" pitchFamily="-84" charset="-128"/>
              </a:rPr>
              <a:t>Cash Conversion Cycle</a:t>
            </a:r>
          </a:p>
        </p:txBody>
      </p:sp>
      <p:sp>
        <p:nvSpPr>
          <p:cNvPr id="12291" name="Rectangle 3"/>
          <p:cNvSpPr>
            <a:spLocks noGrp="1" noChangeArrowheads="1"/>
          </p:cNvSpPr>
          <p:nvPr>
            <p:ph idx="1"/>
          </p:nvPr>
        </p:nvSpPr>
        <p:spPr/>
        <p:txBody>
          <a:bodyPr/>
          <a:lstStyle/>
          <a:p>
            <a:pPr marL="0" indent="0" eaLnBrk="1" hangingPunct="1">
              <a:buFontTx/>
              <a:buNone/>
            </a:pPr>
            <a:r>
              <a:rPr lang="en-US" altLang="en-US" sz="2800" smtClean="0">
                <a:solidFill>
                  <a:srgbClr val="000000"/>
                </a:solidFill>
                <a:ea typeface="ヒラギノ角ゴ Pro W3" pitchFamily="-84" charset="-128"/>
              </a:rPr>
              <a:t>The </a:t>
            </a:r>
            <a:r>
              <a:rPr lang="en-US" altLang="en-US" sz="2800" b="1" smtClean="0">
                <a:solidFill>
                  <a:srgbClr val="000000"/>
                </a:solidFill>
                <a:ea typeface="ヒラギノ角ゴ Pro W3" pitchFamily="-84" charset="-128"/>
              </a:rPr>
              <a:t>cash conversion cycle (CCC)</a:t>
            </a:r>
            <a:r>
              <a:rPr lang="en-US" altLang="en-US" sz="2800" smtClean="0">
                <a:solidFill>
                  <a:srgbClr val="000000"/>
                </a:solidFill>
                <a:ea typeface="ヒラギノ角ゴ Pro W3" pitchFamily="-84" charset="-128"/>
              </a:rPr>
              <a:t> is the length of time required for a company to convert cash invested in its operations to cash received as a result of its operations.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en-US" smtClean="0">
                <a:ea typeface="ヒラギノ角ゴ Pro W3" pitchFamily="-84" charset="-128"/>
              </a:rPr>
              <a:t>Cash Conversion Cycle: </a:t>
            </a:r>
            <a:br>
              <a:rPr lang="en-US" altLang="en-US" smtClean="0">
                <a:ea typeface="ヒラギノ角ゴ Pro W3" pitchFamily="-84" charset="-128"/>
              </a:rPr>
            </a:br>
            <a:r>
              <a:rPr lang="en-US" altLang="en-US" smtClean="0">
                <a:ea typeface="ヒラギノ角ゴ Pro W3" pitchFamily="-84" charset="-128"/>
              </a:rPr>
              <a:t>Calculating the Cash Conversion Cycle</a:t>
            </a:r>
          </a:p>
        </p:txBody>
      </p:sp>
      <p:sp>
        <p:nvSpPr>
          <p:cNvPr id="13315" name="Rectangle 3"/>
          <p:cNvSpPr>
            <a:spLocks noGrp="1" noChangeArrowheads="1"/>
          </p:cNvSpPr>
          <p:nvPr>
            <p:ph idx="4294967295"/>
          </p:nvPr>
        </p:nvSpPr>
        <p:spPr/>
        <p:txBody>
          <a:bodyPr/>
          <a:lstStyle/>
          <a:p>
            <a:pPr eaLnBrk="1" hangingPunct="1"/>
            <a:r>
              <a:rPr lang="en-US" altLang="en-US" dirty="0" smtClean="0">
                <a:solidFill>
                  <a:srgbClr val="000000"/>
                </a:solidFill>
                <a:ea typeface="ヒラギノ角ゴ Pro W3" pitchFamily="-84" charset="-128"/>
              </a:rPr>
              <a:t>A firm</a:t>
            </a:r>
            <a:r>
              <a:rPr lang="ja-JP" altLang="en-US" dirty="0" smtClean="0">
                <a:solidFill>
                  <a:srgbClr val="000000"/>
                </a:solidFill>
                <a:ea typeface="ヒラギノ角ゴ Pro W3" pitchFamily="-84" charset="-128"/>
              </a:rPr>
              <a:t>’</a:t>
            </a:r>
            <a:r>
              <a:rPr lang="en-US" altLang="ja-JP" dirty="0" smtClean="0">
                <a:solidFill>
                  <a:srgbClr val="000000"/>
                </a:solidFill>
                <a:ea typeface="ヒラギノ角ゴ Pro W3" pitchFamily="-84" charset="-128"/>
              </a:rPr>
              <a:t>s </a:t>
            </a:r>
            <a:r>
              <a:rPr lang="en-US" altLang="ja-JP" b="1" dirty="0" smtClean="0">
                <a:solidFill>
                  <a:srgbClr val="000000"/>
                </a:solidFill>
                <a:ea typeface="ヒラギノ角ゴ Pro W3" pitchFamily="-84" charset="-128"/>
              </a:rPr>
              <a:t>operating cycle (OC)</a:t>
            </a:r>
            <a:r>
              <a:rPr lang="en-US" altLang="ja-JP" dirty="0" smtClean="0">
                <a:solidFill>
                  <a:srgbClr val="000000"/>
                </a:solidFill>
                <a:ea typeface="ヒラギノ角ゴ Pro W3" pitchFamily="-84" charset="-128"/>
              </a:rPr>
              <a:t> is the time from the beginning of the production process to collection of cash from the sale of the finished product.</a:t>
            </a:r>
          </a:p>
          <a:p>
            <a:pPr eaLnBrk="1" hangingPunct="1"/>
            <a:r>
              <a:rPr lang="en-US" altLang="en-US" dirty="0" smtClean="0">
                <a:solidFill>
                  <a:srgbClr val="000000"/>
                </a:solidFill>
                <a:ea typeface="ヒラギノ角ゴ Pro W3" pitchFamily="-84" charset="-128"/>
              </a:rPr>
              <a:t>It is measured in elapsed time by summing the average age of inventory (AAI) and the average collection period (ACP).</a:t>
            </a:r>
            <a:br>
              <a:rPr lang="en-US" altLang="en-US" dirty="0" smtClean="0">
                <a:solidFill>
                  <a:srgbClr val="000000"/>
                </a:solidFill>
                <a:ea typeface="ヒラギノ角ゴ Pro W3" pitchFamily="-84" charset="-128"/>
              </a:rPr>
            </a:br>
            <a:endParaRPr lang="en-US" altLang="en-US" dirty="0" smtClean="0">
              <a:solidFill>
                <a:srgbClr val="000000"/>
              </a:solidFill>
              <a:ea typeface="ヒラギノ角ゴ Pro W3" pitchFamily="-84" charset="-128"/>
            </a:endParaRPr>
          </a:p>
          <a:p>
            <a:pPr algn="ctr" eaLnBrk="1" hangingPunct="1">
              <a:buFontTx/>
              <a:buNone/>
            </a:pPr>
            <a:r>
              <a:rPr lang="en-US" altLang="en-US" dirty="0" smtClean="0">
                <a:ea typeface="ヒラギノ角ゴ Pro W3" pitchFamily="-84" charset="-128"/>
              </a:rPr>
              <a:t>OC = AAI + ACP</a:t>
            </a:r>
            <a:endParaRPr lang="en-US" altLang="en-US" b="1" i="1" dirty="0" smtClean="0">
              <a:solidFill>
                <a:srgbClr val="000000"/>
              </a:solidFill>
              <a:ea typeface="ヒラギノ角ゴ Pro W3" pitchFamily="-8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15">
                                            <p:txEl>
                                              <p:pRg st="2" end="2"/>
                                            </p:txEl>
                                          </p:spTgt>
                                        </p:tgtEl>
                                        <p:attrNameLst>
                                          <p:attrName>style.visibility</p:attrName>
                                        </p:attrNameLst>
                                      </p:cBhvr>
                                      <p:to>
                                        <p:strVal val="visible"/>
                                      </p:to>
                                    </p:set>
                                    <p:animEffect transition="in" filter="fade">
                                      <p:cBhvr>
                                        <p:cTn id="7" dur="500"/>
                                        <p:tgtEl>
                                          <p:spTgt spid="133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en-US" smtClean="0">
                <a:ea typeface="ヒラギノ角ゴ Pro W3" pitchFamily="-84" charset="-128"/>
              </a:rPr>
              <a:t>Cash Conversion Cycle: </a:t>
            </a:r>
            <a:br>
              <a:rPr lang="en-US" altLang="en-US" smtClean="0">
                <a:ea typeface="ヒラギノ角ゴ Pro W3" pitchFamily="-84" charset="-128"/>
              </a:rPr>
            </a:br>
            <a:r>
              <a:rPr lang="en-US" altLang="en-US" smtClean="0">
                <a:ea typeface="ヒラギノ角ゴ Pro W3" pitchFamily="-84" charset="-128"/>
              </a:rPr>
              <a:t>Calculating the Cash Conversion Cycle</a:t>
            </a:r>
          </a:p>
        </p:txBody>
      </p:sp>
      <p:sp>
        <p:nvSpPr>
          <p:cNvPr id="14339" name="Rectangle 3"/>
          <p:cNvSpPr>
            <a:spLocks noGrp="1" noChangeArrowheads="1"/>
          </p:cNvSpPr>
          <p:nvPr>
            <p:ph idx="4294967295"/>
          </p:nvPr>
        </p:nvSpPr>
        <p:spPr/>
        <p:txBody>
          <a:bodyPr/>
          <a:lstStyle/>
          <a:p>
            <a:pPr eaLnBrk="1" hangingPunct="1"/>
            <a:r>
              <a:rPr lang="en-US" altLang="en-US" dirty="0" smtClean="0">
                <a:solidFill>
                  <a:srgbClr val="000000"/>
                </a:solidFill>
                <a:ea typeface="ヒラギノ角ゴ Pro W3" pitchFamily="-84" charset="-128"/>
              </a:rPr>
              <a:t>However, the process of producing and selling a product also includes the purchase of production inputs (raw materials) on account, which results in accounts payable. </a:t>
            </a:r>
          </a:p>
          <a:p>
            <a:pPr eaLnBrk="1" hangingPunct="1"/>
            <a:r>
              <a:rPr lang="en-US" altLang="en-US" dirty="0" smtClean="0">
                <a:solidFill>
                  <a:srgbClr val="000000"/>
                </a:solidFill>
                <a:ea typeface="ヒラギノ角ゴ Pro W3" pitchFamily="-84" charset="-128"/>
              </a:rPr>
              <a:t>The time it takes to pay the accounts payable, measured in days, is the average payment period (APP). The operating cycle less the average payment period yields the cash conversion cycle. The formula for the cash conversion cycle is:</a:t>
            </a:r>
            <a:br>
              <a:rPr lang="en-US" altLang="en-US" dirty="0" smtClean="0">
                <a:solidFill>
                  <a:srgbClr val="000000"/>
                </a:solidFill>
                <a:ea typeface="ヒラギノ角ゴ Pro W3" pitchFamily="-84" charset="-128"/>
              </a:rPr>
            </a:br>
            <a:endParaRPr lang="en-US" altLang="en-US" dirty="0" smtClean="0">
              <a:solidFill>
                <a:srgbClr val="000000"/>
              </a:solidFill>
              <a:ea typeface="ヒラギノ角ゴ Pro W3" pitchFamily="-84" charset="-128"/>
            </a:endParaRPr>
          </a:p>
          <a:p>
            <a:pPr algn="ctr" eaLnBrk="1" hangingPunct="1">
              <a:buFontTx/>
              <a:buNone/>
            </a:pPr>
            <a:r>
              <a:rPr lang="en-US" altLang="en-US" dirty="0" smtClean="0">
                <a:ea typeface="ヒラギノ角ゴ Pro W3" pitchFamily="-84" charset="-128"/>
              </a:rPr>
              <a:t>CCC = OC – APP	</a:t>
            </a:r>
            <a:endParaRPr lang="en-US" altLang="en-US" b="1" i="1" dirty="0" smtClean="0">
              <a:solidFill>
                <a:srgbClr val="000000"/>
              </a:solidFill>
              <a:ea typeface="ヒラギノ角ゴ Pro W3" pitchFamily="-8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39">
                                            <p:txEl>
                                              <p:pRg st="2" end="2"/>
                                            </p:txEl>
                                          </p:spTgt>
                                        </p:tgtEl>
                                        <p:attrNameLst>
                                          <p:attrName>style.visibility</p:attrName>
                                        </p:attrNameLst>
                                      </p:cBhvr>
                                      <p:to>
                                        <p:strVal val="visible"/>
                                      </p:to>
                                    </p:set>
                                    <p:animEffect transition="in" filter="fade">
                                      <p:cBhvr>
                                        <p:cTn id="7" dur="500"/>
                                        <p:tgtEl>
                                          <p:spTgt spid="143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en-US" smtClean="0">
                <a:ea typeface="ヒラギノ角ゴ Pro W3" pitchFamily="-84" charset="-128"/>
              </a:rPr>
              <a:t>Cash Conversion Cycle: </a:t>
            </a:r>
            <a:br>
              <a:rPr lang="en-US" altLang="en-US" smtClean="0">
                <a:ea typeface="ヒラギノ角ゴ Pro W3" pitchFamily="-84" charset="-128"/>
              </a:rPr>
            </a:br>
            <a:r>
              <a:rPr lang="en-US" altLang="en-US" smtClean="0">
                <a:ea typeface="ヒラギノ角ゴ Pro W3" pitchFamily="-84" charset="-128"/>
              </a:rPr>
              <a:t>Calculating the Cash Conversion Cycle</a:t>
            </a:r>
          </a:p>
        </p:txBody>
      </p:sp>
      <p:sp>
        <p:nvSpPr>
          <p:cNvPr id="15363" name="Rectangle 3"/>
          <p:cNvSpPr>
            <a:spLocks noGrp="1" noChangeArrowheads="1"/>
          </p:cNvSpPr>
          <p:nvPr>
            <p:ph idx="4294967295"/>
          </p:nvPr>
        </p:nvSpPr>
        <p:spPr>
          <a:xfrm>
            <a:off x="457200" y="1371600"/>
            <a:ext cx="8382000" cy="4648200"/>
          </a:xfrm>
        </p:spPr>
        <p:txBody>
          <a:bodyPr/>
          <a:lstStyle/>
          <a:p>
            <a:pPr marL="0" indent="0" eaLnBrk="1" hangingPunct="1">
              <a:buFontTx/>
              <a:buNone/>
            </a:pPr>
            <a:r>
              <a:rPr lang="en-US" altLang="en-US" dirty="0" smtClean="0">
                <a:solidFill>
                  <a:srgbClr val="000000"/>
                </a:solidFill>
                <a:ea typeface="ヒラギノ角ゴ Pro W3" pitchFamily="-84" charset="-128"/>
              </a:rPr>
              <a:t>Substituting for OC, we can see that the cash conversion cycle has three main components, as shown in the following equation: (1) average age of the inventory, (2) average collection period, and (3) average payment period.</a:t>
            </a:r>
            <a:br>
              <a:rPr lang="en-US" altLang="en-US" dirty="0" smtClean="0">
                <a:solidFill>
                  <a:srgbClr val="000000"/>
                </a:solidFill>
                <a:ea typeface="ヒラギノ角ゴ Pro W3" pitchFamily="-84" charset="-128"/>
              </a:rPr>
            </a:br>
            <a:endParaRPr lang="en-US" altLang="en-US" dirty="0" smtClean="0">
              <a:solidFill>
                <a:srgbClr val="000000"/>
              </a:solidFill>
              <a:ea typeface="ヒラギノ角ゴ Pro W3" pitchFamily="-84" charset="-128"/>
            </a:endParaRPr>
          </a:p>
          <a:p>
            <a:pPr marL="0" indent="0" algn="ctr" eaLnBrk="1" hangingPunct="1">
              <a:buFontTx/>
              <a:buNone/>
            </a:pPr>
            <a:r>
              <a:rPr lang="en-US" altLang="en-US" dirty="0" smtClean="0">
                <a:ea typeface="ヒラギノ角ゴ Pro W3" pitchFamily="-84" charset="-128"/>
              </a:rPr>
              <a:t>CCC = AAI + ACP – APP</a:t>
            </a:r>
            <a:endParaRPr lang="en-US" altLang="en-US" b="1" i="1" dirty="0" smtClean="0">
              <a:solidFill>
                <a:srgbClr val="000000"/>
              </a:solidFill>
              <a:ea typeface="ヒラギノ角ゴ Pro W3" pitchFamily="-8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63">
                                            <p:txEl>
                                              <p:pRg st="1" end="1"/>
                                            </p:txEl>
                                          </p:spTgt>
                                        </p:tgtEl>
                                        <p:attrNameLst>
                                          <p:attrName>style.visibility</p:attrName>
                                        </p:attrNameLst>
                                      </p:cBhvr>
                                      <p:to>
                                        <p:strVal val="visible"/>
                                      </p:to>
                                    </p:set>
                                    <p:animEffect transition="in" filter="fade">
                                      <p:cBhvr>
                                        <p:cTn id="7" dur="500"/>
                                        <p:tgtEl>
                                          <p:spTgt spid="1536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en-US" smtClean="0">
                <a:ea typeface="ヒラギノ角ゴ Pro W3" pitchFamily="-84" charset="-128"/>
              </a:rPr>
              <a:t>Figure 14.2 Timeline for Whirlpool</a:t>
            </a:r>
            <a:r>
              <a:rPr lang="ja-JP" altLang="en-US" smtClean="0">
                <a:ea typeface="ヒラギノ角ゴ Pro W3" pitchFamily="-84" charset="-128"/>
              </a:rPr>
              <a:t>’</a:t>
            </a:r>
            <a:r>
              <a:rPr lang="en-US" altLang="ja-JP" smtClean="0">
                <a:ea typeface="ヒラギノ角ゴ Pro W3" pitchFamily="-84" charset="-128"/>
              </a:rPr>
              <a:t>s Cash Conversion Cycle</a:t>
            </a:r>
            <a:endParaRPr lang="en-US" altLang="en-US" smtClean="0">
              <a:ea typeface="ヒラギノ角ゴ Pro W3" pitchFamily="-84" charset="-128"/>
            </a:endParaRPr>
          </a:p>
        </p:txBody>
      </p:sp>
      <p:sp>
        <p:nvSpPr>
          <p:cNvPr id="16387" name="TextBox 6"/>
          <p:cNvSpPr txBox="1">
            <a:spLocks noChangeArrowheads="1"/>
          </p:cNvSpPr>
          <p:nvPr/>
        </p:nvSpPr>
        <p:spPr bwMode="auto">
          <a:xfrm>
            <a:off x="381000" y="1219200"/>
            <a:ext cx="8686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algn="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l"/>
            <a:r>
              <a:rPr lang="en-US" altLang="en-US">
                <a:latin typeface="Verdana" pitchFamily="34" charset="0"/>
              </a:rPr>
              <a:t>In its 2012 annual report, Whirlpool Corporation reported that it had revenues of $18.1 billion, cost of goods sold of $15.2 billion, accounts receivable of $2.0 billion, and inventory of $2.4 billion. </a:t>
            </a:r>
          </a:p>
        </p:txBody>
      </p:sp>
      <p:pic>
        <p:nvPicPr>
          <p:cNvPr id="16388" name="Picture 7" descr="fig15_02.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3052763"/>
            <a:ext cx="6781800" cy="311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en-US" dirty="0" smtClean="0">
                <a:ea typeface="ヒラギノ角ゴ Pro W3" pitchFamily="-84" charset="-128"/>
              </a:rPr>
              <a:t>Cash Conversion Cycle: Calculating the Cash Conversion Cycle </a:t>
            </a:r>
          </a:p>
        </p:txBody>
      </p:sp>
      <p:sp>
        <p:nvSpPr>
          <p:cNvPr id="5" name="TextBox 4"/>
          <p:cNvSpPr txBox="1"/>
          <p:nvPr/>
        </p:nvSpPr>
        <p:spPr>
          <a:xfrm>
            <a:off x="247650" y="1830388"/>
            <a:ext cx="8686800" cy="2740025"/>
          </a:xfrm>
          <a:prstGeom prst="rect">
            <a:avLst/>
          </a:prstGeom>
          <a:noFill/>
        </p:spPr>
        <p:txBody>
          <a:bodyPr>
            <a:spAutoFit/>
          </a:bodyPr>
          <a:lstStyle/>
          <a:p>
            <a:pPr algn="l">
              <a:defRPr/>
            </a:pPr>
            <a:r>
              <a:rPr lang="en-US" sz="2000" dirty="0">
                <a:latin typeface="Verdana"/>
                <a:ea typeface="ＭＳ Ｐゴシック" pitchFamily="-80" charset="-128"/>
                <a:cs typeface="Verdana"/>
              </a:rPr>
              <a:t>The resources Whirlpool had invested in this cash conversion cycle (assuming a 365-day year) were:</a:t>
            </a:r>
          </a:p>
          <a:p>
            <a:pPr lvl="2" algn="l">
              <a:defRPr/>
            </a:pPr>
            <a:r>
              <a:rPr lang="en-US" sz="1800" dirty="0">
                <a:latin typeface="Verdana"/>
                <a:ea typeface="ＭＳ Ｐゴシック" pitchFamily="-80" charset="-128"/>
                <a:cs typeface="Verdana"/>
              </a:rPr>
              <a:t>Inventory		= $15.2 billion x (58/365)	= $2.4</a:t>
            </a:r>
          </a:p>
          <a:p>
            <a:pPr lvl="1" algn="l">
              <a:defRPr/>
            </a:pPr>
            <a:r>
              <a:rPr lang="en-US" sz="1800" dirty="0">
                <a:latin typeface="Verdana"/>
                <a:ea typeface="ＭＳ Ｐゴシック" pitchFamily="-80" charset="-128"/>
                <a:cs typeface="Verdana"/>
              </a:rPr>
              <a:t>+	Accounts receivable	= </a:t>
            </a:r>
            <a:r>
              <a:rPr lang="en-US" sz="1800" dirty="0" smtClean="0">
                <a:latin typeface="Verdana"/>
                <a:ea typeface="ＭＳ Ｐゴシック" pitchFamily="-80" charset="-128"/>
                <a:cs typeface="Verdana"/>
              </a:rPr>
              <a:t>  18.1 </a:t>
            </a:r>
            <a:r>
              <a:rPr lang="en-US" sz="1800" dirty="0">
                <a:latin typeface="Verdana"/>
                <a:ea typeface="ＭＳ Ｐゴシック" pitchFamily="-80" charset="-128"/>
                <a:cs typeface="Verdana"/>
              </a:rPr>
              <a:t>billion x (40/365)	=   2.0</a:t>
            </a:r>
          </a:p>
          <a:p>
            <a:pPr lvl="1" algn="l">
              <a:defRPr/>
            </a:pPr>
            <a:r>
              <a:rPr lang="en-US" sz="1800" dirty="0">
                <a:latin typeface="Verdana"/>
                <a:ea typeface="ＭＳ Ｐゴシック" pitchFamily="-80" charset="-128"/>
                <a:cs typeface="Verdana"/>
              </a:rPr>
              <a:t>-	Accounts payable	= </a:t>
            </a:r>
            <a:r>
              <a:rPr lang="en-US" sz="1800" dirty="0" smtClean="0">
                <a:latin typeface="Verdana"/>
                <a:ea typeface="ＭＳ Ｐゴシック" pitchFamily="-80" charset="-128"/>
                <a:cs typeface="Verdana"/>
              </a:rPr>
              <a:t>  15.2 </a:t>
            </a:r>
            <a:r>
              <a:rPr lang="en-US" sz="1800" dirty="0">
                <a:latin typeface="Verdana"/>
                <a:ea typeface="ＭＳ Ｐゴシック" pitchFamily="-80" charset="-128"/>
                <a:cs typeface="Verdana"/>
              </a:rPr>
              <a:t>billion x (89/365)	= </a:t>
            </a:r>
            <a:r>
              <a:rPr lang="en-US" sz="1800" u="sng" dirty="0">
                <a:latin typeface="Verdana"/>
                <a:ea typeface="ＭＳ Ｐゴシック" pitchFamily="-80" charset="-128"/>
                <a:cs typeface="Verdana"/>
              </a:rPr>
              <a:t>  3.7</a:t>
            </a:r>
            <a:endParaRPr lang="en-US" sz="1800" dirty="0">
              <a:latin typeface="Verdana"/>
              <a:ea typeface="ＭＳ Ｐゴシック" pitchFamily="-80" charset="-128"/>
              <a:cs typeface="Verdana"/>
            </a:endParaRPr>
          </a:p>
          <a:p>
            <a:pPr lvl="1" algn="l">
              <a:defRPr/>
            </a:pPr>
            <a:r>
              <a:rPr lang="en-US" sz="1800" dirty="0">
                <a:latin typeface="Verdana"/>
                <a:ea typeface="ＭＳ Ｐゴシック" pitchFamily="-80" charset="-128"/>
                <a:cs typeface="Verdana"/>
              </a:rPr>
              <a:t>				= Resources invested		= </a:t>
            </a:r>
            <a:r>
              <a:rPr lang="en-US" sz="1800" u="dbl" dirty="0">
                <a:latin typeface="Verdana"/>
                <a:ea typeface="ＭＳ Ｐゴシック" pitchFamily="-80" charset="-128"/>
                <a:cs typeface="Verdana"/>
              </a:rPr>
              <a:t>$0.7</a:t>
            </a:r>
          </a:p>
          <a:p>
            <a:pPr algn="l">
              <a:defRPr/>
            </a:pPr>
            <a:endParaRPr lang="en-US" sz="2000" dirty="0">
              <a:latin typeface="Verdana"/>
              <a:ea typeface="ＭＳ Ｐゴシック" pitchFamily="-80" charset="-128"/>
              <a:cs typeface="Verdana"/>
            </a:endParaRPr>
          </a:p>
          <a:p>
            <a:pPr algn="l">
              <a:defRPr/>
            </a:pPr>
            <a:r>
              <a:rPr lang="en-US" sz="2000" dirty="0">
                <a:latin typeface="Verdana"/>
                <a:ea typeface="ＭＳ Ｐゴシック" pitchFamily="-80" charset="-128"/>
                <a:cs typeface="Verdana"/>
              </a:rPr>
              <a:t>With roughly $700 million committed to working capital, Whirlpool was surely motivated to make improvements.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animEffect transition="in" filter="wipe(left)">
                                      <p:cBhvr>
                                        <p:cTn id="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smtClean="0">
                <a:solidFill>
                  <a:srgbClr val="000000"/>
                </a:solidFill>
                <a:ea typeface="ヒラギノ角ゴ Pro W3" pitchFamily="-84" charset="-128"/>
              </a:rPr>
              <a:t>Matter of Fact</a:t>
            </a:r>
          </a:p>
        </p:txBody>
      </p:sp>
      <p:sp>
        <p:nvSpPr>
          <p:cNvPr id="18435" name="Rectangle 3"/>
          <p:cNvSpPr>
            <a:spLocks noGrp="1" noChangeArrowheads="1"/>
          </p:cNvSpPr>
          <p:nvPr>
            <p:ph idx="1"/>
          </p:nvPr>
        </p:nvSpPr>
        <p:spPr/>
        <p:txBody>
          <a:bodyPr/>
          <a:lstStyle/>
          <a:p>
            <a:pPr eaLnBrk="1" hangingPunct="1">
              <a:buFontTx/>
              <a:buNone/>
            </a:pPr>
            <a:r>
              <a:rPr lang="en-US" altLang="en-US" sz="2800" smtClean="0">
                <a:solidFill>
                  <a:srgbClr val="000000"/>
                </a:solidFill>
                <a:ea typeface="ヒラギノ角ゴ Pro W3" pitchFamily="-84" charset="-128"/>
              </a:rPr>
              <a:t>Increasing speed lowers working capital</a:t>
            </a:r>
          </a:p>
          <a:p>
            <a:pPr lvl="1" eaLnBrk="1" hangingPunct="1"/>
            <a:r>
              <a:rPr lang="en-US" altLang="en-US" sz="2400" smtClean="0">
                <a:solidFill>
                  <a:srgbClr val="000000"/>
                </a:solidFill>
                <a:ea typeface="ヒラギノ角ゴ Pro W3" pitchFamily="-84" charset="-128"/>
              </a:rPr>
              <a:t>A firm can lower its working capital if it can speed up its operating cycle. </a:t>
            </a:r>
          </a:p>
          <a:p>
            <a:pPr lvl="1" eaLnBrk="1" hangingPunct="1"/>
            <a:r>
              <a:rPr lang="en-US" altLang="en-US" sz="2400" smtClean="0">
                <a:solidFill>
                  <a:srgbClr val="000000"/>
                </a:solidFill>
                <a:ea typeface="ヒラギノ角ゴ Pro W3" pitchFamily="-84" charset="-128"/>
              </a:rPr>
              <a:t>For example, if a firm accepts bank credit (like a Visa card), it will receive cash sooner after the sale is transacted than if it has to wait until the customer pays its accounts receivable.</a:t>
            </a:r>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81000" y="0"/>
            <a:ext cx="8763000" cy="1143000"/>
          </a:xfrm>
        </p:spPr>
        <p:txBody>
          <a:bodyPr/>
          <a:lstStyle/>
          <a:p>
            <a:pPr eaLnBrk="1" hangingPunct="1"/>
            <a:r>
              <a:rPr lang="en-US" altLang="en-US" smtClean="0">
                <a:ea typeface="ヒラギノ角ゴ Pro W3" pitchFamily="-84" charset="-128"/>
              </a:rPr>
              <a:t>Cash Conversion Cycle: Funding Requirements of the Cash Conversion Cycle</a:t>
            </a:r>
          </a:p>
        </p:txBody>
      </p:sp>
      <p:sp>
        <p:nvSpPr>
          <p:cNvPr id="19459" name="Rectangle 3"/>
          <p:cNvSpPr>
            <a:spLocks noGrp="1" noChangeArrowheads="1"/>
          </p:cNvSpPr>
          <p:nvPr>
            <p:ph idx="4294967295"/>
          </p:nvPr>
        </p:nvSpPr>
        <p:spPr/>
        <p:txBody>
          <a:bodyPr/>
          <a:lstStyle/>
          <a:p>
            <a:pPr marL="338138" indent="-338138" eaLnBrk="1" hangingPunct="1"/>
            <a:r>
              <a:rPr lang="en-US" altLang="en-US" dirty="0" smtClean="0">
                <a:solidFill>
                  <a:srgbClr val="000000"/>
                </a:solidFill>
                <a:ea typeface="ヒラギノ角ゴ Pro W3" pitchFamily="-84" charset="-128"/>
              </a:rPr>
              <a:t>A </a:t>
            </a:r>
            <a:r>
              <a:rPr lang="en-US" altLang="en-US" b="1" dirty="0" smtClean="0">
                <a:solidFill>
                  <a:srgbClr val="000000"/>
                </a:solidFill>
                <a:ea typeface="ヒラギノ角ゴ Pro W3" pitchFamily="-84" charset="-128"/>
              </a:rPr>
              <a:t>permanent funding requirement</a:t>
            </a:r>
            <a:r>
              <a:rPr lang="en-US" altLang="en-US" dirty="0" smtClean="0">
                <a:solidFill>
                  <a:srgbClr val="000000"/>
                </a:solidFill>
                <a:ea typeface="ヒラギノ角ゴ Pro W3" pitchFamily="-84" charset="-128"/>
              </a:rPr>
              <a:t> is a constant investment in operating assets resulting from constant sales over time.</a:t>
            </a:r>
          </a:p>
          <a:p>
            <a:pPr marL="338138" indent="-338138" eaLnBrk="1" hangingPunct="1"/>
            <a:r>
              <a:rPr lang="en-US" altLang="en-US" dirty="0" smtClean="0">
                <a:solidFill>
                  <a:srgbClr val="000000"/>
                </a:solidFill>
                <a:ea typeface="ヒラギノ角ゴ Pro W3" pitchFamily="-84" charset="-128"/>
              </a:rPr>
              <a:t>A </a:t>
            </a:r>
            <a:r>
              <a:rPr lang="en-US" altLang="en-US" b="1" dirty="0" smtClean="0">
                <a:solidFill>
                  <a:srgbClr val="000000"/>
                </a:solidFill>
                <a:ea typeface="ヒラギノ角ゴ Pro W3" pitchFamily="-84" charset="-128"/>
              </a:rPr>
              <a:t>seasonal funding requirement</a:t>
            </a:r>
            <a:r>
              <a:rPr lang="en-US" altLang="en-US" dirty="0" smtClean="0">
                <a:solidFill>
                  <a:srgbClr val="000000"/>
                </a:solidFill>
                <a:ea typeface="ヒラギノ角ゴ Pro W3" pitchFamily="-84" charset="-128"/>
              </a:rPr>
              <a:t> is an investment in operating assets that varies over time as a result of cyclic sales.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wipe(left)">
                                      <p:cBhvr>
                                        <p:cTn id="7" dur="500"/>
                                        <p:tgtEl>
                                          <p:spTgt spid="194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9459">
                                            <p:txEl>
                                              <p:pRg st="1" end="1"/>
                                            </p:txEl>
                                          </p:spTgt>
                                        </p:tgtEl>
                                        <p:attrNameLst>
                                          <p:attrName>style.visibility</p:attrName>
                                        </p:attrNameLst>
                                      </p:cBhvr>
                                      <p:to>
                                        <p:strVal val="visible"/>
                                      </p:to>
                                    </p:set>
                                    <p:animEffect transition="in" filter="wipe(left)">
                                      <p:cBhvr>
                                        <p:cTn id="12" dur="500"/>
                                        <p:tgtEl>
                                          <p:spTgt spid="1945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en-US" sz="2400" dirty="0" smtClean="0">
                <a:ea typeface="ヒラギノ角ゴ Pro W3" pitchFamily="-84" charset="-128"/>
              </a:rPr>
              <a:t>Cash Conversion Cycle: Funding Requirements of the Cash Conversion Cycle </a:t>
            </a:r>
          </a:p>
        </p:txBody>
      </p:sp>
      <p:sp>
        <p:nvSpPr>
          <p:cNvPr id="20483" name="Rectangle 3"/>
          <p:cNvSpPr>
            <a:spLocks noGrp="1" noChangeArrowheads="1"/>
          </p:cNvSpPr>
          <p:nvPr>
            <p:ph idx="4294967295"/>
          </p:nvPr>
        </p:nvSpPr>
        <p:spPr/>
        <p:txBody>
          <a:bodyPr/>
          <a:lstStyle/>
          <a:p>
            <a:pPr marL="0" indent="0" eaLnBrk="1" hangingPunct="1">
              <a:buFontTx/>
              <a:buNone/>
            </a:pPr>
            <a:r>
              <a:rPr lang="en-US" altLang="en-US" dirty="0" smtClean="0">
                <a:solidFill>
                  <a:srgbClr val="000000"/>
                </a:solidFill>
                <a:ea typeface="ヒラギノ角ゴ Pro W3" pitchFamily="-84" charset="-128"/>
              </a:rPr>
              <a:t>Nicholson Company holds, on average, $50,000 in cash and marketable securities, $1,250,000 in inventory, and $750,000 in accounts receivable. Nicholson</a:t>
            </a:r>
            <a:r>
              <a:rPr lang="ja-JP" altLang="en-US" dirty="0" smtClean="0">
                <a:solidFill>
                  <a:srgbClr val="000000"/>
                </a:solidFill>
                <a:ea typeface="ヒラギノ角ゴ Pro W3" pitchFamily="-84" charset="-128"/>
              </a:rPr>
              <a:t>’</a:t>
            </a:r>
            <a:r>
              <a:rPr lang="en-US" altLang="ja-JP" dirty="0" smtClean="0">
                <a:solidFill>
                  <a:srgbClr val="000000"/>
                </a:solidFill>
                <a:ea typeface="ヒラギノ角ゴ Pro W3" pitchFamily="-84" charset="-128"/>
              </a:rPr>
              <a:t>s business is very stable over time, so its operating assets can be viewed as permanent. In addition, Nicholson</a:t>
            </a:r>
            <a:r>
              <a:rPr lang="ja-JP" altLang="en-US" dirty="0" smtClean="0">
                <a:solidFill>
                  <a:srgbClr val="000000"/>
                </a:solidFill>
                <a:ea typeface="ヒラギノ角ゴ Pro W3" pitchFamily="-84" charset="-128"/>
              </a:rPr>
              <a:t>’</a:t>
            </a:r>
            <a:r>
              <a:rPr lang="en-US" altLang="ja-JP" dirty="0" smtClean="0">
                <a:solidFill>
                  <a:srgbClr val="000000"/>
                </a:solidFill>
                <a:ea typeface="ヒラギノ角ゴ Pro W3" pitchFamily="-84" charset="-128"/>
              </a:rPr>
              <a:t>s accounts payable of $425,000 are stable over time. Thus, Nicholson has a permanent investment in operating assets of $1,625,000 ($50,000 + $1,250,000 + $750,000 - $425,000). That amount would also equal its permanent funding requirement.</a:t>
            </a:r>
            <a:endParaRPr lang="en-US" altLang="en-US" dirty="0" smtClean="0">
              <a:solidFill>
                <a:srgbClr val="000000"/>
              </a:solidFill>
              <a:ea typeface="ヒラギノ角ゴ Pro W3" pitchFamily="-84" charset="-128"/>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en-US" sz="2400" dirty="0" smtClean="0">
                <a:ea typeface="ヒラギノ角ゴ Pro W3" pitchFamily="-84" charset="-128"/>
              </a:rPr>
              <a:t>Cash Conversion Cycle: Funding Requirements of the Cash Conversion Cycle </a:t>
            </a:r>
          </a:p>
        </p:txBody>
      </p:sp>
      <p:sp>
        <p:nvSpPr>
          <p:cNvPr id="20483" name="Rectangle 3"/>
          <p:cNvSpPr>
            <a:spLocks noGrp="1" noChangeArrowheads="1"/>
          </p:cNvSpPr>
          <p:nvPr>
            <p:ph idx="4294967295"/>
          </p:nvPr>
        </p:nvSpPr>
        <p:spPr>
          <a:xfrm>
            <a:off x="304800" y="1447800"/>
            <a:ext cx="8610600" cy="4648200"/>
          </a:xfrm>
        </p:spPr>
        <p:txBody>
          <a:bodyPr/>
          <a:lstStyle/>
          <a:p>
            <a:pPr marL="0" indent="0" eaLnBrk="1" hangingPunct="1">
              <a:buFontTx/>
              <a:buNone/>
            </a:pPr>
            <a:r>
              <a:rPr lang="en-US" altLang="en-US" dirty="0" smtClean="0">
                <a:solidFill>
                  <a:srgbClr val="000000"/>
                </a:solidFill>
                <a:ea typeface="ヒラギノ角ゴ Pro W3" pitchFamily="-84" charset="-128"/>
              </a:rPr>
              <a:t>Semper Pump Company has seasonal funding needs. Semper holds, at minimum, $25,000 in cash and marketable securities, $100,000 in inventory, and $60,000 in accounts receivable. At peak times </a:t>
            </a:r>
            <a:r>
              <a:rPr lang="en-US" altLang="en-US" dirty="0" err="1" smtClean="0">
                <a:solidFill>
                  <a:srgbClr val="000000"/>
                </a:solidFill>
                <a:ea typeface="ヒラギノ角ゴ Pro W3" pitchFamily="-84" charset="-128"/>
              </a:rPr>
              <a:t>Semper’s</a:t>
            </a:r>
            <a:r>
              <a:rPr lang="en-US" altLang="en-US" dirty="0" smtClean="0">
                <a:solidFill>
                  <a:srgbClr val="000000"/>
                </a:solidFill>
                <a:ea typeface="ヒラギノ角ゴ Pro W3" pitchFamily="-84" charset="-128"/>
              </a:rPr>
              <a:t> inventory increases </a:t>
            </a:r>
            <a:r>
              <a:rPr lang="en-US" altLang="en-US" dirty="0" smtClean="0">
                <a:solidFill>
                  <a:srgbClr val="000000"/>
                </a:solidFill>
                <a:ea typeface="ヒラギノ角ゴ Pro W3" pitchFamily="-84" charset="-128"/>
              </a:rPr>
              <a:t>to $</a:t>
            </a:r>
            <a:r>
              <a:rPr lang="en-US" altLang="en-US" dirty="0" smtClean="0">
                <a:solidFill>
                  <a:srgbClr val="000000"/>
                </a:solidFill>
                <a:ea typeface="ヒラギノ角ゴ Pro W3" pitchFamily="-84" charset="-128"/>
              </a:rPr>
              <a:t>750,000, and its accounts receivable increase to $400,000. Accounts payable</a:t>
            </a:r>
            <a:r>
              <a:rPr lang="en-US" altLang="ja-JP" dirty="0" smtClean="0">
                <a:solidFill>
                  <a:srgbClr val="000000"/>
                </a:solidFill>
                <a:ea typeface="ヒラギノ角ゴ Pro W3" pitchFamily="-84" charset="-128"/>
              </a:rPr>
              <a:t> remain at $50,000.</a:t>
            </a:r>
          </a:p>
          <a:p>
            <a:pPr marL="0" indent="0" eaLnBrk="1" hangingPunct="1">
              <a:buFontTx/>
              <a:buNone/>
            </a:pPr>
            <a:r>
              <a:rPr lang="en-US" altLang="ja-JP" i="1" dirty="0" smtClean="0">
                <a:solidFill>
                  <a:srgbClr val="000000"/>
                </a:solidFill>
                <a:latin typeface="Cambria Math" panose="02040503050406030204" pitchFamily="18" charset="0"/>
                <a:ea typeface="Cambria Math" panose="02040503050406030204" pitchFamily="18" charset="0"/>
              </a:rPr>
              <a:t>Permanent </a:t>
            </a:r>
            <a:r>
              <a:rPr lang="en-US" altLang="ja-JP" i="1" dirty="0" err="1" smtClean="0">
                <a:solidFill>
                  <a:srgbClr val="000000"/>
                </a:solidFill>
                <a:latin typeface="Cambria Math" panose="02040503050406030204" pitchFamily="18" charset="0"/>
                <a:ea typeface="Cambria Math" panose="02040503050406030204" pitchFamily="18" charset="0"/>
              </a:rPr>
              <a:t>funding</a:t>
            </a:r>
            <a:r>
              <a:rPr lang="en-US" altLang="ja-JP" i="1" baseline="-25000" dirty="0" err="1" smtClean="0">
                <a:solidFill>
                  <a:srgbClr val="000000"/>
                </a:solidFill>
                <a:latin typeface="Cambria Math" panose="02040503050406030204" pitchFamily="18" charset="0"/>
                <a:ea typeface="Cambria Math" panose="02040503050406030204" pitchFamily="18" charset="0"/>
              </a:rPr>
              <a:t>min</a:t>
            </a:r>
            <a:r>
              <a:rPr lang="en-US" altLang="ja-JP" i="1" dirty="0" smtClean="0">
                <a:solidFill>
                  <a:srgbClr val="000000"/>
                </a:solidFill>
                <a:latin typeface="Cambria Math" panose="02040503050406030204" pitchFamily="18" charset="0"/>
                <a:ea typeface="Cambria Math" panose="02040503050406030204" pitchFamily="18" charset="0"/>
              </a:rPr>
              <a:t> </a:t>
            </a:r>
            <a:r>
              <a:rPr lang="en-US" altLang="ja-JP" i="1" dirty="0" smtClean="0">
                <a:solidFill>
                  <a:srgbClr val="000000"/>
                </a:solidFill>
                <a:latin typeface="Cambria Math" panose="02040503050406030204" pitchFamily="18" charset="0"/>
                <a:ea typeface="Cambria Math" panose="02040503050406030204" pitchFamily="18" charset="0"/>
              </a:rPr>
              <a:t>= $25,000 + $100,000 + $60,000 - $50,000 = $135,000  </a:t>
            </a:r>
          </a:p>
          <a:p>
            <a:pPr marL="0" indent="0" eaLnBrk="1" hangingPunct="1">
              <a:buNone/>
            </a:pPr>
            <a:r>
              <a:rPr lang="en-US" altLang="ja-JP" i="1" dirty="0" smtClean="0">
                <a:solidFill>
                  <a:srgbClr val="000000"/>
                </a:solidFill>
                <a:latin typeface="Cambria Math" panose="02040503050406030204" pitchFamily="18" charset="0"/>
                <a:ea typeface="Cambria Math" panose="02040503050406030204" pitchFamily="18" charset="0"/>
              </a:rPr>
              <a:t>Seasonal </a:t>
            </a:r>
            <a:r>
              <a:rPr lang="en-US" altLang="ja-JP" i="1" dirty="0" err="1" smtClean="0">
                <a:solidFill>
                  <a:srgbClr val="000000"/>
                </a:solidFill>
                <a:latin typeface="Cambria Math" panose="02040503050406030204" pitchFamily="18" charset="0"/>
                <a:ea typeface="Cambria Math" panose="02040503050406030204" pitchFamily="18" charset="0"/>
              </a:rPr>
              <a:t>funding</a:t>
            </a:r>
            <a:r>
              <a:rPr lang="en-US" altLang="ja-JP" i="1" baseline="-25000" dirty="0" err="1" smtClean="0">
                <a:solidFill>
                  <a:srgbClr val="000000"/>
                </a:solidFill>
                <a:latin typeface="Cambria Math" panose="02040503050406030204" pitchFamily="18" charset="0"/>
                <a:ea typeface="Cambria Math" panose="02040503050406030204" pitchFamily="18" charset="0"/>
              </a:rPr>
              <a:t>max</a:t>
            </a:r>
            <a:r>
              <a:rPr lang="en-US" altLang="ja-JP" i="1" dirty="0" smtClean="0">
                <a:solidFill>
                  <a:srgbClr val="000000"/>
                </a:solidFill>
                <a:latin typeface="Cambria Math" panose="02040503050406030204" pitchFamily="18" charset="0"/>
                <a:ea typeface="Cambria Math" panose="02040503050406030204" pitchFamily="18" charset="0"/>
              </a:rPr>
              <a:t> </a:t>
            </a:r>
            <a:r>
              <a:rPr lang="en-US" altLang="ja-JP" i="1" dirty="0">
                <a:solidFill>
                  <a:srgbClr val="000000"/>
                </a:solidFill>
                <a:latin typeface="Cambria Math" panose="02040503050406030204" pitchFamily="18" charset="0"/>
                <a:ea typeface="Cambria Math" panose="02040503050406030204" pitchFamily="18" charset="0"/>
              </a:rPr>
              <a:t>= </a:t>
            </a:r>
            <a:r>
              <a:rPr lang="en-US" altLang="ja-JP" i="1" dirty="0" smtClean="0">
                <a:solidFill>
                  <a:srgbClr val="000000"/>
                </a:solidFill>
                <a:latin typeface="Cambria Math" panose="02040503050406030204" pitchFamily="18" charset="0"/>
                <a:ea typeface="Cambria Math" panose="02040503050406030204" pitchFamily="18" charset="0"/>
              </a:rPr>
              <a:t>($</a:t>
            </a:r>
            <a:r>
              <a:rPr lang="en-US" altLang="ja-JP" i="1" dirty="0">
                <a:solidFill>
                  <a:srgbClr val="000000"/>
                </a:solidFill>
                <a:latin typeface="Cambria Math" panose="02040503050406030204" pitchFamily="18" charset="0"/>
                <a:ea typeface="Cambria Math" panose="02040503050406030204" pitchFamily="18" charset="0"/>
              </a:rPr>
              <a:t>25,000 + </a:t>
            </a:r>
            <a:r>
              <a:rPr lang="en-US" altLang="ja-JP" i="1" dirty="0" smtClean="0">
                <a:solidFill>
                  <a:srgbClr val="000000"/>
                </a:solidFill>
                <a:latin typeface="Cambria Math" panose="02040503050406030204" pitchFamily="18" charset="0"/>
                <a:ea typeface="Cambria Math" panose="02040503050406030204" pitchFamily="18" charset="0"/>
              </a:rPr>
              <a:t>$750,000 </a:t>
            </a:r>
            <a:r>
              <a:rPr lang="en-US" altLang="ja-JP" i="1" dirty="0">
                <a:solidFill>
                  <a:srgbClr val="000000"/>
                </a:solidFill>
                <a:latin typeface="Cambria Math" panose="02040503050406030204" pitchFamily="18" charset="0"/>
                <a:ea typeface="Cambria Math" panose="02040503050406030204" pitchFamily="18" charset="0"/>
              </a:rPr>
              <a:t>+ </a:t>
            </a:r>
            <a:r>
              <a:rPr lang="en-US" altLang="ja-JP" i="1" dirty="0" smtClean="0">
                <a:solidFill>
                  <a:srgbClr val="000000"/>
                </a:solidFill>
                <a:latin typeface="Cambria Math" panose="02040503050406030204" pitchFamily="18" charset="0"/>
                <a:ea typeface="Cambria Math" panose="02040503050406030204" pitchFamily="18" charset="0"/>
              </a:rPr>
              <a:t>$400,000 </a:t>
            </a:r>
            <a:r>
              <a:rPr lang="en-US" altLang="ja-JP" i="1" dirty="0">
                <a:solidFill>
                  <a:srgbClr val="000000"/>
                </a:solidFill>
                <a:latin typeface="Cambria Math" panose="02040503050406030204" pitchFamily="18" charset="0"/>
                <a:ea typeface="Cambria Math" panose="02040503050406030204" pitchFamily="18" charset="0"/>
              </a:rPr>
              <a:t>- $</a:t>
            </a:r>
            <a:r>
              <a:rPr lang="en-US" altLang="ja-JP" i="1" dirty="0" smtClean="0">
                <a:solidFill>
                  <a:srgbClr val="000000"/>
                </a:solidFill>
                <a:latin typeface="Cambria Math" panose="02040503050406030204" pitchFamily="18" charset="0"/>
                <a:ea typeface="Cambria Math" panose="02040503050406030204" pitchFamily="18" charset="0"/>
              </a:rPr>
              <a:t>50,000)  -  </a:t>
            </a:r>
            <a:r>
              <a:rPr lang="en-US" altLang="ja-JP" i="1" dirty="0">
                <a:solidFill>
                  <a:srgbClr val="000000"/>
                </a:solidFill>
                <a:latin typeface="Cambria Math" panose="02040503050406030204" pitchFamily="18" charset="0"/>
                <a:ea typeface="Cambria Math" panose="02040503050406030204" pitchFamily="18" charset="0"/>
              </a:rPr>
              <a:t>$135,000  </a:t>
            </a:r>
            <a:r>
              <a:rPr lang="en-US" altLang="ja-JP" i="1" dirty="0" smtClean="0">
                <a:solidFill>
                  <a:srgbClr val="000000"/>
                </a:solidFill>
                <a:latin typeface="Cambria Math" panose="02040503050406030204" pitchFamily="18" charset="0"/>
                <a:ea typeface="Cambria Math" panose="02040503050406030204" pitchFamily="18" charset="0"/>
              </a:rPr>
              <a:t>= $990,000</a:t>
            </a:r>
            <a:r>
              <a:rPr lang="en-US" altLang="ja-JP" dirty="0" smtClean="0">
                <a:solidFill>
                  <a:srgbClr val="000000"/>
                </a:solidFill>
                <a:ea typeface="ヒラギノ角ゴ Pro W3" pitchFamily="-84" charset="-128"/>
              </a:rPr>
              <a:t>.</a:t>
            </a:r>
          </a:p>
          <a:p>
            <a:pPr marL="0" indent="0" eaLnBrk="1" hangingPunct="1">
              <a:buNone/>
            </a:pPr>
            <a:r>
              <a:rPr lang="en-US" altLang="en-US" i="1" dirty="0" smtClean="0">
                <a:solidFill>
                  <a:srgbClr val="000000"/>
                </a:solidFill>
                <a:latin typeface="Cambria Math" panose="02040503050406030204" pitchFamily="18" charset="0"/>
                <a:ea typeface="Cambria Math" panose="02040503050406030204" pitchFamily="18" charset="0"/>
              </a:rPr>
              <a:t>Total funding varies from $135,000 to $1,125,000</a:t>
            </a:r>
          </a:p>
        </p:txBody>
      </p:sp>
    </p:spTree>
    <p:extLst>
      <p:ext uri="{BB962C8B-B14F-4D97-AF65-F5344CB8AC3E}">
        <p14:creationId xmlns:p14="http://schemas.microsoft.com/office/powerpoint/2010/main" val="7690839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en-US" smtClean="0">
                <a:solidFill>
                  <a:srgbClr val="000000"/>
                </a:solidFill>
                <a:ea typeface="ヒラギノ角ゴ Pro W3" pitchFamily="-84" charset="-128"/>
              </a:rPr>
              <a:t>Learning Goals</a:t>
            </a:r>
          </a:p>
        </p:txBody>
      </p:sp>
      <p:sp>
        <p:nvSpPr>
          <p:cNvPr id="4099" name="Rectangle 3"/>
          <p:cNvSpPr>
            <a:spLocks noGrp="1" noChangeArrowheads="1"/>
          </p:cNvSpPr>
          <p:nvPr>
            <p:ph idx="1"/>
          </p:nvPr>
        </p:nvSpPr>
        <p:spPr/>
        <p:txBody>
          <a:bodyPr/>
          <a:lstStyle/>
          <a:p>
            <a:pPr marL="911225" indent="-911225" eaLnBrk="1" hangingPunct="1">
              <a:spcBef>
                <a:spcPts val="2400"/>
              </a:spcBef>
              <a:buFontTx/>
              <a:buNone/>
            </a:pPr>
            <a:r>
              <a:rPr lang="en-US" altLang="en-US" smtClean="0">
                <a:solidFill>
                  <a:srgbClr val="000000"/>
                </a:solidFill>
                <a:ea typeface="ヒラギノ角ゴ Pro W3" pitchFamily="-84" charset="-128"/>
              </a:rPr>
              <a:t>LG1	Understand working capital management, net working capital, and the related trade-off between profitability and risk.</a:t>
            </a:r>
          </a:p>
          <a:p>
            <a:pPr marL="911225" indent="-911225" eaLnBrk="1" hangingPunct="1">
              <a:spcBef>
                <a:spcPts val="2400"/>
              </a:spcBef>
              <a:buFontTx/>
              <a:buNone/>
            </a:pPr>
            <a:r>
              <a:rPr lang="en-US" altLang="en-US" smtClean="0">
                <a:solidFill>
                  <a:srgbClr val="000000"/>
                </a:solidFill>
                <a:ea typeface="ヒラギノ角ゴ Pro W3" pitchFamily="-84" charset="-128"/>
              </a:rPr>
              <a:t>LG2	Describe the cash conversion cycle, its funding requirements, and the key strategies for managing it.</a:t>
            </a:r>
          </a:p>
          <a:p>
            <a:pPr marL="911225" indent="-911225" eaLnBrk="1" hangingPunct="1">
              <a:spcBef>
                <a:spcPts val="2400"/>
              </a:spcBef>
              <a:buFontTx/>
              <a:buNone/>
            </a:pPr>
            <a:r>
              <a:rPr lang="en-US" altLang="en-US" smtClean="0">
                <a:solidFill>
                  <a:srgbClr val="000000"/>
                </a:solidFill>
                <a:ea typeface="ヒラギノ角ゴ Pro W3" pitchFamily="-84" charset="-128"/>
              </a:rPr>
              <a:t>LG3	Discuss inventory management: differing views, common techniques, and international concerns.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en-US" smtClean="0">
                <a:ea typeface="ヒラギノ角ゴ Pro W3" pitchFamily="-84" charset="-128"/>
              </a:rPr>
              <a:t>Figure 14.3 Semper Pump Company</a:t>
            </a:r>
            <a:r>
              <a:rPr lang="ja-JP" altLang="en-US" smtClean="0">
                <a:ea typeface="ヒラギノ角ゴ Pro W3" pitchFamily="-84" charset="-128"/>
              </a:rPr>
              <a:t>’</a:t>
            </a:r>
            <a:r>
              <a:rPr lang="en-US" altLang="ja-JP" smtClean="0">
                <a:ea typeface="ヒラギノ角ゴ Pro W3" pitchFamily="-84" charset="-128"/>
              </a:rPr>
              <a:t>s Total Funding Requirements</a:t>
            </a:r>
            <a:endParaRPr lang="en-US" altLang="en-US" smtClean="0">
              <a:ea typeface="ヒラギノ角ゴ Pro W3" pitchFamily="-84" charset="-128"/>
            </a:endParaRPr>
          </a:p>
        </p:txBody>
      </p:sp>
      <p:sp>
        <p:nvSpPr>
          <p:cNvPr id="21507" name="TextBox 6"/>
          <p:cNvSpPr txBox="1">
            <a:spLocks noChangeArrowheads="1"/>
          </p:cNvSpPr>
          <p:nvPr/>
        </p:nvSpPr>
        <p:spPr bwMode="auto">
          <a:xfrm>
            <a:off x="381000" y="1371600"/>
            <a:ext cx="84582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algn="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l"/>
            <a:r>
              <a:rPr lang="en-US" altLang="en-US" sz="2000">
                <a:latin typeface="Verdana" pitchFamily="34" charset="0"/>
              </a:rPr>
              <a:t>Semper Pump Company has seasonal funding needs. Semper has seasonal sales, with its peak sales being driven by the summertime purchases of bicycle pumps</a:t>
            </a:r>
            <a:r>
              <a:rPr lang="en-US" altLang="en-US">
                <a:latin typeface="Verdana" pitchFamily="34" charset="0"/>
              </a:rPr>
              <a:t>.</a:t>
            </a:r>
          </a:p>
        </p:txBody>
      </p:sp>
      <p:pic>
        <p:nvPicPr>
          <p:cNvPr id="21508" name="Picture 7" descr="fig15_03.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514600"/>
            <a:ext cx="7416800" cy="384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tLang="en-US" smtClean="0">
                <a:ea typeface="ヒラギノ角ゴ Pro W3" pitchFamily="-84" charset="-128"/>
              </a:rPr>
              <a:t>Cash Conversion Cycle: Aggressive versus Conservative Seasonal Funding Strategies</a:t>
            </a:r>
          </a:p>
        </p:txBody>
      </p:sp>
      <p:sp>
        <p:nvSpPr>
          <p:cNvPr id="22531" name="Rectangle 3"/>
          <p:cNvSpPr>
            <a:spLocks noGrp="1" noChangeArrowheads="1"/>
          </p:cNvSpPr>
          <p:nvPr>
            <p:ph idx="4294967295"/>
          </p:nvPr>
        </p:nvSpPr>
        <p:spPr/>
        <p:txBody>
          <a:bodyPr/>
          <a:lstStyle/>
          <a:p>
            <a:pPr marL="0" indent="0" eaLnBrk="1" hangingPunct="1">
              <a:buFontTx/>
              <a:buNone/>
            </a:pPr>
            <a:r>
              <a:rPr lang="en-US" altLang="en-US" dirty="0" smtClean="0">
                <a:solidFill>
                  <a:srgbClr val="000000"/>
                </a:solidFill>
                <a:ea typeface="ヒラギノ角ゴ Pro W3" pitchFamily="-84" charset="-128"/>
              </a:rPr>
              <a:t>An </a:t>
            </a:r>
            <a:r>
              <a:rPr lang="en-US" altLang="en-US" b="1" dirty="0" smtClean="0">
                <a:solidFill>
                  <a:srgbClr val="000000"/>
                </a:solidFill>
                <a:ea typeface="ヒラギノ角ゴ Pro W3" pitchFamily="-84" charset="-128"/>
              </a:rPr>
              <a:t>aggressive funding strategy</a:t>
            </a:r>
            <a:r>
              <a:rPr lang="en-US" altLang="en-US" dirty="0" smtClean="0">
                <a:solidFill>
                  <a:srgbClr val="000000"/>
                </a:solidFill>
                <a:ea typeface="ヒラギノ角ゴ Pro W3" pitchFamily="-84" charset="-128"/>
              </a:rPr>
              <a:t> is a funding strategy under which the firm funds its seasonal requirements with short-term debt and its permanent requirements with long-term debt.</a:t>
            </a:r>
          </a:p>
          <a:p>
            <a:pPr marL="0" indent="0" eaLnBrk="1" hangingPunct="1">
              <a:buFontTx/>
              <a:buNone/>
            </a:pPr>
            <a:r>
              <a:rPr lang="en-US" altLang="en-US" dirty="0" smtClean="0">
                <a:solidFill>
                  <a:srgbClr val="000000"/>
                </a:solidFill>
                <a:ea typeface="ヒラギノ角ゴ Pro W3" pitchFamily="-84" charset="-128"/>
              </a:rPr>
              <a:t>A </a:t>
            </a:r>
            <a:r>
              <a:rPr lang="en-US" altLang="en-US" b="1" dirty="0" smtClean="0">
                <a:solidFill>
                  <a:srgbClr val="000000"/>
                </a:solidFill>
                <a:ea typeface="ヒラギノ角ゴ Pro W3" pitchFamily="-84" charset="-128"/>
              </a:rPr>
              <a:t>conservative funding strategy</a:t>
            </a:r>
            <a:r>
              <a:rPr lang="en-US" altLang="en-US" dirty="0" smtClean="0">
                <a:solidFill>
                  <a:srgbClr val="000000"/>
                </a:solidFill>
                <a:ea typeface="ヒラギノ角ゴ Pro W3" pitchFamily="-84" charset="-128"/>
              </a:rPr>
              <a:t> is a funding strategy under which the firm funds both its seasonal and its permanent requirements with long-term debt.</a:t>
            </a:r>
            <a:endParaRPr lang="en-US" altLang="en-US" b="1" i="1" dirty="0" smtClean="0">
              <a:solidFill>
                <a:srgbClr val="000000"/>
              </a:solidFill>
              <a:ea typeface="ヒラギノ角ゴ Pro W3" pitchFamily="-8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wipe(left)">
                                      <p:cBhvr>
                                        <p:cTn id="7" dur="500"/>
                                        <p:tgtEl>
                                          <p:spTgt spid="225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2531">
                                            <p:txEl>
                                              <p:pRg st="1" end="1"/>
                                            </p:txEl>
                                          </p:spTgt>
                                        </p:tgtEl>
                                        <p:attrNameLst>
                                          <p:attrName>style.visibility</p:attrName>
                                        </p:attrNameLst>
                                      </p:cBhvr>
                                      <p:to>
                                        <p:strVal val="visible"/>
                                      </p:to>
                                    </p:set>
                                    <p:animEffect transition="in" filter="wipe(left)">
                                      <p:cBhvr>
                                        <p:cTn id="12" dur="500"/>
                                        <p:tgtEl>
                                          <p:spTgt spid="2253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tLang="en-US" smtClean="0">
                <a:ea typeface="ヒラギノ角ゴ Pro W3" pitchFamily="-84" charset="-128"/>
              </a:rPr>
              <a:t>Cash Conversion Cycle: Aggressive versus Conservative Seasonal Funding Strategies</a:t>
            </a:r>
          </a:p>
        </p:txBody>
      </p:sp>
      <p:sp>
        <p:nvSpPr>
          <p:cNvPr id="23555" name="Rectangle 3"/>
          <p:cNvSpPr>
            <a:spLocks noGrp="1" noChangeArrowheads="1"/>
          </p:cNvSpPr>
          <p:nvPr>
            <p:ph idx="4294967295"/>
          </p:nvPr>
        </p:nvSpPr>
        <p:spPr/>
        <p:txBody>
          <a:bodyPr/>
          <a:lstStyle/>
          <a:p>
            <a:pPr marL="0" indent="0" defTabSz="800100" eaLnBrk="1" hangingPunct="1">
              <a:buFontTx/>
              <a:buNone/>
              <a:tabLst>
                <a:tab pos="863600" algn="l"/>
                <a:tab pos="3835400" algn="l"/>
                <a:tab pos="5435600" algn="r"/>
                <a:tab pos="6350000" algn="r"/>
                <a:tab pos="7086600" algn="r"/>
              </a:tabLst>
            </a:pPr>
            <a:r>
              <a:rPr lang="en-US" altLang="en-US" sz="2000" smtClean="0">
                <a:solidFill>
                  <a:srgbClr val="000000"/>
                </a:solidFill>
                <a:ea typeface="ヒラギノ角ゴ Pro W3" pitchFamily="-84" charset="-128"/>
              </a:rPr>
              <a:t>Semper Pump Company has a permanent funding requirement of $135,000 in operating assets and seasonal funding requirements that vary between $0 and $990,000 and average $101,250. If Semper can borrow short-term funds at 6.25% and long-term funds at 8%, and if it can earn 5% on the investment of any surplus balances, then the annual cost of an aggressive strategy for seasonal funding will be:</a:t>
            </a:r>
          </a:p>
        </p:txBody>
      </p:sp>
      <p:graphicFrame>
        <p:nvGraphicFramePr>
          <p:cNvPr id="168101" name="Group 165"/>
          <p:cNvGraphicFramePr>
            <a:graphicFrameLocks noGrp="1"/>
          </p:cNvGraphicFramePr>
          <p:nvPr/>
        </p:nvGraphicFramePr>
        <p:xfrm>
          <a:off x="177800" y="4267200"/>
          <a:ext cx="8763000" cy="1508126"/>
        </p:xfrm>
        <a:graphic>
          <a:graphicData uri="http://schemas.openxmlformats.org/drawingml/2006/table">
            <a:tbl>
              <a:tblPr/>
              <a:tblGrid>
                <a:gridCol w="304800"/>
                <a:gridCol w="4038600"/>
                <a:gridCol w="228600"/>
                <a:gridCol w="2438400"/>
                <a:gridCol w="228600"/>
                <a:gridCol w="1524000"/>
              </a:tblGrid>
              <a:tr h="373063">
                <a:tc>
                  <a:txBody>
                    <a:bodyPr/>
                    <a:lstStyle>
                      <a:lvl1pPr algn="l">
                        <a:spcBef>
                          <a:spcPct val="20000"/>
                        </a:spcBef>
                        <a:defRPr sz="2000">
                          <a:solidFill>
                            <a:schemeClr val="tx1"/>
                          </a:solidFill>
                          <a:latin typeface="Verdana" pitchFamily="34" charset="0"/>
                          <a:ea typeface="ヒラギノ角ゴ Pro W3" pitchFamily="-84" charset="-128"/>
                        </a:defRPr>
                      </a:lvl1pPr>
                      <a:lvl2pPr marL="742950" indent="-285750" algn="l">
                        <a:spcBef>
                          <a:spcPct val="20000"/>
                        </a:spcBef>
                        <a:defRPr>
                          <a:solidFill>
                            <a:schemeClr val="tx1"/>
                          </a:solidFill>
                          <a:latin typeface="Verdana" pitchFamily="34" charset="0"/>
                          <a:ea typeface="ヒラギノ角ゴ Pro W3" pitchFamily="-84" charset="-128"/>
                        </a:defRPr>
                      </a:lvl2pPr>
                      <a:lvl3pPr marL="1143000" indent="-228600" algn="l">
                        <a:spcBef>
                          <a:spcPct val="20000"/>
                        </a:spcBef>
                        <a:defRPr sz="1600">
                          <a:solidFill>
                            <a:schemeClr val="tx1"/>
                          </a:solidFill>
                          <a:latin typeface="Verdana" pitchFamily="34" charset="0"/>
                          <a:ea typeface="ＭＳ Ｐゴシック" pitchFamily="34" charset="-128"/>
                        </a:defRPr>
                      </a:lvl3pPr>
                      <a:lvl4pPr marL="1600200" indent="-228600" algn="l">
                        <a:spcBef>
                          <a:spcPct val="20000"/>
                        </a:spcBef>
                        <a:defRPr sz="1400">
                          <a:solidFill>
                            <a:schemeClr val="tx1"/>
                          </a:solidFill>
                          <a:latin typeface="Verdana" pitchFamily="34" charset="0"/>
                          <a:ea typeface="ＭＳ Ｐゴシック" pitchFamily="34" charset="-128"/>
                        </a:defRPr>
                      </a:lvl4pPr>
                      <a:lvl5pPr marL="2057400" indent="-228600" algn="l">
                        <a:spcBef>
                          <a:spcPct val="20000"/>
                        </a:spcBef>
                        <a:defRPr sz="1400">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pPr>
                      <a:endParaRPr kumimoji="0" lang="en-US" altLang="en-US" sz="1600" b="0" i="1" u="none" strike="noStrike" cap="none" normalizeH="0" baseline="-25000" smtClean="0">
                        <a:ln>
                          <a:noFill/>
                        </a:ln>
                        <a:solidFill>
                          <a:srgbClr val="000000"/>
                        </a:solidFill>
                        <a:effectLst/>
                        <a:latin typeface="Verdana" pitchFamily="34" charset="0"/>
                        <a:ea typeface="ＭＳ Ｐゴシック" pitchFamily="34" charset="-128"/>
                      </a:endParaRPr>
                    </a:p>
                  </a:txBody>
                  <a:tcPr marL="45720" marR="45720" marT="0" marB="0" horzOverflow="overflow">
                    <a:lnL>
                      <a:noFill/>
                    </a:lnL>
                    <a:lnR>
                      <a:noFill/>
                    </a:lnR>
                    <a:lnT>
                      <a:noFill/>
                    </a:lnT>
                    <a:lnB>
                      <a:noFill/>
                    </a:lnB>
                    <a:lnTlToBr>
                      <a:noFill/>
                    </a:lnTlToBr>
                    <a:lnBlToTr>
                      <a:noFill/>
                    </a:lnBlToTr>
                    <a:noFill/>
                  </a:tcPr>
                </a:tc>
                <a:tc>
                  <a:txBody>
                    <a:bodyPr/>
                    <a:lstStyle>
                      <a:lvl1pPr algn="l">
                        <a:spcBef>
                          <a:spcPct val="20000"/>
                        </a:spcBef>
                        <a:defRPr sz="2000">
                          <a:solidFill>
                            <a:schemeClr val="tx1"/>
                          </a:solidFill>
                          <a:latin typeface="Verdana" pitchFamily="34" charset="0"/>
                          <a:ea typeface="ヒラギノ角ゴ Pro W3" pitchFamily="-84" charset="-128"/>
                        </a:defRPr>
                      </a:lvl1pPr>
                      <a:lvl2pPr marL="742950" indent="-285750" algn="l">
                        <a:spcBef>
                          <a:spcPct val="20000"/>
                        </a:spcBef>
                        <a:defRPr>
                          <a:solidFill>
                            <a:schemeClr val="tx1"/>
                          </a:solidFill>
                          <a:latin typeface="Verdana" pitchFamily="34" charset="0"/>
                          <a:ea typeface="ヒラギノ角ゴ Pro W3" pitchFamily="-84" charset="-128"/>
                        </a:defRPr>
                      </a:lvl2pPr>
                      <a:lvl3pPr marL="1143000" indent="-228600" algn="l">
                        <a:spcBef>
                          <a:spcPct val="20000"/>
                        </a:spcBef>
                        <a:defRPr sz="1600">
                          <a:solidFill>
                            <a:schemeClr val="tx1"/>
                          </a:solidFill>
                          <a:latin typeface="Verdana" pitchFamily="34" charset="0"/>
                          <a:ea typeface="ＭＳ Ｐゴシック" pitchFamily="34" charset="-128"/>
                        </a:defRPr>
                      </a:lvl3pPr>
                      <a:lvl4pPr marL="1600200" indent="-228600" algn="l">
                        <a:spcBef>
                          <a:spcPct val="20000"/>
                        </a:spcBef>
                        <a:defRPr sz="1400">
                          <a:solidFill>
                            <a:schemeClr val="tx1"/>
                          </a:solidFill>
                          <a:latin typeface="Verdana" pitchFamily="34" charset="0"/>
                          <a:ea typeface="ＭＳ Ｐゴシック" pitchFamily="34" charset="-128"/>
                        </a:defRPr>
                      </a:lvl4pPr>
                      <a:lvl5pPr marL="2057400" indent="-228600" algn="l">
                        <a:spcBef>
                          <a:spcPct val="20000"/>
                        </a:spcBef>
                        <a:defRPr sz="1400">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Verdana" pitchFamily="34" charset="0"/>
                          <a:ea typeface="ＭＳ Ｐゴシック" pitchFamily="34" charset="-128"/>
                        </a:rPr>
                        <a:t>Cost of short-term financing</a:t>
                      </a:r>
                    </a:p>
                  </a:txBody>
                  <a:tcPr marL="45720" marR="45720" marT="0" marB="0" horzOverflow="overflow">
                    <a:lnL>
                      <a:noFill/>
                    </a:lnL>
                    <a:lnR>
                      <a:noFill/>
                    </a:lnR>
                    <a:lnT>
                      <a:noFill/>
                    </a:lnT>
                    <a:lnB>
                      <a:noFill/>
                    </a:lnB>
                    <a:lnTlToBr>
                      <a:noFill/>
                    </a:lnTlToBr>
                    <a:lnBlToTr>
                      <a:noFill/>
                    </a:lnBlToTr>
                    <a:noFill/>
                  </a:tcPr>
                </a:tc>
                <a:tc>
                  <a:txBody>
                    <a:bodyPr/>
                    <a:lstStyle>
                      <a:lvl1pPr algn="l">
                        <a:spcBef>
                          <a:spcPct val="20000"/>
                        </a:spcBef>
                        <a:defRPr sz="2000">
                          <a:solidFill>
                            <a:schemeClr val="tx1"/>
                          </a:solidFill>
                          <a:latin typeface="Verdana" pitchFamily="34" charset="0"/>
                          <a:ea typeface="ヒラギノ角ゴ Pro W3" pitchFamily="-84" charset="-128"/>
                        </a:defRPr>
                      </a:lvl1pPr>
                      <a:lvl2pPr marL="742950" indent="-285750" algn="l">
                        <a:spcBef>
                          <a:spcPct val="20000"/>
                        </a:spcBef>
                        <a:defRPr>
                          <a:solidFill>
                            <a:schemeClr val="tx1"/>
                          </a:solidFill>
                          <a:latin typeface="Verdana" pitchFamily="34" charset="0"/>
                          <a:ea typeface="ヒラギノ角ゴ Pro W3" pitchFamily="-84" charset="-128"/>
                        </a:defRPr>
                      </a:lvl2pPr>
                      <a:lvl3pPr marL="1143000" indent="-228600" algn="l">
                        <a:spcBef>
                          <a:spcPct val="20000"/>
                        </a:spcBef>
                        <a:defRPr sz="1600">
                          <a:solidFill>
                            <a:schemeClr val="tx1"/>
                          </a:solidFill>
                          <a:latin typeface="Verdana" pitchFamily="34" charset="0"/>
                          <a:ea typeface="ＭＳ Ｐゴシック" pitchFamily="34" charset="-128"/>
                        </a:defRPr>
                      </a:lvl3pPr>
                      <a:lvl4pPr marL="1600200" indent="-228600" algn="l">
                        <a:spcBef>
                          <a:spcPct val="20000"/>
                        </a:spcBef>
                        <a:defRPr sz="1400">
                          <a:solidFill>
                            <a:schemeClr val="tx1"/>
                          </a:solidFill>
                          <a:latin typeface="Verdana" pitchFamily="34" charset="0"/>
                          <a:ea typeface="ＭＳ Ｐゴシック" pitchFamily="34" charset="-128"/>
                        </a:defRPr>
                      </a:lvl4pPr>
                      <a:lvl5pPr marL="2057400" indent="-228600" algn="l">
                        <a:spcBef>
                          <a:spcPct val="20000"/>
                        </a:spcBef>
                        <a:defRPr sz="1400">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Verdana" pitchFamily="34" charset="0"/>
                          <a:ea typeface="ＭＳ Ｐゴシック" pitchFamily="34" charset="-128"/>
                        </a:rPr>
                        <a:t>=</a:t>
                      </a:r>
                    </a:p>
                  </a:txBody>
                  <a:tcPr marL="45720" marR="45720" marT="0" marB="0" horzOverflow="overflow">
                    <a:lnL>
                      <a:noFill/>
                    </a:lnL>
                    <a:lnR>
                      <a:noFill/>
                    </a:lnR>
                    <a:lnT>
                      <a:noFill/>
                    </a:lnT>
                    <a:lnB>
                      <a:noFill/>
                    </a:lnB>
                    <a:lnTlToBr>
                      <a:noFill/>
                    </a:lnTlToBr>
                    <a:lnBlToTr>
                      <a:noFill/>
                    </a:lnBlToTr>
                    <a:noFill/>
                  </a:tcPr>
                </a:tc>
                <a:tc>
                  <a:txBody>
                    <a:bodyPr/>
                    <a:lstStyle>
                      <a:lvl1pPr algn="l">
                        <a:spcBef>
                          <a:spcPct val="20000"/>
                        </a:spcBef>
                        <a:defRPr sz="2000">
                          <a:solidFill>
                            <a:schemeClr val="tx1"/>
                          </a:solidFill>
                          <a:latin typeface="Verdana" pitchFamily="34" charset="0"/>
                          <a:ea typeface="ヒラギノ角ゴ Pro W3" pitchFamily="-84" charset="-128"/>
                        </a:defRPr>
                      </a:lvl1pPr>
                      <a:lvl2pPr marL="742950" indent="-285750" algn="l">
                        <a:spcBef>
                          <a:spcPct val="20000"/>
                        </a:spcBef>
                        <a:defRPr>
                          <a:solidFill>
                            <a:schemeClr val="tx1"/>
                          </a:solidFill>
                          <a:latin typeface="Verdana" pitchFamily="34" charset="0"/>
                          <a:ea typeface="ヒラギノ角ゴ Pro W3" pitchFamily="-84" charset="-128"/>
                        </a:defRPr>
                      </a:lvl2pPr>
                      <a:lvl3pPr marL="1143000" indent="-228600" algn="l">
                        <a:spcBef>
                          <a:spcPct val="20000"/>
                        </a:spcBef>
                        <a:defRPr sz="1600">
                          <a:solidFill>
                            <a:schemeClr val="tx1"/>
                          </a:solidFill>
                          <a:latin typeface="Verdana" pitchFamily="34" charset="0"/>
                          <a:ea typeface="ＭＳ Ｐゴシック" pitchFamily="34" charset="-128"/>
                        </a:defRPr>
                      </a:lvl3pPr>
                      <a:lvl4pPr marL="1600200" indent="-228600" algn="l">
                        <a:spcBef>
                          <a:spcPct val="20000"/>
                        </a:spcBef>
                        <a:defRPr sz="1400">
                          <a:solidFill>
                            <a:schemeClr val="tx1"/>
                          </a:solidFill>
                          <a:latin typeface="Verdana" pitchFamily="34" charset="0"/>
                          <a:ea typeface="ＭＳ Ｐゴシック" pitchFamily="34" charset="-128"/>
                        </a:defRPr>
                      </a:lvl4pPr>
                      <a:lvl5pPr marL="2057400" indent="-228600" algn="l">
                        <a:spcBef>
                          <a:spcPct val="20000"/>
                        </a:spcBef>
                        <a:defRPr sz="1400">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9pPr>
                    </a:lstStyle>
                    <a:p>
                      <a:pPr marL="0" marR="0" lvl="0" indent="0" algn="l" defTabSz="914400" rtl="0" eaLnBrk="1" fontAlgn="base" latinLnBrk="0" hangingPunct="1">
                        <a:lnSpc>
                          <a:spcPct val="90000"/>
                        </a:lnSpc>
                        <a:spcBef>
                          <a:spcPts val="600"/>
                        </a:spcBef>
                        <a:spcAft>
                          <a:spcPts val="600"/>
                        </a:spcAft>
                        <a:buClrTx/>
                        <a:buSzTx/>
                        <a:buFontTx/>
                        <a:buNone/>
                        <a:tabLst/>
                      </a:pPr>
                      <a:r>
                        <a:rPr kumimoji="0" lang="en-US" altLang="en-US" sz="1600" b="0" i="0" u="none" strike="noStrike" cap="none" normalizeH="0" baseline="0" smtClean="0">
                          <a:ln>
                            <a:noFill/>
                          </a:ln>
                          <a:solidFill>
                            <a:srgbClr val="000000"/>
                          </a:solidFill>
                          <a:effectLst/>
                          <a:latin typeface="Verdana" pitchFamily="34" charset="0"/>
                          <a:ea typeface="ＭＳ Ｐゴシック" pitchFamily="34" charset="-128"/>
                        </a:rPr>
                        <a:t>0.0625 </a:t>
                      </a:r>
                      <a:r>
                        <a:rPr kumimoji="0" lang="en-US" altLang="en-US" sz="1600" b="0" i="0" u="none" strike="noStrike" cap="none" normalizeH="0" baseline="0" smtClean="0">
                          <a:ln>
                            <a:noFill/>
                          </a:ln>
                          <a:solidFill>
                            <a:srgbClr val="000000"/>
                          </a:solidFill>
                          <a:effectLst/>
                          <a:latin typeface="Verdana" pitchFamily="34" charset="0"/>
                          <a:ea typeface="ＭＳ Ｐゴシック" pitchFamily="34" charset="-128"/>
                          <a:sym typeface="Symbol" pitchFamily="18" charset="2"/>
                        </a:rPr>
                        <a:t></a:t>
                      </a:r>
                      <a:r>
                        <a:rPr kumimoji="0" lang="en-US" altLang="en-US" sz="1600" b="0" i="0" u="none" strike="noStrike" cap="none" normalizeH="0" baseline="0" smtClean="0">
                          <a:ln>
                            <a:noFill/>
                          </a:ln>
                          <a:solidFill>
                            <a:srgbClr val="000000"/>
                          </a:solidFill>
                          <a:effectLst/>
                          <a:latin typeface="Verdana" pitchFamily="34" charset="0"/>
                          <a:ea typeface="ＭＳ Ｐゴシック" pitchFamily="34" charset="-128"/>
                        </a:rPr>
                        <a:t> $101,250 </a:t>
                      </a:r>
                    </a:p>
                  </a:txBody>
                  <a:tcPr marL="45720" marR="45720" marT="0" marB="0" horzOverflow="overflow">
                    <a:lnL>
                      <a:noFill/>
                    </a:lnL>
                    <a:lnR>
                      <a:noFill/>
                    </a:lnR>
                    <a:lnT>
                      <a:noFill/>
                    </a:lnT>
                    <a:lnB>
                      <a:noFill/>
                    </a:lnB>
                    <a:lnTlToBr>
                      <a:noFill/>
                    </a:lnTlToBr>
                    <a:lnBlToTr>
                      <a:noFill/>
                    </a:lnBlToTr>
                    <a:noFill/>
                  </a:tcPr>
                </a:tc>
                <a:tc>
                  <a:txBody>
                    <a:bodyPr/>
                    <a:lstStyle>
                      <a:lvl1pPr algn="l">
                        <a:spcBef>
                          <a:spcPct val="20000"/>
                        </a:spcBef>
                        <a:defRPr sz="2000">
                          <a:solidFill>
                            <a:schemeClr val="tx1"/>
                          </a:solidFill>
                          <a:latin typeface="Verdana" pitchFamily="34" charset="0"/>
                          <a:ea typeface="ヒラギノ角ゴ Pro W3" pitchFamily="-84" charset="-128"/>
                        </a:defRPr>
                      </a:lvl1pPr>
                      <a:lvl2pPr marL="742950" indent="-285750" algn="l">
                        <a:spcBef>
                          <a:spcPct val="20000"/>
                        </a:spcBef>
                        <a:defRPr>
                          <a:solidFill>
                            <a:schemeClr val="tx1"/>
                          </a:solidFill>
                          <a:latin typeface="Verdana" pitchFamily="34" charset="0"/>
                          <a:ea typeface="ヒラギノ角ゴ Pro W3" pitchFamily="-84" charset="-128"/>
                        </a:defRPr>
                      </a:lvl2pPr>
                      <a:lvl3pPr marL="1143000" indent="-228600" algn="l">
                        <a:spcBef>
                          <a:spcPct val="20000"/>
                        </a:spcBef>
                        <a:defRPr sz="1600">
                          <a:solidFill>
                            <a:schemeClr val="tx1"/>
                          </a:solidFill>
                          <a:latin typeface="Verdana" pitchFamily="34" charset="0"/>
                          <a:ea typeface="ＭＳ Ｐゴシック" pitchFamily="34" charset="-128"/>
                        </a:defRPr>
                      </a:lvl3pPr>
                      <a:lvl4pPr marL="1600200" indent="-228600" algn="l">
                        <a:spcBef>
                          <a:spcPct val="20000"/>
                        </a:spcBef>
                        <a:defRPr sz="1400">
                          <a:solidFill>
                            <a:schemeClr val="tx1"/>
                          </a:solidFill>
                          <a:latin typeface="Verdana" pitchFamily="34" charset="0"/>
                          <a:ea typeface="ＭＳ Ｐゴシック" pitchFamily="34" charset="-128"/>
                        </a:defRPr>
                      </a:lvl4pPr>
                      <a:lvl5pPr marL="2057400" indent="-228600" algn="l">
                        <a:spcBef>
                          <a:spcPct val="20000"/>
                        </a:spcBef>
                        <a:defRPr sz="1400">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Verdana" pitchFamily="34" charset="0"/>
                          <a:ea typeface="ＭＳ Ｐゴシック" pitchFamily="34" charset="-128"/>
                        </a:rPr>
                        <a:t>=</a:t>
                      </a:r>
                    </a:p>
                  </a:txBody>
                  <a:tcPr marL="45720" marR="45720" marT="0" marB="0" horzOverflow="overflow">
                    <a:lnL>
                      <a:noFill/>
                    </a:lnL>
                    <a:lnR>
                      <a:noFill/>
                    </a:lnR>
                    <a:lnT>
                      <a:noFill/>
                    </a:lnT>
                    <a:lnB>
                      <a:noFill/>
                    </a:lnB>
                    <a:lnTlToBr>
                      <a:noFill/>
                    </a:lnTlToBr>
                    <a:lnBlToTr>
                      <a:noFill/>
                    </a:lnBlToTr>
                    <a:noFill/>
                  </a:tcPr>
                </a:tc>
                <a:tc>
                  <a:txBody>
                    <a:bodyPr/>
                    <a:lstStyle>
                      <a:lvl1pPr algn="l">
                        <a:spcBef>
                          <a:spcPct val="20000"/>
                        </a:spcBef>
                        <a:defRPr sz="2000">
                          <a:solidFill>
                            <a:schemeClr val="tx1"/>
                          </a:solidFill>
                          <a:latin typeface="Verdana" pitchFamily="34" charset="0"/>
                          <a:ea typeface="ヒラギノ角ゴ Pro W3" pitchFamily="-84" charset="-128"/>
                        </a:defRPr>
                      </a:lvl1pPr>
                      <a:lvl2pPr marL="742950" indent="-285750" algn="l">
                        <a:spcBef>
                          <a:spcPct val="20000"/>
                        </a:spcBef>
                        <a:defRPr>
                          <a:solidFill>
                            <a:schemeClr val="tx1"/>
                          </a:solidFill>
                          <a:latin typeface="Verdana" pitchFamily="34" charset="0"/>
                          <a:ea typeface="ヒラギノ角ゴ Pro W3" pitchFamily="-84" charset="-128"/>
                        </a:defRPr>
                      </a:lvl2pPr>
                      <a:lvl3pPr marL="1143000" indent="-228600" algn="l">
                        <a:spcBef>
                          <a:spcPct val="20000"/>
                        </a:spcBef>
                        <a:defRPr sz="1600">
                          <a:solidFill>
                            <a:schemeClr val="tx1"/>
                          </a:solidFill>
                          <a:latin typeface="Verdana" pitchFamily="34" charset="0"/>
                          <a:ea typeface="ＭＳ Ｐゴシック" pitchFamily="34" charset="-128"/>
                        </a:defRPr>
                      </a:lvl3pPr>
                      <a:lvl4pPr marL="1600200" indent="-228600" algn="l">
                        <a:spcBef>
                          <a:spcPct val="20000"/>
                        </a:spcBef>
                        <a:defRPr sz="1400">
                          <a:solidFill>
                            <a:schemeClr val="tx1"/>
                          </a:solidFill>
                          <a:latin typeface="Verdana" pitchFamily="34" charset="0"/>
                          <a:ea typeface="ＭＳ Ｐゴシック" pitchFamily="34" charset="-128"/>
                        </a:defRPr>
                      </a:lvl4pPr>
                      <a:lvl5pPr marL="2057400" indent="-228600" algn="l">
                        <a:spcBef>
                          <a:spcPct val="20000"/>
                        </a:spcBef>
                        <a:defRPr sz="1400">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9pPr>
                    </a:lstStyle>
                    <a:p>
                      <a:pPr marL="0" marR="0" lvl="0" indent="0" algn="r" defTabSz="914400" rtl="0" eaLnBrk="1" fontAlgn="base" latinLnBrk="0" hangingPunct="1">
                        <a:lnSpc>
                          <a:spcPct val="90000"/>
                        </a:lnSpc>
                        <a:spcBef>
                          <a:spcPts val="600"/>
                        </a:spcBef>
                        <a:spcAft>
                          <a:spcPts val="600"/>
                        </a:spcAft>
                        <a:buClrTx/>
                        <a:buSzTx/>
                        <a:buFontTx/>
                        <a:buNone/>
                        <a:tabLst/>
                      </a:pPr>
                      <a:r>
                        <a:rPr kumimoji="0" lang="en-US" altLang="en-US" sz="1600" b="0" i="0" u="none" strike="noStrike" cap="none" normalizeH="0" baseline="0" smtClean="0">
                          <a:ln>
                            <a:noFill/>
                          </a:ln>
                          <a:solidFill>
                            <a:schemeClr val="tx1"/>
                          </a:solidFill>
                          <a:effectLst/>
                          <a:latin typeface="Verdana" pitchFamily="34" charset="0"/>
                          <a:ea typeface="ＭＳ Ｐゴシック" pitchFamily="34" charset="-128"/>
                        </a:rPr>
                        <a:t>$  6,328.13 </a:t>
                      </a:r>
                    </a:p>
                  </a:txBody>
                  <a:tcPr marL="45720" marR="45720" marT="0" marB="0" horzOverflow="overflow">
                    <a:lnL>
                      <a:noFill/>
                    </a:lnL>
                    <a:lnR>
                      <a:noFill/>
                    </a:lnR>
                    <a:lnT>
                      <a:noFill/>
                    </a:lnT>
                    <a:lnB>
                      <a:noFill/>
                    </a:lnB>
                    <a:lnTlToBr>
                      <a:noFill/>
                    </a:lnTlToBr>
                    <a:lnBlToTr>
                      <a:noFill/>
                    </a:lnBlToTr>
                    <a:noFill/>
                  </a:tcPr>
                </a:tc>
              </a:tr>
              <a:tr h="381000">
                <a:tc>
                  <a:txBody>
                    <a:bodyPr/>
                    <a:lstStyle>
                      <a:lvl1pPr algn="l">
                        <a:spcBef>
                          <a:spcPct val="20000"/>
                        </a:spcBef>
                        <a:defRPr sz="2000">
                          <a:solidFill>
                            <a:schemeClr val="tx1"/>
                          </a:solidFill>
                          <a:latin typeface="Verdana" pitchFamily="34" charset="0"/>
                          <a:ea typeface="ヒラギノ角ゴ Pro W3" pitchFamily="-84" charset="-128"/>
                        </a:defRPr>
                      </a:lvl1pPr>
                      <a:lvl2pPr marL="742950" indent="-285750" algn="l">
                        <a:spcBef>
                          <a:spcPct val="20000"/>
                        </a:spcBef>
                        <a:defRPr>
                          <a:solidFill>
                            <a:schemeClr val="tx1"/>
                          </a:solidFill>
                          <a:latin typeface="Verdana" pitchFamily="34" charset="0"/>
                          <a:ea typeface="ヒラギノ角ゴ Pro W3" pitchFamily="-84" charset="-128"/>
                        </a:defRPr>
                      </a:lvl2pPr>
                      <a:lvl3pPr marL="1143000" indent="-228600" algn="l">
                        <a:spcBef>
                          <a:spcPct val="20000"/>
                        </a:spcBef>
                        <a:defRPr sz="1600">
                          <a:solidFill>
                            <a:schemeClr val="tx1"/>
                          </a:solidFill>
                          <a:latin typeface="Verdana" pitchFamily="34" charset="0"/>
                          <a:ea typeface="ＭＳ Ｐゴシック" pitchFamily="34" charset="-128"/>
                        </a:defRPr>
                      </a:lvl3pPr>
                      <a:lvl4pPr marL="1600200" indent="-228600" algn="l">
                        <a:spcBef>
                          <a:spcPct val="20000"/>
                        </a:spcBef>
                        <a:defRPr sz="1400">
                          <a:solidFill>
                            <a:schemeClr val="tx1"/>
                          </a:solidFill>
                          <a:latin typeface="Verdana" pitchFamily="34" charset="0"/>
                          <a:ea typeface="ＭＳ Ｐゴシック" pitchFamily="34" charset="-128"/>
                        </a:defRPr>
                      </a:lvl4pPr>
                      <a:lvl5pPr marL="2057400" indent="-228600" algn="l">
                        <a:spcBef>
                          <a:spcPct val="20000"/>
                        </a:spcBef>
                        <a:defRPr sz="1400">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Verdana" pitchFamily="34" charset="0"/>
                          <a:ea typeface="ＭＳ Ｐゴシック" pitchFamily="34" charset="-128"/>
                        </a:rPr>
                        <a:t>+</a:t>
                      </a:r>
                    </a:p>
                  </a:txBody>
                  <a:tcPr marL="45720" marR="45720" marT="0" marB="0" horzOverflow="overflow">
                    <a:lnL>
                      <a:noFill/>
                    </a:lnL>
                    <a:lnR>
                      <a:noFill/>
                    </a:lnR>
                    <a:lnT>
                      <a:noFill/>
                    </a:lnT>
                    <a:lnB>
                      <a:noFill/>
                    </a:lnB>
                    <a:lnTlToBr>
                      <a:noFill/>
                    </a:lnTlToBr>
                    <a:lnBlToTr>
                      <a:noFill/>
                    </a:lnBlToTr>
                    <a:noFill/>
                  </a:tcPr>
                </a:tc>
                <a:tc>
                  <a:txBody>
                    <a:bodyPr/>
                    <a:lstStyle>
                      <a:lvl1pPr algn="l">
                        <a:spcBef>
                          <a:spcPct val="20000"/>
                        </a:spcBef>
                        <a:defRPr sz="2000">
                          <a:solidFill>
                            <a:schemeClr val="tx1"/>
                          </a:solidFill>
                          <a:latin typeface="Verdana" pitchFamily="34" charset="0"/>
                          <a:ea typeface="ヒラギノ角ゴ Pro W3" pitchFamily="-84" charset="-128"/>
                        </a:defRPr>
                      </a:lvl1pPr>
                      <a:lvl2pPr marL="742950" indent="-285750" algn="l">
                        <a:spcBef>
                          <a:spcPct val="20000"/>
                        </a:spcBef>
                        <a:defRPr>
                          <a:solidFill>
                            <a:schemeClr val="tx1"/>
                          </a:solidFill>
                          <a:latin typeface="Verdana" pitchFamily="34" charset="0"/>
                          <a:ea typeface="ヒラギノ角ゴ Pro W3" pitchFamily="-84" charset="-128"/>
                        </a:defRPr>
                      </a:lvl2pPr>
                      <a:lvl3pPr marL="1143000" indent="-228600" algn="l">
                        <a:spcBef>
                          <a:spcPct val="20000"/>
                        </a:spcBef>
                        <a:defRPr sz="1600">
                          <a:solidFill>
                            <a:schemeClr val="tx1"/>
                          </a:solidFill>
                          <a:latin typeface="Verdana" pitchFamily="34" charset="0"/>
                          <a:ea typeface="ＭＳ Ｐゴシック" pitchFamily="34" charset="-128"/>
                        </a:defRPr>
                      </a:lvl3pPr>
                      <a:lvl4pPr marL="1600200" indent="-228600" algn="l">
                        <a:spcBef>
                          <a:spcPct val="20000"/>
                        </a:spcBef>
                        <a:defRPr sz="1400">
                          <a:solidFill>
                            <a:schemeClr val="tx1"/>
                          </a:solidFill>
                          <a:latin typeface="Verdana" pitchFamily="34" charset="0"/>
                          <a:ea typeface="ＭＳ Ｐゴシック" pitchFamily="34" charset="-128"/>
                        </a:defRPr>
                      </a:lvl4pPr>
                      <a:lvl5pPr marL="2057400" indent="-228600" algn="l">
                        <a:spcBef>
                          <a:spcPct val="20000"/>
                        </a:spcBef>
                        <a:defRPr sz="1400">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Verdana" pitchFamily="34" charset="0"/>
                          <a:ea typeface="ＭＳ Ｐゴシック" pitchFamily="34" charset="-128"/>
                        </a:rPr>
                        <a:t>Cost of long-term financing</a:t>
                      </a:r>
                    </a:p>
                  </a:txBody>
                  <a:tcPr marL="45720" marR="45720" marT="0" marB="0" horzOverflow="overflow">
                    <a:lnL>
                      <a:noFill/>
                    </a:lnL>
                    <a:lnR>
                      <a:noFill/>
                    </a:lnR>
                    <a:lnT>
                      <a:noFill/>
                    </a:lnT>
                    <a:lnB>
                      <a:noFill/>
                    </a:lnB>
                    <a:lnTlToBr>
                      <a:noFill/>
                    </a:lnTlToBr>
                    <a:lnBlToTr>
                      <a:noFill/>
                    </a:lnBlToTr>
                    <a:noFill/>
                  </a:tcPr>
                </a:tc>
                <a:tc>
                  <a:txBody>
                    <a:bodyPr/>
                    <a:lstStyle>
                      <a:lvl1pPr algn="l">
                        <a:spcBef>
                          <a:spcPct val="20000"/>
                        </a:spcBef>
                        <a:defRPr sz="2000">
                          <a:solidFill>
                            <a:schemeClr val="tx1"/>
                          </a:solidFill>
                          <a:latin typeface="Verdana" pitchFamily="34" charset="0"/>
                          <a:ea typeface="ヒラギノ角ゴ Pro W3" pitchFamily="-84" charset="-128"/>
                        </a:defRPr>
                      </a:lvl1pPr>
                      <a:lvl2pPr marL="742950" indent="-285750" algn="l">
                        <a:spcBef>
                          <a:spcPct val="20000"/>
                        </a:spcBef>
                        <a:defRPr>
                          <a:solidFill>
                            <a:schemeClr val="tx1"/>
                          </a:solidFill>
                          <a:latin typeface="Verdana" pitchFamily="34" charset="0"/>
                          <a:ea typeface="ヒラギノ角ゴ Pro W3" pitchFamily="-84" charset="-128"/>
                        </a:defRPr>
                      </a:lvl2pPr>
                      <a:lvl3pPr marL="1143000" indent="-228600" algn="l">
                        <a:spcBef>
                          <a:spcPct val="20000"/>
                        </a:spcBef>
                        <a:defRPr sz="1600">
                          <a:solidFill>
                            <a:schemeClr val="tx1"/>
                          </a:solidFill>
                          <a:latin typeface="Verdana" pitchFamily="34" charset="0"/>
                          <a:ea typeface="ＭＳ Ｐゴシック" pitchFamily="34" charset="-128"/>
                        </a:defRPr>
                      </a:lvl3pPr>
                      <a:lvl4pPr marL="1600200" indent="-228600" algn="l">
                        <a:spcBef>
                          <a:spcPct val="20000"/>
                        </a:spcBef>
                        <a:defRPr sz="1400">
                          <a:solidFill>
                            <a:schemeClr val="tx1"/>
                          </a:solidFill>
                          <a:latin typeface="Verdana" pitchFamily="34" charset="0"/>
                          <a:ea typeface="ＭＳ Ｐゴシック" pitchFamily="34" charset="-128"/>
                        </a:defRPr>
                      </a:lvl4pPr>
                      <a:lvl5pPr marL="2057400" indent="-228600" algn="l">
                        <a:spcBef>
                          <a:spcPct val="20000"/>
                        </a:spcBef>
                        <a:defRPr sz="1400">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Verdana" pitchFamily="34" charset="0"/>
                          <a:ea typeface="ＭＳ Ｐゴシック" pitchFamily="34" charset="-128"/>
                        </a:rPr>
                        <a:t>=</a:t>
                      </a:r>
                    </a:p>
                  </a:txBody>
                  <a:tcPr marL="45720" marR="45720" marT="0" marB="0" horzOverflow="overflow">
                    <a:lnL>
                      <a:noFill/>
                    </a:lnL>
                    <a:lnR>
                      <a:noFill/>
                    </a:lnR>
                    <a:lnT>
                      <a:noFill/>
                    </a:lnT>
                    <a:lnB>
                      <a:noFill/>
                    </a:lnB>
                    <a:lnTlToBr>
                      <a:noFill/>
                    </a:lnTlToBr>
                    <a:lnBlToTr>
                      <a:noFill/>
                    </a:lnBlToTr>
                    <a:noFill/>
                  </a:tcPr>
                </a:tc>
                <a:tc>
                  <a:txBody>
                    <a:bodyPr/>
                    <a:lstStyle>
                      <a:lvl1pPr algn="l">
                        <a:spcBef>
                          <a:spcPct val="20000"/>
                        </a:spcBef>
                        <a:defRPr sz="2000">
                          <a:solidFill>
                            <a:schemeClr val="tx1"/>
                          </a:solidFill>
                          <a:latin typeface="Verdana" pitchFamily="34" charset="0"/>
                          <a:ea typeface="ヒラギノ角ゴ Pro W3" pitchFamily="-84" charset="-128"/>
                        </a:defRPr>
                      </a:lvl1pPr>
                      <a:lvl2pPr marL="742950" indent="-285750" algn="l">
                        <a:spcBef>
                          <a:spcPct val="20000"/>
                        </a:spcBef>
                        <a:defRPr>
                          <a:solidFill>
                            <a:schemeClr val="tx1"/>
                          </a:solidFill>
                          <a:latin typeface="Verdana" pitchFamily="34" charset="0"/>
                          <a:ea typeface="ヒラギノ角ゴ Pro W3" pitchFamily="-84" charset="-128"/>
                        </a:defRPr>
                      </a:lvl2pPr>
                      <a:lvl3pPr marL="1143000" indent="-228600" algn="l">
                        <a:spcBef>
                          <a:spcPct val="20000"/>
                        </a:spcBef>
                        <a:defRPr sz="1600">
                          <a:solidFill>
                            <a:schemeClr val="tx1"/>
                          </a:solidFill>
                          <a:latin typeface="Verdana" pitchFamily="34" charset="0"/>
                          <a:ea typeface="ＭＳ Ｐゴシック" pitchFamily="34" charset="-128"/>
                        </a:defRPr>
                      </a:lvl3pPr>
                      <a:lvl4pPr marL="1600200" indent="-228600" algn="l">
                        <a:spcBef>
                          <a:spcPct val="20000"/>
                        </a:spcBef>
                        <a:defRPr sz="1400">
                          <a:solidFill>
                            <a:schemeClr val="tx1"/>
                          </a:solidFill>
                          <a:latin typeface="Verdana" pitchFamily="34" charset="0"/>
                          <a:ea typeface="ＭＳ Ｐゴシック" pitchFamily="34" charset="-128"/>
                        </a:defRPr>
                      </a:lvl4pPr>
                      <a:lvl5pPr marL="2057400" indent="-228600" algn="l">
                        <a:spcBef>
                          <a:spcPct val="20000"/>
                        </a:spcBef>
                        <a:defRPr sz="1400">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Verdana" pitchFamily="34" charset="0"/>
                          <a:ea typeface="ＭＳ Ｐゴシック" pitchFamily="34" charset="-128"/>
                        </a:rPr>
                        <a:t>0.0800 </a:t>
                      </a:r>
                      <a:r>
                        <a:rPr kumimoji="0" lang="en-US" altLang="en-US" sz="1600" b="0" i="0" u="none" strike="noStrike" cap="none" normalizeH="0" baseline="0" smtClean="0">
                          <a:ln>
                            <a:noFill/>
                          </a:ln>
                          <a:solidFill>
                            <a:srgbClr val="000000"/>
                          </a:solidFill>
                          <a:effectLst/>
                          <a:latin typeface="Verdana" pitchFamily="34" charset="0"/>
                          <a:ea typeface="ＭＳ Ｐゴシック" pitchFamily="34" charset="-128"/>
                          <a:sym typeface="Symbol" pitchFamily="18" charset="2"/>
                        </a:rPr>
                        <a:t>   </a:t>
                      </a:r>
                      <a:r>
                        <a:rPr kumimoji="0" lang="en-US" altLang="en-US" sz="1600" b="0" i="0" u="none" strike="noStrike" cap="none" normalizeH="0" baseline="0" smtClean="0">
                          <a:ln>
                            <a:noFill/>
                          </a:ln>
                          <a:solidFill>
                            <a:srgbClr val="000000"/>
                          </a:solidFill>
                          <a:effectLst/>
                          <a:latin typeface="Verdana" pitchFamily="34" charset="0"/>
                          <a:ea typeface="ＭＳ Ｐゴシック" pitchFamily="34" charset="-128"/>
                        </a:rPr>
                        <a:t>135,000</a:t>
                      </a:r>
                    </a:p>
                  </a:txBody>
                  <a:tcPr marL="45720" marR="45720" marT="0" marB="0" horzOverflow="overflow">
                    <a:lnL>
                      <a:noFill/>
                    </a:lnL>
                    <a:lnR>
                      <a:noFill/>
                    </a:lnR>
                    <a:lnT>
                      <a:noFill/>
                    </a:lnT>
                    <a:lnB>
                      <a:noFill/>
                    </a:lnB>
                    <a:lnTlToBr>
                      <a:noFill/>
                    </a:lnTlToBr>
                    <a:lnBlToTr>
                      <a:noFill/>
                    </a:lnBlToTr>
                    <a:noFill/>
                  </a:tcPr>
                </a:tc>
                <a:tc>
                  <a:txBody>
                    <a:bodyPr/>
                    <a:lstStyle>
                      <a:lvl1pPr algn="l">
                        <a:spcBef>
                          <a:spcPct val="20000"/>
                        </a:spcBef>
                        <a:defRPr sz="2000">
                          <a:solidFill>
                            <a:schemeClr val="tx1"/>
                          </a:solidFill>
                          <a:latin typeface="Verdana" pitchFamily="34" charset="0"/>
                          <a:ea typeface="ヒラギノ角ゴ Pro W3" pitchFamily="-84" charset="-128"/>
                        </a:defRPr>
                      </a:lvl1pPr>
                      <a:lvl2pPr marL="742950" indent="-285750" algn="l">
                        <a:spcBef>
                          <a:spcPct val="20000"/>
                        </a:spcBef>
                        <a:defRPr>
                          <a:solidFill>
                            <a:schemeClr val="tx1"/>
                          </a:solidFill>
                          <a:latin typeface="Verdana" pitchFamily="34" charset="0"/>
                          <a:ea typeface="ヒラギノ角ゴ Pro W3" pitchFamily="-84" charset="-128"/>
                        </a:defRPr>
                      </a:lvl2pPr>
                      <a:lvl3pPr marL="1143000" indent="-228600" algn="l">
                        <a:spcBef>
                          <a:spcPct val="20000"/>
                        </a:spcBef>
                        <a:defRPr sz="1600">
                          <a:solidFill>
                            <a:schemeClr val="tx1"/>
                          </a:solidFill>
                          <a:latin typeface="Verdana" pitchFamily="34" charset="0"/>
                          <a:ea typeface="ＭＳ Ｐゴシック" pitchFamily="34" charset="-128"/>
                        </a:defRPr>
                      </a:lvl3pPr>
                      <a:lvl4pPr marL="1600200" indent="-228600" algn="l">
                        <a:spcBef>
                          <a:spcPct val="20000"/>
                        </a:spcBef>
                        <a:defRPr sz="1400">
                          <a:solidFill>
                            <a:schemeClr val="tx1"/>
                          </a:solidFill>
                          <a:latin typeface="Verdana" pitchFamily="34" charset="0"/>
                          <a:ea typeface="ＭＳ Ｐゴシック" pitchFamily="34" charset="-128"/>
                        </a:defRPr>
                      </a:lvl4pPr>
                      <a:lvl5pPr marL="2057400" indent="-228600" algn="l">
                        <a:spcBef>
                          <a:spcPct val="20000"/>
                        </a:spcBef>
                        <a:defRPr sz="1400">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Verdana" pitchFamily="34" charset="0"/>
                          <a:ea typeface="ＭＳ Ｐゴシック" pitchFamily="34" charset="-128"/>
                        </a:rPr>
                        <a:t>=</a:t>
                      </a:r>
                    </a:p>
                  </a:txBody>
                  <a:tcPr marL="45720" marR="45720" marT="0" marB="0" horzOverflow="overflow">
                    <a:lnL>
                      <a:noFill/>
                    </a:lnL>
                    <a:lnR>
                      <a:noFill/>
                    </a:lnR>
                    <a:lnT>
                      <a:noFill/>
                    </a:lnT>
                    <a:lnB>
                      <a:noFill/>
                    </a:lnB>
                    <a:lnTlToBr>
                      <a:noFill/>
                    </a:lnTlToBr>
                    <a:lnBlToTr>
                      <a:noFill/>
                    </a:lnBlToTr>
                    <a:noFill/>
                  </a:tcPr>
                </a:tc>
                <a:tc>
                  <a:txBody>
                    <a:bodyPr/>
                    <a:lstStyle>
                      <a:lvl1pPr algn="l">
                        <a:spcBef>
                          <a:spcPct val="20000"/>
                        </a:spcBef>
                        <a:defRPr sz="2000">
                          <a:solidFill>
                            <a:schemeClr val="tx1"/>
                          </a:solidFill>
                          <a:latin typeface="Verdana" pitchFamily="34" charset="0"/>
                          <a:ea typeface="ヒラギノ角ゴ Pro W3" pitchFamily="-84" charset="-128"/>
                        </a:defRPr>
                      </a:lvl1pPr>
                      <a:lvl2pPr marL="742950" indent="-285750" algn="l">
                        <a:spcBef>
                          <a:spcPct val="20000"/>
                        </a:spcBef>
                        <a:defRPr>
                          <a:solidFill>
                            <a:schemeClr val="tx1"/>
                          </a:solidFill>
                          <a:latin typeface="Verdana" pitchFamily="34" charset="0"/>
                          <a:ea typeface="ヒラギノ角ゴ Pro W3" pitchFamily="-84" charset="-128"/>
                        </a:defRPr>
                      </a:lvl2pPr>
                      <a:lvl3pPr marL="1143000" indent="-228600" algn="l">
                        <a:spcBef>
                          <a:spcPct val="20000"/>
                        </a:spcBef>
                        <a:defRPr sz="1600">
                          <a:solidFill>
                            <a:schemeClr val="tx1"/>
                          </a:solidFill>
                          <a:latin typeface="Verdana" pitchFamily="34" charset="0"/>
                          <a:ea typeface="ＭＳ Ｐゴシック" pitchFamily="34" charset="-128"/>
                        </a:defRPr>
                      </a:lvl3pPr>
                      <a:lvl4pPr marL="1600200" indent="-228600" algn="l">
                        <a:spcBef>
                          <a:spcPct val="20000"/>
                        </a:spcBef>
                        <a:defRPr sz="1400">
                          <a:solidFill>
                            <a:schemeClr val="tx1"/>
                          </a:solidFill>
                          <a:latin typeface="Verdana" pitchFamily="34" charset="0"/>
                          <a:ea typeface="ＭＳ Ｐゴシック" pitchFamily="34" charset="-128"/>
                        </a:defRPr>
                      </a:lvl4pPr>
                      <a:lvl5pPr marL="2057400" indent="-228600" algn="l">
                        <a:spcBef>
                          <a:spcPct val="20000"/>
                        </a:spcBef>
                        <a:defRPr sz="1400">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Verdana" pitchFamily="34" charset="0"/>
                          <a:ea typeface="ＭＳ Ｐゴシック" pitchFamily="34" charset="-128"/>
                        </a:rPr>
                        <a:t>10,800.00</a:t>
                      </a:r>
                    </a:p>
                  </a:txBody>
                  <a:tcPr marL="45720" marR="45720" marT="0" marB="0" horzOverflow="overflow">
                    <a:lnL>
                      <a:noFill/>
                    </a:lnL>
                    <a:lnR>
                      <a:noFill/>
                    </a:lnR>
                    <a:lnT>
                      <a:noFill/>
                    </a:lnT>
                    <a:lnB>
                      <a:noFill/>
                    </a:lnB>
                    <a:lnTlToBr>
                      <a:noFill/>
                    </a:lnTlToBr>
                    <a:lnBlToTr>
                      <a:noFill/>
                    </a:lnBlToTr>
                    <a:noFill/>
                  </a:tcPr>
                </a:tc>
              </a:tr>
              <a:tr h="376238">
                <a:tc>
                  <a:txBody>
                    <a:bodyPr/>
                    <a:lstStyle>
                      <a:lvl1pPr algn="l">
                        <a:spcBef>
                          <a:spcPct val="20000"/>
                        </a:spcBef>
                        <a:defRPr sz="2000">
                          <a:solidFill>
                            <a:schemeClr val="tx1"/>
                          </a:solidFill>
                          <a:latin typeface="Verdana" pitchFamily="34" charset="0"/>
                          <a:ea typeface="ヒラギノ角ゴ Pro W3" pitchFamily="-84" charset="-128"/>
                        </a:defRPr>
                      </a:lvl1pPr>
                      <a:lvl2pPr marL="742950" indent="-285750" algn="l">
                        <a:spcBef>
                          <a:spcPct val="20000"/>
                        </a:spcBef>
                        <a:defRPr>
                          <a:solidFill>
                            <a:schemeClr val="tx1"/>
                          </a:solidFill>
                          <a:latin typeface="Verdana" pitchFamily="34" charset="0"/>
                          <a:ea typeface="ヒラギノ角ゴ Pro W3" pitchFamily="-84" charset="-128"/>
                        </a:defRPr>
                      </a:lvl2pPr>
                      <a:lvl3pPr marL="1143000" indent="-228600" algn="l">
                        <a:spcBef>
                          <a:spcPct val="20000"/>
                        </a:spcBef>
                        <a:defRPr sz="1600">
                          <a:solidFill>
                            <a:schemeClr val="tx1"/>
                          </a:solidFill>
                          <a:latin typeface="Verdana" pitchFamily="34" charset="0"/>
                          <a:ea typeface="ＭＳ Ｐゴシック" pitchFamily="34" charset="-128"/>
                        </a:defRPr>
                      </a:lvl3pPr>
                      <a:lvl4pPr marL="1600200" indent="-228600" algn="l">
                        <a:spcBef>
                          <a:spcPct val="20000"/>
                        </a:spcBef>
                        <a:defRPr sz="1400">
                          <a:solidFill>
                            <a:schemeClr val="tx1"/>
                          </a:solidFill>
                          <a:latin typeface="Verdana" pitchFamily="34" charset="0"/>
                          <a:ea typeface="ＭＳ Ｐゴシック" pitchFamily="34" charset="-128"/>
                        </a:defRPr>
                      </a:lvl4pPr>
                      <a:lvl5pPr marL="2057400" indent="-228600" algn="l">
                        <a:spcBef>
                          <a:spcPct val="20000"/>
                        </a:spcBef>
                        <a:defRPr sz="1400">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600" b="0" i="1" u="none" strike="noStrike" cap="none" normalizeH="0" baseline="0" smtClean="0">
                          <a:ln>
                            <a:noFill/>
                          </a:ln>
                          <a:solidFill>
                            <a:srgbClr val="000000"/>
                          </a:solidFill>
                          <a:effectLst/>
                          <a:latin typeface="Verdana" pitchFamily="34" charset="0"/>
                          <a:ea typeface="ＭＳ Ｐゴシック" pitchFamily="34" charset="-128"/>
                        </a:rPr>
                        <a:t>–</a:t>
                      </a:r>
                      <a:endParaRPr kumimoji="0" lang="en-US" altLang="en-US" sz="1600" b="0" i="1" u="none" strike="noStrike" cap="none" normalizeH="0" baseline="-25000" smtClean="0">
                        <a:ln>
                          <a:noFill/>
                        </a:ln>
                        <a:solidFill>
                          <a:srgbClr val="000000"/>
                        </a:solidFill>
                        <a:effectLst/>
                        <a:latin typeface="Verdana" pitchFamily="34" charset="0"/>
                        <a:ea typeface="ＭＳ Ｐゴシック" pitchFamily="34" charset="-128"/>
                      </a:endParaRPr>
                    </a:p>
                  </a:txBody>
                  <a:tcPr marL="45720" marR="45720" marT="0" marB="0" horzOverflow="overflow">
                    <a:lnL>
                      <a:noFill/>
                    </a:lnL>
                    <a:lnR>
                      <a:noFill/>
                    </a:lnR>
                    <a:lnT>
                      <a:noFill/>
                    </a:lnT>
                    <a:lnB>
                      <a:noFill/>
                    </a:lnB>
                    <a:lnTlToBr>
                      <a:noFill/>
                    </a:lnTlToBr>
                    <a:lnBlToTr>
                      <a:noFill/>
                    </a:lnBlToTr>
                    <a:noFill/>
                  </a:tcPr>
                </a:tc>
                <a:tc>
                  <a:txBody>
                    <a:bodyPr/>
                    <a:lstStyle>
                      <a:lvl1pPr algn="l">
                        <a:spcBef>
                          <a:spcPct val="20000"/>
                        </a:spcBef>
                        <a:defRPr sz="2000">
                          <a:solidFill>
                            <a:schemeClr val="tx1"/>
                          </a:solidFill>
                          <a:latin typeface="Verdana" pitchFamily="34" charset="0"/>
                          <a:ea typeface="ヒラギノ角ゴ Pro W3" pitchFamily="-84" charset="-128"/>
                        </a:defRPr>
                      </a:lvl1pPr>
                      <a:lvl2pPr marL="742950" indent="-285750" algn="l">
                        <a:spcBef>
                          <a:spcPct val="20000"/>
                        </a:spcBef>
                        <a:defRPr>
                          <a:solidFill>
                            <a:schemeClr val="tx1"/>
                          </a:solidFill>
                          <a:latin typeface="Verdana" pitchFamily="34" charset="0"/>
                          <a:ea typeface="ヒラギノ角ゴ Pro W3" pitchFamily="-84" charset="-128"/>
                        </a:defRPr>
                      </a:lvl2pPr>
                      <a:lvl3pPr marL="1143000" indent="-228600" algn="l">
                        <a:spcBef>
                          <a:spcPct val="20000"/>
                        </a:spcBef>
                        <a:defRPr sz="1600">
                          <a:solidFill>
                            <a:schemeClr val="tx1"/>
                          </a:solidFill>
                          <a:latin typeface="Verdana" pitchFamily="34" charset="0"/>
                          <a:ea typeface="ＭＳ Ｐゴシック" pitchFamily="34" charset="-128"/>
                        </a:defRPr>
                      </a:lvl3pPr>
                      <a:lvl4pPr marL="1600200" indent="-228600" algn="l">
                        <a:spcBef>
                          <a:spcPct val="20000"/>
                        </a:spcBef>
                        <a:defRPr sz="1400">
                          <a:solidFill>
                            <a:schemeClr val="tx1"/>
                          </a:solidFill>
                          <a:latin typeface="Verdana" pitchFamily="34" charset="0"/>
                          <a:ea typeface="ＭＳ Ｐゴシック" pitchFamily="34" charset="-128"/>
                        </a:defRPr>
                      </a:lvl4pPr>
                      <a:lvl5pPr marL="2057400" indent="-228600" algn="l">
                        <a:spcBef>
                          <a:spcPct val="20000"/>
                        </a:spcBef>
                        <a:defRPr sz="1400">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Verdana" pitchFamily="34" charset="0"/>
                          <a:ea typeface="ＭＳ Ｐゴシック" pitchFamily="34" charset="-128"/>
                        </a:rPr>
                        <a:t>Earnings on surplus balances</a:t>
                      </a:r>
                    </a:p>
                  </a:txBody>
                  <a:tcPr marL="45720" marR="45720" marT="0" marB="0" horzOverflow="overflow">
                    <a:lnL>
                      <a:noFill/>
                    </a:lnL>
                    <a:lnR>
                      <a:noFill/>
                    </a:lnR>
                    <a:lnT>
                      <a:noFill/>
                    </a:lnT>
                    <a:lnB>
                      <a:noFill/>
                    </a:lnB>
                    <a:lnTlToBr>
                      <a:noFill/>
                    </a:lnTlToBr>
                    <a:lnBlToTr>
                      <a:noFill/>
                    </a:lnBlToTr>
                    <a:noFill/>
                  </a:tcPr>
                </a:tc>
                <a:tc>
                  <a:txBody>
                    <a:bodyPr/>
                    <a:lstStyle>
                      <a:lvl1pPr algn="l">
                        <a:spcBef>
                          <a:spcPct val="20000"/>
                        </a:spcBef>
                        <a:defRPr sz="2000">
                          <a:solidFill>
                            <a:schemeClr val="tx1"/>
                          </a:solidFill>
                          <a:latin typeface="Verdana" pitchFamily="34" charset="0"/>
                          <a:ea typeface="ヒラギノ角ゴ Pro W3" pitchFamily="-84" charset="-128"/>
                        </a:defRPr>
                      </a:lvl1pPr>
                      <a:lvl2pPr marL="742950" indent="-285750" algn="l">
                        <a:spcBef>
                          <a:spcPct val="20000"/>
                        </a:spcBef>
                        <a:defRPr>
                          <a:solidFill>
                            <a:schemeClr val="tx1"/>
                          </a:solidFill>
                          <a:latin typeface="Verdana" pitchFamily="34" charset="0"/>
                          <a:ea typeface="ヒラギノ角ゴ Pro W3" pitchFamily="-84" charset="-128"/>
                        </a:defRPr>
                      </a:lvl2pPr>
                      <a:lvl3pPr marL="1143000" indent="-228600" algn="l">
                        <a:spcBef>
                          <a:spcPct val="20000"/>
                        </a:spcBef>
                        <a:defRPr sz="1600">
                          <a:solidFill>
                            <a:schemeClr val="tx1"/>
                          </a:solidFill>
                          <a:latin typeface="Verdana" pitchFamily="34" charset="0"/>
                          <a:ea typeface="ＭＳ Ｐゴシック" pitchFamily="34" charset="-128"/>
                        </a:defRPr>
                      </a:lvl3pPr>
                      <a:lvl4pPr marL="1600200" indent="-228600" algn="l">
                        <a:spcBef>
                          <a:spcPct val="20000"/>
                        </a:spcBef>
                        <a:defRPr sz="1400">
                          <a:solidFill>
                            <a:schemeClr val="tx1"/>
                          </a:solidFill>
                          <a:latin typeface="Verdana" pitchFamily="34" charset="0"/>
                          <a:ea typeface="ＭＳ Ｐゴシック" pitchFamily="34" charset="-128"/>
                        </a:defRPr>
                      </a:lvl4pPr>
                      <a:lvl5pPr marL="2057400" indent="-228600" algn="l">
                        <a:spcBef>
                          <a:spcPct val="20000"/>
                        </a:spcBef>
                        <a:defRPr sz="1400">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Verdana" pitchFamily="34" charset="0"/>
                          <a:ea typeface="ＭＳ Ｐゴシック" pitchFamily="34" charset="-128"/>
                        </a:rPr>
                        <a:t>=</a:t>
                      </a:r>
                    </a:p>
                  </a:txBody>
                  <a:tcPr marL="45720" marR="45720" marT="0" marB="0" horzOverflow="overflow">
                    <a:lnL>
                      <a:noFill/>
                    </a:lnL>
                    <a:lnR>
                      <a:noFill/>
                    </a:lnR>
                    <a:lnT>
                      <a:noFill/>
                    </a:lnT>
                    <a:lnB>
                      <a:noFill/>
                    </a:lnB>
                    <a:lnTlToBr>
                      <a:noFill/>
                    </a:lnTlToBr>
                    <a:lnBlToTr>
                      <a:noFill/>
                    </a:lnBlToTr>
                    <a:noFill/>
                  </a:tcPr>
                </a:tc>
                <a:tc>
                  <a:txBody>
                    <a:bodyPr/>
                    <a:lstStyle>
                      <a:lvl1pPr algn="l">
                        <a:spcBef>
                          <a:spcPct val="20000"/>
                        </a:spcBef>
                        <a:defRPr sz="2000">
                          <a:solidFill>
                            <a:schemeClr val="tx1"/>
                          </a:solidFill>
                          <a:latin typeface="Verdana" pitchFamily="34" charset="0"/>
                          <a:ea typeface="ヒラギノ角ゴ Pro W3" pitchFamily="-84" charset="-128"/>
                        </a:defRPr>
                      </a:lvl1pPr>
                      <a:lvl2pPr marL="742950" indent="-285750" algn="l">
                        <a:spcBef>
                          <a:spcPct val="20000"/>
                        </a:spcBef>
                        <a:defRPr>
                          <a:solidFill>
                            <a:schemeClr val="tx1"/>
                          </a:solidFill>
                          <a:latin typeface="Verdana" pitchFamily="34" charset="0"/>
                          <a:ea typeface="ヒラギノ角ゴ Pro W3" pitchFamily="-84" charset="-128"/>
                        </a:defRPr>
                      </a:lvl2pPr>
                      <a:lvl3pPr marL="1143000" indent="-228600" algn="l">
                        <a:spcBef>
                          <a:spcPct val="20000"/>
                        </a:spcBef>
                        <a:defRPr sz="1600">
                          <a:solidFill>
                            <a:schemeClr val="tx1"/>
                          </a:solidFill>
                          <a:latin typeface="Verdana" pitchFamily="34" charset="0"/>
                          <a:ea typeface="ＭＳ Ｐゴシック" pitchFamily="34" charset="-128"/>
                        </a:defRPr>
                      </a:lvl3pPr>
                      <a:lvl4pPr marL="1600200" indent="-228600" algn="l">
                        <a:spcBef>
                          <a:spcPct val="20000"/>
                        </a:spcBef>
                        <a:defRPr sz="1400">
                          <a:solidFill>
                            <a:schemeClr val="tx1"/>
                          </a:solidFill>
                          <a:latin typeface="Verdana" pitchFamily="34" charset="0"/>
                          <a:ea typeface="ＭＳ Ｐゴシック" pitchFamily="34" charset="-128"/>
                        </a:defRPr>
                      </a:lvl4pPr>
                      <a:lvl5pPr marL="2057400" indent="-228600" algn="l">
                        <a:spcBef>
                          <a:spcPct val="20000"/>
                        </a:spcBef>
                        <a:defRPr sz="1400">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Verdana" pitchFamily="34" charset="0"/>
                          <a:ea typeface="ＭＳ Ｐゴシック" pitchFamily="34" charset="-128"/>
                        </a:rPr>
                        <a:t>0.0500 </a:t>
                      </a:r>
                      <a:r>
                        <a:rPr kumimoji="0" lang="en-US" altLang="en-US" sz="1600" b="0" i="0" u="none" strike="noStrike" cap="none" normalizeH="0" baseline="0" smtClean="0">
                          <a:ln>
                            <a:noFill/>
                          </a:ln>
                          <a:solidFill>
                            <a:srgbClr val="000000"/>
                          </a:solidFill>
                          <a:effectLst/>
                          <a:latin typeface="Verdana" pitchFamily="34" charset="0"/>
                          <a:ea typeface="ＭＳ Ｐゴシック" pitchFamily="34" charset="-128"/>
                          <a:sym typeface="Symbol" pitchFamily="18" charset="2"/>
                        </a:rPr>
                        <a:t></a:t>
                      </a:r>
                      <a:r>
                        <a:rPr kumimoji="0" lang="en-US" altLang="en-US" sz="1600" b="0" i="0" u="none" strike="noStrike" cap="none" normalizeH="0" baseline="0" smtClean="0">
                          <a:ln>
                            <a:noFill/>
                          </a:ln>
                          <a:solidFill>
                            <a:srgbClr val="000000"/>
                          </a:solidFill>
                          <a:effectLst/>
                          <a:latin typeface="Verdana" pitchFamily="34" charset="0"/>
                          <a:ea typeface="ＭＳ Ｐゴシック" pitchFamily="34" charset="-128"/>
                        </a:rPr>
                        <a:t>              0</a:t>
                      </a:r>
                      <a:endParaRPr kumimoji="0" lang="en-US" altLang="en-US" sz="1600" b="0" i="0" u="sng" strike="noStrike" cap="none" normalizeH="0" baseline="0" smtClean="0">
                        <a:ln>
                          <a:noFill/>
                        </a:ln>
                        <a:solidFill>
                          <a:srgbClr val="000000"/>
                        </a:solidFill>
                        <a:effectLst/>
                        <a:latin typeface="Verdana" pitchFamily="34" charset="0"/>
                        <a:ea typeface="ＭＳ Ｐゴシック" pitchFamily="34" charset="-128"/>
                      </a:endParaRPr>
                    </a:p>
                  </a:txBody>
                  <a:tcPr marL="45720" marR="45720" marT="0" marB="0" horzOverflow="overflow">
                    <a:lnL>
                      <a:noFill/>
                    </a:lnL>
                    <a:lnR>
                      <a:noFill/>
                    </a:lnR>
                    <a:lnT>
                      <a:noFill/>
                    </a:lnT>
                    <a:lnB>
                      <a:noFill/>
                    </a:lnB>
                    <a:lnTlToBr>
                      <a:noFill/>
                    </a:lnTlToBr>
                    <a:lnBlToTr>
                      <a:noFill/>
                    </a:lnBlToTr>
                    <a:noFill/>
                  </a:tcPr>
                </a:tc>
                <a:tc>
                  <a:txBody>
                    <a:bodyPr/>
                    <a:lstStyle>
                      <a:lvl1pPr algn="l">
                        <a:spcBef>
                          <a:spcPct val="20000"/>
                        </a:spcBef>
                        <a:defRPr sz="2000">
                          <a:solidFill>
                            <a:schemeClr val="tx1"/>
                          </a:solidFill>
                          <a:latin typeface="Verdana" pitchFamily="34" charset="0"/>
                          <a:ea typeface="ヒラギノ角ゴ Pro W3" pitchFamily="-84" charset="-128"/>
                        </a:defRPr>
                      </a:lvl1pPr>
                      <a:lvl2pPr marL="742950" indent="-285750" algn="l">
                        <a:spcBef>
                          <a:spcPct val="20000"/>
                        </a:spcBef>
                        <a:defRPr>
                          <a:solidFill>
                            <a:schemeClr val="tx1"/>
                          </a:solidFill>
                          <a:latin typeface="Verdana" pitchFamily="34" charset="0"/>
                          <a:ea typeface="ヒラギノ角ゴ Pro W3" pitchFamily="-84" charset="-128"/>
                        </a:defRPr>
                      </a:lvl2pPr>
                      <a:lvl3pPr marL="1143000" indent="-228600" algn="l">
                        <a:spcBef>
                          <a:spcPct val="20000"/>
                        </a:spcBef>
                        <a:defRPr sz="1600">
                          <a:solidFill>
                            <a:schemeClr val="tx1"/>
                          </a:solidFill>
                          <a:latin typeface="Verdana" pitchFamily="34" charset="0"/>
                          <a:ea typeface="ＭＳ Ｐゴシック" pitchFamily="34" charset="-128"/>
                        </a:defRPr>
                      </a:lvl3pPr>
                      <a:lvl4pPr marL="1600200" indent="-228600" algn="l">
                        <a:spcBef>
                          <a:spcPct val="20000"/>
                        </a:spcBef>
                        <a:defRPr sz="1400">
                          <a:solidFill>
                            <a:schemeClr val="tx1"/>
                          </a:solidFill>
                          <a:latin typeface="Verdana" pitchFamily="34" charset="0"/>
                          <a:ea typeface="ＭＳ Ｐゴシック" pitchFamily="34" charset="-128"/>
                        </a:defRPr>
                      </a:lvl4pPr>
                      <a:lvl5pPr marL="2057400" indent="-228600" algn="l">
                        <a:spcBef>
                          <a:spcPct val="20000"/>
                        </a:spcBef>
                        <a:defRPr sz="1400">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Verdana" pitchFamily="34" charset="0"/>
                          <a:ea typeface="ＭＳ Ｐゴシック" pitchFamily="34" charset="-128"/>
                        </a:rPr>
                        <a:t>=</a:t>
                      </a:r>
                    </a:p>
                  </a:txBody>
                  <a:tcPr marL="45720" marR="45720" marT="0" marB="0" horzOverflow="overflow">
                    <a:lnL>
                      <a:noFill/>
                    </a:lnL>
                    <a:lnR>
                      <a:noFill/>
                    </a:lnR>
                    <a:lnT>
                      <a:noFill/>
                    </a:lnT>
                    <a:lnB>
                      <a:noFill/>
                    </a:lnB>
                    <a:lnTlToBr>
                      <a:noFill/>
                    </a:lnTlToBr>
                    <a:lnBlToTr>
                      <a:noFill/>
                    </a:lnBlToTr>
                    <a:noFill/>
                  </a:tcPr>
                </a:tc>
                <a:tc>
                  <a:txBody>
                    <a:bodyPr/>
                    <a:lstStyle>
                      <a:lvl1pPr algn="l">
                        <a:spcBef>
                          <a:spcPct val="20000"/>
                        </a:spcBef>
                        <a:defRPr sz="2000">
                          <a:solidFill>
                            <a:schemeClr val="tx1"/>
                          </a:solidFill>
                          <a:latin typeface="Verdana" pitchFamily="34" charset="0"/>
                          <a:ea typeface="ヒラギノ角ゴ Pro W3" pitchFamily="-84" charset="-128"/>
                        </a:defRPr>
                      </a:lvl1pPr>
                      <a:lvl2pPr marL="742950" indent="-285750" algn="l">
                        <a:spcBef>
                          <a:spcPct val="20000"/>
                        </a:spcBef>
                        <a:defRPr>
                          <a:solidFill>
                            <a:schemeClr val="tx1"/>
                          </a:solidFill>
                          <a:latin typeface="Verdana" pitchFamily="34" charset="0"/>
                          <a:ea typeface="ヒラギノ角ゴ Pro W3" pitchFamily="-84" charset="-128"/>
                        </a:defRPr>
                      </a:lvl2pPr>
                      <a:lvl3pPr marL="1143000" indent="-228600" algn="l">
                        <a:spcBef>
                          <a:spcPct val="20000"/>
                        </a:spcBef>
                        <a:defRPr sz="1600">
                          <a:solidFill>
                            <a:schemeClr val="tx1"/>
                          </a:solidFill>
                          <a:latin typeface="Verdana" pitchFamily="34" charset="0"/>
                          <a:ea typeface="ＭＳ Ｐゴシック" pitchFamily="34" charset="-128"/>
                        </a:defRPr>
                      </a:lvl3pPr>
                      <a:lvl4pPr marL="1600200" indent="-228600" algn="l">
                        <a:spcBef>
                          <a:spcPct val="20000"/>
                        </a:spcBef>
                        <a:defRPr sz="1400">
                          <a:solidFill>
                            <a:schemeClr val="tx1"/>
                          </a:solidFill>
                          <a:latin typeface="Verdana" pitchFamily="34" charset="0"/>
                          <a:ea typeface="ＭＳ Ｐゴシック" pitchFamily="34" charset="-128"/>
                        </a:defRPr>
                      </a:lvl4pPr>
                      <a:lvl5pPr marL="2057400" indent="-228600" algn="l">
                        <a:spcBef>
                          <a:spcPct val="20000"/>
                        </a:spcBef>
                        <a:defRPr sz="1400">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600" b="0" i="0" u="sng" strike="noStrike" cap="none" normalizeH="0" baseline="0" smtClean="0">
                          <a:ln>
                            <a:noFill/>
                          </a:ln>
                          <a:solidFill>
                            <a:srgbClr val="000000"/>
                          </a:solidFill>
                          <a:effectLst/>
                          <a:latin typeface="Verdana" pitchFamily="34" charset="0"/>
                          <a:ea typeface="ＭＳ Ｐゴシック" pitchFamily="34" charset="-128"/>
                        </a:rPr>
                        <a:t>                0</a:t>
                      </a:r>
                    </a:p>
                  </a:txBody>
                  <a:tcPr marL="45720" marR="45720" marT="0" marB="0" horzOverflow="overflow">
                    <a:lnL>
                      <a:noFill/>
                    </a:lnL>
                    <a:lnR>
                      <a:noFill/>
                    </a:lnR>
                    <a:lnT>
                      <a:noFill/>
                    </a:lnT>
                    <a:lnB>
                      <a:noFill/>
                    </a:lnB>
                    <a:lnTlToBr>
                      <a:noFill/>
                    </a:lnTlToBr>
                    <a:lnBlToTr>
                      <a:noFill/>
                    </a:lnBlToTr>
                    <a:noFill/>
                  </a:tcPr>
                </a:tc>
              </a:tr>
              <a:tr h="377825">
                <a:tc>
                  <a:txBody>
                    <a:bodyPr/>
                    <a:lstStyle>
                      <a:lvl1pPr algn="l">
                        <a:spcBef>
                          <a:spcPct val="20000"/>
                        </a:spcBef>
                        <a:defRPr sz="2000">
                          <a:solidFill>
                            <a:schemeClr val="tx1"/>
                          </a:solidFill>
                          <a:latin typeface="Verdana" pitchFamily="34" charset="0"/>
                          <a:ea typeface="ヒラギノ角ゴ Pro W3" pitchFamily="-84" charset="-128"/>
                        </a:defRPr>
                      </a:lvl1pPr>
                      <a:lvl2pPr marL="742950" indent="-285750" algn="l">
                        <a:spcBef>
                          <a:spcPct val="20000"/>
                        </a:spcBef>
                        <a:defRPr>
                          <a:solidFill>
                            <a:schemeClr val="tx1"/>
                          </a:solidFill>
                          <a:latin typeface="Verdana" pitchFamily="34" charset="0"/>
                          <a:ea typeface="ヒラギノ角ゴ Pro W3" pitchFamily="-84" charset="-128"/>
                        </a:defRPr>
                      </a:lvl2pPr>
                      <a:lvl3pPr marL="1143000" indent="-228600" algn="l">
                        <a:spcBef>
                          <a:spcPct val="20000"/>
                        </a:spcBef>
                        <a:defRPr sz="1600">
                          <a:solidFill>
                            <a:schemeClr val="tx1"/>
                          </a:solidFill>
                          <a:latin typeface="Verdana" pitchFamily="34" charset="0"/>
                          <a:ea typeface="ＭＳ Ｐゴシック" pitchFamily="34" charset="-128"/>
                        </a:defRPr>
                      </a:lvl3pPr>
                      <a:lvl4pPr marL="1600200" indent="-228600" algn="l">
                        <a:spcBef>
                          <a:spcPct val="20000"/>
                        </a:spcBef>
                        <a:defRPr sz="1400">
                          <a:solidFill>
                            <a:schemeClr val="tx1"/>
                          </a:solidFill>
                          <a:latin typeface="Verdana" pitchFamily="34" charset="0"/>
                          <a:ea typeface="ＭＳ Ｐゴシック" pitchFamily="34" charset="-128"/>
                        </a:defRPr>
                      </a:lvl4pPr>
                      <a:lvl5pPr marL="2057400" indent="-228600" algn="l">
                        <a:spcBef>
                          <a:spcPct val="20000"/>
                        </a:spcBef>
                        <a:defRPr sz="1400">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25000" smtClean="0">
                        <a:ln>
                          <a:noFill/>
                        </a:ln>
                        <a:solidFill>
                          <a:srgbClr val="000000"/>
                        </a:solidFill>
                        <a:effectLst/>
                        <a:latin typeface="Verdana" pitchFamily="34" charset="0"/>
                        <a:ea typeface="ＭＳ Ｐゴシック" pitchFamily="34" charset="-128"/>
                      </a:endParaRPr>
                    </a:p>
                  </a:txBody>
                  <a:tcPr marL="45720" marR="45720" marT="0" marB="0" horzOverflow="overflow">
                    <a:lnL>
                      <a:noFill/>
                    </a:lnL>
                    <a:lnR>
                      <a:noFill/>
                    </a:lnR>
                    <a:lnT>
                      <a:noFill/>
                    </a:lnT>
                    <a:lnB>
                      <a:noFill/>
                    </a:lnB>
                    <a:lnTlToBr>
                      <a:noFill/>
                    </a:lnTlToBr>
                    <a:lnBlToTr>
                      <a:noFill/>
                    </a:lnBlToTr>
                    <a:noFill/>
                  </a:tcPr>
                </a:tc>
                <a:tc>
                  <a:txBody>
                    <a:bodyPr/>
                    <a:lstStyle>
                      <a:lvl1pPr algn="l">
                        <a:spcBef>
                          <a:spcPct val="20000"/>
                        </a:spcBef>
                        <a:defRPr sz="2000">
                          <a:solidFill>
                            <a:schemeClr val="tx1"/>
                          </a:solidFill>
                          <a:latin typeface="Verdana" pitchFamily="34" charset="0"/>
                          <a:ea typeface="ヒラギノ角ゴ Pro W3" pitchFamily="-84" charset="-128"/>
                        </a:defRPr>
                      </a:lvl1pPr>
                      <a:lvl2pPr marL="742950" indent="-285750" algn="l">
                        <a:spcBef>
                          <a:spcPct val="20000"/>
                        </a:spcBef>
                        <a:defRPr>
                          <a:solidFill>
                            <a:schemeClr val="tx1"/>
                          </a:solidFill>
                          <a:latin typeface="Verdana" pitchFamily="34" charset="0"/>
                          <a:ea typeface="ヒラギノ角ゴ Pro W3" pitchFamily="-84" charset="-128"/>
                        </a:defRPr>
                      </a:lvl2pPr>
                      <a:lvl3pPr marL="1143000" indent="-228600" algn="l">
                        <a:spcBef>
                          <a:spcPct val="20000"/>
                        </a:spcBef>
                        <a:defRPr sz="1600">
                          <a:solidFill>
                            <a:schemeClr val="tx1"/>
                          </a:solidFill>
                          <a:latin typeface="Verdana" pitchFamily="34" charset="0"/>
                          <a:ea typeface="ＭＳ Ｐゴシック" pitchFamily="34" charset="-128"/>
                        </a:defRPr>
                      </a:lvl3pPr>
                      <a:lvl4pPr marL="1600200" indent="-228600" algn="l">
                        <a:spcBef>
                          <a:spcPct val="20000"/>
                        </a:spcBef>
                        <a:defRPr sz="1400">
                          <a:solidFill>
                            <a:schemeClr val="tx1"/>
                          </a:solidFill>
                          <a:latin typeface="Verdana" pitchFamily="34" charset="0"/>
                          <a:ea typeface="ＭＳ Ｐゴシック" pitchFamily="34" charset="-128"/>
                        </a:defRPr>
                      </a:lvl4pPr>
                      <a:lvl5pPr marL="2057400" indent="-228600" algn="l">
                        <a:spcBef>
                          <a:spcPct val="20000"/>
                        </a:spcBef>
                        <a:defRPr sz="1400">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chemeClr val="tx1"/>
                          </a:solidFill>
                          <a:effectLst/>
                          <a:latin typeface="Verdana" pitchFamily="34" charset="0"/>
                          <a:ea typeface="ＭＳ Ｐゴシック" pitchFamily="34" charset="-128"/>
                        </a:rPr>
                        <a:t>Total cost of aggressive strategy</a:t>
                      </a:r>
                    </a:p>
                  </a:txBody>
                  <a:tcPr marL="45720" marR="45720" marT="0" marB="0" horzOverflow="overflow">
                    <a:lnL>
                      <a:noFill/>
                    </a:lnL>
                    <a:lnR>
                      <a:noFill/>
                    </a:lnR>
                    <a:lnT>
                      <a:noFill/>
                    </a:lnT>
                    <a:lnB>
                      <a:noFill/>
                    </a:lnB>
                    <a:lnTlToBr>
                      <a:noFill/>
                    </a:lnTlToBr>
                    <a:lnBlToTr>
                      <a:noFill/>
                    </a:lnBlToTr>
                    <a:noFill/>
                  </a:tcPr>
                </a:tc>
                <a:tc>
                  <a:txBody>
                    <a:bodyPr/>
                    <a:lstStyle>
                      <a:lvl1pPr algn="l">
                        <a:spcBef>
                          <a:spcPct val="20000"/>
                        </a:spcBef>
                        <a:defRPr sz="2000">
                          <a:solidFill>
                            <a:schemeClr val="tx1"/>
                          </a:solidFill>
                          <a:latin typeface="Verdana" pitchFamily="34" charset="0"/>
                          <a:ea typeface="ヒラギノ角ゴ Pro W3" pitchFamily="-84" charset="-128"/>
                        </a:defRPr>
                      </a:lvl1pPr>
                      <a:lvl2pPr marL="742950" indent="-285750" algn="l">
                        <a:spcBef>
                          <a:spcPct val="20000"/>
                        </a:spcBef>
                        <a:defRPr>
                          <a:solidFill>
                            <a:schemeClr val="tx1"/>
                          </a:solidFill>
                          <a:latin typeface="Verdana" pitchFamily="34" charset="0"/>
                          <a:ea typeface="ヒラギノ角ゴ Pro W3" pitchFamily="-84" charset="-128"/>
                        </a:defRPr>
                      </a:lvl2pPr>
                      <a:lvl3pPr marL="1143000" indent="-228600" algn="l">
                        <a:spcBef>
                          <a:spcPct val="20000"/>
                        </a:spcBef>
                        <a:defRPr sz="1600">
                          <a:solidFill>
                            <a:schemeClr val="tx1"/>
                          </a:solidFill>
                          <a:latin typeface="Verdana" pitchFamily="34" charset="0"/>
                          <a:ea typeface="ＭＳ Ｐゴシック" pitchFamily="34" charset="-128"/>
                        </a:defRPr>
                      </a:lvl3pPr>
                      <a:lvl4pPr marL="1600200" indent="-228600" algn="l">
                        <a:spcBef>
                          <a:spcPct val="20000"/>
                        </a:spcBef>
                        <a:defRPr sz="1400">
                          <a:solidFill>
                            <a:schemeClr val="tx1"/>
                          </a:solidFill>
                          <a:latin typeface="Verdana" pitchFamily="34" charset="0"/>
                          <a:ea typeface="ＭＳ Ｐゴシック" pitchFamily="34" charset="-128"/>
                        </a:defRPr>
                      </a:lvl4pPr>
                      <a:lvl5pPr marL="2057400" indent="-228600" algn="l">
                        <a:spcBef>
                          <a:spcPct val="20000"/>
                        </a:spcBef>
                        <a:defRPr sz="1400">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smtClean="0">
                        <a:ln>
                          <a:noFill/>
                        </a:ln>
                        <a:solidFill>
                          <a:srgbClr val="000000"/>
                        </a:solidFill>
                        <a:effectLst/>
                        <a:latin typeface="Verdana" pitchFamily="34" charset="0"/>
                        <a:ea typeface="ＭＳ Ｐゴシック" pitchFamily="34" charset="-128"/>
                      </a:endParaRPr>
                    </a:p>
                  </a:txBody>
                  <a:tcPr marL="45720" marR="45720" marT="0" marB="0" horzOverflow="overflow">
                    <a:lnL>
                      <a:noFill/>
                    </a:lnL>
                    <a:lnR>
                      <a:noFill/>
                    </a:lnR>
                    <a:lnT>
                      <a:noFill/>
                    </a:lnT>
                    <a:lnB>
                      <a:noFill/>
                    </a:lnB>
                    <a:lnTlToBr>
                      <a:noFill/>
                    </a:lnTlToBr>
                    <a:lnBlToTr>
                      <a:noFill/>
                    </a:lnBlToTr>
                    <a:noFill/>
                  </a:tcPr>
                </a:tc>
                <a:tc>
                  <a:txBody>
                    <a:bodyPr/>
                    <a:lstStyle>
                      <a:lvl1pPr algn="l">
                        <a:spcBef>
                          <a:spcPct val="20000"/>
                        </a:spcBef>
                        <a:defRPr sz="2000">
                          <a:solidFill>
                            <a:schemeClr val="tx1"/>
                          </a:solidFill>
                          <a:latin typeface="Verdana" pitchFamily="34" charset="0"/>
                          <a:ea typeface="ヒラギノ角ゴ Pro W3" pitchFamily="-84" charset="-128"/>
                        </a:defRPr>
                      </a:lvl1pPr>
                      <a:lvl2pPr marL="742950" indent="-285750" algn="l">
                        <a:spcBef>
                          <a:spcPct val="20000"/>
                        </a:spcBef>
                        <a:defRPr>
                          <a:solidFill>
                            <a:schemeClr val="tx1"/>
                          </a:solidFill>
                          <a:latin typeface="Verdana" pitchFamily="34" charset="0"/>
                          <a:ea typeface="ヒラギノ角ゴ Pro W3" pitchFamily="-84" charset="-128"/>
                        </a:defRPr>
                      </a:lvl2pPr>
                      <a:lvl3pPr marL="1143000" indent="-228600" algn="l">
                        <a:spcBef>
                          <a:spcPct val="20000"/>
                        </a:spcBef>
                        <a:defRPr sz="1600">
                          <a:solidFill>
                            <a:schemeClr val="tx1"/>
                          </a:solidFill>
                          <a:latin typeface="Verdana" pitchFamily="34" charset="0"/>
                          <a:ea typeface="ＭＳ Ｐゴシック" pitchFamily="34" charset="-128"/>
                        </a:defRPr>
                      </a:lvl3pPr>
                      <a:lvl4pPr marL="1600200" indent="-228600" algn="l">
                        <a:spcBef>
                          <a:spcPct val="20000"/>
                        </a:spcBef>
                        <a:defRPr sz="1400">
                          <a:solidFill>
                            <a:schemeClr val="tx1"/>
                          </a:solidFill>
                          <a:latin typeface="Verdana" pitchFamily="34" charset="0"/>
                          <a:ea typeface="ＭＳ Ｐゴシック" pitchFamily="34" charset="-128"/>
                        </a:defRPr>
                      </a:lvl4pPr>
                      <a:lvl5pPr marL="2057400" indent="-228600" algn="l">
                        <a:spcBef>
                          <a:spcPct val="20000"/>
                        </a:spcBef>
                        <a:defRPr sz="1400">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sng" strike="noStrike" cap="none" normalizeH="0" baseline="0" smtClean="0">
                        <a:ln>
                          <a:noFill/>
                        </a:ln>
                        <a:solidFill>
                          <a:srgbClr val="000000"/>
                        </a:solidFill>
                        <a:effectLst/>
                        <a:latin typeface="Verdana" pitchFamily="34" charset="0"/>
                        <a:ea typeface="ＭＳ Ｐゴシック" pitchFamily="34" charset="-128"/>
                      </a:endParaRPr>
                    </a:p>
                  </a:txBody>
                  <a:tcPr marL="45720" marR="45720" marT="0" marB="0" horzOverflow="overflow">
                    <a:lnL>
                      <a:noFill/>
                    </a:lnL>
                    <a:lnR>
                      <a:noFill/>
                    </a:lnR>
                    <a:lnT>
                      <a:noFill/>
                    </a:lnT>
                    <a:lnB>
                      <a:noFill/>
                    </a:lnB>
                    <a:lnTlToBr>
                      <a:noFill/>
                    </a:lnTlToBr>
                    <a:lnBlToTr>
                      <a:noFill/>
                    </a:lnBlToTr>
                    <a:noFill/>
                  </a:tcPr>
                </a:tc>
                <a:tc>
                  <a:txBody>
                    <a:bodyPr/>
                    <a:lstStyle>
                      <a:lvl1pPr algn="l">
                        <a:spcBef>
                          <a:spcPct val="20000"/>
                        </a:spcBef>
                        <a:defRPr sz="2000">
                          <a:solidFill>
                            <a:schemeClr val="tx1"/>
                          </a:solidFill>
                          <a:latin typeface="Verdana" pitchFamily="34" charset="0"/>
                          <a:ea typeface="ヒラギノ角ゴ Pro W3" pitchFamily="-84" charset="-128"/>
                        </a:defRPr>
                      </a:lvl1pPr>
                      <a:lvl2pPr marL="742950" indent="-285750" algn="l">
                        <a:spcBef>
                          <a:spcPct val="20000"/>
                        </a:spcBef>
                        <a:defRPr>
                          <a:solidFill>
                            <a:schemeClr val="tx1"/>
                          </a:solidFill>
                          <a:latin typeface="Verdana" pitchFamily="34" charset="0"/>
                          <a:ea typeface="ヒラギノ角ゴ Pro W3" pitchFamily="-84" charset="-128"/>
                        </a:defRPr>
                      </a:lvl2pPr>
                      <a:lvl3pPr marL="1143000" indent="-228600" algn="l">
                        <a:spcBef>
                          <a:spcPct val="20000"/>
                        </a:spcBef>
                        <a:defRPr sz="1600">
                          <a:solidFill>
                            <a:schemeClr val="tx1"/>
                          </a:solidFill>
                          <a:latin typeface="Verdana" pitchFamily="34" charset="0"/>
                          <a:ea typeface="ＭＳ Ｐゴシック" pitchFamily="34" charset="-128"/>
                        </a:defRPr>
                      </a:lvl3pPr>
                      <a:lvl4pPr marL="1600200" indent="-228600" algn="l">
                        <a:spcBef>
                          <a:spcPct val="20000"/>
                        </a:spcBef>
                        <a:defRPr sz="1400">
                          <a:solidFill>
                            <a:schemeClr val="tx1"/>
                          </a:solidFill>
                          <a:latin typeface="Verdana" pitchFamily="34" charset="0"/>
                          <a:ea typeface="ＭＳ Ｐゴシック" pitchFamily="34" charset="-128"/>
                        </a:defRPr>
                      </a:lvl4pPr>
                      <a:lvl5pPr marL="2057400" indent="-228600" algn="l">
                        <a:spcBef>
                          <a:spcPct val="20000"/>
                        </a:spcBef>
                        <a:defRPr sz="1400">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Verdana" pitchFamily="34" charset="0"/>
                          <a:ea typeface="ＭＳ Ｐゴシック" pitchFamily="34" charset="-128"/>
                        </a:rPr>
                        <a:t>=</a:t>
                      </a:r>
                    </a:p>
                  </a:txBody>
                  <a:tcPr marL="45720" marR="45720" marT="0" marB="0" horzOverflow="overflow">
                    <a:lnL>
                      <a:noFill/>
                    </a:lnL>
                    <a:lnR>
                      <a:noFill/>
                    </a:lnR>
                    <a:lnT>
                      <a:noFill/>
                    </a:lnT>
                    <a:lnB>
                      <a:noFill/>
                    </a:lnB>
                    <a:lnTlToBr>
                      <a:noFill/>
                    </a:lnTlToBr>
                    <a:lnBlToTr>
                      <a:noFill/>
                    </a:lnBlToTr>
                    <a:noFill/>
                  </a:tcPr>
                </a:tc>
                <a:tc>
                  <a:txBody>
                    <a:bodyPr/>
                    <a:lstStyle>
                      <a:lvl1pPr algn="l">
                        <a:spcBef>
                          <a:spcPct val="20000"/>
                        </a:spcBef>
                        <a:defRPr sz="2000">
                          <a:solidFill>
                            <a:schemeClr val="tx1"/>
                          </a:solidFill>
                          <a:latin typeface="Verdana" pitchFamily="34" charset="0"/>
                          <a:ea typeface="ヒラギノ角ゴ Pro W3" pitchFamily="-84" charset="-128"/>
                        </a:defRPr>
                      </a:lvl1pPr>
                      <a:lvl2pPr marL="742950" indent="-285750" algn="l">
                        <a:spcBef>
                          <a:spcPct val="20000"/>
                        </a:spcBef>
                        <a:defRPr>
                          <a:solidFill>
                            <a:schemeClr val="tx1"/>
                          </a:solidFill>
                          <a:latin typeface="Verdana" pitchFamily="34" charset="0"/>
                          <a:ea typeface="ヒラギノ角ゴ Pro W3" pitchFamily="-84" charset="-128"/>
                        </a:defRPr>
                      </a:lvl2pPr>
                      <a:lvl3pPr marL="1143000" indent="-228600" algn="l">
                        <a:spcBef>
                          <a:spcPct val="20000"/>
                        </a:spcBef>
                        <a:defRPr sz="1600">
                          <a:solidFill>
                            <a:schemeClr val="tx1"/>
                          </a:solidFill>
                          <a:latin typeface="Verdana" pitchFamily="34" charset="0"/>
                          <a:ea typeface="ＭＳ Ｐゴシック" pitchFamily="34" charset="-128"/>
                        </a:defRPr>
                      </a:lvl3pPr>
                      <a:lvl4pPr marL="1600200" indent="-228600" algn="l">
                        <a:spcBef>
                          <a:spcPct val="20000"/>
                        </a:spcBef>
                        <a:defRPr sz="1400">
                          <a:solidFill>
                            <a:schemeClr val="tx1"/>
                          </a:solidFill>
                          <a:latin typeface="Verdana" pitchFamily="34" charset="0"/>
                          <a:ea typeface="ＭＳ Ｐゴシック" pitchFamily="34" charset="-128"/>
                        </a:defRPr>
                      </a:lvl4pPr>
                      <a:lvl5pPr marL="2057400" indent="-228600" algn="l">
                        <a:spcBef>
                          <a:spcPct val="20000"/>
                        </a:spcBef>
                        <a:defRPr sz="1400">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600" b="0" i="0" u="sng" strike="noStrike" cap="none" normalizeH="0" baseline="0" smtClean="0">
                          <a:ln>
                            <a:noFill/>
                          </a:ln>
                          <a:solidFill>
                            <a:srgbClr val="000000"/>
                          </a:solidFill>
                          <a:effectLst/>
                          <a:latin typeface="Verdana" pitchFamily="34" charset="0"/>
                          <a:ea typeface="ＭＳ Ｐゴシック" pitchFamily="34" charset="-128"/>
                        </a:rPr>
                        <a:t>$17,128.13</a:t>
                      </a:r>
                    </a:p>
                  </a:txBody>
                  <a:tcPr marL="45720" marR="45720" marT="0" marB="0" horzOverflow="overflow">
                    <a:lnL>
                      <a:noFill/>
                    </a:lnL>
                    <a:lnR>
                      <a:noFill/>
                    </a:lnR>
                    <a:lnT>
                      <a:noFill/>
                    </a:lnT>
                    <a:lnB>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tLang="en-US" smtClean="0">
                <a:ea typeface="ヒラギノ角ゴ Pro W3" pitchFamily="-84" charset="-128"/>
              </a:rPr>
              <a:t>Cash Conversion Cycle: Aggressive versus Conservative Seasonal Funding Strategies</a:t>
            </a:r>
          </a:p>
        </p:txBody>
      </p:sp>
      <p:sp>
        <p:nvSpPr>
          <p:cNvPr id="24579" name="Rectangle 3"/>
          <p:cNvSpPr>
            <a:spLocks noGrp="1" noChangeArrowheads="1"/>
          </p:cNvSpPr>
          <p:nvPr>
            <p:ph idx="4294967295"/>
          </p:nvPr>
        </p:nvSpPr>
        <p:spPr>
          <a:xfrm>
            <a:off x="457200" y="1524000"/>
            <a:ext cx="8229600" cy="2362200"/>
          </a:xfrm>
        </p:spPr>
        <p:txBody>
          <a:bodyPr/>
          <a:lstStyle/>
          <a:p>
            <a:pPr marL="0" indent="0" eaLnBrk="1" hangingPunct="1">
              <a:lnSpc>
                <a:spcPct val="90000"/>
              </a:lnSpc>
              <a:buFontTx/>
              <a:buNone/>
            </a:pPr>
            <a:r>
              <a:rPr lang="en-US" altLang="en-US" sz="2000" smtClean="0">
                <a:solidFill>
                  <a:srgbClr val="000000"/>
                </a:solidFill>
                <a:ea typeface="ヒラギノ角ゴ Pro W3" pitchFamily="-84" charset="-128"/>
              </a:rPr>
              <a:t>Alternatively, Semper can choose a conservative strategy, under which surplus cash balances are fully invested. (In Figure 14.3, this surplus will be the difference between the peak need of $1,125,000 and the total need, which varies between $135,000 and $1,125,000 during the year.) The cost of the conservative strategy will be:</a:t>
            </a:r>
          </a:p>
        </p:txBody>
      </p:sp>
      <p:graphicFrame>
        <p:nvGraphicFramePr>
          <p:cNvPr id="169023" name="Group 63"/>
          <p:cNvGraphicFramePr>
            <a:graphicFrameLocks noGrp="1"/>
          </p:cNvGraphicFramePr>
          <p:nvPr/>
        </p:nvGraphicFramePr>
        <p:xfrm>
          <a:off x="228600" y="3810000"/>
          <a:ext cx="8610600" cy="1800225"/>
        </p:xfrm>
        <a:graphic>
          <a:graphicData uri="http://schemas.openxmlformats.org/drawingml/2006/table">
            <a:tbl>
              <a:tblPr/>
              <a:tblGrid>
                <a:gridCol w="342900"/>
                <a:gridCol w="3543300"/>
                <a:gridCol w="381000"/>
                <a:gridCol w="2438400"/>
                <a:gridCol w="381000"/>
                <a:gridCol w="1524000"/>
              </a:tblGrid>
              <a:tr h="493933">
                <a:tc>
                  <a:txBody>
                    <a:bodyPr/>
                    <a:lstStyle>
                      <a:lvl1pPr algn="l">
                        <a:spcBef>
                          <a:spcPct val="20000"/>
                        </a:spcBef>
                        <a:defRPr sz="2000">
                          <a:solidFill>
                            <a:schemeClr val="tx1"/>
                          </a:solidFill>
                          <a:latin typeface="Verdana" pitchFamily="34" charset="0"/>
                          <a:ea typeface="ヒラギノ角ゴ Pro W3" pitchFamily="-84" charset="-128"/>
                        </a:defRPr>
                      </a:lvl1pPr>
                      <a:lvl2pPr marL="742950" indent="-285750" algn="l">
                        <a:spcBef>
                          <a:spcPct val="20000"/>
                        </a:spcBef>
                        <a:defRPr>
                          <a:solidFill>
                            <a:schemeClr val="tx1"/>
                          </a:solidFill>
                          <a:latin typeface="Verdana" pitchFamily="34" charset="0"/>
                          <a:ea typeface="ヒラギノ角ゴ Pro W3" pitchFamily="-84" charset="-128"/>
                        </a:defRPr>
                      </a:lvl2pPr>
                      <a:lvl3pPr marL="1143000" indent="-228600" algn="l">
                        <a:spcBef>
                          <a:spcPct val="20000"/>
                        </a:spcBef>
                        <a:defRPr sz="1600">
                          <a:solidFill>
                            <a:schemeClr val="tx1"/>
                          </a:solidFill>
                          <a:latin typeface="Verdana" pitchFamily="34" charset="0"/>
                          <a:ea typeface="ＭＳ Ｐゴシック" pitchFamily="34" charset="-128"/>
                        </a:defRPr>
                      </a:lvl3pPr>
                      <a:lvl4pPr marL="1600200" indent="-228600" algn="l">
                        <a:spcBef>
                          <a:spcPct val="20000"/>
                        </a:spcBef>
                        <a:defRPr sz="1400">
                          <a:solidFill>
                            <a:schemeClr val="tx1"/>
                          </a:solidFill>
                          <a:latin typeface="Verdana" pitchFamily="34" charset="0"/>
                          <a:ea typeface="ＭＳ Ｐゴシック" pitchFamily="34" charset="-128"/>
                        </a:defRPr>
                      </a:lvl4pPr>
                      <a:lvl5pPr marL="2057400" indent="-228600" algn="l">
                        <a:spcBef>
                          <a:spcPct val="20000"/>
                        </a:spcBef>
                        <a:defRPr sz="1400">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pPr>
                      <a:endParaRPr kumimoji="0" lang="en-US" altLang="en-US" sz="1800" b="0" i="1" u="none" strike="noStrike" cap="none" normalizeH="0" baseline="-25000" smtClean="0">
                        <a:ln>
                          <a:noFill/>
                        </a:ln>
                        <a:solidFill>
                          <a:srgbClr val="000000"/>
                        </a:solidFill>
                        <a:effectLst/>
                        <a:latin typeface="Verdana" pitchFamily="34" charset="0"/>
                        <a:ea typeface="ＭＳ Ｐゴシック" pitchFamily="34" charset="-128"/>
                      </a:endParaRPr>
                    </a:p>
                  </a:txBody>
                  <a:tcPr marL="45720" marR="45720" marT="0" marB="0" horzOverflow="overflow">
                    <a:lnL>
                      <a:noFill/>
                    </a:lnL>
                    <a:lnR>
                      <a:noFill/>
                    </a:lnR>
                    <a:lnT>
                      <a:noFill/>
                    </a:lnT>
                    <a:lnB>
                      <a:noFill/>
                    </a:lnB>
                    <a:lnTlToBr>
                      <a:noFill/>
                    </a:lnTlToBr>
                    <a:lnBlToTr>
                      <a:noFill/>
                    </a:lnBlToTr>
                    <a:noFill/>
                  </a:tcPr>
                </a:tc>
                <a:tc>
                  <a:txBody>
                    <a:bodyPr/>
                    <a:lstStyle>
                      <a:lvl1pPr algn="l">
                        <a:spcBef>
                          <a:spcPct val="20000"/>
                        </a:spcBef>
                        <a:defRPr sz="2000">
                          <a:solidFill>
                            <a:schemeClr val="tx1"/>
                          </a:solidFill>
                          <a:latin typeface="Verdana" pitchFamily="34" charset="0"/>
                          <a:ea typeface="ヒラギノ角ゴ Pro W3" pitchFamily="-84" charset="-128"/>
                        </a:defRPr>
                      </a:lvl1pPr>
                      <a:lvl2pPr marL="742950" indent="-285750" algn="l">
                        <a:spcBef>
                          <a:spcPct val="20000"/>
                        </a:spcBef>
                        <a:defRPr>
                          <a:solidFill>
                            <a:schemeClr val="tx1"/>
                          </a:solidFill>
                          <a:latin typeface="Verdana" pitchFamily="34" charset="0"/>
                          <a:ea typeface="ヒラギノ角ゴ Pro W3" pitchFamily="-84" charset="-128"/>
                        </a:defRPr>
                      </a:lvl2pPr>
                      <a:lvl3pPr marL="1143000" indent="-228600" algn="l">
                        <a:spcBef>
                          <a:spcPct val="20000"/>
                        </a:spcBef>
                        <a:defRPr sz="1600">
                          <a:solidFill>
                            <a:schemeClr val="tx1"/>
                          </a:solidFill>
                          <a:latin typeface="Verdana" pitchFamily="34" charset="0"/>
                          <a:ea typeface="ＭＳ Ｐゴシック" pitchFamily="34" charset="-128"/>
                        </a:defRPr>
                      </a:lvl3pPr>
                      <a:lvl4pPr marL="1600200" indent="-228600" algn="l">
                        <a:spcBef>
                          <a:spcPct val="20000"/>
                        </a:spcBef>
                        <a:defRPr sz="1400">
                          <a:solidFill>
                            <a:schemeClr val="tx1"/>
                          </a:solidFill>
                          <a:latin typeface="Verdana" pitchFamily="34" charset="0"/>
                          <a:ea typeface="ＭＳ Ｐゴシック" pitchFamily="34" charset="-128"/>
                        </a:defRPr>
                      </a:lvl4pPr>
                      <a:lvl5pPr marL="2057400" indent="-228600" algn="l">
                        <a:spcBef>
                          <a:spcPct val="20000"/>
                        </a:spcBef>
                        <a:defRPr sz="1400">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Verdana" pitchFamily="34" charset="0"/>
                          <a:ea typeface="ＭＳ Ｐゴシック" pitchFamily="34" charset="-128"/>
                        </a:rPr>
                        <a:t>Cost of short-term financing</a:t>
                      </a:r>
                    </a:p>
                  </a:txBody>
                  <a:tcPr marL="45720" marR="45720" marT="0" marB="0" horzOverflow="overflow">
                    <a:lnL>
                      <a:noFill/>
                    </a:lnL>
                    <a:lnR>
                      <a:noFill/>
                    </a:lnR>
                    <a:lnT>
                      <a:noFill/>
                    </a:lnT>
                    <a:lnB>
                      <a:noFill/>
                    </a:lnB>
                    <a:lnTlToBr>
                      <a:noFill/>
                    </a:lnTlToBr>
                    <a:lnBlToTr>
                      <a:noFill/>
                    </a:lnBlToTr>
                    <a:noFill/>
                  </a:tcPr>
                </a:tc>
                <a:tc>
                  <a:txBody>
                    <a:bodyPr/>
                    <a:lstStyle>
                      <a:lvl1pPr algn="l">
                        <a:spcBef>
                          <a:spcPct val="20000"/>
                        </a:spcBef>
                        <a:defRPr sz="2000">
                          <a:solidFill>
                            <a:schemeClr val="tx1"/>
                          </a:solidFill>
                          <a:latin typeface="Verdana" pitchFamily="34" charset="0"/>
                          <a:ea typeface="ヒラギノ角ゴ Pro W3" pitchFamily="-84" charset="-128"/>
                        </a:defRPr>
                      </a:lvl1pPr>
                      <a:lvl2pPr marL="742950" indent="-285750" algn="l">
                        <a:spcBef>
                          <a:spcPct val="20000"/>
                        </a:spcBef>
                        <a:defRPr>
                          <a:solidFill>
                            <a:schemeClr val="tx1"/>
                          </a:solidFill>
                          <a:latin typeface="Verdana" pitchFamily="34" charset="0"/>
                          <a:ea typeface="ヒラギノ角ゴ Pro W3" pitchFamily="-84" charset="-128"/>
                        </a:defRPr>
                      </a:lvl2pPr>
                      <a:lvl3pPr marL="1143000" indent="-228600" algn="l">
                        <a:spcBef>
                          <a:spcPct val="20000"/>
                        </a:spcBef>
                        <a:defRPr sz="1600">
                          <a:solidFill>
                            <a:schemeClr val="tx1"/>
                          </a:solidFill>
                          <a:latin typeface="Verdana" pitchFamily="34" charset="0"/>
                          <a:ea typeface="ＭＳ Ｐゴシック" pitchFamily="34" charset="-128"/>
                        </a:defRPr>
                      </a:lvl3pPr>
                      <a:lvl4pPr marL="1600200" indent="-228600" algn="l">
                        <a:spcBef>
                          <a:spcPct val="20000"/>
                        </a:spcBef>
                        <a:defRPr sz="1400">
                          <a:solidFill>
                            <a:schemeClr val="tx1"/>
                          </a:solidFill>
                          <a:latin typeface="Verdana" pitchFamily="34" charset="0"/>
                          <a:ea typeface="ＭＳ Ｐゴシック" pitchFamily="34" charset="-128"/>
                        </a:defRPr>
                      </a:lvl4pPr>
                      <a:lvl5pPr marL="2057400" indent="-228600" algn="l">
                        <a:spcBef>
                          <a:spcPct val="20000"/>
                        </a:spcBef>
                        <a:defRPr sz="1400">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Verdana" pitchFamily="34" charset="0"/>
                          <a:ea typeface="ＭＳ Ｐゴシック" pitchFamily="34" charset="-128"/>
                        </a:rPr>
                        <a:t>=</a:t>
                      </a:r>
                    </a:p>
                  </a:txBody>
                  <a:tcPr marL="45720" marR="45720" marT="0" marB="0" horzOverflow="overflow">
                    <a:lnL>
                      <a:noFill/>
                    </a:lnL>
                    <a:lnR>
                      <a:noFill/>
                    </a:lnR>
                    <a:lnT>
                      <a:noFill/>
                    </a:lnT>
                    <a:lnB>
                      <a:noFill/>
                    </a:lnB>
                    <a:lnTlToBr>
                      <a:noFill/>
                    </a:lnTlToBr>
                    <a:lnBlToTr>
                      <a:noFill/>
                    </a:lnBlToTr>
                    <a:noFill/>
                  </a:tcPr>
                </a:tc>
                <a:tc>
                  <a:txBody>
                    <a:bodyPr/>
                    <a:lstStyle>
                      <a:lvl1pPr algn="l">
                        <a:spcBef>
                          <a:spcPct val="20000"/>
                        </a:spcBef>
                        <a:defRPr sz="2000">
                          <a:solidFill>
                            <a:schemeClr val="tx1"/>
                          </a:solidFill>
                          <a:latin typeface="Verdana" pitchFamily="34" charset="0"/>
                          <a:ea typeface="ヒラギノ角ゴ Pro W3" pitchFamily="-84" charset="-128"/>
                        </a:defRPr>
                      </a:lvl1pPr>
                      <a:lvl2pPr marL="742950" indent="-285750" algn="l">
                        <a:spcBef>
                          <a:spcPct val="20000"/>
                        </a:spcBef>
                        <a:defRPr>
                          <a:solidFill>
                            <a:schemeClr val="tx1"/>
                          </a:solidFill>
                          <a:latin typeface="Verdana" pitchFamily="34" charset="0"/>
                          <a:ea typeface="ヒラギノ角ゴ Pro W3" pitchFamily="-84" charset="-128"/>
                        </a:defRPr>
                      </a:lvl2pPr>
                      <a:lvl3pPr marL="1143000" indent="-228600" algn="l">
                        <a:spcBef>
                          <a:spcPct val="20000"/>
                        </a:spcBef>
                        <a:defRPr sz="1600">
                          <a:solidFill>
                            <a:schemeClr val="tx1"/>
                          </a:solidFill>
                          <a:latin typeface="Verdana" pitchFamily="34" charset="0"/>
                          <a:ea typeface="ＭＳ Ｐゴシック" pitchFamily="34" charset="-128"/>
                        </a:defRPr>
                      </a:lvl3pPr>
                      <a:lvl4pPr marL="1600200" indent="-228600" algn="l">
                        <a:spcBef>
                          <a:spcPct val="20000"/>
                        </a:spcBef>
                        <a:defRPr sz="1400">
                          <a:solidFill>
                            <a:schemeClr val="tx1"/>
                          </a:solidFill>
                          <a:latin typeface="Verdana" pitchFamily="34" charset="0"/>
                          <a:ea typeface="ＭＳ Ｐゴシック" pitchFamily="34" charset="-128"/>
                        </a:defRPr>
                      </a:lvl4pPr>
                      <a:lvl5pPr marL="2057400" indent="-228600" algn="l">
                        <a:spcBef>
                          <a:spcPct val="20000"/>
                        </a:spcBef>
                        <a:defRPr sz="1400">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9pPr>
                    </a:lstStyle>
                    <a:p>
                      <a:pPr marL="0" marR="0" lvl="0" indent="0" algn="l" defTabSz="914400" rtl="0" eaLnBrk="1" fontAlgn="base" latinLnBrk="0" hangingPunct="1">
                        <a:lnSpc>
                          <a:spcPct val="90000"/>
                        </a:lnSpc>
                        <a:spcBef>
                          <a:spcPts val="600"/>
                        </a:spcBef>
                        <a:spcAft>
                          <a:spcPts val="600"/>
                        </a:spcAft>
                        <a:buClrTx/>
                        <a:buSzTx/>
                        <a:buFontTx/>
                        <a:buNone/>
                        <a:tabLst/>
                      </a:pPr>
                      <a:r>
                        <a:rPr kumimoji="0" lang="en-US" altLang="en-US" sz="1800" b="0" i="0" u="none" strike="noStrike" cap="none" normalizeH="0" baseline="0" smtClean="0">
                          <a:ln>
                            <a:noFill/>
                          </a:ln>
                          <a:solidFill>
                            <a:srgbClr val="000000"/>
                          </a:solidFill>
                          <a:effectLst/>
                          <a:latin typeface="Verdana" pitchFamily="34" charset="0"/>
                          <a:ea typeface="ＭＳ Ｐゴシック" pitchFamily="34" charset="-128"/>
                        </a:rPr>
                        <a:t>0.0625 </a:t>
                      </a:r>
                      <a:r>
                        <a:rPr kumimoji="0" lang="en-US" altLang="en-US" sz="1800" b="0" i="0" u="none" strike="noStrike" cap="none" normalizeH="0" baseline="0" smtClean="0">
                          <a:ln>
                            <a:noFill/>
                          </a:ln>
                          <a:solidFill>
                            <a:srgbClr val="000000"/>
                          </a:solidFill>
                          <a:effectLst/>
                          <a:latin typeface="Verdana" pitchFamily="34" charset="0"/>
                          <a:ea typeface="ＭＳ Ｐゴシック" pitchFamily="34" charset="-128"/>
                          <a:sym typeface="Symbol" pitchFamily="18" charset="2"/>
                        </a:rPr>
                        <a:t></a:t>
                      </a:r>
                      <a:r>
                        <a:rPr kumimoji="0" lang="en-US" altLang="en-US" sz="1800" b="0" i="0" u="none" strike="noStrike" cap="none" normalizeH="0" baseline="0" smtClean="0">
                          <a:ln>
                            <a:noFill/>
                          </a:ln>
                          <a:solidFill>
                            <a:srgbClr val="000000"/>
                          </a:solidFill>
                          <a:effectLst/>
                          <a:latin typeface="Verdana" pitchFamily="34" charset="0"/>
                          <a:ea typeface="ＭＳ Ｐゴシック" pitchFamily="34" charset="-128"/>
                        </a:rPr>
                        <a:t> $            0 </a:t>
                      </a:r>
                    </a:p>
                  </a:txBody>
                  <a:tcPr marL="45720" marR="45720" marT="0" marB="0" horzOverflow="overflow">
                    <a:lnL>
                      <a:noFill/>
                    </a:lnL>
                    <a:lnR>
                      <a:noFill/>
                    </a:lnR>
                    <a:lnT>
                      <a:noFill/>
                    </a:lnT>
                    <a:lnB>
                      <a:noFill/>
                    </a:lnB>
                    <a:lnTlToBr>
                      <a:noFill/>
                    </a:lnTlToBr>
                    <a:lnBlToTr>
                      <a:noFill/>
                    </a:lnBlToTr>
                    <a:noFill/>
                  </a:tcPr>
                </a:tc>
                <a:tc>
                  <a:txBody>
                    <a:bodyPr/>
                    <a:lstStyle>
                      <a:lvl1pPr algn="l">
                        <a:spcBef>
                          <a:spcPct val="20000"/>
                        </a:spcBef>
                        <a:defRPr sz="2000">
                          <a:solidFill>
                            <a:schemeClr val="tx1"/>
                          </a:solidFill>
                          <a:latin typeface="Verdana" pitchFamily="34" charset="0"/>
                          <a:ea typeface="ヒラギノ角ゴ Pro W3" pitchFamily="-84" charset="-128"/>
                        </a:defRPr>
                      </a:lvl1pPr>
                      <a:lvl2pPr marL="742950" indent="-285750" algn="l">
                        <a:spcBef>
                          <a:spcPct val="20000"/>
                        </a:spcBef>
                        <a:defRPr>
                          <a:solidFill>
                            <a:schemeClr val="tx1"/>
                          </a:solidFill>
                          <a:latin typeface="Verdana" pitchFamily="34" charset="0"/>
                          <a:ea typeface="ヒラギノ角ゴ Pro W3" pitchFamily="-84" charset="-128"/>
                        </a:defRPr>
                      </a:lvl2pPr>
                      <a:lvl3pPr marL="1143000" indent="-228600" algn="l">
                        <a:spcBef>
                          <a:spcPct val="20000"/>
                        </a:spcBef>
                        <a:defRPr sz="1600">
                          <a:solidFill>
                            <a:schemeClr val="tx1"/>
                          </a:solidFill>
                          <a:latin typeface="Verdana" pitchFamily="34" charset="0"/>
                          <a:ea typeface="ＭＳ Ｐゴシック" pitchFamily="34" charset="-128"/>
                        </a:defRPr>
                      </a:lvl3pPr>
                      <a:lvl4pPr marL="1600200" indent="-228600" algn="l">
                        <a:spcBef>
                          <a:spcPct val="20000"/>
                        </a:spcBef>
                        <a:defRPr sz="1400">
                          <a:solidFill>
                            <a:schemeClr val="tx1"/>
                          </a:solidFill>
                          <a:latin typeface="Verdana" pitchFamily="34" charset="0"/>
                          <a:ea typeface="ＭＳ Ｐゴシック" pitchFamily="34" charset="-128"/>
                        </a:defRPr>
                      </a:lvl4pPr>
                      <a:lvl5pPr marL="2057400" indent="-228600" algn="l">
                        <a:spcBef>
                          <a:spcPct val="20000"/>
                        </a:spcBef>
                        <a:defRPr sz="1400">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Verdana" pitchFamily="34" charset="0"/>
                          <a:ea typeface="ＭＳ Ｐゴシック" pitchFamily="34" charset="-128"/>
                        </a:rPr>
                        <a:t>=</a:t>
                      </a:r>
                    </a:p>
                  </a:txBody>
                  <a:tcPr marL="45720" marR="45720" marT="0" marB="0" horzOverflow="overflow">
                    <a:lnL>
                      <a:noFill/>
                    </a:lnL>
                    <a:lnR>
                      <a:noFill/>
                    </a:lnR>
                    <a:lnT>
                      <a:noFill/>
                    </a:lnT>
                    <a:lnB>
                      <a:noFill/>
                    </a:lnB>
                    <a:lnTlToBr>
                      <a:noFill/>
                    </a:lnTlToBr>
                    <a:lnBlToTr>
                      <a:noFill/>
                    </a:lnBlToTr>
                    <a:noFill/>
                  </a:tcPr>
                </a:tc>
                <a:tc>
                  <a:txBody>
                    <a:bodyPr/>
                    <a:lstStyle>
                      <a:lvl1pPr algn="l">
                        <a:spcBef>
                          <a:spcPct val="20000"/>
                        </a:spcBef>
                        <a:defRPr sz="2000">
                          <a:solidFill>
                            <a:schemeClr val="tx1"/>
                          </a:solidFill>
                          <a:latin typeface="Verdana" pitchFamily="34" charset="0"/>
                          <a:ea typeface="ヒラギノ角ゴ Pro W3" pitchFamily="-84" charset="-128"/>
                        </a:defRPr>
                      </a:lvl1pPr>
                      <a:lvl2pPr marL="742950" indent="-285750" algn="l">
                        <a:spcBef>
                          <a:spcPct val="20000"/>
                        </a:spcBef>
                        <a:defRPr>
                          <a:solidFill>
                            <a:schemeClr val="tx1"/>
                          </a:solidFill>
                          <a:latin typeface="Verdana" pitchFamily="34" charset="0"/>
                          <a:ea typeface="ヒラギノ角ゴ Pro W3" pitchFamily="-84" charset="-128"/>
                        </a:defRPr>
                      </a:lvl2pPr>
                      <a:lvl3pPr marL="1143000" indent="-228600" algn="l">
                        <a:spcBef>
                          <a:spcPct val="20000"/>
                        </a:spcBef>
                        <a:defRPr sz="1600">
                          <a:solidFill>
                            <a:schemeClr val="tx1"/>
                          </a:solidFill>
                          <a:latin typeface="Verdana" pitchFamily="34" charset="0"/>
                          <a:ea typeface="ＭＳ Ｐゴシック" pitchFamily="34" charset="-128"/>
                        </a:defRPr>
                      </a:lvl3pPr>
                      <a:lvl4pPr marL="1600200" indent="-228600" algn="l">
                        <a:spcBef>
                          <a:spcPct val="20000"/>
                        </a:spcBef>
                        <a:defRPr sz="1400">
                          <a:solidFill>
                            <a:schemeClr val="tx1"/>
                          </a:solidFill>
                          <a:latin typeface="Verdana" pitchFamily="34" charset="0"/>
                          <a:ea typeface="ＭＳ Ｐゴシック" pitchFamily="34" charset="-128"/>
                        </a:defRPr>
                      </a:lvl4pPr>
                      <a:lvl5pPr marL="2057400" indent="-228600" algn="l">
                        <a:spcBef>
                          <a:spcPct val="20000"/>
                        </a:spcBef>
                        <a:defRPr sz="1400">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9pPr>
                    </a:lstStyle>
                    <a:p>
                      <a:pPr marL="0" marR="0" lvl="0" indent="0" algn="r" defTabSz="914400" rtl="0" eaLnBrk="1" fontAlgn="base" latinLnBrk="0" hangingPunct="1">
                        <a:lnSpc>
                          <a:spcPct val="90000"/>
                        </a:lnSpc>
                        <a:spcBef>
                          <a:spcPts val="600"/>
                        </a:spcBef>
                        <a:spcAft>
                          <a:spcPts val="600"/>
                        </a:spcAft>
                        <a:buClrTx/>
                        <a:buSzTx/>
                        <a:buFontTx/>
                        <a:buNone/>
                        <a:tabLst/>
                      </a:pPr>
                      <a:r>
                        <a:rPr kumimoji="0" lang="en-US" altLang="en-US" sz="1800" b="0" i="0" u="none" strike="noStrike" cap="none" normalizeH="0" baseline="0" smtClean="0">
                          <a:ln>
                            <a:noFill/>
                          </a:ln>
                          <a:solidFill>
                            <a:schemeClr val="tx1"/>
                          </a:solidFill>
                          <a:effectLst/>
                          <a:latin typeface="Verdana" pitchFamily="34" charset="0"/>
                          <a:ea typeface="ＭＳ Ｐゴシック" pitchFamily="34" charset="-128"/>
                        </a:rPr>
                        <a:t>$              0 </a:t>
                      </a:r>
                    </a:p>
                  </a:txBody>
                  <a:tcPr marL="45720" marR="45720" marT="0" marB="0" horzOverflow="overflow">
                    <a:lnL>
                      <a:noFill/>
                    </a:lnL>
                    <a:lnR>
                      <a:noFill/>
                    </a:lnR>
                    <a:lnT>
                      <a:noFill/>
                    </a:lnT>
                    <a:lnB>
                      <a:noFill/>
                    </a:lnB>
                    <a:lnTlToBr>
                      <a:noFill/>
                    </a:lnTlToBr>
                    <a:lnBlToTr>
                      <a:noFill/>
                    </a:lnBlToTr>
                    <a:noFill/>
                  </a:tcPr>
                </a:tc>
              </a:tr>
              <a:tr h="381121">
                <a:tc>
                  <a:txBody>
                    <a:bodyPr/>
                    <a:lstStyle>
                      <a:lvl1pPr algn="l">
                        <a:spcBef>
                          <a:spcPct val="20000"/>
                        </a:spcBef>
                        <a:defRPr sz="2000">
                          <a:solidFill>
                            <a:schemeClr val="tx1"/>
                          </a:solidFill>
                          <a:latin typeface="Verdana" pitchFamily="34" charset="0"/>
                          <a:ea typeface="ヒラギノ角ゴ Pro W3" pitchFamily="-84" charset="-128"/>
                        </a:defRPr>
                      </a:lvl1pPr>
                      <a:lvl2pPr marL="742950" indent="-285750" algn="l">
                        <a:spcBef>
                          <a:spcPct val="20000"/>
                        </a:spcBef>
                        <a:defRPr>
                          <a:solidFill>
                            <a:schemeClr val="tx1"/>
                          </a:solidFill>
                          <a:latin typeface="Verdana" pitchFamily="34" charset="0"/>
                          <a:ea typeface="ヒラギノ角ゴ Pro W3" pitchFamily="-84" charset="-128"/>
                        </a:defRPr>
                      </a:lvl2pPr>
                      <a:lvl3pPr marL="1143000" indent="-228600" algn="l">
                        <a:spcBef>
                          <a:spcPct val="20000"/>
                        </a:spcBef>
                        <a:defRPr sz="1600">
                          <a:solidFill>
                            <a:schemeClr val="tx1"/>
                          </a:solidFill>
                          <a:latin typeface="Verdana" pitchFamily="34" charset="0"/>
                          <a:ea typeface="ＭＳ Ｐゴシック" pitchFamily="34" charset="-128"/>
                        </a:defRPr>
                      </a:lvl3pPr>
                      <a:lvl4pPr marL="1600200" indent="-228600" algn="l">
                        <a:spcBef>
                          <a:spcPct val="20000"/>
                        </a:spcBef>
                        <a:defRPr sz="1400">
                          <a:solidFill>
                            <a:schemeClr val="tx1"/>
                          </a:solidFill>
                          <a:latin typeface="Verdana" pitchFamily="34" charset="0"/>
                          <a:ea typeface="ＭＳ Ｐゴシック" pitchFamily="34" charset="-128"/>
                        </a:defRPr>
                      </a:lvl4pPr>
                      <a:lvl5pPr marL="2057400" indent="-228600" algn="l">
                        <a:spcBef>
                          <a:spcPct val="20000"/>
                        </a:spcBef>
                        <a:defRPr sz="1400">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Verdana" pitchFamily="34" charset="0"/>
                          <a:ea typeface="ＭＳ Ｐゴシック" pitchFamily="34" charset="-128"/>
                        </a:rPr>
                        <a:t>+</a:t>
                      </a:r>
                    </a:p>
                  </a:txBody>
                  <a:tcPr marL="45720" marR="45720" marT="0" marB="0" horzOverflow="overflow">
                    <a:lnL>
                      <a:noFill/>
                    </a:lnL>
                    <a:lnR>
                      <a:noFill/>
                    </a:lnR>
                    <a:lnT>
                      <a:noFill/>
                    </a:lnT>
                    <a:lnB>
                      <a:noFill/>
                    </a:lnB>
                    <a:lnTlToBr>
                      <a:noFill/>
                    </a:lnTlToBr>
                    <a:lnBlToTr>
                      <a:noFill/>
                    </a:lnBlToTr>
                    <a:noFill/>
                  </a:tcPr>
                </a:tc>
                <a:tc>
                  <a:txBody>
                    <a:bodyPr/>
                    <a:lstStyle>
                      <a:lvl1pPr algn="l">
                        <a:spcBef>
                          <a:spcPct val="20000"/>
                        </a:spcBef>
                        <a:defRPr sz="2000">
                          <a:solidFill>
                            <a:schemeClr val="tx1"/>
                          </a:solidFill>
                          <a:latin typeface="Verdana" pitchFamily="34" charset="0"/>
                          <a:ea typeface="ヒラギノ角ゴ Pro W3" pitchFamily="-84" charset="-128"/>
                        </a:defRPr>
                      </a:lvl1pPr>
                      <a:lvl2pPr marL="742950" indent="-285750" algn="l">
                        <a:spcBef>
                          <a:spcPct val="20000"/>
                        </a:spcBef>
                        <a:defRPr>
                          <a:solidFill>
                            <a:schemeClr val="tx1"/>
                          </a:solidFill>
                          <a:latin typeface="Verdana" pitchFamily="34" charset="0"/>
                          <a:ea typeface="ヒラギノ角ゴ Pro W3" pitchFamily="-84" charset="-128"/>
                        </a:defRPr>
                      </a:lvl2pPr>
                      <a:lvl3pPr marL="1143000" indent="-228600" algn="l">
                        <a:spcBef>
                          <a:spcPct val="20000"/>
                        </a:spcBef>
                        <a:defRPr sz="1600">
                          <a:solidFill>
                            <a:schemeClr val="tx1"/>
                          </a:solidFill>
                          <a:latin typeface="Verdana" pitchFamily="34" charset="0"/>
                          <a:ea typeface="ＭＳ Ｐゴシック" pitchFamily="34" charset="-128"/>
                        </a:defRPr>
                      </a:lvl3pPr>
                      <a:lvl4pPr marL="1600200" indent="-228600" algn="l">
                        <a:spcBef>
                          <a:spcPct val="20000"/>
                        </a:spcBef>
                        <a:defRPr sz="1400">
                          <a:solidFill>
                            <a:schemeClr val="tx1"/>
                          </a:solidFill>
                          <a:latin typeface="Verdana" pitchFamily="34" charset="0"/>
                          <a:ea typeface="ＭＳ Ｐゴシック" pitchFamily="34" charset="-128"/>
                        </a:defRPr>
                      </a:lvl4pPr>
                      <a:lvl5pPr marL="2057400" indent="-228600" algn="l">
                        <a:spcBef>
                          <a:spcPct val="20000"/>
                        </a:spcBef>
                        <a:defRPr sz="1400">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Verdana" pitchFamily="34" charset="0"/>
                          <a:ea typeface="ＭＳ Ｐゴシック" pitchFamily="34" charset="-128"/>
                        </a:rPr>
                        <a:t>Cost of long-term financing</a:t>
                      </a:r>
                    </a:p>
                  </a:txBody>
                  <a:tcPr marL="45720" marR="45720" marT="0" marB="0" horzOverflow="overflow">
                    <a:lnL>
                      <a:noFill/>
                    </a:lnL>
                    <a:lnR>
                      <a:noFill/>
                    </a:lnR>
                    <a:lnT>
                      <a:noFill/>
                    </a:lnT>
                    <a:lnB>
                      <a:noFill/>
                    </a:lnB>
                    <a:lnTlToBr>
                      <a:noFill/>
                    </a:lnTlToBr>
                    <a:lnBlToTr>
                      <a:noFill/>
                    </a:lnBlToTr>
                    <a:noFill/>
                  </a:tcPr>
                </a:tc>
                <a:tc>
                  <a:txBody>
                    <a:bodyPr/>
                    <a:lstStyle>
                      <a:lvl1pPr algn="l">
                        <a:spcBef>
                          <a:spcPct val="20000"/>
                        </a:spcBef>
                        <a:defRPr sz="2000">
                          <a:solidFill>
                            <a:schemeClr val="tx1"/>
                          </a:solidFill>
                          <a:latin typeface="Verdana" pitchFamily="34" charset="0"/>
                          <a:ea typeface="ヒラギノ角ゴ Pro W3" pitchFamily="-84" charset="-128"/>
                        </a:defRPr>
                      </a:lvl1pPr>
                      <a:lvl2pPr marL="742950" indent="-285750" algn="l">
                        <a:spcBef>
                          <a:spcPct val="20000"/>
                        </a:spcBef>
                        <a:defRPr>
                          <a:solidFill>
                            <a:schemeClr val="tx1"/>
                          </a:solidFill>
                          <a:latin typeface="Verdana" pitchFamily="34" charset="0"/>
                          <a:ea typeface="ヒラギノ角ゴ Pro W3" pitchFamily="-84" charset="-128"/>
                        </a:defRPr>
                      </a:lvl2pPr>
                      <a:lvl3pPr marL="1143000" indent="-228600" algn="l">
                        <a:spcBef>
                          <a:spcPct val="20000"/>
                        </a:spcBef>
                        <a:defRPr sz="1600">
                          <a:solidFill>
                            <a:schemeClr val="tx1"/>
                          </a:solidFill>
                          <a:latin typeface="Verdana" pitchFamily="34" charset="0"/>
                          <a:ea typeface="ＭＳ Ｐゴシック" pitchFamily="34" charset="-128"/>
                        </a:defRPr>
                      </a:lvl3pPr>
                      <a:lvl4pPr marL="1600200" indent="-228600" algn="l">
                        <a:spcBef>
                          <a:spcPct val="20000"/>
                        </a:spcBef>
                        <a:defRPr sz="1400">
                          <a:solidFill>
                            <a:schemeClr val="tx1"/>
                          </a:solidFill>
                          <a:latin typeface="Verdana" pitchFamily="34" charset="0"/>
                          <a:ea typeface="ＭＳ Ｐゴシック" pitchFamily="34" charset="-128"/>
                        </a:defRPr>
                      </a:lvl4pPr>
                      <a:lvl5pPr marL="2057400" indent="-228600" algn="l">
                        <a:spcBef>
                          <a:spcPct val="20000"/>
                        </a:spcBef>
                        <a:defRPr sz="1400">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Verdana" pitchFamily="34" charset="0"/>
                          <a:ea typeface="ＭＳ Ｐゴシック" pitchFamily="34" charset="-128"/>
                        </a:rPr>
                        <a:t>=</a:t>
                      </a:r>
                    </a:p>
                  </a:txBody>
                  <a:tcPr marL="45720" marR="45720" marT="0" marB="0" horzOverflow="overflow">
                    <a:lnL>
                      <a:noFill/>
                    </a:lnL>
                    <a:lnR>
                      <a:noFill/>
                    </a:lnR>
                    <a:lnT>
                      <a:noFill/>
                    </a:lnT>
                    <a:lnB>
                      <a:noFill/>
                    </a:lnB>
                    <a:lnTlToBr>
                      <a:noFill/>
                    </a:lnTlToBr>
                    <a:lnBlToTr>
                      <a:noFill/>
                    </a:lnBlToTr>
                    <a:noFill/>
                  </a:tcPr>
                </a:tc>
                <a:tc>
                  <a:txBody>
                    <a:bodyPr/>
                    <a:lstStyle>
                      <a:lvl1pPr algn="l">
                        <a:spcBef>
                          <a:spcPct val="20000"/>
                        </a:spcBef>
                        <a:defRPr sz="2000">
                          <a:solidFill>
                            <a:schemeClr val="tx1"/>
                          </a:solidFill>
                          <a:latin typeface="Verdana" pitchFamily="34" charset="0"/>
                          <a:ea typeface="ヒラギノ角ゴ Pro W3" pitchFamily="-84" charset="-128"/>
                        </a:defRPr>
                      </a:lvl1pPr>
                      <a:lvl2pPr marL="742950" indent="-285750" algn="l">
                        <a:spcBef>
                          <a:spcPct val="20000"/>
                        </a:spcBef>
                        <a:defRPr>
                          <a:solidFill>
                            <a:schemeClr val="tx1"/>
                          </a:solidFill>
                          <a:latin typeface="Verdana" pitchFamily="34" charset="0"/>
                          <a:ea typeface="ヒラギノ角ゴ Pro W3" pitchFamily="-84" charset="-128"/>
                        </a:defRPr>
                      </a:lvl2pPr>
                      <a:lvl3pPr marL="1143000" indent="-228600" algn="l">
                        <a:spcBef>
                          <a:spcPct val="20000"/>
                        </a:spcBef>
                        <a:defRPr sz="1600">
                          <a:solidFill>
                            <a:schemeClr val="tx1"/>
                          </a:solidFill>
                          <a:latin typeface="Verdana" pitchFamily="34" charset="0"/>
                          <a:ea typeface="ＭＳ Ｐゴシック" pitchFamily="34" charset="-128"/>
                        </a:defRPr>
                      </a:lvl3pPr>
                      <a:lvl4pPr marL="1600200" indent="-228600" algn="l">
                        <a:spcBef>
                          <a:spcPct val="20000"/>
                        </a:spcBef>
                        <a:defRPr sz="1400">
                          <a:solidFill>
                            <a:schemeClr val="tx1"/>
                          </a:solidFill>
                          <a:latin typeface="Verdana" pitchFamily="34" charset="0"/>
                          <a:ea typeface="ＭＳ Ｐゴシック" pitchFamily="34" charset="-128"/>
                        </a:defRPr>
                      </a:lvl4pPr>
                      <a:lvl5pPr marL="2057400" indent="-228600" algn="l">
                        <a:spcBef>
                          <a:spcPct val="20000"/>
                        </a:spcBef>
                        <a:defRPr sz="1400">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Verdana" pitchFamily="34" charset="0"/>
                          <a:ea typeface="ＭＳ Ｐゴシック" pitchFamily="34" charset="-128"/>
                        </a:rPr>
                        <a:t>0.0800 </a:t>
                      </a:r>
                      <a:r>
                        <a:rPr kumimoji="0" lang="en-US" altLang="en-US" sz="1800" b="0" i="0" u="none" strike="noStrike" cap="none" normalizeH="0" baseline="0" smtClean="0">
                          <a:ln>
                            <a:noFill/>
                          </a:ln>
                          <a:solidFill>
                            <a:srgbClr val="000000"/>
                          </a:solidFill>
                          <a:effectLst/>
                          <a:latin typeface="Verdana" pitchFamily="34" charset="0"/>
                          <a:ea typeface="ＭＳ Ｐゴシック" pitchFamily="34" charset="-128"/>
                          <a:sym typeface="Symbol" pitchFamily="18" charset="2"/>
                        </a:rPr>
                        <a:t> 1,</a:t>
                      </a:r>
                      <a:r>
                        <a:rPr kumimoji="0" lang="en-US" altLang="en-US" sz="1800" b="0" i="0" u="none" strike="noStrike" cap="none" normalizeH="0" baseline="0" smtClean="0">
                          <a:ln>
                            <a:noFill/>
                          </a:ln>
                          <a:solidFill>
                            <a:srgbClr val="000000"/>
                          </a:solidFill>
                          <a:effectLst/>
                          <a:latin typeface="Verdana" pitchFamily="34" charset="0"/>
                          <a:ea typeface="ＭＳ Ｐゴシック" pitchFamily="34" charset="-128"/>
                        </a:rPr>
                        <a:t>125,000</a:t>
                      </a:r>
                    </a:p>
                  </a:txBody>
                  <a:tcPr marL="45720" marR="45720" marT="0" marB="0" horzOverflow="overflow">
                    <a:lnL>
                      <a:noFill/>
                    </a:lnL>
                    <a:lnR>
                      <a:noFill/>
                    </a:lnR>
                    <a:lnT>
                      <a:noFill/>
                    </a:lnT>
                    <a:lnB>
                      <a:noFill/>
                    </a:lnB>
                    <a:lnTlToBr>
                      <a:noFill/>
                    </a:lnTlToBr>
                    <a:lnBlToTr>
                      <a:noFill/>
                    </a:lnBlToTr>
                    <a:noFill/>
                  </a:tcPr>
                </a:tc>
                <a:tc>
                  <a:txBody>
                    <a:bodyPr/>
                    <a:lstStyle>
                      <a:lvl1pPr algn="l">
                        <a:spcBef>
                          <a:spcPct val="20000"/>
                        </a:spcBef>
                        <a:defRPr sz="2000">
                          <a:solidFill>
                            <a:schemeClr val="tx1"/>
                          </a:solidFill>
                          <a:latin typeface="Verdana" pitchFamily="34" charset="0"/>
                          <a:ea typeface="ヒラギノ角ゴ Pro W3" pitchFamily="-84" charset="-128"/>
                        </a:defRPr>
                      </a:lvl1pPr>
                      <a:lvl2pPr marL="742950" indent="-285750" algn="l">
                        <a:spcBef>
                          <a:spcPct val="20000"/>
                        </a:spcBef>
                        <a:defRPr>
                          <a:solidFill>
                            <a:schemeClr val="tx1"/>
                          </a:solidFill>
                          <a:latin typeface="Verdana" pitchFamily="34" charset="0"/>
                          <a:ea typeface="ヒラギノ角ゴ Pro W3" pitchFamily="-84" charset="-128"/>
                        </a:defRPr>
                      </a:lvl2pPr>
                      <a:lvl3pPr marL="1143000" indent="-228600" algn="l">
                        <a:spcBef>
                          <a:spcPct val="20000"/>
                        </a:spcBef>
                        <a:defRPr sz="1600">
                          <a:solidFill>
                            <a:schemeClr val="tx1"/>
                          </a:solidFill>
                          <a:latin typeface="Verdana" pitchFamily="34" charset="0"/>
                          <a:ea typeface="ＭＳ Ｐゴシック" pitchFamily="34" charset="-128"/>
                        </a:defRPr>
                      </a:lvl3pPr>
                      <a:lvl4pPr marL="1600200" indent="-228600" algn="l">
                        <a:spcBef>
                          <a:spcPct val="20000"/>
                        </a:spcBef>
                        <a:defRPr sz="1400">
                          <a:solidFill>
                            <a:schemeClr val="tx1"/>
                          </a:solidFill>
                          <a:latin typeface="Verdana" pitchFamily="34" charset="0"/>
                          <a:ea typeface="ＭＳ Ｐゴシック" pitchFamily="34" charset="-128"/>
                        </a:defRPr>
                      </a:lvl4pPr>
                      <a:lvl5pPr marL="2057400" indent="-228600" algn="l">
                        <a:spcBef>
                          <a:spcPct val="20000"/>
                        </a:spcBef>
                        <a:defRPr sz="1400">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Verdana" pitchFamily="34" charset="0"/>
                          <a:ea typeface="ＭＳ Ｐゴシック" pitchFamily="34" charset="-128"/>
                        </a:rPr>
                        <a:t>=</a:t>
                      </a:r>
                    </a:p>
                  </a:txBody>
                  <a:tcPr marL="45720" marR="45720" marT="0" marB="0" horzOverflow="overflow">
                    <a:lnL>
                      <a:noFill/>
                    </a:lnL>
                    <a:lnR>
                      <a:noFill/>
                    </a:lnR>
                    <a:lnT>
                      <a:noFill/>
                    </a:lnT>
                    <a:lnB>
                      <a:noFill/>
                    </a:lnB>
                    <a:lnTlToBr>
                      <a:noFill/>
                    </a:lnTlToBr>
                    <a:lnBlToTr>
                      <a:noFill/>
                    </a:lnBlToTr>
                    <a:noFill/>
                  </a:tcPr>
                </a:tc>
                <a:tc>
                  <a:txBody>
                    <a:bodyPr/>
                    <a:lstStyle>
                      <a:lvl1pPr algn="l">
                        <a:spcBef>
                          <a:spcPct val="20000"/>
                        </a:spcBef>
                        <a:defRPr sz="2000">
                          <a:solidFill>
                            <a:schemeClr val="tx1"/>
                          </a:solidFill>
                          <a:latin typeface="Verdana" pitchFamily="34" charset="0"/>
                          <a:ea typeface="ヒラギノ角ゴ Pro W3" pitchFamily="-84" charset="-128"/>
                        </a:defRPr>
                      </a:lvl1pPr>
                      <a:lvl2pPr marL="742950" indent="-285750" algn="l">
                        <a:spcBef>
                          <a:spcPct val="20000"/>
                        </a:spcBef>
                        <a:defRPr>
                          <a:solidFill>
                            <a:schemeClr val="tx1"/>
                          </a:solidFill>
                          <a:latin typeface="Verdana" pitchFamily="34" charset="0"/>
                          <a:ea typeface="ヒラギノ角ゴ Pro W3" pitchFamily="-84" charset="-128"/>
                        </a:defRPr>
                      </a:lvl2pPr>
                      <a:lvl3pPr marL="1143000" indent="-228600" algn="l">
                        <a:spcBef>
                          <a:spcPct val="20000"/>
                        </a:spcBef>
                        <a:defRPr sz="1600">
                          <a:solidFill>
                            <a:schemeClr val="tx1"/>
                          </a:solidFill>
                          <a:latin typeface="Verdana" pitchFamily="34" charset="0"/>
                          <a:ea typeface="ＭＳ Ｐゴシック" pitchFamily="34" charset="-128"/>
                        </a:defRPr>
                      </a:lvl3pPr>
                      <a:lvl4pPr marL="1600200" indent="-228600" algn="l">
                        <a:spcBef>
                          <a:spcPct val="20000"/>
                        </a:spcBef>
                        <a:defRPr sz="1400">
                          <a:solidFill>
                            <a:schemeClr val="tx1"/>
                          </a:solidFill>
                          <a:latin typeface="Verdana" pitchFamily="34" charset="0"/>
                          <a:ea typeface="ＭＳ Ｐゴシック" pitchFamily="34" charset="-128"/>
                        </a:defRPr>
                      </a:lvl4pPr>
                      <a:lvl5pPr marL="2057400" indent="-228600" algn="l">
                        <a:spcBef>
                          <a:spcPct val="20000"/>
                        </a:spcBef>
                        <a:defRPr sz="1400">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Verdana" pitchFamily="34" charset="0"/>
                          <a:ea typeface="ＭＳ Ｐゴシック" pitchFamily="34" charset="-128"/>
                        </a:rPr>
                        <a:t>90,000.00</a:t>
                      </a:r>
                    </a:p>
                  </a:txBody>
                  <a:tcPr marL="45720" marR="45720" marT="0" marB="0" horzOverflow="overflow">
                    <a:lnL>
                      <a:noFill/>
                    </a:lnL>
                    <a:lnR>
                      <a:noFill/>
                    </a:lnR>
                    <a:lnT>
                      <a:noFill/>
                    </a:lnT>
                    <a:lnB>
                      <a:noFill/>
                    </a:lnB>
                    <a:lnTlToBr>
                      <a:noFill/>
                    </a:lnTlToBr>
                    <a:lnBlToTr>
                      <a:noFill/>
                    </a:lnBlToTr>
                    <a:noFill/>
                  </a:tcPr>
                </a:tc>
              </a:tr>
              <a:tr h="376357">
                <a:tc>
                  <a:txBody>
                    <a:bodyPr/>
                    <a:lstStyle>
                      <a:lvl1pPr algn="l">
                        <a:spcBef>
                          <a:spcPct val="20000"/>
                        </a:spcBef>
                        <a:defRPr sz="2000">
                          <a:solidFill>
                            <a:schemeClr val="tx1"/>
                          </a:solidFill>
                          <a:latin typeface="Verdana" pitchFamily="34" charset="0"/>
                          <a:ea typeface="ヒラギノ角ゴ Pro W3" pitchFamily="-84" charset="-128"/>
                        </a:defRPr>
                      </a:lvl1pPr>
                      <a:lvl2pPr marL="742950" indent="-285750" algn="l">
                        <a:spcBef>
                          <a:spcPct val="20000"/>
                        </a:spcBef>
                        <a:defRPr>
                          <a:solidFill>
                            <a:schemeClr val="tx1"/>
                          </a:solidFill>
                          <a:latin typeface="Verdana" pitchFamily="34" charset="0"/>
                          <a:ea typeface="ヒラギノ角ゴ Pro W3" pitchFamily="-84" charset="-128"/>
                        </a:defRPr>
                      </a:lvl2pPr>
                      <a:lvl3pPr marL="1143000" indent="-228600" algn="l">
                        <a:spcBef>
                          <a:spcPct val="20000"/>
                        </a:spcBef>
                        <a:defRPr sz="1600">
                          <a:solidFill>
                            <a:schemeClr val="tx1"/>
                          </a:solidFill>
                          <a:latin typeface="Verdana" pitchFamily="34" charset="0"/>
                          <a:ea typeface="ＭＳ Ｐゴシック" pitchFamily="34" charset="-128"/>
                        </a:defRPr>
                      </a:lvl3pPr>
                      <a:lvl4pPr marL="1600200" indent="-228600" algn="l">
                        <a:spcBef>
                          <a:spcPct val="20000"/>
                        </a:spcBef>
                        <a:defRPr sz="1400">
                          <a:solidFill>
                            <a:schemeClr val="tx1"/>
                          </a:solidFill>
                          <a:latin typeface="Verdana" pitchFamily="34" charset="0"/>
                          <a:ea typeface="ＭＳ Ｐゴシック" pitchFamily="34" charset="-128"/>
                        </a:defRPr>
                      </a:lvl4pPr>
                      <a:lvl5pPr marL="2057400" indent="-228600" algn="l">
                        <a:spcBef>
                          <a:spcPct val="20000"/>
                        </a:spcBef>
                        <a:defRPr sz="1400">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800" b="0" i="1" u="none" strike="noStrike" cap="none" normalizeH="0" baseline="0" smtClean="0">
                          <a:ln>
                            <a:noFill/>
                          </a:ln>
                          <a:solidFill>
                            <a:srgbClr val="000000"/>
                          </a:solidFill>
                          <a:effectLst/>
                          <a:latin typeface="Verdana" pitchFamily="34" charset="0"/>
                          <a:ea typeface="ＭＳ Ｐゴシック" pitchFamily="34" charset="-128"/>
                        </a:rPr>
                        <a:t>–</a:t>
                      </a:r>
                      <a:endParaRPr kumimoji="0" lang="en-US" altLang="en-US" sz="1800" b="0" i="1" u="none" strike="noStrike" cap="none" normalizeH="0" baseline="-25000" smtClean="0">
                        <a:ln>
                          <a:noFill/>
                        </a:ln>
                        <a:solidFill>
                          <a:srgbClr val="000000"/>
                        </a:solidFill>
                        <a:effectLst/>
                        <a:latin typeface="Verdana" pitchFamily="34" charset="0"/>
                        <a:ea typeface="ＭＳ Ｐゴシック" pitchFamily="34" charset="-128"/>
                      </a:endParaRPr>
                    </a:p>
                  </a:txBody>
                  <a:tcPr marL="45720" marR="45720" marT="0" marB="0" horzOverflow="overflow">
                    <a:lnL>
                      <a:noFill/>
                    </a:lnL>
                    <a:lnR>
                      <a:noFill/>
                    </a:lnR>
                    <a:lnT>
                      <a:noFill/>
                    </a:lnT>
                    <a:lnB>
                      <a:noFill/>
                    </a:lnB>
                    <a:lnTlToBr>
                      <a:noFill/>
                    </a:lnTlToBr>
                    <a:lnBlToTr>
                      <a:noFill/>
                    </a:lnBlToTr>
                    <a:noFill/>
                  </a:tcPr>
                </a:tc>
                <a:tc>
                  <a:txBody>
                    <a:bodyPr/>
                    <a:lstStyle>
                      <a:lvl1pPr algn="l">
                        <a:spcBef>
                          <a:spcPct val="20000"/>
                        </a:spcBef>
                        <a:defRPr sz="2000">
                          <a:solidFill>
                            <a:schemeClr val="tx1"/>
                          </a:solidFill>
                          <a:latin typeface="Verdana" pitchFamily="34" charset="0"/>
                          <a:ea typeface="ヒラギノ角ゴ Pro W3" pitchFamily="-84" charset="-128"/>
                        </a:defRPr>
                      </a:lvl1pPr>
                      <a:lvl2pPr marL="742950" indent="-285750" algn="l">
                        <a:spcBef>
                          <a:spcPct val="20000"/>
                        </a:spcBef>
                        <a:defRPr>
                          <a:solidFill>
                            <a:schemeClr val="tx1"/>
                          </a:solidFill>
                          <a:latin typeface="Verdana" pitchFamily="34" charset="0"/>
                          <a:ea typeface="ヒラギノ角ゴ Pro W3" pitchFamily="-84" charset="-128"/>
                        </a:defRPr>
                      </a:lvl2pPr>
                      <a:lvl3pPr marL="1143000" indent="-228600" algn="l">
                        <a:spcBef>
                          <a:spcPct val="20000"/>
                        </a:spcBef>
                        <a:defRPr sz="1600">
                          <a:solidFill>
                            <a:schemeClr val="tx1"/>
                          </a:solidFill>
                          <a:latin typeface="Verdana" pitchFamily="34" charset="0"/>
                          <a:ea typeface="ＭＳ Ｐゴシック" pitchFamily="34" charset="-128"/>
                        </a:defRPr>
                      </a:lvl3pPr>
                      <a:lvl4pPr marL="1600200" indent="-228600" algn="l">
                        <a:spcBef>
                          <a:spcPct val="20000"/>
                        </a:spcBef>
                        <a:defRPr sz="1400">
                          <a:solidFill>
                            <a:schemeClr val="tx1"/>
                          </a:solidFill>
                          <a:latin typeface="Verdana" pitchFamily="34" charset="0"/>
                          <a:ea typeface="ＭＳ Ｐゴシック" pitchFamily="34" charset="-128"/>
                        </a:defRPr>
                      </a:lvl4pPr>
                      <a:lvl5pPr marL="2057400" indent="-228600" algn="l">
                        <a:spcBef>
                          <a:spcPct val="20000"/>
                        </a:spcBef>
                        <a:defRPr sz="1400">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Verdana" pitchFamily="34" charset="0"/>
                          <a:ea typeface="ＭＳ Ｐゴシック" pitchFamily="34" charset="-128"/>
                        </a:rPr>
                        <a:t>Earnings on surplus balances</a:t>
                      </a:r>
                    </a:p>
                  </a:txBody>
                  <a:tcPr marL="45720" marR="45720" marT="0" marB="0" horzOverflow="overflow">
                    <a:lnL>
                      <a:noFill/>
                    </a:lnL>
                    <a:lnR>
                      <a:noFill/>
                    </a:lnR>
                    <a:lnT>
                      <a:noFill/>
                    </a:lnT>
                    <a:lnB>
                      <a:noFill/>
                    </a:lnB>
                    <a:lnTlToBr>
                      <a:noFill/>
                    </a:lnTlToBr>
                    <a:lnBlToTr>
                      <a:noFill/>
                    </a:lnBlToTr>
                    <a:noFill/>
                  </a:tcPr>
                </a:tc>
                <a:tc>
                  <a:txBody>
                    <a:bodyPr/>
                    <a:lstStyle>
                      <a:lvl1pPr algn="l">
                        <a:spcBef>
                          <a:spcPct val="20000"/>
                        </a:spcBef>
                        <a:defRPr sz="2000">
                          <a:solidFill>
                            <a:schemeClr val="tx1"/>
                          </a:solidFill>
                          <a:latin typeface="Verdana" pitchFamily="34" charset="0"/>
                          <a:ea typeface="ヒラギノ角ゴ Pro W3" pitchFamily="-84" charset="-128"/>
                        </a:defRPr>
                      </a:lvl1pPr>
                      <a:lvl2pPr marL="742950" indent="-285750" algn="l">
                        <a:spcBef>
                          <a:spcPct val="20000"/>
                        </a:spcBef>
                        <a:defRPr>
                          <a:solidFill>
                            <a:schemeClr val="tx1"/>
                          </a:solidFill>
                          <a:latin typeface="Verdana" pitchFamily="34" charset="0"/>
                          <a:ea typeface="ヒラギノ角ゴ Pro W3" pitchFamily="-84" charset="-128"/>
                        </a:defRPr>
                      </a:lvl2pPr>
                      <a:lvl3pPr marL="1143000" indent="-228600" algn="l">
                        <a:spcBef>
                          <a:spcPct val="20000"/>
                        </a:spcBef>
                        <a:defRPr sz="1600">
                          <a:solidFill>
                            <a:schemeClr val="tx1"/>
                          </a:solidFill>
                          <a:latin typeface="Verdana" pitchFamily="34" charset="0"/>
                          <a:ea typeface="ＭＳ Ｐゴシック" pitchFamily="34" charset="-128"/>
                        </a:defRPr>
                      </a:lvl3pPr>
                      <a:lvl4pPr marL="1600200" indent="-228600" algn="l">
                        <a:spcBef>
                          <a:spcPct val="20000"/>
                        </a:spcBef>
                        <a:defRPr sz="1400">
                          <a:solidFill>
                            <a:schemeClr val="tx1"/>
                          </a:solidFill>
                          <a:latin typeface="Verdana" pitchFamily="34" charset="0"/>
                          <a:ea typeface="ＭＳ Ｐゴシック" pitchFamily="34" charset="-128"/>
                        </a:defRPr>
                      </a:lvl4pPr>
                      <a:lvl5pPr marL="2057400" indent="-228600" algn="l">
                        <a:spcBef>
                          <a:spcPct val="20000"/>
                        </a:spcBef>
                        <a:defRPr sz="1400">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Verdana" pitchFamily="34" charset="0"/>
                          <a:ea typeface="ＭＳ Ｐゴシック" pitchFamily="34" charset="-128"/>
                        </a:rPr>
                        <a:t>=</a:t>
                      </a:r>
                    </a:p>
                  </a:txBody>
                  <a:tcPr marL="45720" marR="45720" marT="0" marB="0" horzOverflow="overflow">
                    <a:lnL>
                      <a:noFill/>
                    </a:lnL>
                    <a:lnR>
                      <a:noFill/>
                    </a:lnR>
                    <a:lnT>
                      <a:noFill/>
                    </a:lnT>
                    <a:lnB>
                      <a:noFill/>
                    </a:lnB>
                    <a:lnTlToBr>
                      <a:noFill/>
                    </a:lnTlToBr>
                    <a:lnBlToTr>
                      <a:noFill/>
                    </a:lnBlToTr>
                    <a:noFill/>
                  </a:tcPr>
                </a:tc>
                <a:tc>
                  <a:txBody>
                    <a:bodyPr/>
                    <a:lstStyle>
                      <a:lvl1pPr algn="l">
                        <a:spcBef>
                          <a:spcPct val="20000"/>
                        </a:spcBef>
                        <a:defRPr sz="2000">
                          <a:solidFill>
                            <a:schemeClr val="tx1"/>
                          </a:solidFill>
                          <a:latin typeface="Verdana" pitchFamily="34" charset="0"/>
                          <a:ea typeface="ヒラギノ角ゴ Pro W3" pitchFamily="-84" charset="-128"/>
                        </a:defRPr>
                      </a:lvl1pPr>
                      <a:lvl2pPr marL="742950" indent="-285750" algn="l">
                        <a:spcBef>
                          <a:spcPct val="20000"/>
                        </a:spcBef>
                        <a:defRPr>
                          <a:solidFill>
                            <a:schemeClr val="tx1"/>
                          </a:solidFill>
                          <a:latin typeface="Verdana" pitchFamily="34" charset="0"/>
                          <a:ea typeface="ヒラギノ角ゴ Pro W3" pitchFamily="-84" charset="-128"/>
                        </a:defRPr>
                      </a:lvl2pPr>
                      <a:lvl3pPr marL="1143000" indent="-228600" algn="l">
                        <a:spcBef>
                          <a:spcPct val="20000"/>
                        </a:spcBef>
                        <a:defRPr sz="1600">
                          <a:solidFill>
                            <a:schemeClr val="tx1"/>
                          </a:solidFill>
                          <a:latin typeface="Verdana" pitchFamily="34" charset="0"/>
                          <a:ea typeface="ＭＳ Ｐゴシック" pitchFamily="34" charset="-128"/>
                        </a:defRPr>
                      </a:lvl3pPr>
                      <a:lvl4pPr marL="1600200" indent="-228600" algn="l">
                        <a:spcBef>
                          <a:spcPct val="20000"/>
                        </a:spcBef>
                        <a:defRPr sz="1400">
                          <a:solidFill>
                            <a:schemeClr val="tx1"/>
                          </a:solidFill>
                          <a:latin typeface="Verdana" pitchFamily="34" charset="0"/>
                          <a:ea typeface="ＭＳ Ｐゴシック" pitchFamily="34" charset="-128"/>
                        </a:defRPr>
                      </a:lvl4pPr>
                      <a:lvl5pPr marL="2057400" indent="-228600" algn="l">
                        <a:spcBef>
                          <a:spcPct val="20000"/>
                        </a:spcBef>
                        <a:defRPr sz="1400">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Verdana" pitchFamily="34" charset="0"/>
                          <a:ea typeface="ＭＳ Ｐゴシック" pitchFamily="34" charset="-128"/>
                        </a:rPr>
                        <a:t>0.0500 </a:t>
                      </a:r>
                      <a:r>
                        <a:rPr kumimoji="0" lang="en-US" altLang="en-US" sz="1800" b="0" i="0" u="none" strike="noStrike" cap="none" normalizeH="0" baseline="0" smtClean="0">
                          <a:ln>
                            <a:noFill/>
                          </a:ln>
                          <a:solidFill>
                            <a:srgbClr val="000000"/>
                          </a:solidFill>
                          <a:effectLst/>
                          <a:latin typeface="Verdana" pitchFamily="34" charset="0"/>
                          <a:ea typeface="ＭＳ Ｐゴシック" pitchFamily="34" charset="-128"/>
                          <a:sym typeface="Symbol" pitchFamily="18" charset="2"/>
                        </a:rPr>
                        <a:t></a:t>
                      </a:r>
                      <a:r>
                        <a:rPr kumimoji="0" lang="en-US" altLang="en-US" sz="1800" b="0" i="0" u="none" strike="noStrike" cap="none" normalizeH="0" baseline="0" smtClean="0">
                          <a:ln>
                            <a:noFill/>
                          </a:ln>
                          <a:solidFill>
                            <a:srgbClr val="000000"/>
                          </a:solidFill>
                          <a:effectLst/>
                          <a:latin typeface="Verdana" pitchFamily="34" charset="0"/>
                          <a:ea typeface="ＭＳ Ｐゴシック" pitchFamily="34" charset="-128"/>
                        </a:rPr>
                        <a:t>    888,750</a:t>
                      </a:r>
                      <a:endParaRPr kumimoji="0" lang="en-US" altLang="en-US" sz="1800" b="0" i="0" u="sng" strike="noStrike" cap="none" normalizeH="0" baseline="0" smtClean="0">
                        <a:ln>
                          <a:noFill/>
                        </a:ln>
                        <a:solidFill>
                          <a:srgbClr val="000000"/>
                        </a:solidFill>
                        <a:effectLst/>
                        <a:latin typeface="Verdana" pitchFamily="34" charset="0"/>
                        <a:ea typeface="ＭＳ Ｐゴシック" pitchFamily="34" charset="-128"/>
                      </a:endParaRPr>
                    </a:p>
                  </a:txBody>
                  <a:tcPr marL="45720" marR="45720" marT="0" marB="0" horzOverflow="overflow">
                    <a:lnL>
                      <a:noFill/>
                    </a:lnL>
                    <a:lnR>
                      <a:noFill/>
                    </a:lnR>
                    <a:lnT>
                      <a:noFill/>
                    </a:lnT>
                    <a:lnB>
                      <a:noFill/>
                    </a:lnB>
                    <a:lnTlToBr>
                      <a:noFill/>
                    </a:lnTlToBr>
                    <a:lnBlToTr>
                      <a:noFill/>
                    </a:lnBlToTr>
                    <a:noFill/>
                  </a:tcPr>
                </a:tc>
                <a:tc>
                  <a:txBody>
                    <a:bodyPr/>
                    <a:lstStyle>
                      <a:lvl1pPr algn="l">
                        <a:spcBef>
                          <a:spcPct val="20000"/>
                        </a:spcBef>
                        <a:defRPr sz="2000">
                          <a:solidFill>
                            <a:schemeClr val="tx1"/>
                          </a:solidFill>
                          <a:latin typeface="Verdana" pitchFamily="34" charset="0"/>
                          <a:ea typeface="ヒラギノ角ゴ Pro W3" pitchFamily="-84" charset="-128"/>
                        </a:defRPr>
                      </a:lvl1pPr>
                      <a:lvl2pPr marL="742950" indent="-285750" algn="l">
                        <a:spcBef>
                          <a:spcPct val="20000"/>
                        </a:spcBef>
                        <a:defRPr>
                          <a:solidFill>
                            <a:schemeClr val="tx1"/>
                          </a:solidFill>
                          <a:latin typeface="Verdana" pitchFamily="34" charset="0"/>
                          <a:ea typeface="ヒラギノ角ゴ Pro W3" pitchFamily="-84" charset="-128"/>
                        </a:defRPr>
                      </a:lvl2pPr>
                      <a:lvl3pPr marL="1143000" indent="-228600" algn="l">
                        <a:spcBef>
                          <a:spcPct val="20000"/>
                        </a:spcBef>
                        <a:defRPr sz="1600">
                          <a:solidFill>
                            <a:schemeClr val="tx1"/>
                          </a:solidFill>
                          <a:latin typeface="Verdana" pitchFamily="34" charset="0"/>
                          <a:ea typeface="ＭＳ Ｐゴシック" pitchFamily="34" charset="-128"/>
                        </a:defRPr>
                      </a:lvl3pPr>
                      <a:lvl4pPr marL="1600200" indent="-228600" algn="l">
                        <a:spcBef>
                          <a:spcPct val="20000"/>
                        </a:spcBef>
                        <a:defRPr sz="1400">
                          <a:solidFill>
                            <a:schemeClr val="tx1"/>
                          </a:solidFill>
                          <a:latin typeface="Verdana" pitchFamily="34" charset="0"/>
                          <a:ea typeface="ＭＳ Ｐゴシック" pitchFamily="34" charset="-128"/>
                        </a:defRPr>
                      </a:lvl4pPr>
                      <a:lvl5pPr marL="2057400" indent="-228600" algn="l">
                        <a:spcBef>
                          <a:spcPct val="20000"/>
                        </a:spcBef>
                        <a:defRPr sz="1400">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Verdana" pitchFamily="34" charset="0"/>
                          <a:ea typeface="ＭＳ Ｐゴシック" pitchFamily="34" charset="-128"/>
                        </a:rPr>
                        <a:t>=</a:t>
                      </a:r>
                    </a:p>
                  </a:txBody>
                  <a:tcPr marL="45720" marR="45720" marT="0" marB="0" horzOverflow="overflow">
                    <a:lnL>
                      <a:noFill/>
                    </a:lnL>
                    <a:lnR>
                      <a:noFill/>
                    </a:lnR>
                    <a:lnT>
                      <a:noFill/>
                    </a:lnT>
                    <a:lnB>
                      <a:noFill/>
                    </a:lnB>
                    <a:lnTlToBr>
                      <a:noFill/>
                    </a:lnTlToBr>
                    <a:lnBlToTr>
                      <a:noFill/>
                    </a:lnBlToTr>
                    <a:noFill/>
                  </a:tcPr>
                </a:tc>
                <a:tc>
                  <a:txBody>
                    <a:bodyPr/>
                    <a:lstStyle>
                      <a:lvl1pPr algn="l">
                        <a:spcBef>
                          <a:spcPct val="20000"/>
                        </a:spcBef>
                        <a:defRPr sz="2000">
                          <a:solidFill>
                            <a:schemeClr val="tx1"/>
                          </a:solidFill>
                          <a:latin typeface="Verdana" pitchFamily="34" charset="0"/>
                          <a:ea typeface="ヒラギノ角ゴ Pro W3" pitchFamily="-84" charset="-128"/>
                        </a:defRPr>
                      </a:lvl1pPr>
                      <a:lvl2pPr marL="742950" indent="-285750" algn="l">
                        <a:spcBef>
                          <a:spcPct val="20000"/>
                        </a:spcBef>
                        <a:defRPr>
                          <a:solidFill>
                            <a:schemeClr val="tx1"/>
                          </a:solidFill>
                          <a:latin typeface="Verdana" pitchFamily="34" charset="0"/>
                          <a:ea typeface="ヒラギノ角ゴ Pro W3" pitchFamily="-84" charset="-128"/>
                        </a:defRPr>
                      </a:lvl2pPr>
                      <a:lvl3pPr marL="1143000" indent="-228600" algn="l">
                        <a:spcBef>
                          <a:spcPct val="20000"/>
                        </a:spcBef>
                        <a:defRPr sz="1600">
                          <a:solidFill>
                            <a:schemeClr val="tx1"/>
                          </a:solidFill>
                          <a:latin typeface="Verdana" pitchFamily="34" charset="0"/>
                          <a:ea typeface="ＭＳ Ｐゴシック" pitchFamily="34" charset="-128"/>
                        </a:defRPr>
                      </a:lvl3pPr>
                      <a:lvl4pPr marL="1600200" indent="-228600" algn="l">
                        <a:spcBef>
                          <a:spcPct val="20000"/>
                        </a:spcBef>
                        <a:defRPr sz="1400">
                          <a:solidFill>
                            <a:schemeClr val="tx1"/>
                          </a:solidFill>
                          <a:latin typeface="Verdana" pitchFamily="34" charset="0"/>
                          <a:ea typeface="ＭＳ Ｐゴシック" pitchFamily="34" charset="-128"/>
                        </a:defRPr>
                      </a:lvl4pPr>
                      <a:lvl5pPr marL="2057400" indent="-228600" algn="l">
                        <a:spcBef>
                          <a:spcPct val="20000"/>
                        </a:spcBef>
                        <a:defRPr sz="1400">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800" b="0" i="0" u="sng" strike="noStrike" cap="none" normalizeH="0" baseline="0" smtClean="0">
                          <a:ln>
                            <a:noFill/>
                          </a:ln>
                          <a:solidFill>
                            <a:srgbClr val="000000"/>
                          </a:solidFill>
                          <a:effectLst/>
                          <a:latin typeface="Verdana" pitchFamily="34" charset="0"/>
                          <a:ea typeface="ＭＳ Ｐゴシック" pitchFamily="34" charset="-128"/>
                        </a:rPr>
                        <a:t>  44,437.50</a:t>
                      </a:r>
                    </a:p>
                  </a:txBody>
                  <a:tcPr marL="45720" marR="45720" marT="0" marB="0" horzOverflow="overflow">
                    <a:lnL>
                      <a:noFill/>
                    </a:lnL>
                    <a:lnR>
                      <a:noFill/>
                    </a:lnR>
                    <a:lnT>
                      <a:noFill/>
                    </a:lnT>
                    <a:lnB>
                      <a:noFill/>
                    </a:lnB>
                    <a:lnTlToBr>
                      <a:noFill/>
                    </a:lnTlToBr>
                    <a:lnBlToTr>
                      <a:noFill/>
                    </a:lnBlToTr>
                    <a:noFill/>
                  </a:tcPr>
                </a:tc>
              </a:tr>
              <a:tr h="548814">
                <a:tc>
                  <a:txBody>
                    <a:bodyPr/>
                    <a:lstStyle>
                      <a:lvl1pPr algn="l">
                        <a:spcBef>
                          <a:spcPct val="20000"/>
                        </a:spcBef>
                        <a:defRPr sz="2000">
                          <a:solidFill>
                            <a:schemeClr val="tx1"/>
                          </a:solidFill>
                          <a:latin typeface="Verdana" pitchFamily="34" charset="0"/>
                          <a:ea typeface="ヒラギノ角ゴ Pro W3" pitchFamily="-84" charset="-128"/>
                        </a:defRPr>
                      </a:lvl1pPr>
                      <a:lvl2pPr marL="742950" indent="-285750" algn="l">
                        <a:spcBef>
                          <a:spcPct val="20000"/>
                        </a:spcBef>
                        <a:defRPr>
                          <a:solidFill>
                            <a:schemeClr val="tx1"/>
                          </a:solidFill>
                          <a:latin typeface="Verdana" pitchFamily="34" charset="0"/>
                          <a:ea typeface="ヒラギノ角ゴ Pro W3" pitchFamily="-84" charset="-128"/>
                        </a:defRPr>
                      </a:lvl2pPr>
                      <a:lvl3pPr marL="1143000" indent="-228600" algn="l">
                        <a:spcBef>
                          <a:spcPct val="20000"/>
                        </a:spcBef>
                        <a:defRPr sz="1600">
                          <a:solidFill>
                            <a:schemeClr val="tx1"/>
                          </a:solidFill>
                          <a:latin typeface="Verdana" pitchFamily="34" charset="0"/>
                          <a:ea typeface="ＭＳ Ｐゴシック" pitchFamily="34" charset="-128"/>
                        </a:defRPr>
                      </a:lvl3pPr>
                      <a:lvl4pPr marL="1600200" indent="-228600" algn="l">
                        <a:spcBef>
                          <a:spcPct val="20000"/>
                        </a:spcBef>
                        <a:defRPr sz="1400">
                          <a:solidFill>
                            <a:schemeClr val="tx1"/>
                          </a:solidFill>
                          <a:latin typeface="Verdana" pitchFamily="34" charset="0"/>
                          <a:ea typeface="ＭＳ Ｐゴシック" pitchFamily="34" charset="-128"/>
                        </a:defRPr>
                      </a:lvl4pPr>
                      <a:lvl5pPr marL="2057400" indent="-228600" algn="l">
                        <a:spcBef>
                          <a:spcPct val="20000"/>
                        </a:spcBef>
                        <a:defRPr sz="1400">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25000" smtClean="0">
                        <a:ln>
                          <a:noFill/>
                        </a:ln>
                        <a:solidFill>
                          <a:srgbClr val="000000"/>
                        </a:solidFill>
                        <a:effectLst/>
                        <a:latin typeface="Verdana" pitchFamily="34" charset="0"/>
                        <a:ea typeface="ＭＳ Ｐゴシック" pitchFamily="34" charset="-128"/>
                      </a:endParaRPr>
                    </a:p>
                  </a:txBody>
                  <a:tcPr marL="45720" marR="45720" marT="0" marB="0" horzOverflow="overflow">
                    <a:lnL>
                      <a:noFill/>
                    </a:lnL>
                    <a:lnR>
                      <a:noFill/>
                    </a:lnR>
                    <a:lnT>
                      <a:noFill/>
                    </a:lnT>
                    <a:lnB>
                      <a:noFill/>
                    </a:lnB>
                    <a:lnTlToBr>
                      <a:noFill/>
                    </a:lnTlToBr>
                    <a:lnBlToTr>
                      <a:noFill/>
                    </a:lnBlToTr>
                    <a:noFill/>
                  </a:tcPr>
                </a:tc>
                <a:tc>
                  <a:txBody>
                    <a:bodyPr/>
                    <a:lstStyle>
                      <a:lvl1pPr algn="l">
                        <a:spcBef>
                          <a:spcPct val="20000"/>
                        </a:spcBef>
                        <a:defRPr sz="2000">
                          <a:solidFill>
                            <a:schemeClr val="tx1"/>
                          </a:solidFill>
                          <a:latin typeface="Verdana" pitchFamily="34" charset="0"/>
                          <a:ea typeface="ヒラギノ角ゴ Pro W3" pitchFamily="-84" charset="-128"/>
                        </a:defRPr>
                      </a:lvl1pPr>
                      <a:lvl2pPr marL="742950" indent="-285750" algn="l">
                        <a:spcBef>
                          <a:spcPct val="20000"/>
                        </a:spcBef>
                        <a:defRPr>
                          <a:solidFill>
                            <a:schemeClr val="tx1"/>
                          </a:solidFill>
                          <a:latin typeface="Verdana" pitchFamily="34" charset="0"/>
                          <a:ea typeface="ヒラギノ角ゴ Pro W3" pitchFamily="-84" charset="-128"/>
                        </a:defRPr>
                      </a:lvl2pPr>
                      <a:lvl3pPr marL="1143000" indent="-228600" algn="l">
                        <a:spcBef>
                          <a:spcPct val="20000"/>
                        </a:spcBef>
                        <a:defRPr sz="1600">
                          <a:solidFill>
                            <a:schemeClr val="tx1"/>
                          </a:solidFill>
                          <a:latin typeface="Verdana" pitchFamily="34" charset="0"/>
                          <a:ea typeface="ＭＳ Ｐゴシック" pitchFamily="34" charset="-128"/>
                        </a:defRPr>
                      </a:lvl3pPr>
                      <a:lvl4pPr marL="1600200" indent="-228600" algn="l">
                        <a:spcBef>
                          <a:spcPct val="20000"/>
                        </a:spcBef>
                        <a:defRPr sz="1400">
                          <a:solidFill>
                            <a:schemeClr val="tx1"/>
                          </a:solidFill>
                          <a:latin typeface="Verdana" pitchFamily="34" charset="0"/>
                          <a:ea typeface="ＭＳ Ｐゴシック" pitchFamily="34" charset="-128"/>
                        </a:defRPr>
                      </a:lvl4pPr>
                      <a:lvl5pPr marL="2057400" indent="-228600" algn="l">
                        <a:spcBef>
                          <a:spcPct val="20000"/>
                        </a:spcBef>
                        <a:defRPr sz="1400">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Verdana" pitchFamily="34" charset="0"/>
                          <a:ea typeface="ＭＳ Ｐゴシック" pitchFamily="34" charset="-128"/>
                        </a:rPr>
                        <a:t>Total cost of conservative strategy</a:t>
                      </a:r>
                    </a:p>
                  </a:txBody>
                  <a:tcPr marL="45720" marR="45720" marT="0" marB="0" horzOverflow="overflow">
                    <a:lnL>
                      <a:noFill/>
                    </a:lnL>
                    <a:lnR>
                      <a:noFill/>
                    </a:lnR>
                    <a:lnT>
                      <a:noFill/>
                    </a:lnT>
                    <a:lnB>
                      <a:noFill/>
                    </a:lnB>
                    <a:lnTlToBr>
                      <a:noFill/>
                    </a:lnTlToBr>
                    <a:lnBlToTr>
                      <a:noFill/>
                    </a:lnBlToTr>
                    <a:noFill/>
                  </a:tcPr>
                </a:tc>
                <a:tc>
                  <a:txBody>
                    <a:bodyPr/>
                    <a:lstStyle>
                      <a:lvl1pPr algn="l">
                        <a:spcBef>
                          <a:spcPct val="20000"/>
                        </a:spcBef>
                        <a:defRPr sz="2000">
                          <a:solidFill>
                            <a:schemeClr val="tx1"/>
                          </a:solidFill>
                          <a:latin typeface="Verdana" pitchFamily="34" charset="0"/>
                          <a:ea typeface="ヒラギノ角ゴ Pro W3" pitchFamily="-84" charset="-128"/>
                        </a:defRPr>
                      </a:lvl1pPr>
                      <a:lvl2pPr marL="742950" indent="-285750" algn="l">
                        <a:spcBef>
                          <a:spcPct val="20000"/>
                        </a:spcBef>
                        <a:defRPr>
                          <a:solidFill>
                            <a:schemeClr val="tx1"/>
                          </a:solidFill>
                          <a:latin typeface="Verdana" pitchFamily="34" charset="0"/>
                          <a:ea typeface="ヒラギノ角ゴ Pro W3" pitchFamily="-84" charset="-128"/>
                        </a:defRPr>
                      </a:lvl2pPr>
                      <a:lvl3pPr marL="1143000" indent="-228600" algn="l">
                        <a:spcBef>
                          <a:spcPct val="20000"/>
                        </a:spcBef>
                        <a:defRPr sz="1600">
                          <a:solidFill>
                            <a:schemeClr val="tx1"/>
                          </a:solidFill>
                          <a:latin typeface="Verdana" pitchFamily="34" charset="0"/>
                          <a:ea typeface="ＭＳ Ｐゴシック" pitchFamily="34" charset="-128"/>
                        </a:defRPr>
                      </a:lvl3pPr>
                      <a:lvl4pPr marL="1600200" indent="-228600" algn="l">
                        <a:spcBef>
                          <a:spcPct val="20000"/>
                        </a:spcBef>
                        <a:defRPr sz="1400">
                          <a:solidFill>
                            <a:schemeClr val="tx1"/>
                          </a:solidFill>
                          <a:latin typeface="Verdana" pitchFamily="34" charset="0"/>
                          <a:ea typeface="ＭＳ Ｐゴシック" pitchFamily="34" charset="-128"/>
                        </a:defRPr>
                      </a:lvl4pPr>
                      <a:lvl5pPr marL="2057400" indent="-228600" algn="l">
                        <a:spcBef>
                          <a:spcPct val="20000"/>
                        </a:spcBef>
                        <a:defRPr sz="1400">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rgbClr val="000000"/>
                        </a:solidFill>
                        <a:effectLst/>
                        <a:latin typeface="Verdana" pitchFamily="34" charset="0"/>
                        <a:ea typeface="ＭＳ Ｐゴシック" pitchFamily="34" charset="-128"/>
                      </a:endParaRPr>
                    </a:p>
                  </a:txBody>
                  <a:tcPr marL="45720" marR="45720" marT="0" marB="0" horzOverflow="overflow">
                    <a:lnL>
                      <a:noFill/>
                    </a:lnL>
                    <a:lnR>
                      <a:noFill/>
                    </a:lnR>
                    <a:lnT>
                      <a:noFill/>
                    </a:lnT>
                    <a:lnB>
                      <a:noFill/>
                    </a:lnB>
                    <a:lnTlToBr>
                      <a:noFill/>
                    </a:lnTlToBr>
                    <a:lnBlToTr>
                      <a:noFill/>
                    </a:lnBlToTr>
                    <a:noFill/>
                  </a:tcPr>
                </a:tc>
                <a:tc>
                  <a:txBody>
                    <a:bodyPr/>
                    <a:lstStyle>
                      <a:lvl1pPr algn="l">
                        <a:spcBef>
                          <a:spcPct val="20000"/>
                        </a:spcBef>
                        <a:defRPr sz="2000">
                          <a:solidFill>
                            <a:schemeClr val="tx1"/>
                          </a:solidFill>
                          <a:latin typeface="Verdana" pitchFamily="34" charset="0"/>
                          <a:ea typeface="ヒラギノ角ゴ Pro W3" pitchFamily="-84" charset="-128"/>
                        </a:defRPr>
                      </a:lvl1pPr>
                      <a:lvl2pPr marL="742950" indent="-285750" algn="l">
                        <a:spcBef>
                          <a:spcPct val="20000"/>
                        </a:spcBef>
                        <a:defRPr>
                          <a:solidFill>
                            <a:schemeClr val="tx1"/>
                          </a:solidFill>
                          <a:latin typeface="Verdana" pitchFamily="34" charset="0"/>
                          <a:ea typeface="ヒラギノ角ゴ Pro W3" pitchFamily="-84" charset="-128"/>
                        </a:defRPr>
                      </a:lvl2pPr>
                      <a:lvl3pPr marL="1143000" indent="-228600" algn="l">
                        <a:spcBef>
                          <a:spcPct val="20000"/>
                        </a:spcBef>
                        <a:defRPr sz="1600">
                          <a:solidFill>
                            <a:schemeClr val="tx1"/>
                          </a:solidFill>
                          <a:latin typeface="Verdana" pitchFamily="34" charset="0"/>
                          <a:ea typeface="ＭＳ Ｐゴシック" pitchFamily="34" charset="-128"/>
                        </a:defRPr>
                      </a:lvl3pPr>
                      <a:lvl4pPr marL="1600200" indent="-228600" algn="l">
                        <a:spcBef>
                          <a:spcPct val="20000"/>
                        </a:spcBef>
                        <a:defRPr sz="1400">
                          <a:solidFill>
                            <a:schemeClr val="tx1"/>
                          </a:solidFill>
                          <a:latin typeface="Verdana" pitchFamily="34" charset="0"/>
                          <a:ea typeface="ＭＳ Ｐゴシック" pitchFamily="34" charset="-128"/>
                        </a:defRPr>
                      </a:lvl4pPr>
                      <a:lvl5pPr marL="2057400" indent="-228600" algn="l">
                        <a:spcBef>
                          <a:spcPct val="20000"/>
                        </a:spcBef>
                        <a:defRPr sz="1400">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sng" strike="noStrike" cap="none" normalizeH="0" baseline="0" smtClean="0">
                        <a:ln>
                          <a:noFill/>
                        </a:ln>
                        <a:solidFill>
                          <a:srgbClr val="000000"/>
                        </a:solidFill>
                        <a:effectLst/>
                        <a:latin typeface="Verdana" pitchFamily="34" charset="0"/>
                        <a:ea typeface="ＭＳ Ｐゴシック" pitchFamily="34" charset="-128"/>
                      </a:endParaRPr>
                    </a:p>
                  </a:txBody>
                  <a:tcPr marL="45720" marR="45720" marT="0" marB="0" horzOverflow="overflow">
                    <a:lnL>
                      <a:noFill/>
                    </a:lnL>
                    <a:lnR>
                      <a:noFill/>
                    </a:lnR>
                    <a:lnT>
                      <a:noFill/>
                    </a:lnT>
                    <a:lnB>
                      <a:noFill/>
                    </a:lnB>
                    <a:lnTlToBr>
                      <a:noFill/>
                    </a:lnTlToBr>
                    <a:lnBlToTr>
                      <a:noFill/>
                    </a:lnBlToTr>
                    <a:noFill/>
                  </a:tcPr>
                </a:tc>
                <a:tc>
                  <a:txBody>
                    <a:bodyPr/>
                    <a:lstStyle>
                      <a:lvl1pPr algn="l">
                        <a:spcBef>
                          <a:spcPct val="20000"/>
                        </a:spcBef>
                        <a:defRPr sz="2000">
                          <a:solidFill>
                            <a:schemeClr val="tx1"/>
                          </a:solidFill>
                          <a:latin typeface="Verdana" pitchFamily="34" charset="0"/>
                          <a:ea typeface="ヒラギノ角ゴ Pro W3" pitchFamily="-84" charset="-128"/>
                        </a:defRPr>
                      </a:lvl1pPr>
                      <a:lvl2pPr marL="742950" indent="-285750" algn="l">
                        <a:spcBef>
                          <a:spcPct val="20000"/>
                        </a:spcBef>
                        <a:defRPr>
                          <a:solidFill>
                            <a:schemeClr val="tx1"/>
                          </a:solidFill>
                          <a:latin typeface="Verdana" pitchFamily="34" charset="0"/>
                          <a:ea typeface="ヒラギノ角ゴ Pro W3" pitchFamily="-84" charset="-128"/>
                        </a:defRPr>
                      </a:lvl2pPr>
                      <a:lvl3pPr marL="1143000" indent="-228600" algn="l">
                        <a:spcBef>
                          <a:spcPct val="20000"/>
                        </a:spcBef>
                        <a:defRPr sz="1600">
                          <a:solidFill>
                            <a:schemeClr val="tx1"/>
                          </a:solidFill>
                          <a:latin typeface="Verdana" pitchFamily="34" charset="0"/>
                          <a:ea typeface="ＭＳ Ｐゴシック" pitchFamily="34" charset="-128"/>
                        </a:defRPr>
                      </a:lvl3pPr>
                      <a:lvl4pPr marL="1600200" indent="-228600" algn="l">
                        <a:spcBef>
                          <a:spcPct val="20000"/>
                        </a:spcBef>
                        <a:defRPr sz="1400">
                          <a:solidFill>
                            <a:schemeClr val="tx1"/>
                          </a:solidFill>
                          <a:latin typeface="Verdana" pitchFamily="34" charset="0"/>
                          <a:ea typeface="ＭＳ Ｐゴシック" pitchFamily="34" charset="-128"/>
                        </a:defRPr>
                      </a:lvl4pPr>
                      <a:lvl5pPr marL="2057400" indent="-228600" algn="l">
                        <a:spcBef>
                          <a:spcPct val="20000"/>
                        </a:spcBef>
                        <a:defRPr sz="1400">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00"/>
                          </a:solidFill>
                          <a:effectLst/>
                          <a:latin typeface="Verdana" pitchFamily="34" charset="0"/>
                          <a:ea typeface="ＭＳ Ｐゴシック" pitchFamily="34" charset="-128"/>
                        </a:rPr>
                        <a:t>=</a:t>
                      </a:r>
                    </a:p>
                  </a:txBody>
                  <a:tcPr marL="45720" marR="45720" marT="0" marB="0" horzOverflow="overflow">
                    <a:lnL>
                      <a:noFill/>
                    </a:lnL>
                    <a:lnR>
                      <a:noFill/>
                    </a:lnR>
                    <a:lnT>
                      <a:noFill/>
                    </a:lnT>
                    <a:lnB>
                      <a:noFill/>
                    </a:lnB>
                    <a:lnTlToBr>
                      <a:noFill/>
                    </a:lnTlToBr>
                    <a:lnBlToTr>
                      <a:noFill/>
                    </a:lnBlToTr>
                    <a:noFill/>
                  </a:tcPr>
                </a:tc>
                <a:tc>
                  <a:txBody>
                    <a:bodyPr/>
                    <a:lstStyle>
                      <a:lvl1pPr algn="l">
                        <a:spcBef>
                          <a:spcPct val="20000"/>
                        </a:spcBef>
                        <a:defRPr sz="2000">
                          <a:solidFill>
                            <a:schemeClr val="tx1"/>
                          </a:solidFill>
                          <a:latin typeface="Verdana" pitchFamily="34" charset="0"/>
                          <a:ea typeface="ヒラギノ角ゴ Pro W3" pitchFamily="-84" charset="-128"/>
                        </a:defRPr>
                      </a:lvl1pPr>
                      <a:lvl2pPr marL="742950" indent="-285750" algn="l">
                        <a:spcBef>
                          <a:spcPct val="20000"/>
                        </a:spcBef>
                        <a:defRPr>
                          <a:solidFill>
                            <a:schemeClr val="tx1"/>
                          </a:solidFill>
                          <a:latin typeface="Verdana" pitchFamily="34" charset="0"/>
                          <a:ea typeface="ヒラギノ角ゴ Pro W3" pitchFamily="-84" charset="-128"/>
                        </a:defRPr>
                      </a:lvl2pPr>
                      <a:lvl3pPr marL="1143000" indent="-228600" algn="l">
                        <a:spcBef>
                          <a:spcPct val="20000"/>
                        </a:spcBef>
                        <a:defRPr sz="1600">
                          <a:solidFill>
                            <a:schemeClr val="tx1"/>
                          </a:solidFill>
                          <a:latin typeface="Verdana" pitchFamily="34" charset="0"/>
                          <a:ea typeface="ＭＳ Ｐゴシック" pitchFamily="34" charset="-128"/>
                        </a:defRPr>
                      </a:lvl3pPr>
                      <a:lvl4pPr marL="1600200" indent="-228600" algn="l">
                        <a:spcBef>
                          <a:spcPct val="20000"/>
                        </a:spcBef>
                        <a:defRPr sz="1400">
                          <a:solidFill>
                            <a:schemeClr val="tx1"/>
                          </a:solidFill>
                          <a:latin typeface="Verdana" pitchFamily="34" charset="0"/>
                          <a:ea typeface="ＭＳ Ｐゴシック" pitchFamily="34" charset="-128"/>
                        </a:defRPr>
                      </a:lvl4pPr>
                      <a:lvl5pPr marL="2057400" indent="-228600" algn="l">
                        <a:spcBef>
                          <a:spcPct val="20000"/>
                        </a:spcBef>
                        <a:defRPr sz="1400">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defRPr sz="1400">
                          <a:solidFill>
                            <a:schemeClr val="tx1"/>
                          </a:solidFill>
                          <a:latin typeface="Verdana" pitchFamily="34" charset="0"/>
                          <a:ea typeface="ＭＳ Ｐゴシック"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800" b="0" i="0" u="sng" strike="noStrike" cap="none" normalizeH="0" baseline="0" smtClean="0">
                          <a:ln>
                            <a:noFill/>
                          </a:ln>
                          <a:solidFill>
                            <a:srgbClr val="000000"/>
                          </a:solidFill>
                          <a:effectLst/>
                          <a:latin typeface="Verdana" pitchFamily="34" charset="0"/>
                          <a:ea typeface="ＭＳ Ｐゴシック" pitchFamily="34" charset="-128"/>
                        </a:rPr>
                        <a:t>$45,562.50</a:t>
                      </a:r>
                    </a:p>
                  </a:txBody>
                  <a:tcPr marL="45720" marR="45720" marT="0" marB="0" horzOverflow="overflow">
                    <a:lnL>
                      <a:noFill/>
                    </a:lnL>
                    <a:lnR>
                      <a:noFill/>
                    </a:lnR>
                    <a:lnT>
                      <a:noFill/>
                    </a:lnT>
                    <a:lnB>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smtClean="0">
                <a:ea typeface="ヒラギノ角ゴ Pro W3" pitchFamily="-84" charset="-128"/>
              </a:rPr>
              <a:t>Cash Conversion Cycle: Strategies for Managing the Cash Conversion Cycle</a:t>
            </a:r>
          </a:p>
        </p:txBody>
      </p:sp>
      <p:sp>
        <p:nvSpPr>
          <p:cNvPr id="25603" name="Rectangle 3"/>
          <p:cNvSpPr>
            <a:spLocks noGrp="1" noChangeArrowheads="1"/>
          </p:cNvSpPr>
          <p:nvPr>
            <p:ph idx="4294967295"/>
          </p:nvPr>
        </p:nvSpPr>
        <p:spPr/>
        <p:txBody>
          <a:bodyPr/>
          <a:lstStyle/>
          <a:p>
            <a:pPr marL="0" indent="0" eaLnBrk="1" hangingPunct="1">
              <a:buFontTx/>
              <a:buNone/>
            </a:pPr>
            <a:r>
              <a:rPr lang="en-US" altLang="en-US" dirty="0" smtClean="0">
                <a:solidFill>
                  <a:srgbClr val="000000"/>
                </a:solidFill>
                <a:ea typeface="ヒラギノ角ゴ Pro W3" pitchFamily="-84" charset="-128"/>
              </a:rPr>
              <a:t>The goal is to minimize the length of the cash conversion cycle, which minimizes negotiated liabilities. This goal can be realized through use of the following strategies:</a:t>
            </a:r>
          </a:p>
          <a:p>
            <a:pPr marL="914400" lvl="1" indent="-457200" eaLnBrk="1" hangingPunct="1">
              <a:spcBef>
                <a:spcPts val="400"/>
              </a:spcBef>
              <a:spcAft>
                <a:spcPts val="400"/>
              </a:spcAft>
              <a:buFontTx/>
              <a:buAutoNum type="arabicPeriod"/>
            </a:pPr>
            <a:r>
              <a:rPr lang="en-US" altLang="en-US" dirty="0" smtClean="0">
                <a:solidFill>
                  <a:srgbClr val="000000"/>
                </a:solidFill>
                <a:ea typeface="ヒラギノ角ゴ Pro W3" pitchFamily="-84" charset="-128"/>
              </a:rPr>
              <a:t>Turn over inventory as quickly as possible without </a:t>
            </a:r>
            <a:r>
              <a:rPr lang="en-US" altLang="en-US" dirty="0" err="1" smtClean="0">
                <a:solidFill>
                  <a:srgbClr val="000000"/>
                </a:solidFill>
                <a:ea typeface="ヒラギノ角ゴ Pro W3" pitchFamily="-84" charset="-128"/>
              </a:rPr>
              <a:t>stockouts</a:t>
            </a:r>
            <a:r>
              <a:rPr lang="en-US" altLang="en-US" dirty="0" smtClean="0">
                <a:solidFill>
                  <a:srgbClr val="000000"/>
                </a:solidFill>
                <a:ea typeface="ヒラギノ角ゴ Pro W3" pitchFamily="-84" charset="-128"/>
              </a:rPr>
              <a:t> that result in lost sales.</a:t>
            </a:r>
          </a:p>
          <a:p>
            <a:pPr marL="914400" lvl="1" indent="-457200" eaLnBrk="1" hangingPunct="1">
              <a:spcBef>
                <a:spcPts val="400"/>
              </a:spcBef>
              <a:spcAft>
                <a:spcPts val="400"/>
              </a:spcAft>
              <a:buFontTx/>
              <a:buAutoNum type="arabicPeriod"/>
            </a:pPr>
            <a:r>
              <a:rPr lang="en-US" altLang="en-US" dirty="0" smtClean="0">
                <a:solidFill>
                  <a:srgbClr val="000000"/>
                </a:solidFill>
                <a:ea typeface="ヒラギノ角ゴ Pro W3" pitchFamily="-84" charset="-128"/>
              </a:rPr>
              <a:t>Collect accounts receivable as quickly as possible without losing sales from high-pressure collection techniques.</a:t>
            </a:r>
          </a:p>
          <a:p>
            <a:pPr marL="914400" lvl="1" indent="-457200" eaLnBrk="1" hangingPunct="1">
              <a:spcBef>
                <a:spcPts val="400"/>
              </a:spcBef>
              <a:spcAft>
                <a:spcPts val="400"/>
              </a:spcAft>
              <a:buFontTx/>
              <a:buAutoNum type="arabicPeriod"/>
            </a:pPr>
            <a:r>
              <a:rPr lang="en-US" altLang="en-US" dirty="0" smtClean="0">
                <a:solidFill>
                  <a:srgbClr val="000000"/>
                </a:solidFill>
                <a:ea typeface="ヒラギノ角ゴ Pro W3" pitchFamily="-84" charset="-128"/>
              </a:rPr>
              <a:t>Manage mail, processing, and clearing time to reduce them when collecting from customers and to increase them when paying suppliers.</a:t>
            </a:r>
          </a:p>
          <a:p>
            <a:pPr marL="914400" lvl="1" indent="-457200" eaLnBrk="1" hangingPunct="1">
              <a:spcBef>
                <a:spcPts val="400"/>
              </a:spcBef>
              <a:spcAft>
                <a:spcPts val="400"/>
              </a:spcAft>
              <a:buFontTx/>
              <a:buAutoNum type="arabicPeriod"/>
            </a:pPr>
            <a:r>
              <a:rPr lang="en-US" altLang="en-US" dirty="0" smtClean="0">
                <a:solidFill>
                  <a:srgbClr val="000000"/>
                </a:solidFill>
                <a:ea typeface="ヒラギノ角ゴ Pro W3" pitchFamily="-84" charset="-128"/>
              </a:rPr>
              <a:t>Pay accounts payable as slowly as possible without damaging the firm</a:t>
            </a:r>
            <a:r>
              <a:rPr lang="ja-JP" altLang="en-US" dirty="0" smtClean="0">
                <a:solidFill>
                  <a:srgbClr val="000000"/>
                </a:solidFill>
                <a:ea typeface="ヒラギノ角ゴ Pro W3" pitchFamily="-84" charset="-128"/>
              </a:rPr>
              <a:t>’</a:t>
            </a:r>
            <a:r>
              <a:rPr lang="en-US" altLang="ja-JP" dirty="0" smtClean="0">
                <a:solidFill>
                  <a:srgbClr val="000000"/>
                </a:solidFill>
                <a:ea typeface="ヒラギノ角ゴ Pro W3" pitchFamily="-84" charset="-128"/>
              </a:rPr>
              <a:t>s credit rating.</a:t>
            </a:r>
            <a:endParaRPr lang="en-US" altLang="en-US" dirty="0" smtClean="0">
              <a:solidFill>
                <a:srgbClr val="000000"/>
              </a:solidFill>
              <a:ea typeface="ヒラギノ角ゴ Pro W3" pitchFamily="-8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5603">
                                            <p:txEl>
                                              <p:pRg st="1" end="1"/>
                                            </p:txEl>
                                          </p:spTgt>
                                        </p:tgtEl>
                                        <p:attrNameLst>
                                          <p:attrName>style.visibility</p:attrName>
                                        </p:attrNameLst>
                                      </p:cBhvr>
                                      <p:to>
                                        <p:strVal val="visible"/>
                                      </p:to>
                                    </p:set>
                                    <p:animEffect transition="in" filter="wipe(left)">
                                      <p:cBhvr>
                                        <p:cTn id="7" dur="500"/>
                                        <p:tgtEl>
                                          <p:spTgt spid="2560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5603">
                                            <p:txEl>
                                              <p:pRg st="2" end="2"/>
                                            </p:txEl>
                                          </p:spTgt>
                                        </p:tgtEl>
                                        <p:attrNameLst>
                                          <p:attrName>style.visibility</p:attrName>
                                        </p:attrNameLst>
                                      </p:cBhvr>
                                      <p:to>
                                        <p:strVal val="visible"/>
                                      </p:to>
                                    </p:set>
                                    <p:animEffect transition="in" filter="wipe(left)">
                                      <p:cBhvr>
                                        <p:cTn id="12" dur="500"/>
                                        <p:tgtEl>
                                          <p:spTgt spid="2560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5603">
                                            <p:txEl>
                                              <p:pRg st="3" end="3"/>
                                            </p:txEl>
                                          </p:spTgt>
                                        </p:tgtEl>
                                        <p:attrNameLst>
                                          <p:attrName>style.visibility</p:attrName>
                                        </p:attrNameLst>
                                      </p:cBhvr>
                                      <p:to>
                                        <p:strVal val="visible"/>
                                      </p:to>
                                    </p:set>
                                    <p:animEffect transition="in" filter="wipe(left)">
                                      <p:cBhvr>
                                        <p:cTn id="17" dur="500"/>
                                        <p:tgtEl>
                                          <p:spTgt spid="2560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5603">
                                            <p:txEl>
                                              <p:pRg st="4" end="4"/>
                                            </p:txEl>
                                          </p:spTgt>
                                        </p:tgtEl>
                                        <p:attrNameLst>
                                          <p:attrName>style.visibility</p:attrName>
                                        </p:attrNameLst>
                                      </p:cBhvr>
                                      <p:to>
                                        <p:strVal val="visible"/>
                                      </p:to>
                                    </p:set>
                                    <p:animEffect transition="in" filter="wipe(left)">
                                      <p:cBhvr>
                                        <p:cTn id="22" dur="500"/>
                                        <p:tgtEl>
                                          <p:spTgt spid="2560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ltLang="en-US" smtClean="0">
                <a:ea typeface="ヒラギノ角ゴ Pro W3" pitchFamily="-84" charset="-128"/>
              </a:rPr>
              <a:t>Inventory Management</a:t>
            </a:r>
          </a:p>
        </p:txBody>
      </p:sp>
      <p:sp>
        <p:nvSpPr>
          <p:cNvPr id="26627" name="Rectangle 3"/>
          <p:cNvSpPr>
            <a:spLocks noGrp="1" noChangeArrowheads="1"/>
          </p:cNvSpPr>
          <p:nvPr>
            <p:ph idx="4294967295"/>
          </p:nvPr>
        </p:nvSpPr>
        <p:spPr>
          <a:xfrm>
            <a:off x="381000" y="1219200"/>
            <a:ext cx="8382000" cy="4648200"/>
          </a:xfrm>
        </p:spPr>
        <p:txBody>
          <a:bodyPr/>
          <a:lstStyle/>
          <a:p>
            <a:pPr marL="0" indent="0" eaLnBrk="1" hangingPunct="1">
              <a:lnSpc>
                <a:spcPct val="90000"/>
              </a:lnSpc>
              <a:buFontTx/>
              <a:buNone/>
            </a:pPr>
            <a:r>
              <a:rPr lang="en-US" altLang="en-US" dirty="0" smtClean="0">
                <a:solidFill>
                  <a:srgbClr val="000000"/>
                </a:solidFill>
                <a:ea typeface="ヒラギノ角ゴ Pro W3" pitchFamily="-84" charset="-128"/>
              </a:rPr>
              <a:t>Differing viewpoints about appropriate inventory levels commonly exist among a firm</a:t>
            </a:r>
            <a:r>
              <a:rPr lang="ja-JP" altLang="en-US" dirty="0" smtClean="0">
                <a:solidFill>
                  <a:srgbClr val="000000"/>
                </a:solidFill>
                <a:ea typeface="ヒラギノ角ゴ Pro W3" pitchFamily="-84" charset="-128"/>
              </a:rPr>
              <a:t>’</a:t>
            </a:r>
            <a:r>
              <a:rPr lang="en-US" altLang="ja-JP" dirty="0" smtClean="0">
                <a:solidFill>
                  <a:srgbClr val="000000"/>
                </a:solidFill>
                <a:ea typeface="ヒラギノ角ゴ Pro W3" pitchFamily="-84" charset="-128"/>
              </a:rPr>
              <a:t>s finance, marketing, manufacturing, and purchasing managers.</a:t>
            </a:r>
          </a:p>
          <a:p>
            <a:pPr lvl="1" eaLnBrk="1" hangingPunct="1">
              <a:lnSpc>
                <a:spcPct val="90000"/>
              </a:lnSpc>
            </a:pPr>
            <a:r>
              <a:rPr lang="en-US" altLang="en-US" dirty="0" smtClean="0">
                <a:solidFill>
                  <a:srgbClr val="000000"/>
                </a:solidFill>
                <a:ea typeface="ヒラギノ角ゴ Pro W3" pitchFamily="-84" charset="-128"/>
              </a:rPr>
              <a:t>The financial manager</a:t>
            </a:r>
            <a:r>
              <a:rPr lang="ja-JP" altLang="en-US" dirty="0" smtClean="0">
                <a:solidFill>
                  <a:srgbClr val="000000"/>
                </a:solidFill>
                <a:ea typeface="ヒラギノ角ゴ Pro W3" pitchFamily="-84" charset="-128"/>
              </a:rPr>
              <a:t>’</a:t>
            </a:r>
            <a:r>
              <a:rPr lang="en-US" altLang="ja-JP" dirty="0" smtClean="0">
                <a:solidFill>
                  <a:srgbClr val="000000"/>
                </a:solidFill>
                <a:ea typeface="ヒラギノ角ゴ Pro W3" pitchFamily="-84" charset="-128"/>
              </a:rPr>
              <a:t>s general disposition toward inventory levels is to keep them low, to ensure that the firm</a:t>
            </a:r>
            <a:r>
              <a:rPr lang="ja-JP" altLang="en-US" dirty="0" smtClean="0">
                <a:solidFill>
                  <a:srgbClr val="000000"/>
                </a:solidFill>
                <a:ea typeface="ヒラギノ角ゴ Pro W3" pitchFamily="-84" charset="-128"/>
              </a:rPr>
              <a:t>’</a:t>
            </a:r>
            <a:r>
              <a:rPr lang="en-US" altLang="ja-JP" dirty="0" smtClean="0">
                <a:solidFill>
                  <a:srgbClr val="000000"/>
                </a:solidFill>
                <a:ea typeface="ヒラギノ角ゴ Pro W3" pitchFamily="-84" charset="-128"/>
              </a:rPr>
              <a:t>s money is not being unwisely invested in excess resources. </a:t>
            </a:r>
          </a:p>
          <a:p>
            <a:pPr lvl="1" eaLnBrk="1" hangingPunct="1">
              <a:lnSpc>
                <a:spcPct val="90000"/>
              </a:lnSpc>
            </a:pPr>
            <a:r>
              <a:rPr lang="en-US" altLang="en-US" dirty="0" smtClean="0">
                <a:solidFill>
                  <a:srgbClr val="000000"/>
                </a:solidFill>
                <a:ea typeface="ヒラギノ角ゴ Pro W3" pitchFamily="-84" charset="-128"/>
              </a:rPr>
              <a:t>The marketing manager, on the other hand, would like to have large inventories of the firm</a:t>
            </a:r>
            <a:r>
              <a:rPr lang="ja-JP" altLang="en-US" dirty="0" smtClean="0">
                <a:solidFill>
                  <a:srgbClr val="000000"/>
                </a:solidFill>
                <a:ea typeface="ヒラギノ角ゴ Pro W3" pitchFamily="-84" charset="-128"/>
              </a:rPr>
              <a:t>’</a:t>
            </a:r>
            <a:r>
              <a:rPr lang="en-US" altLang="ja-JP" dirty="0" smtClean="0">
                <a:solidFill>
                  <a:srgbClr val="000000"/>
                </a:solidFill>
                <a:ea typeface="ヒラギノ角ゴ Pro W3" pitchFamily="-84" charset="-128"/>
              </a:rPr>
              <a:t>s finished products. </a:t>
            </a:r>
          </a:p>
          <a:p>
            <a:pPr lvl="1" eaLnBrk="1" hangingPunct="1">
              <a:lnSpc>
                <a:spcPct val="90000"/>
              </a:lnSpc>
            </a:pPr>
            <a:r>
              <a:rPr lang="en-US" altLang="en-US" dirty="0" smtClean="0">
                <a:solidFill>
                  <a:srgbClr val="000000"/>
                </a:solidFill>
                <a:ea typeface="ヒラギノ角ゴ Pro W3" pitchFamily="-84" charset="-128"/>
              </a:rPr>
              <a:t>The manufacturing manager</a:t>
            </a:r>
            <a:r>
              <a:rPr lang="ja-JP" altLang="en-US" dirty="0" smtClean="0">
                <a:solidFill>
                  <a:srgbClr val="000000"/>
                </a:solidFill>
                <a:ea typeface="ヒラギノ角ゴ Pro W3" pitchFamily="-84" charset="-128"/>
              </a:rPr>
              <a:t>’</a:t>
            </a:r>
            <a:r>
              <a:rPr lang="en-US" altLang="ja-JP" dirty="0" smtClean="0">
                <a:solidFill>
                  <a:srgbClr val="000000"/>
                </a:solidFill>
                <a:ea typeface="ヒラギノ角ゴ Pro W3" pitchFamily="-84" charset="-128"/>
              </a:rPr>
              <a:t>s major responsibility is to implement the production plan so that it results in the desired amount of finished goods of acceptable quality available on time at a low cost. </a:t>
            </a:r>
          </a:p>
          <a:p>
            <a:pPr lvl="1" eaLnBrk="1" hangingPunct="1">
              <a:lnSpc>
                <a:spcPct val="90000"/>
              </a:lnSpc>
            </a:pPr>
            <a:r>
              <a:rPr lang="en-US" altLang="en-US" dirty="0" smtClean="0">
                <a:solidFill>
                  <a:srgbClr val="000000"/>
                </a:solidFill>
                <a:ea typeface="ヒラギノ角ゴ Pro W3" pitchFamily="-84" charset="-128"/>
              </a:rPr>
              <a:t>The purchasing manager is concerned solely with the raw materials inventories.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6627">
                                            <p:txEl>
                                              <p:pRg st="1" end="1"/>
                                            </p:txEl>
                                          </p:spTgt>
                                        </p:tgtEl>
                                        <p:attrNameLst>
                                          <p:attrName>style.visibility</p:attrName>
                                        </p:attrNameLst>
                                      </p:cBhvr>
                                      <p:to>
                                        <p:strVal val="visible"/>
                                      </p:to>
                                    </p:set>
                                    <p:animEffect transition="in" filter="wipe(left)">
                                      <p:cBhvr>
                                        <p:cTn id="7" dur="500"/>
                                        <p:tgtEl>
                                          <p:spTgt spid="2662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6627">
                                            <p:txEl>
                                              <p:pRg st="2" end="2"/>
                                            </p:txEl>
                                          </p:spTgt>
                                        </p:tgtEl>
                                        <p:attrNameLst>
                                          <p:attrName>style.visibility</p:attrName>
                                        </p:attrNameLst>
                                      </p:cBhvr>
                                      <p:to>
                                        <p:strVal val="visible"/>
                                      </p:to>
                                    </p:set>
                                    <p:animEffect transition="in" filter="wipe(left)">
                                      <p:cBhvr>
                                        <p:cTn id="12" dur="500"/>
                                        <p:tgtEl>
                                          <p:spTgt spid="2662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6627">
                                            <p:txEl>
                                              <p:pRg st="3" end="3"/>
                                            </p:txEl>
                                          </p:spTgt>
                                        </p:tgtEl>
                                        <p:attrNameLst>
                                          <p:attrName>style.visibility</p:attrName>
                                        </p:attrNameLst>
                                      </p:cBhvr>
                                      <p:to>
                                        <p:strVal val="visible"/>
                                      </p:to>
                                    </p:set>
                                    <p:animEffect transition="in" filter="wipe(left)">
                                      <p:cBhvr>
                                        <p:cTn id="17" dur="500"/>
                                        <p:tgtEl>
                                          <p:spTgt spid="2662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6627">
                                            <p:txEl>
                                              <p:pRg st="4" end="4"/>
                                            </p:txEl>
                                          </p:spTgt>
                                        </p:tgtEl>
                                        <p:attrNameLst>
                                          <p:attrName>style.visibility</p:attrName>
                                        </p:attrNameLst>
                                      </p:cBhvr>
                                      <p:to>
                                        <p:strVal val="visible"/>
                                      </p:to>
                                    </p:set>
                                    <p:animEffect transition="in" filter="wipe(left)">
                                      <p:cBhvr>
                                        <p:cTn id="22" dur="500"/>
                                        <p:tgtEl>
                                          <p:spTgt spid="266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smtClean="0">
                <a:solidFill>
                  <a:srgbClr val="000000"/>
                </a:solidFill>
                <a:ea typeface="ヒラギノ角ゴ Pro W3" pitchFamily="-84" charset="-128"/>
              </a:rPr>
              <a:t>Inventory Management: Common Techniques for Managing Inventory</a:t>
            </a:r>
            <a:endParaRPr lang="en-US" altLang="en-US" sz="3200" smtClean="0">
              <a:solidFill>
                <a:srgbClr val="000000"/>
              </a:solidFill>
              <a:ea typeface="ヒラギノ角ゴ Pro W3" pitchFamily="-84" charset="-128"/>
            </a:endParaRPr>
          </a:p>
        </p:txBody>
      </p:sp>
      <p:sp>
        <p:nvSpPr>
          <p:cNvPr id="27651" name="Rectangle 3"/>
          <p:cNvSpPr>
            <a:spLocks noGrp="1" noChangeArrowheads="1"/>
          </p:cNvSpPr>
          <p:nvPr>
            <p:ph idx="4294967295"/>
          </p:nvPr>
        </p:nvSpPr>
        <p:spPr/>
        <p:txBody>
          <a:bodyPr/>
          <a:lstStyle/>
          <a:p>
            <a:pPr marL="0" indent="0" eaLnBrk="1" hangingPunct="1">
              <a:buFontTx/>
              <a:buNone/>
            </a:pPr>
            <a:r>
              <a:rPr lang="en-US" altLang="en-US" smtClean="0">
                <a:solidFill>
                  <a:srgbClr val="000000"/>
                </a:solidFill>
                <a:ea typeface="ヒラギノ角ゴ Pro W3" pitchFamily="-84" charset="-128"/>
              </a:rPr>
              <a:t>The </a:t>
            </a:r>
            <a:r>
              <a:rPr lang="en-US" altLang="en-US" b="1" smtClean="0">
                <a:solidFill>
                  <a:srgbClr val="000000"/>
                </a:solidFill>
                <a:ea typeface="ヒラギノ角ゴ Pro W3" pitchFamily="-84" charset="-128"/>
              </a:rPr>
              <a:t>ABC inventory system</a:t>
            </a:r>
            <a:r>
              <a:rPr lang="en-US" altLang="en-US" smtClean="0">
                <a:solidFill>
                  <a:srgbClr val="000000"/>
                </a:solidFill>
                <a:ea typeface="ヒラギノ角ゴ Pro W3" pitchFamily="-84" charset="-128"/>
              </a:rPr>
              <a:t> is an inventory management technique that divides inventory into three groups—A, B, and C, in descending order of importance and level of monitoring, on the basis of the dollar investment in each.</a:t>
            </a:r>
          </a:p>
          <a:p>
            <a:pPr lvl="1" eaLnBrk="1" hangingPunct="1"/>
            <a:r>
              <a:rPr lang="en-US" altLang="en-US" smtClean="0">
                <a:solidFill>
                  <a:srgbClr val="000000"/>
                </a:solidFill>
                <a:ea typeface="ヒラギノ角ゴ Pro W3" pitchFamily="-84" charset="-128"/>
              </a:rPr>
              <a:t>The A group includes those items with the largest dollar investment. Typically, this group consists of 20 percent of the firm</a:t>
            </a:r>
            <a:r>
              <a:rPr lang="ja-JP" altLang="en-US" smtClean="0">
                <a:solidFill>
                  <a:srgbClr val="000000"/>
                </a:solidFill>
                <a:ea typeface="ヒラギノ角ゴ Pro W3" pitchFamily="-84" charset="-128"/>
              </a:rPr>
              <a:t>’</a:t>
            </a:r>
            <a:r>
              <a:rPr lang="en-US" altLang="ja-JP" smtClean="0">
                <a:solidFill>
                  <a:srgbClr val="000000"/>
                </a:solidFill>
                <a:ea typeface="ヒラギノ角ゴ Pro W3" pitchFamily="-84" charset="-128"/>
              </a:rPr>
              <a:t>s inventory items but 80 percent of its investment in inventory. </a:t>
            </a:r>
          </a:p>
          <a:p>
            <a:pPr lvl="1" eaLnBrk="1" hangingPunct="1"/>
            <a:r>
              <a:rPr lang="en-US" altLang="en-US" smtClean="0">
                <a:solidFill>
                  <a:srgbClr val="000000"/>
                </a:solidFill>
                <a:ea typeface="ヒラギノ角ゴ Pro W3" pitchFamily="-84" charset="-128"/>
              </a:rPr>
              <a:t>The B group consists of items that account for the next largest investment in inventory. </a:t>
            </a:r>
          </a:p>
          <a:p>
            <a:pPr lvl="1" eaLnBrk="1" hangingPunct="1"/>
            <a:r>
              <a:rPr lang="en-US" altLang="en-US" smtClean="0">
                <a:solidFill>
                  <a:srgbClr val="000000"/>
                </a:solidFill>
                <a:ea typeface="ヒラギノ角ゴ Pro W3" pitchFamily="-84" charset="-128"/>
              </a:rPr>
              <a:t>The C group consists of a large number of items that require a relatively small investment.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81000" y="0"/>
            <a:ext cx="8763000" cy="1143000"/>
          </a:xfrm>
        </p:spPr>
        <p:txBody>
          <a:bodyPr/>
          <a:lstStyle/>
          <a:p>
            <a:pPr eaLnBrk="1" hangingPunct="1"/>
            <a:r>
              <a:rPr lang="en-US" altLang="en-US" dirty="0" smtClean="0">
                <a:ea typeface="ヒラギノ角ゴ Pro W3" pitchFamily="-84" charset="-128"/>
              </a:rPr>
              <a:t>Inventory Management: Common Techniques for Managing Inventory </a:t>
            </a:r>
          </a:p>
        </p:txBody>
      </p:sp>
      <p:sp>
        <p:nvSpPr>
          <p:cNvPr id="28675" name="Rectangle 3"/>
          <p:cNvSpPr>
            <a:spLocks noGrp="1" noChangeArrowheads="1"/>
          </p:cNvSpPr>
          <p:nvPr>
            <p:ph idx="4294967295"/>
          </p:nvPr>
        </p:nvSpPr>
        <p:spPr/>
        <p:txBody>
          <a:bodyPr/>
          <a:lstStyle/>
          <a:p>
            <a:pPr marL="0" indent="0" eaLnBrk="1" hangingPunct="1">
              <a:buFontTx/>
              <a:buNone/>
            </a:pPr>
            <a:r>
              <a:rPr lang="en-US" altLang="en-US" smtClean="0">
                <a:solidFill>
                  <a:srgbClr val="000000"/>
                </a:solidFill>
                <a:ea typeface="ヒラギノ角ゴ Pro W3" pitchFamily="-84" charset="-128"/>
              </a:rPr>
              <a:t>The inventory group of each item determines the item</a:t>
            </a:r>
            <a:r>
              <a:rPr lang="ja-JP" altLang="en-US" smtClean="0">
                <a:solidFill>
                  <a:srgbClr val="000000"/>
                </a:solidFill>
                <a:ea typeface="ヒラギノ角ゴ Pro W3" pitchFamily="-84" charset="-128"/>
              </a:rPr>
              <a:t>’</a:t>
            </a:r>
            <a:r>
              <a:rPr lang="en-US" altLang="ja-JP" smtClean="0">
                <a:solidFill>
                  <a:srgbClr val="000000"/>
                </a:solidFill>
                <a:ea typeface="ヒラギノ角ゴ Pro W3" pitchFamily="-84" charset="-128"/>
              </a:rPr>
              <a:t>s level of monitoring. </a:t>
            </a:r>
          </a:p>
          <a:p>
            <a:pPr lvl="1" eaLnBrk="1" hangingPunct="1"/>
            <a:r>
              <a:rPr lang="en-US" altLang="en-US" smtClean="0">
                <a:solidFill>
                  <a:srgbClr val="000000"/>
                </a:solidFill>
                <a:ea typeface="ヒラギノ角ゴ Pro W3" pitchFamily="-84" charset="-128"/>
              </a:rPr>
              <a:t>The A group items receive the most intense monitoring because of the high dollar investment. Typically, A group items are tracked on a perpetual inventory system that allows daily verification of each item</a:t>
            </a:r>
            <a:r>
              <a:rPr lang="ja-JP" altLang="en-US" smtClean="0">
                <a:solidFill>
                  <a:srgbClr val="000000"/>
                </a:solidFill>
                <a:ea typeface="ヒラギノ角ゴ Pro W3" pitchFamily="-84" charset="-128"/>
              </a:rPr>
              <a:t>’</a:t>
            </a:r>
            <a:r>
              <a:rPr lang="en-US" altLang="ja-JP" smtClean="0">
                <a:solidFill>
                  <a:srgbClr val="000000"/>
                </a:solidFill>
                <a:ea typeface="ヒラギノ角ゴ Pro W3" pitchFamily="-84" charset="-128"/>
              </a:rPr>
              <a:t>s inventory level. </a:t>
            </a:r>
          </a:p>
          <a:p>
            <a:pPr lvl="1" eaLnBrk="1" hangingPunct="1"/>
            <a:r>
              <a:rPr lang="en-US" altLang="en-US" smtClean="0">
                <a:solidFill>
                  <a:srgbClr val="000000"/>
                </a:solidFill>
                <a:ea typeface="ヒラギノ角ゴ Pro W3" pitchFamily="-84" charset="-128"/>
              </a:rPr>
              <a:t>B group items are frequently controlled through periodic, perhaps weekly, checking of their levels. </a:t>
            </a:r>
          </a:p>
          <a:p>
            <a:pPr lvl="1" eaLnBrk="1" hangingPunct="1"/>
            <a:r>
              <a:rPr lang="en-US" altLang="en-US" smtClean="0">
                <a:solidFill>
                  <a:srgbClr val="000000"/>
                </a:solidFill>
                <a:ea typeface="ヒラギノ角ゴ Pro W3" pitchFamily="-84" charset="-128"/>
              </a:rPr>
              <a:t>C group items are monitored with unsophisticated techniques, such as the </a:t>
            </a:r>
            <a:r>
              <a:rPr lang="en-US" altLang="en-US" b="1" smtClean="0">
                <a:solidFill>
                  <a:srgbClr val="000000"/>
                </a:solidFill>
                <a:ea typeface="ヒラギノ角ゴ Pro W3" pitchFamily="-84" charset="-128"/>
              </a:rPr>
              <a:t>two-bin method</a:t>
            </a:r>
            <a:r>
              <a:rPr lang="en-US" altLang="en-US" smtClean="0">
                <a:solidFill>
                  <a:srgbClr val="000000"/>
                </a:solidFill>
                <a:ea typeface="ヒラギノ角ゴ Pro W3" pitchFamily="-84" charset="-128"/>
              </a:rPr>
              <a:t>; an unsophisticated inventory-monitoring technique that involves reordering inventory when one of two bins is empty.</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81000" y="0"/>
            <a:ext cx="8763000" cy="1143000"/>
          </a:xfrm>
        </p:spPr>
        <p:txBody>
          <a:bodyPr/>
          <a:lstStyle/>
          <a:p>
            <a:pPr eaLnBrk="1" hangingPunct="1"/>
            <a:r>
              <a:rPr lang="en-US" altLang="en-US" dirty="0" smtClean="0">
                <a:ea typeface="ヒラギノ角ゴ Pro W3" pitchFamily="-84" charset="-128"/>
              </a:rPr>
              <a:t>Inventory Management: Common Techniques for Managing Inventory </a:t>
            </a:r>
          </a:p>
        </p:txBody>
      </p:sp>
      <p:sp>
        <p:nvSpPr>
          <p:cNvPr id="29699" name="Rectangle 3"/>
          <p:cNvSpPr>
            <a:spLocks noGrp="1" noChangeArrowheads="1"/>
          </p:cNvSpPr>
          <p:nvPr>
            <p:ph idx="4294967295"/>
          </p:nvPr>
        </p:nvSpPr>
        <p:spPr/>
        <p:txBody>
          <a:bodyPr/>
          <a:lstStyle/>
          <a:p>
            <a:pPr marL="0" indent="0" eaLnBrk="1" hangingPunct="1">
              <a:buFontTx/>
              <a:buNone/>
            </a:pPr>
            <a:r>
              <a:rPr lang="en-US" altLang="en-US" smtClean="0">
                <a:solidFill>
                  <a:srgbClr val="000000"/>
                </a:solidFill>
                <a:ea typeface="ヒラギノ角ゴ Pro W3" pitchFamily="-84" charset="-128"/>
              </a:rPr>
              <a:t>The large dollar investment in A and B group items suggests the need for a better method of inventory management than the ABC system. </a:t>
            </a:r>
          </a:p>
          <a:p>
            <a:pPr marL="0" indent="0" eaLnBrk="1" hangingPunct="1">
              <a:buFontTx/>
              <a:buNone/>
            </a:pPr>
            <a:endParaRPr lang="en-US" altLang="en-US" smtClean="0">
              <a:solidFill>
                <a:srgbClr val="000000"/>
              </a:solidFill>
              <a:ea typeface="ヒラギノ角ゴ Pro W3" pitchFamily="-84" charset="-128"/>
            </a:endParaRPr>
          </a:p>
          <a:p>
            <a:pPr marL="0" indent="0" eaLnBrk="1" hangingPunct="1">
              <a:buFontTx/>
              <a:buNone/>
            </a:pPr>
            <a:r>
              <a:rPr lang="en-US" altLang="en-US" smtClean="0">
                <a:solidFill>
                  <a:srgbClr val="000000"/>
                </a:solidFill>
                <a:ea typeface="ヒラギノ角ゴ Pro W3" pitchFamily="-84" charset="-128"/>
              </a:rPr>
              <a:t>The </a:t>
            </a:r>
            <a:r>
              <a:rPr lang="en-US" altLang="en-US" b="1" smtClean="0">
                <a:solidFill>
                  <a:srgbClr val="000000"/>
                </a:solidFill>
                <a:ea typeface="ヒラギノ角ゴ Pro W3" pitchFamily="-84" charset="-128"/>
              </a:rPr>
              <a:t>Economic Order Quantity (EOQ) Model</a:t>
            </a:r>
            <a:r>
              <a:rPr lang="en-US" altLang="en-US" smtClean="0">
                <a:solidFill>
                  <a:srgbClr val="000000"/>
                </a:solidFill>
                <a:ea typeface="ヒラギノ角ゴ Pro W3" pitchFamily="-84" charset="-128"/>
              </a:rPr>
              <a:t> is an inventory management technique for determining an item</a:t>
            </a:r>
            <a:r>
              <a:rPr lang="ja-JP" altLang="en-US" smtClean="0">
                <a:solidFill>
                  <a:srgbClr val="000000"/>
                </a:solidFill>
                <a:ea typeface="ヒラギノ角ゴ Pro W3" pitchFamily="-84" charset="-128"/>
              </a:rPr>
              <a:t>’</a:t>
            </a:r>
            <a:r>
              <a:rPr lang="en-US" altLang="ja-JP" smtClean="0">
                <a:solidFill>
                  <a:srgbClr val="000000"/>
                </a:solidFill>
                <a:ea typeface="ヒラギノ角ゴ Pro W3" pitchFamily="-84" charset="-128"/>
              </a:rPr>
              <a:t>s optimal order size, which is the size that minimizes the total of its order costs and carrying costs.</a:t>
            </a:r>
          </a:p>
          <a:p>
            <a:pPr lvl="1" eaLnBrk="1" hangingPunct="1"/>
            <a:r>
              <a:rPr lang="en-US" altLang="en-US" smtClean="0">
                <a:solidFill>
                  <a:srgbClr val="000000"/>
                </a:solidFill>
                <a:ea typeface="ヒラギノ角ゴ Pro W3" pitchFamily="-84" charset="-128"/>
              </a:rPr>
              <a:t>The EOQ model is an appropriate model for the management of A and B group items.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81000" y="0"/>
            <a:ext cx="8763000" cy="1143000"/>
          </a:xfrm>
        </p:spPr>
        <p:txBody>
          <a:bodyPr/>
          <a:lstStyle/>
          <a:p>
            <a:pPr eaLnBrk="1" hangingPunct="1"/>
            <a:r>
              <a:rPr lang="en-US" altLang="en-US" dirty="0" smtClean="0">
                <a:ea typeface="ヒラギノ角ゴ Pro W3" pitchFamily="-84" charset="-128"/>
              </a:rPr>
              <a:t>Inventory Management: Common Techniques for Managing Inventory </a:t>
            </a:r>
          </a:p>
        </p:txBody>
      </p:sp>
      <p:sp>
        <p:nvSpPr>
          <p:cNvPr id="30723" name="Rectangle 3"/>
          <p:cNvSpPr>
            <a:spLocks noGrp="1" noChangeArrowheads="1"/>
          </p:cNvSpPr>
          <p:nvPr>
            <p:ph idx="4294967295"/>
          </p:nvPr>
        </p:nvSpPr>
        <p:spPr/>
        <p:txBody>
          <a:bodyPr/>
          <a:lstStyle/>
          <a:p>
            <a:pPr marL="0" indent="0" eaLnBrk="1" hangingPunct="1">
              <a:buFontTx/>
              <a:buNone/>
            </a:pPr>
            <a:r>
              <a:rPr lang="en-US" altLang="en-US" smtClean="0">
                <a:solidFill>
                  <a:srgbClr val="000000"/>
                </a:solidFill>
                <a:ea typeface="ヒラギノ角ゴ Pro W3" pitchFamily="-84" charset="-128"/>
              </a:rPr>
              <a:t>EOQ assumes that the relevant costs of inventory can be divided into order costs and carrying costs.</a:t>
            </a:r>
          </a:p>
          <a:p>
            <a:pPr lvl="1" eaLnBrk="1" hangingPunct="1"/>
            <a:r>
              <a:rPr lang="en-US" altLang="en-US" b="1" smtClean="0">
                <a:solidFill>
                  <a:srgbClr val="000000"/>
                </a:solidFill>
                <a:ea typeface="ヒラギノ角ゴ Pro W3" pitchFamily="-84" charset="-128"/>
              </a:rPr>
              <a:t>Order costs</a:t>
            </a:r>
            <a:r>
              <a:rPr lang="en-US" altLang="en-US" smtClean="0">
                <a:solidFill>
                  <a:srgbClr val="000000"/>
                </a:solidFill>
                <a:ea typeface="ヒラギノ角ゴ Pro W3" pitchFamily="-84" charset="-128"/>
              </a:rPr>
              <a:t> are the fixed clerical costs of placing and receiving an inventory order.</a:t>
            </a:r>
          </a:p>
          <a:p>
            <a:pPr lvl="1" eaLnBrk="1" hangingPunct="1"/>
            <a:r>
              <a:rPr lang="en-US" altLang="en-US" b="1" smtClean="0">
                <a:solidFill>
                  <a:srgbClr val="000000"/>
                </a:solidFill>
                <a:ea typeface="ヒラギノ角ゴ Pro W3" pitchFamily="-84" charset="-128"/>
              </a:rPr>
              <a:t>Carrying costs</a:t>
            </a:r>
            <a:r>
              <a:rPr lang="en-US" altLang="en-US" smtClean="0">
                <a:solidFill>
                  <a:srgbClr val="000000"/>
                </a:solidFill>
                <a:ea typeface="ヒラギノ角ゴ Pro W3" pitchFamily="-84" charset="-128"/>
              </a:rPr>
              <a:t> are the variable costs per unit of holding an item in inventory for a specific period of time.</a:t>
            </a:r>
          </a:p>
          <a:p>
            <a:pPr marL="0" indent="0" eaLnBrk="1" hangingPunct="1">
              <a:buFontTx/>
              <a:buNone/>
            </a:pPr>
            <a:r>
              <a:rPr lang="en-US" altLang="en-US" smtClean="0">
                <a:solidFill>
                  <a:srgbClr val="000000"/>
                </a:solidFill>
                <a:ea typeface="ヒラギノ角ゴ Pro W3" pitchFamily="-84" charset="-128"/>
              </a:rPr>
              <a:t>The EOQ model analyzes the tradeoff between order costs and carrying costs to determine the order quantity that minimizes the total inventory cost.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en-US" dirty="0" smtClean="0">
                <a:solidFill>
                  <a:srgbClr val="000000"/>
                </a:solidFill>
                <a:ea typeface="ヒラギノ角ゴ Pro W3" pitchFamily="-84" charset="-128"/>
              </a:rPr>
              <a:t>Learning Goals </a:t>
            </a:r>
          </a:p>
        </p:txBody>
      </p:sp>
      <p:sp>
        <p:nvSpPr>
          <p:cNvPr id="5123" name="Rectangle 3"/>
          <p:cNvSpPr>
            <a:spLocks noGrp="1" noChangeArrowheads="1"/>
          </p:cNvSpPr>
          <p:nvPr>
            <p:ph idx="1"/>
          </p:nvPr>
        </p:nvSpPr>
        <p:spPr/>
        <p:txBody>
          <a:bodyPr/>
          <a:lstStyle/>
          <a:p>
            <a:pPr marL="911225" indent="-911225" eaLnBrk="1" hangingPunct="1">
              <a:spcBef>
                <a:spcPts val="2400"/>
              </a:spcBef>
              <a:buFontTx/>
              <a:buNone/>
            </a:pPr>
            <a:r>
              <a:rPr lang="en-US" altLang="en-US" smtClean="0">
                <a:solidFill>
                  <a:srgbClr val="000000"/>
                </a:solidFill>
                <a:ea typeface="ヒラギノ角ゴ Pro W3" pitchFamily="-84" charset="-128"/>
              </a:rPr>
              <a:t>LG4	Explain the credit selection process and the quantitative procedure for evaluating changes in credit standards.</a:t>
            </a:r>
          </a:p>
          <a:p>
            <a:pPr marL="911225" indent="-911225" eaLnBrk="1" hangingPunct="1">
              <a:spcBef>
                <a:spcPts val="2400"/>
              </a:spcBef>
              <a:buFontTx/>
              <a:buNone/>
            </a:pPr>
            <a:r>
              <a:rPr lang="en-US" altLang="en-US" smtClean="0">
                <a:solidFill>
                  <a:srgbClr val="000000"/>
                </a:solidFill>
                <a:ea typeface="ヒラギノ角ゴ Pro W3" pitchFamily="-84" charset="-128"/>
              </a:rPr>
              <a:t>LG5	Review the procedures for quantitatively considering cash discount changes, other aspects of credit terms, and credit monitoring.</a:t>
            </a:r>
          </a:p>
          <a:p>
            <a:pPr marL="911225" indent="-911225" eaLnBrk="1" hangingPunct="1">
              <a:spcBef>
                <a:spcPts val="2400"/>
              </a:spcBef>
              <a:buFontTx/>
              <a:buNone/>
            </a:pPr>
            <a:r>
              <a:rPr lang="en-US" altLang="en-US" smtClean="0">
                <a:solidFill>
                  <a:srgbClr val="000000"/>
                </a:solidFill>
                <a:ea typeface="ヒラギノ角ゴ Pro W3" pitchFamily="-84" charset="-128"/>
              </a:rPr>
              <a:t>LG6	Understand the management of receipts and disbursements, including float, speeding up collections, slowing down payments, cash concentration, zero-balance accounts, and investing in marketable securities.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381000" y="0"/>
            <a:ext cx="8763000" cy="1143000"/>
          </a:xfrm>
        </p:spPr>
        <p:txBody>
          <a:bodyPr/>
          <a:lstStyle/>
          <a:p>
            <a:pPr eaLnBrk="1" hangingPunct="1"/>
            <a:r>
              <a:rPr lang="en-US" altLang="en-US" dirty="0" smtClean="0">
                <a:ea typeface="ヒラギノ角ゴ Pro W3" pitchFamily="-84" charset="-128"/>
              </a:rPr>
              <a:t>Inventory Management: Common Techniques for Managing Inventory </a:t>
            </a:r>
          </a:p>
        </p:txBody>
      </p:sp>
      <p:sp>
        <p:nvSpPr>
          <p:cNvPr id="31747" name="Rectangle 3"/>
          <p:cNvSpPr>
            <a:spLocks noGrp="1" noChangeArrowheads="1"/>
          </p:cNvSpPr>
          <p:nvPr>
            <p:ph idx="4294967295"/>
          </p:nvPr>
        </p:nvSpPr>
        <p:spPr/>
        <p:txBody>
          <a:bodyPr/>
          <a:lstStyle/>
          <a:p>
            <a:pPr marL="0" indent="0" eaLnBrk="1" hangingPunct="1">
              <a:lnSpc>
                <a:spcPct val="90000"/>
              </a:lnSpc>
              <a:buFontTx/>
              <a:buNone/>
            </a:pPr>
            <a:r>
              <a:rPr lang="en-US" altLang="en-US" dirty="0" smtClean="0">
                <a:solidFill>
                  <a:srgbClr val="000000"/>
                </a:solidFill>
                <a:ea typeface="ヒラギノ角ゴ Pro W3" pitchFamily="-84" charset="-128"/>
              </a:rPr>
              <a:t>A formula can be developed for determining the firm</a:t>
            </a:r>
            <a:r>
              <a:rPr lang="ja-JP" altLang="en-US" dirty="0" smtClean="0">
                <a:solidFill>
                  <a:srgbClr val="000000"/>
                </a:solidFill>
                <a:ea typeface="ヒラギノ角ゴ Pro W3" pitchFamily="-84" charset="-128"/>
              </a:rPr>
              <a:t>’</a:t>
            </a:r>
            <a:r>
              <a:rPr lang="en-US" altLang="ja-JP" dirty="0" smtClean="0">
                <a:solidFill>
                  <a:srgbClr val="000000"/>
                </a:solidFill>
                <a:ea typeface="ヒラギノ角ゴ Pro W3" pitchFamily="-84" charset="-128"/>
              </a:rPr>
              <a:t>s EOQ for a given inventory item, where</a:t>
            </a:r>
            <a:br>
              <a:rPr lang="en-US" altLang="ja-JP" dirty="0" smtClean="0">
                <a:solidFill>
                  <a:srgbClr val="000000"/>
                </a:solidFill>
                <a:ea typeface="ヒラギノ角ゴ Pro W3" pitchFamily="-84" charset="-128"/>
              </a:rPr>
            </a:br>
            <a:endParaRPr lang="en-US" altLang="ja-JP" dirty="0" smtClean="0">
              <a:solidFill>
                <a:srgbClr val="000000"/>
              </a:solidFill>
              <a:ea typeface="ヒラギノ角ゴ Pro W3" pitchFamily="-84" charset="-128"/>
            </a:endParaRPr>
          </a:p>
          <a:p>
            <a:pPr lvl="1" eaLnBrk="1" hangingPunct="1">
              <a:lnSpc>
                <a:spcPct val="90000"/>
              </a:lnSpc>
              <a:buFont typeface="Times" pitchFamily="-84" charset="0"/>
              <a:buNone/>
            </a:pPr>
            <a:r>
              <a:rPr lang="en-US" altLang="en-US" i="1" dirty="0" smtClean="0">
                <a:solidFill>
                  <a:srgbClr val="000000"/>
                </a:solidFill>
                <a:ea typeface="ヒラギノ角ゴ Pro W3" pitchFamily="-84" charset="-128"/>
              </a:rPr>
              <a:t>S</a:t>
            </a:r>
            <a:r>
              <a:rPr lang="en-US" altLang="en-US" dirty="0" smtClean="0">
                <a:solidFill>
                  <a:srgbClr val="000000"/>
                </a:solidFill>
                <a:ea typeface="ヒラギノ角ゴ Pro W3" pitchFamily="-84" charset="-128"/>
              </a:rPr>
              <a:t> = usage in units per period</a:t>
            </a:r>
          </a:p>
          <a:p>
            <a:pPr lvl="1" eaLnBrk="1" hangingPunct="1">
              <a:lnSpc>
                <a:spcPct val="90000"/>
              </a:lnSpc>
              <a:buFont typeface="Times" pitchFamily="-84" charset="0"/>
              <a:buNone/>
            </a:pPr>
            <a:r>
              <a:rPr lang="en-US" altLang="en-US" i="1" dirty="0" smtClean="0">
                <a:solidFill>
                  <a:srgbClr val="000000"/>
                </a:solidFill>
                <a:ea typeface="ヒラギノ角ゴ Pro W3" pitchFamily="-84" charset="-128"/>
              </a:rPr>
              <a:t>O</a:t>
            </a:r>
            <a:r>
              <a:rPr lang="en-US" altLang="en-US" dirty="0" smtClean="0">
                <a:solidFill>
                  <a:srgbClr val="000000"/>
                </a:solidFill>
                <a:ea typeface="ヒラギノ角ゴ Pro W3" pitchFamily="-84" charset="-128"/>
              </a:rPr>
              <a:t> = order cost per order</a:t>
            </a:r>
          </a:p>
          <a:p>
            <a:pPr lvl="1" eaLnBrk="1" hangingPunct="1">
              <a:lnSpc>
                <a:spcPct val="90000"/>
              </a:lnSpc>
              <a:buFont typeface="Times" pitchFamily="-84" charset="0"/>
              <a:buNone/>
            </a:pPr>
            <a:r>
              <a:rPr lang="en-US" altLang="en-US" i="1" dirty="0" smtClean="0">
                <a:solidFill>
                  <a:srgbClr val="000000"/>
                </a:solidFill>
                <a:ea typeface="ヒラギノ角ゴ Pro W3" pitchFamily="-84" charset="-128"/>
              </a:rPr>
              <a:t>C</a:t>
            </a:r>
            <a:r>
              <a:rPr lang="en-US" altLang="en-US" dirty="0" smtClean="0">
                <a:solidFill>
                  <a:srgbClr val="000000"/>
                </a:solidFill>
                <a:ea typeface="ヒラギノ角ゴ Pro W3" pitchFamily="-84" charset="-128"/>
              </a:rPr>
              <a:t> = carrying cost per unit per period</a:t>
            </a:r>
          </a:p>
          <a:p>
            <a:pPr lvl="1" eaLnBrk="1" hangingPunct="1">
              <a:lnSpc>
                <a:spcPct val="90000"/>
              </a:lnSpc>
              <a:buFont typeface="Times" pitchFamily="-84" charset="0"/>
              <a:buNone/>
            </a:pPr>
            <a:r>
              <a:rPr lang="en-US" altLang="en-US" i="1" dirty="0" smtClean="0">
                <a:solidFill>
                  <a:srgbClr val="000000"/>
                </a:solidFill>
                <a:ea typeface="ヒラギノ角ゴ Pro W3" pitchFamily="-84" charset="-128"/>
              </a:rPr>
              <a:t>Q</a:t>
            </a:r>
            <a:r>
              <a:rPr lang="en-US" altLang="en-US" dirty="0" smtClean="0">
                <a:solidFill>
                  <a:srgbClr val="000000"/>
                </a:solidFill>
                <a:ea typeface="ヒラギノ角ゴ Pro W3" pitchFamily="-84" charset="-128"/>
              </a:rPr>
              <a:t> = order quantity in units</a:t>
            </a:r>
            <a:br>
              <a:rPr lang="en-US" altLang="en-US" dirty="0" smtClean="0">
                <a:solidFill>
                  <a:srgbClr val="000000"/>
                </a:solidFill>
                <a:ea typeface="ヒラギノ角ゴ Pro W3" pitchFamily="-84" charset="-128"/>
              </a:rPr>
            </a:br>
            <a:endParaRPr lang="en-US" altLang="en-US" dirty="0" smtClean="0">
              <a:solidFill>
                <a:srgbClr val="000000"/>
              </a:solidFill>
              <a:ea typeface="ヒラギノ角ゴ Pro W3" pitchFamily="-84" charset="-128"/>
            </a:endParaRPr>
          </a:p>
          <a:p>
            <a:pPr marL="0" indent="0" eaLnBrk="1" hangingPunct="1">
              <a:lnSpc>
                <a:spcPct val="90000"/>
              </a:lnSpc>
              <a:buFontTx/>
              <a:buNone/>
            </a:pPr>
            <a:r>
              <a:rPr lang="en-US" altLang="en-US" dirty="0" smtClean="0">
                <a:solidFill>
                  <a:srgbClr val="000000"/>
                </a:solidFill>
                <a:ea typeface="ヒラギノ角ゴ Pro W3" pitchFamily="-84" charset="-128"/>
              </a:rPr>
              <a:t>The order cost can be expressed as the product of the cost per order and the number of orders. Because the number of orders equals the usage during the period divided by the order quantity (</a:t>
            </a:r>
            <a:r>
              <a:rPr lang="en-US" altLang="en-US" i="1" dirty="0" smtClean="0">
                <a:solidFill>
                  <a:srgbClr val="000000"/>
                </a:solidFill>
                <a:ea typeface="ヒラギノ角ゴ Pro W3" pitchFamily="-84" charset="-128"/>
              </a:rPr>
              <a:t>S</a:t>
            </a:r>
            <a:r>
              <a:rPr lang="en-US" altLang="en-US" dirty="0" smtClean="0">
                <a:solidFill>
                  <a:srgbClr val="000000"/>
                </a:solidFill>
                <a:ea typeface="ヒラギノ角ゴ Pro W3" pitchFamily="-84" charset="-128"/>
              </a:rPr>
              <a:t>/</a:t>
            </a:r>
            <a:r>
              <a:rPr lang="en-US" altLang="en-US" i="1" dirty="0" smtClean="0">
                <a:solidFill>
                  <a:srgbClr val="000000"/>
                </a:solidFill>
                <a:ea typeface="ヒラギノ角ゴ Pro W3" pitchFamily="-84" charset="-128"/>
              </a:rPr>
              <a:t>Q</a:t>
            </a:r>
            <a:r>
              <a:rPr lang="en-US" altLang="en-US" dirty="0" smtClean="0">
                <a:solidFill>
                  <a:srgbClr val="000000"/>
                </a:solidFill>
                <a:ea typeface="ヒラギノ角ゴ Pro W3" pitchFamily="-84" charset="-128"/>
              </a:rPr>
              <a:t>), the order cost can be expressed as follows:</a:t>
            </a:r>
          </a:p>
          <a:p>
            <a:pPr marL="0" indent="0" algn="ctr" eaLnBrk="1" hangingPunct="1">
              <a:lnSpc>
                <a:spcPct val="90000"/>
              </a:lnSpc>
              <a:buFontTx/>
              <a:buNone/>
            </a:pPr>
            <a:r>
              <a:rPr lang="en-US" altLang="en-US" dirty="0" smtClean="0">
                <a:solidFill>
                  <a:srgbClr val="000000"/>
                </a:solidFill>
                <a:ea typeface="ヒラギノ角ゴ Pro W3" pitchFamily="-84" charset="-128"/>
              </a:rPr>
              <a:t>Order cost = </a:t>
            </a:r>
            <a:r>
              <a:rPr lang="en-US" altLang="en-US" i="1" dirty="0" smtClean="0">
                <a:solidFill>
                  <a:srgbClr val="000000"/>
                </a:solidFill>
                <a:ea typeface="ヒラギノ角ゴ Pro W3" pitchFamily="-84" charset="-128"/>
              </a:rPr>
              <a:t>O</a:t>
            </a:r>
            <a:r>
              <a:rPr lang="en-US" altLang="en-US" dirty="0" smtClean="0">
                <a:solidFill>
                  <a:srgbClr val="000000"/>
                </a:solidFill>
                <a:ea typeface="ヒラギノ角ゴ Pro W3" pitchFamily="-84" charset="-128"/>
              </a:rPr>
              <a:t> </a:t>
            </a:r>
            <a:r>
              <a:rPr lang="en-US" altLang="en-US" dirty="0" smtClean="0">
                <a:solidFill>
                  <a:srgbClr val="000000"/>
                </a:solidFill>
                <a:ea typeface="ヒラギノ角ゴ Pro W3" pitchFamily="-84" charset="-128"/>
                <a:sym typeface="Symbol" pitchFamily="18" charset="2"/>
              </a:rPr>
              <a:t></a:t>
            </a:r>
            <a:r>
              <a:rPr lang="en-US" altLang="en-US" dirty="0" smtClean="0">
                <a:solidFill>
                  <a:srgbClr val="000000"/>
                </a:solidFill>
                <a:ea typeface="ヒラギノ角ゴ Pro W3" pitchFamily="-84" charset="-128"/>
              </a:rPr>
              <a:t> </a:t>
            </a:r>
            <a:r>
              <a:rPr lang="en-US" altLang="en-US" i="1" dirty="0" smtClean="0">
                <a:solidFill>
                  <a:srgbClr val="000000"/>
                </a:solidFill>
                <a:ea typeface="ヒラギノ角ゴ Pro W3" pitchFamily="-84" charset="-128"/>
              </a:rPr>
              <a:t>S/Q</a:t>
            </a:r>
            <a:endParaRPr lang="en-US" altLang="en-US" dirty="0" smtClean="0">
              <a:solidFill>
                <a:srgbClr val="000000"/>
              </a:solidFill>
              <a:ea typeface="ヒラギノ角ゴ Pro W3" pitchFamily="-8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747">
                                            <p:txEl>
                                              <p:pRg st="6" end="6"/>
                                            </p:txEl>
                                          </p:spTgt>
                                        </p:tgtEl>
                                        <p:attrNameLst>
                                          <p:attrName>style.visibility</p:attrName>
                                        </p:attrNameLst>
                                      </p:cBhvr>
                                      <p:to>
                                        <p:strVal val="visible"/>
                                      </p:to>
                                    </p:set>
                                    <p:animEffect transition="in" filter="fade">
                                      <p:cBhvr>
                                        <p:cTn id="7" dur="500"/>
                                        <p:tgtEl>
                                          <p:spTgt spid="3174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381000" y="0"/>
            <a:ext cx="8763000" cy="1143000"/>
          </a:xfrm>
        </p:spPr>
        <p:txBody>
          <a:bodyPr/>
          <a:lstStyle/>
          <a:p>
            <a:pPr eaLnBrk="1" hangingPunct="1"/>
            <a:r>
              <a:rPr lang="en-US" altLang="en-US" dirty="0" smtClean="0">
                <a:ea typeface="ヒラギノ角ゴ Pro W3" pitchFamily="-84" charset="-128"/>
              </a:rPr>
              <a:t>Inventory Management: Common Techniques for Managing Inventory </a:t>
            </a:r>
          </a:p>
        </p:txBody>
      </p:sp>
      <p:sp>
        <p:nvSpPr>
          <p:cNvPr id="32771" name="Rectangle 3"/>
          <p:cNvSpPr>
            <a:spLocks noGrp="1" noChangeArrowheads="1"/>
          </p:cNvSpPr>
          <p:nvPr>
            <p:ph idx="4294967295"/>
          </p:nvPr>
        </p:nvSpPr>
        <p:spPr/>
        <p:txBody>
          <a:bodyPr/>
          <a:lstStyle/>
          <a:p>
            <a:pPr marL="0" indent="0" eaLnBrk="1" hangingPunct="1">
              <a:buFontTx/>
              <a:buNone/>
            </a:pPr>
            <a:r>
              <a:rPr lang="en-US" altLang="en-US" dirty="0" smtClean="0">
                <a:solidFill>
                  <a:srgbClr val="000000"/>
                </a:solidFill>
                <a:ea typeface="ヒラギノ角ゴ Pro W3" pitchFamily="-84" charset="-128"/>
              </a:rPr>
              <a:t>The carrying cost is defined as the cost of carrying a unit of inventory per period multiplied by the firm</a:t>
            </a:r>
            <a:r>
              <a:rPr lang="ja-JP" altLang="en-US" dirty="0" smtClean="0">
                <a:solidFill>
                  <a:srgbClr val="000000"/>
                </a:solidFill>
                <a:ea typeface="ヒラギノ角ゴ Pro W3" pitchFamily="-84" charset="-128"/>
              </a:rPr>
              <a:t>’</a:t>
            </a:r>
            <a:r>
              <a:rPr lang="en-US" altLang="ja-JP" dirty="0" smtClean="0">
                <a:solidFill>
                  <a:srgbClr val="000000"/>
                </a:solidFill>
                <a:ea typeface="ヒラギノ角ゴ Pro W3" pitchFamily="-84" charset="-128"/>
              </a:rPr>
              <a:t>s average inventory. The average inventory is the order quantity divided by 2 (</a:t>
            </a:r>
            <a:r>
              <a:rPr lang="en-US" altLang="ja-JP" i="1" dirty="0" smtClean="0">
                <a:solidFill>
                  <a:srgbClr val="000000"/>
                </a:solidFill>
                <a:ea typeface="ヒラギノ角ゴ Pro W3" pitchFamily="-84" charset="-128"/>
              </a:rPr>
              <a:t>Q</a:t>
            </a:r>
            <a:r>
              <a:rPr lang="en-US" altLang="ja-JP" dirty="0" smtClean="0">
                <a:solidFill>
                  <a:srgbClr val="000000"/>
                </a:solidFill>
                <a:ea typeface="ヒラギノ角ゴ Pro W3" pitchFamily="-84" charset="-128"/>
              </a:rPr>
              <a:t>/2), because inventory is assumed to be depleted at a constant rate. Thus carrying cost can be expressed as follows:</a:t>
            </a:r>
          </a:p>
          <a:p>
            <a:pPr marL="0" indent="0" algn="ctr" eaLnBrk="1" hangingPunct="1">
              <a:buFontTx/>
              <a:buNone/>
            </a:pPr>
            <a:r>
              <a:rPr lang="en-US" altLang="en-US" dirty="0" smtClean="0">
                <a:solidFill>
                  <a:srgbClr val="000000"/>
                </a:solidFill>
                <a:ea typeface="ヒラギノ角ゴ Pro W3" pitchFamily="-84" charset="-128"/>
              </a:rPr>
              <a:t>Carrying cost = </a:t>
            </a:r>
            <a:r>
              <a:rPr lang="en-US" altLang="en-US" i="1" dirty="0" smtClean="0">
                <a:solidFill>
                  <a:srgbClr val="000000"/>
                </a:solidFill>
                <a:ea typeface="ヒラギノ角ゴ Pro W3" pitchFamily="-84" charset="-128"/>
              </a:rPr>
              <a:t>C</a:t>
            </a:r>
            <a:r>
              <a:rPr lang="en-US" altLang="en-US" dirty="0" smtClean="0">
                <a:solidFill>
                  <a:srgbClr val="000000"/>
                </a:solidFill>
                <a:ea typeface="ヒラギノ角ゴ Pro W3" pitchFamily="-84" charset="-128"/>
              </a:rPr>
              <a:t> </a:t>
            </a:r>
            <a:r>
              <a:rPr lang="en-US" altLang="en-US" dirty="0" smtClean="0">
                <a:solidFill>
                  <a:srgbClr val="000000"/>
                </a:solidFill>
                <a:ea typeface="ヒラギノ角ゴ Pro W3" pitchFamily="-84" charset="-128"/>
                <a:sym typeface="Symbol" pitchFamily="18" charset="2"/>
              </a:rPr>
              <a:t></a:t>
            </a:r>
            <a:r>
              <a:rPr lang="en-US" altLang="en-US" dirty="0" smtClean="0">
                <a:solidFill>
                  <a:srgbClr val="000000"/>
                </a:solidFill>
                <a:ea typeface="ヒラギノ角ゴ Pro W3" pitchFamily="-84" charset="-128"/>
              </a:rPr>
              <a:t> </a:t>
            </a:r>
            <a:r>
              <a:rPr lang="en-US" altLang="en-US" i="1" dirty="0" smtClean="0">
                <a:solidFill>
                  <a:srgbClr val="000000"/>
                </a:solidFill>
                <a:ea typeface="ヒラギノ角ゴ Pro W3" pitchFamily="-84" charset="-128"/>
              </a:rPr>
              <a:t>Q</a:t>
            </a:r>
            <a:r>
              <a:rPr lang="en-US" altLang="en-US" dirty="0" smtClean="0">
                <a:solidFill>
                  <a:srgbClr val="000000"/>
                </a:solidFill>
                <a:ea typeface="ヒラギノ角ゴ Pro W3" pitchFamily="-84" charset="-128"/>
              </a:rPr>
              <a:t>/2</a:t>
            </a:r>
          </a:p>
          <a:p>
            <a:pPr marL="0" indent="0" eaLnBrk="1" hangingPunct="1">
              <a:buFontTx/>
              <a:buNone/>
            </a:pPr>
            <a:r>
              <a:rPr lang="en-US" altLang="en-US" dirty="0" smtClean="0">
                <a:solidFill>
                  <a:srgbClr val="000000"/>
                </a:solidFill>
                <a:ea typeface="ヒラギノ角ゴ Pro W3" pitchFamily="-84" charset="-128"/>
              </a:rPr>
              <a:t>The firm</a:t>
            </a:r>
            <a:r>
              <a:rPr lang="ja-JP" altLang="en-US" dirty="0" smtClean="0">
                <a:solidFill>
                  <a:srgbClr val="000000"/>
                </a:solidFill>
                <a:ea typeface="ヒラギノ角ゴ Pro W3" pitchFamily="-84" charset="-128"/>
              </a:rPr>
              <a:t>’</a:t>
            </a:r>
            <a:r>
              <a:rPr lang="en-US" altLang="ja-JP" dirty="0" smtClean="0">
                <a:solidFill>
                  <a:srgbClr val="000000"/>
                </a:solidFill>
                <a:ea typeface="ヒラギノ角ゴ Pro W3" pitchFamily="-84" charset="-128"/>
              </a:rPr>
              <a:t>s total cost of inventory is found by summing the order cost and the carrying cost. Thus the total cost function is</a:t>
            </a:r>
          </a:p>
          <a:p>
            <a:pPr marL="0" indent="0" algn="ctr" eaLnBrk="1" hangingPunct="1">
              <a:buFontTx/>
              <a:buNone/>
            </a:pPr>
            <a:r>
              <a:rPr lang="en-US" altLang="en-US" dirty="0" smtClean="0">
                <a:solidFill>
                  <a:srgbClr val="000000"/>
                </a:solidFill>
                <a:ea typeface="ヒラギノ角ゴ Pro W3" pitchFamily="-84" charset="-128"/>
              </a:rPr>
              <a:t>Total cost = (</a:t>
            </a:r>
            <a:r>
              <a:rPr lang="en-US" altLang="en-US" i="1" dirty="0" smtClean="0">
                <a:solidFill>
                  <a:srgbClr val="000000"/>
                </a:solidFill>
                <a:ea typeface="ヒラギノ角ゴ Pro W3" pitchFamily="-84" charset="-128"/>
              </a:rPr>
              <a:t>O</a:t>
            </a:r>
            <a:r>
              <a:rPr lang="en-US" altLang="en-US" dirty="0" smtClean="0">
                <a:solidFill>
                  <a:srgbClr val="000000"/>
                </a:solidFill>
                <a:ea typeface="ヒラギノ角ゴ Pro W3" pitchFamily="-84" charset="-128"/>
              </a:rPr>
              <a:t> </a:t>
            </a:r>
            <a:r>
              <a:rPr lang="en-US" altLang="en-US" dirty="0" smtClean="0">
                <a:solidFill>
                  <a:srgbClr val="000000"/>
                </a:solidFill>
                <a:ea typeface="ヒラギノ角ゴ Pro W3" pitchFamily="-84" charset="-128"/>
                <a:sym typeface="Symbol" pitchFamily="18" charset="2"/>
              </a:rPr>
              <a:t></a:t>
            </a:r>
            <a:r>
              <a:rPr lang="en-US" altLang="en-US" dirty="0" smtClean="0">
                <a:solidFill>
                  <a:srgbClr val="000000"/>
                </a:solidFill>
                <a:ea typeface="ヒラギノ角ゴ Pro W3" pitchFamily="-84" charset="-128"/>
              </a:rPr>
              <a:t> </a:t>
            </a:r>
            <a:r>
              <a:rPr lang="en-US" altLang="en-US" i="1" dirty="0" smtClean="0">
                <a:solidFill>
                  <a:srgbClr val="000000"/>
                </a:solidFill>
                <a:ea typeface="ヒラギノ角ゴ Pro W3" pitchFamily="-84" charset="-128"/>
              </a:rPr>
              <a:t>S/Q</a:t>
            </a:r>
            <a:r>
              <a:rPr lang="en-US" altLang="en-US" dirty="0" smtClean="0">
                <a:solidFill>
                  <a:srgbClr val="000000"/>
                </a:solidFill>
                <a:ea typeface="ヒラギノ角ゴ Pro W3" pitchFamily="-84" charset="-128"/>
              </a:rPr>
              <a:t>) + (</a:t>
            </a:r>
            <a:r>
              <a:rPr lang="en-US" altLang="en-US" i="1" dirty="0" smtClean="0">
                <a:solidFill>
                  <a:srgbClr val="000000"/>
                </a:solidFill>
                <a:ea typeface="ヒラギノ角ゴ Pro W3" pitchFamily="-84" charset="-128"/>
              </a:rPr>
              <a:t>C</a:t>
            </a:r>
            <a:r>
              <a:rPr lang="en-US" altLang="en-US" dirty="0" smtClean="0">
                <a:solidFill>
                  <a:srgbClr val="000000"/>
                </a:solidFill>
                <a:ea typeface="ヒラギノ角ゴ Pro W3" pitchFamily="-84" charset="-128"/>
              </a:rPr>
              <a:t> </a:t>
            </a:r>
            <a:r>
              <a:rPr lang="en-US" altLang="en-US" dirty="0" smtClean="0">
                <a:solidFill>
                  <a:srgbClr val="000000"/>
                </a:solidFill>
                <a:ea typeface="ヒラギノ角ゴ Pro W3" pitchFamily="-84" charset="-128"/>
                <a:sym typeface="Symbol" pitchFamily="18" charset="2"/>
              </a:rPr>
              <a:t></a:t>
            </a:r>
            <a:r>
              <a:rPr lang="en-US" altLang="en-US" dirty="0" smtClean="0">
                <a:solidFill>
                  <a:srgbClr val="000000"/>
                </a:solidFill>
                <a:ea typeface="ヒラギノ角ゴ Pro W3" pitchFamily="-84" charset="-128"/>
              </a:rPr>
              <a:t> </a:t>
            </a:r>
            <a:r>
              <a:rPr lang="en-US" altLang="en-US" i="1" dirty="0" smtClean="0">
                <a:solidFill>
                  <a:srgbClr val="000000"/>
                </a:solidFill>
                <a:ea typeface="ヒラギノ角ゴ Pro W3" pitchFamily="-84" charset="-128"/>
              </a:rPr>
              <a:t>Q</a:t>
            </a:r>
            <a:r>
              <a:rPr lang="en-US" altLang="en-US" dirty="0" smtClean="0">
                <a:solidFill>
                  <a:srgbClr val="000000"/>
                </a:solidFill>
                <a:ea typeface="ヒラギノ角ゴ Pro W3" pitchFamily="-84" charset="-128"/>
              </a:rPr>
              <a:t>/2)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771">
                                            <p:txEl>
                                              <p:pRg st="1" end="1"/>
                                            </p:txEl>
                                          </p:spTgt>
                                        </p:tgtEl>
                                        <p:attrNameLst>
                                          <p:attrName>style.visibility</p:attrName>
                                        </p:attrNameLst>
                                      </p:cBhvr>
                                      <p:to>
                                        <p:strVal val="visible"/>
                                      </p:to>
                                    </p:set>
                                    <p:animEffect transition="in" filter="fade">
                                      <p:cBhvr>
                                        <p:cTn id="7" dur="500"/>
                                        <p:tgtEl>
                                          <p:spTgt spid="3277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2771">
                                            <p:txEl>
                                              <p:pRg st="2" end="2"/>
                                            </p:txEl>
                                          </p:spTgt>
                                        </p:tgtEl>
                                        <p:attrNameLst>
                                          <p:attrName>style.visibility</p:attrName>
                                        </p:attrNameLst>
                                      </p:cBhvr>
                                      <p:to>
                                        <p:strVal val="visible"/>
                                      </p:to>
                                    </p:set>
                                    <p:animEffect transition="in" filter="wipe(left)">
                                      <p:cBhvr>
                                        <p:cTn id="12" dur="500"/>
                                        <p:tgtEl>
                                          <p:spTgt spid="3277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771">
                                            <p:txEl>
                                              <p:pRg st="3" end="3"/>
                                            </p:txEl>
                                          </p:spTgt>
                                        </p:tgtEl>
                                        <p:attrNameLst>
                                          <p:attrName>style.visibility</p:attrName>
                                        </p:attrNameLst>
                                      </p:cBhvr>
                                      <p:to>
                                        <p:strVal val="visible"/>
                                      </p:to>
                                    </p:set>
                                    <p:animEffect transition="in" filter="fade">
                                      <p:cBhvr>
                                        <p:cTn id="17" dur="500"/>
                                        <p:tgtEl>
                                          <p:spTgt spid="327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381000" y="0"/>
            <a:ext cx="8763000" cy="1143000"/>
          </a:xfrm>
        </p:spPr>
        <p:txBody>
          <a:bodyPr/>
          <a:lstStyle/>
          <a:p>
            <a:pPr eaLnBrk="1" hangingPunct="1"/>
            <a:r>
              <a:rPr lang="en-US" altLang="en-US" dirty="0" smtClean="0">
                <a:ea typeface="ヒラギノ角ゴ Pro W3" pitchFamily="-84" charset="-128"/>
              </a:rPr>
              <a:t>Inventory Management: Common Techniques for Managing Inventory </a:t>
            </a:r>
          </a:p>
        </p:txBody>
      </p:sp>
      <p:sp>
        <p:nvSpPr>
          <p:cNvPr id="33795" name="Rectangle 3"/>
          <p:cNvSpPr>
            <a:spLocks noGrp="1" noChangeArrowheads="1"/>
          </p:cNvSpPr>
          <p:nvPr>
            <p:ph idx="4294967295"/>
          </p:nvPr>
        </p:nvSpPr>
        <p:spPr/>
        <p:txBody>
          <a:bodyPr/>
          <a:lstStyle/>
          <a:p>
            <a:pPr marL="0" indent="0" eaLnBrk="1" hangingPunct="1">
              <a:buFontTx/>
              <a:buNone/>
            </a:pPr>
            <a:r>
              <a:rPr lang="en-US" altLang="en-US" dirty="0" smtClean="0">
                <a:solidFill>
                  <a:srgbClr val="000000"/>
                </a:solidFill>
                <a:ea typeface="ヒラギノ角ゴ Pro W3" pitchFamily="-84" charset="-128"/>
              </a:rPr>
              <a:t>Because the EOQ is defined as the order quantity that minimizes the total cost function, we must solve the total cost function for the EOQ. </a:t>
            </a:r>
            <a:r>
              <a:rPr lang="en-US" altLang="en-US" dirty="0" smtClean="0">
                <a:solidFill>
                  <a:srgbClr val="000000"/>
                </a:solidFill>
                <a:ea typeface="ヒラギノ角ゴ Pro W3" pitchFamily="-84" charset="-128"/>
              </a:rPr>
              <a:t>EOQ occurs where order cost = carrying cost. The </a:t>
            </a:r>
            <a:r>
              <a:rPr lang="en-US" altLang="en-US" dirty="0" smtClean="0">
                <a:solidFill>
                  <a:srgbClr val="000000"/>
                </a:solidFill>
                <a:ea typeface="ヒラギノ角ゴ Pro W3" pitchFamily="-84" charset="-128"/>
              </a:rPr>
              <a:t>resulting equation is</a:t>
            </a:r>
          </a:p>
        </p:txBody>
      </p:sp>
      <p:pic>
        <p:nvPicPr>
          <p:cNvPr id="33796" name="Picture 7" descr="eq15_07.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886200"/>
            <a:ext cx="41656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796"/>
                                        </p:tgtEl>
                                        <p:attrNameLst>
                                          <p:attrName>style.visibility</p:attrName>
                                        </p:attrNameLst>
                                      </p:cBhvr>
                                      <p:to>
                                        <p:strVal val="visible"/>
                                      </p:to>
                                    </p:set>
                                    <p:animEffect transition="in" filter="fade">
                                      <p:cBhvr>
                                        <p:cTn id="7" dur="500"/>
                                        <p:tgtEl>
                                          <p:spTgt spid="337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ltLang="en-US" smtClean="0">
                <a:solidFill>
                  <a:srgbClr val="000000"/>
                </a:solidFill>
                <a:ea typeface="ヒラギノ角ゴ Pro W3" pitchFamily="-84" charset="-128"/>
              </a:rPr>
              <a:t>Personal Finance Example</a:t>
            </a:r>
          </a:p>
        </p:txBody>
      </p:sp>
      <p:sp>
        <p:nvSpPr>
          <p:cNvPr id="34819" name="Rectangle 3"/>
          <p:cNvSpPr>
            <a:spLocks noGrp="1" noChangeArrowheads="1"/>
          </p:cNvSpPr>
          <p:nvPr>
            <p:ph idx="1"/>
          </p:nvPr>
        </p:nvSpPr>
        <p:spPr>
          <a:xfrm>
            <a:off x="381000" y="1066800"/>
            <a:ext cx="8382000" cy="4648200"/>
          </a:xfrm>
        </p:spPr>
        <p:txBody>
          <a:bodyPr/>
          <a:lstStyle/>
          <a:p>
            <a:pPr marL="0" indent="0" eaLnBrk="1" hangingPunct="1">
              <a:buFontTx/>
              <a:buNone/>
            </a:pPr>
            <a:r>
              <a:rPr lang="en-US" altLang="en-US" sz="2000" smtClean="0">
                <a:solidFill>
                  <a:srgbClr val="000000"/>
                </a:solidFill>
                <a:ea typeface="ヒラギノ角ゴ Pro W3" pitchFamily="-84" charset="-128"/>
              </a:rPr>
              <a:t>The von Dammes are trying to decide whether a conventional car or a hybrid car would be more cost effective. The von Dammes plan to keep whichever car they choose for 3 years and expect to drive it 12,000 miles in each of those years. They will use the same dollar amount of financing repaid under the same terms for either car and they expect the cars to have identical repair costs over the 3-year ownership period. They also assume that the trade-in value of the two cars at the end of 3 years will be identical. Both cars use regular unleaded gas, which they estimate will cost, on average, $3.20 per gallon over the 3 years. The key data for each car follows:</a:t>
            </a:r>
            <a:endParaRPr lang="en-US" altLang="en-US" smtClean="0">
              <a:solidFill>
                <a:srgbClr val="000000"/>
              </a:solidFill>
              <a:ea typeface="ヒラギノ角ゴ Pro W3" pitchFamily="-84" charset="-128"/>
            </a:endParaRPr>
          </a:p>
        </p:txBody>
      </p:sp>
      <p:pic>
        <p:nvPicPr>
          <p:cNvPr id="34820" name="Picture 6" descr="PerFinEX15_04_tbl.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4743450"/>
            <a:ext cx="560070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altLang="en-US" dirty="0" smtClean="0">
                <a:solidFill>
                  <a:srgbClr val="000000"/>
                </a:solidFill>
                <a:ea typeface="ヒラギノ角ゴ Pro W3" pitchFamily="-84" charset="-128"/>
              </a:rPr>
              <a:t>Personal Finance Example </a:t>
            </a:r>
          </a:p>
        </p:txBody>
      </p:sp>
      <p:sp>
        <p:nvSpPr>
          <p:cNvPr id="35843" name="Rectangle 3"/>
          <p:cNvSpPr>
            <a:spLocks noGrp="1" noChangeArrowheads="1"/>
          </p:cNvSpPr>
          <p:nvPr>
            <p:ph idx="1"/>
          </p:nvPr>
        </p:nvSpPr>
        <p:spPr/>
        <p:txBody>
          <a:bodyPr/>
          <a:lstStyle/>
          <a:p>
            <a:pPr marL="0" indent="0" eaLnBrk="1" hangingPunct="1">
              <a:buFontTx/>
              <a:buNone/>
              <a:tabLst>
                <a:tab pos="1028700" algn="l"/>
                <a:tab pos="1828800" algn="l"/>
                <a:tab pos="2171700" algn="l"/>
                <a:tab pos="2971800" algn="l"/>
              </a:tabLst>
            </a:pPr>
            <a:r>
              <a:rPr lang="en-US" altLang="en-US" sz="2000" smtClean="0">
                <a:solidFill>
                  <a:srgbClr val="000000"/>
                </a:solidFill>
                <a:ea typeface="ヒラギノ角ゴ Pro W3" pitchFamily="-84" charset="-128"/>
              </a:rPr>
              <a:t>We can begin by calculating the total fuel cost for each car over the 3-year ownership period:</a:t>
            </a:r>
            <a:br>
              <a:rPr lang="en-US" altLang="en-US" sz="2000" smtClean="0">
                <a:solidFill>
                  <a:srgbClr val="000000"/>
                </a:solidFill>
                <a:ea typeface="ヒラギノ角ゴ Pro W3" pitchFamily="-84" charset="-128"/>
              </a:rPr>
            </a:br>
            <a:endParaRPr lang="en-US" altLang="en-US" sz="2000" smtClean="0">
              <a:solidFill>
                <a:srgbClr val="000000"/>
              </a:solidFill>
              <a:ea typeface="ヒラギノ角ゴ Pro W3" pitchFamily="-84" charset="-128"/>
            </a:endParaRPr>
          </a:p>
          <a:p>
            <a:pPr marL="0" indent="0" eaLnBrk="1" hangingPunct="1">
              <a:spcBef>
                <a:spcPts val="200"/>
              </a:spcBef>
              <a:spcAft>
                <a:spcPts val="200"/>
              </a:spcAft>
              <a:buFontTx/>
              <a:buNone/>
              <a:tabLst>
                <a:tab pos="1028700" algn="l"/>
                <a:tab pos="1828800" algn="l"/>
                <a:tab pos="2171700" algn="l"/>
                <a:tab pos="2971800" algn="l"/>
              </a:tabLst>
            </a:pPr>
            <a:r>
              <a:rPr lang="en-US" altLang="en-US" sz="2000" smtClean="0">
                <a:solidFill>
                  <a:srgbClr val="000000"/>
                </a:solidFill>
                <a:ea typeface="ヒラギノ角ゴ Pro W3" pitchFamily="-84" charset="-128"/>
              </a:rPr>
              <a:t>Conventional: [(3 years </a:t>
            </a:r>
            <a:r>
              <a:rPr lang="en-US" altLang="en-US" sz="2000" smtClean="0">
                <a:solidFill>
                  <a:srgbClr val="000000"/>
                </a:solidFill>
                <a:ea typeface="ヒラギノ角ゴ Pro W3" pitchFamily="-84" charset="-128"/>
                <a:sym typeface="Symbol" pitchFamily="18" charset="2"/>
              </a:rPr>
              <a:t></a:t>
            </a:r>
            <a:r>
              <a:rPr lang="en-US" altLang="en-US" sz="2000" smtClean="0">
                <a:solidFill>
                  <a:srgbClr val="000000"/>
                </a:solidFill>
                <a:ea typeface="ヒラギノ角ゴ Pro W3" pitchFamily="-84" charset="-128"/>
              </a:rPr>
              <a:t> 12,000 miles per year)/27 miles per gallon]</a:t>
            </a:r>
          </a:p>
          <a:p>
            <a:pPr marL="0" indent="0" eaLnBrk="1" hangingPunct="1">
              <a:spcBef>
                <a:spcPts val="200"/>
              </a:spcBef>
              <a:spcAft>
                <a:spcPts val="200"/>
              </a:spcAft>
              <a:buFontTx/>
              <a:buNone/>
              <a:tabLst>
                <a:tab pos="1028700" algn="l"/>
                <a:tab pos="1828800" algn="l"/>
                <a:tab pos="2171700" algn="l"/>
                <a:tab pos="2971800" algn="l"/>
              </a:tabLst>
            </a:pPr>
            <a:r>
              <a:rPr lang="en-US" altLang="en-US" sz="2000" smtClean="0">
                <a:solidFill>
                  <a:srgbClr val="000000"/>
                </a:solidFill>
                <a:ea typeface="ヒラギノ角ゴ Pro W3" pitchFamily="-84" charset="-128"/>
              </a:rPr>
              <a:t> 				</a:t>
            </a:r>
            <a:r>
              <a:rPr lang="en-US" altLang="en-US" sz="2000" smtClean="0">
                <a:solidFill>
                  <a:srgbClr val="000000"/>
                </a:solidFill>
                <a:ea typeface="ヒラギノ角ゴ Pro W3" pitchFamily="-84" charset="-128"/>
                <a:sym typeface="Symbol" pitchFamily="18" charset="2"/>
              </a:rPr>
              <a:t></a:t>
            </a:r>
            <a:r>
              <a:rPr lang="en-US" altLang="en-US" sz="2000" smtClean="0">
                <a:solidFill>
                  <a:srgbClr val="000000"/>
                </a:solidFill>
                <a:ea typeface="ヒラギノ角ゴ Pro W3" pitchFamily="-84" charset="-128"/>
              </a:rPr>
              <a:t> $3.20 per gallon</a:t>
            </a:r>
          </a:p>
          <a:p>
            <a:pPr marL="0" indent="0" eaLnBrk="1" hangingPunct="1">
              <a:spcBef>
                <a:spcPts val="200"/>
              </a:spcBef>
              <a:spcAft>
                <a:spcPts val="200"/>
              </a:spcAft>
              <a:buFontTx/>
              <a:buNone/>
              <a:tabLst>
                <a:tab pos="1028700" algn="l"/>
                <a:tab pos="1828800" algn="l"/>
                <a:tab pos="2171700" algn="l"/>
                <a:tab pos="2971800" algn="l"/>
              </a:tabLst>
            </a:pPr>
            <a:r>
              <a:rPr lang="en-US" altLang="en-US" sz="2000" smtClean="0">
                <a:solidFill>
                  <a:srgbClr val="000000"/>
                </a:solidFill>
                <a:ea typeface="ヒラギノ角ゴ Pro W3" pitchFamily="-84" charset="-128"/>
              </a:rPr>
              <a:t>		= 1,333.33 gallons </a:t>
            </a:r>
            <a:r>
              <a:rPr lang="en-US" altLang="en-US" sz="2000" smtClean="0">
                <a:solidFill>
                  <a:srgbClr val="000000"/>
                </a:solidFill>
                <a:ea typeface="ヒラギノ角ゴ Pro W3" pitchFamily="-84" charset="-128"/>
                <a:sym typeface="Symbol" pitchFamily="18" charset="2"/>
              </a:rPr>
              <a:t></a:t>
            </a:r>
            <a:r>
              <a:rPr lang="en-US" altLang="en-US" sz="2000" smtClean="0">
                <a:solidFill>
                  <a:srgbClr val="000000"/>
                </a:solidFill>
                <a:ea typeface="ヒラギノ角ゴ Pro W3" pitchFamily="-84" charset="-128"/>
              </a:rPr>
              <a:t> $3.20 per gallon = $4,267</a:t>
            </a:r>
            <a:br>
              <a:rPr lang="en-US" altLang="en-US" sz="2000" smtClean="0">
                <a:solidFill>
                  <a:srgbClr val="000000"/>
                </a:solidFill>
                <a:ea typeface="ヒラギノ角ゴ Pro W3" pitchFamily="-84" charset="-128"/>
              </a:rPr>
            </a:br>
            <a:endParaRPr lang="en-US" altLang="en-US" sz="2000" smtClean="0">
              <a:solidFill>
                <a:srgbClr val="000000"/>
              </a:solidFill>
              <a:ea typeface="ヒラギノ角ゴ Pro W3" pitchFamily="-84" charset="-128"/>
            </a:endParaRPr>
          </a:p>
          <a:p>
            <a:pPr marL="0" indent="0" eaLnBrk="1" hangingPunct="1">
              <a:spcBef>
                <a:spcPts val="200"/>
              </a:spcBef>
              <a:spcAft>
                <a:spcPts val="200"/>
              </a:spcAft>
              <a:buFontTx/>
              <a:buNone/>
              <a:tabLst>
                <a:tab pos="1028700" algn="l"/>
                <a:tab pos="1828800" algn="l"/>
                <a:tab pos="2171700" algn="l"/>
                <a:tab pos="2971800" algn="l"/>
              </a:tabLst>
            </a:pPr>
            <a:r>
              <a:rPr lang="en-US" altLang="en-US" sz="2000" smtClean="0">
                <a:solidFill>
                  <a:srgbClr val="000000"/>
                </a:solidFill>
                <a:ea typeface="ヒラギノ角ゴ Pro W3" pitchFamily="-84" charset="-128"/>
              </a:rPr>
              <a:t>Hybrid: [(3 years </a:t>
            </a:r>
            <a:r>
              <a:rPr lang="en-US" altLang="en-US" sz="2000" smtClean="0">
                <a:solidFill>
                  <a:srgbClr val="000000"/>
                </a:solidFill>
                <a:ea typeface="ヒラギノ角ゴ Pro W3" pitchFamily="-84" charset="-128"/>
                <a:sym typeface="Symbol" pitchFamily="18" charset="2"/>
              </a:rPr>
              <a:t></a:t>
            </a:r>
            <a:r>
              <a:rPr lang="en-US" altLang="en-US" sz="2000" smtClean="0">
                <a:solidFill>
                  <a:srgbClr val="000000"/>
                </a:solidFill>
                <a:ea typeface="ヒラギノ角ゴ Pro W3" pitchFamily="-84" charset="-128"/>
              </a:rPr>
              <a:t> 12,000 miles per year)/42 miles per gallon]</a:t>
            </a:r>
          </a:p>
          <a:p>
            <a:pPr marL="0" indent="0" eaLnBrk="1" hangingPunct="1">
              <a:spcBef>
                <a:spcPts val="200"/>
              </a:spcBef>
              <a:spcAft>
                <a:spcPts val="200"/>
              </a:spcAft>
              <a:buFontTx/>
              <a:buNone/>
              <a:tabLst>
                <a:tab pos="1028700" algn="l"/>
                <a:tab pos="1828800" algn="l"/>
                <a:tab pos="2171700" algn="l"/>
                <a:tab pos="2971800" algn="l"/>
              </a:tabLst>
            </a:pPr>
            <a:r>
              <a:rPr lang="en-US" altLang="en-US" sz="2000" smtClean="0">
                <a:solidFill>
                  <a:srgbClr val="000000"/>
                </a:solidFill>
                <a:ea typeface="ヒラギノ角ゴ Pro W3" pitchFamily="-84" charset="-128"/>
              </a:rPr>
              <a:t> 			</a:t>
            </a:r>
            <a:r>
              <a:rPr lang="en-US" altLang="en-US" sz="2000" smtClean="0">
                <a:solidFill>
                  <a:srgbClr val="000000"/>
                </a:solidFill>
                <a:ea typeface="ヒラギノ角ゴ Pro W3" pitchFamily="-84" charset="-128"/>
                <a:sym typeface="Symbol" pitchFamily="18" charset="2"/>
              </a:rPr>
              <a:t></a:t>
            </a:r>
            <a:r>
              <a:rPr lang="en-US" altLang="en-US" sz="2000" smtClean="0">
                <a:solidFill>
                  <a:srgbClr val="000000"/>
                </a:solidFill>
                <a:ea typeface="ヒラギノ角ゴ Pro W3" pitchFamily="-84" charset="-128"/>
              </a:rPr>
              <a:t> $3.20 per gallon</a:t>
            </a:r>
          </a:p>
          <a:p>
            <a:pPr marL="0" indent="0" eaLnBrk="1" hangingPunct="1">
              <a:spcBef>
                <a:spcPts val="200"/>
              </a:spcBef>
              <a:spcAft>
                <a:spcPts val="200"/>
              </a:spcAft>
              <a:buFontTx/>
              <a:buNone/>
              <a:tabLst>
                <a:tab pos="1028700" algn="l"/>
                <a:tab pos="1828800" algn="l"/>
                <a:tab pos="2171700" algn="l"/>
                <a:tab pos="2971800" algn="l"/>
              </a:tabLst>
            </a:pPr>
            <a:r>
              <a:rPr lang="en-US" altLang="en-US" sz="2000" smtClean="0">
                <a:solidFill>
                  <a:srgbClr val="000000"/>
                </a:solidFill>
                <a:ea typeface="ヒラギノ角ゴ Pro W3" pitchFamily="-84" charset="-128"/>
              </a:rPr>
              <a:t>	= 857.14 gallons </a:t>
            </a:r>
            <a:r>
              <a:rPr lang="en-US" altLang="en-US" sz="2000" smtClean="0">
                <a:solidFill>
                  <a:srgbClr val="000000"/>
                </a:solidFill>
                <a:ea typeface="ヒラギノ角ゴ Pro W3" pitchFamily="-84" charset="-128"/>
                <a:sym typeface="Symbol" pitchFamily="18" charset="2"/>
              </a:rPr>
              <a:t></a:t>
            </a:r>
            <a:r>
              <a:rPr lang="en-US" altLang="en-US" sz="2000" smtClean="0">
                <a:solidFill>
                  <a:srgbClr val="000000"/>
                </a:solidFill>
                <a:ea typeface="ヒラギノ角ゴ Pro W3" pitchFamily="-84" charset="-128"/>
              </a:rPr>
              <a:t> $3.20 per gallon = $2,743</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altLang="en-US" dirty="0" smtClean="0">
                <a:solidFill>
                  <a:srgbClr val="000000"/>
                </a:solidFill>
                <a:ea typeface="ヒラギノ角ゴ Pro W3" pitchFamily="-84" charset="-128"/>
              </a:rPr>
              <a:t>Personal Finance Example </a:t>
            </a:r>
          </a:p>
        </p:txBody>
      </p:sp>
      <p:sp>
        <p:nvSpPr>
          <p:cNvPr id="36867" name="Rectangle 3"/>
          <p:cNvSpPr>
            <a:spLocks noGrp="1" noChangeArrowheads="1"/>
          </p:cNvSpPr>
          <p:nvPr>
            <p:ph idx="1"/>
          </p:nvPr>
        </p:nvSpPr>
        <p:spPr/>
        <p:txBody>
          <a:bodyPr/>
          <a:lstStyle/>
          <a:p>
            <a:pPr marL="0" indent="0" eaLnBrk="1" hangingPunct="1">
              <a:buFontTx/>
              <a:buNone/>
              <a:tabLst>
                <a:tab pos="1028700" algn="l"/>
                <a:tab pos="1828800" algn="l"/>
                <a:tab pos="2171700" algn="l"/>
                <a:tab pos="2971800" algn="l"/>
              </a:tabLst>
            </a:pPr>
            <a:r>
              <a:rPr lang="en-US" altLang="en-US" smtClean="0">
                <a:solidFill>
                  <a:srgbClr val="000000"/>
                </a:solidFill>
                <a:ea typeface="ヒラギノ角ゴ Pro W3" pitchFamily="-84" charset="-128"/>
              </a:rPr>
              <a:t>To buy the hybrid car, the von Dammes will have to pay $2,800 more ($27,300 - $24,500) than the cost of the conventional car, but they will save about $1,524 ($4,267 - $2,743) in fuel costs over the 3-year ownership period. Ignoring differences in timing, on a strict economic basis they should buy the conventional car because the $2,800 marginal cost of the hybrid results in a marginal fuel cost savings of only $1,524.</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81000" y="0"/>
            <a:ext cx="8763000" cy="1143000"/>
          </a:xfrm>
        </p:spPr>
        <p:txBody>
          <a:bodyPr/>
          <a:lstStyle/>
          <a:p>
            <a:pPr eaLnBrk="1" hangingPunct="1"/>
            <a:r>
              <a:rPr lang="en-US" altLang="en-US" dirty="0" smtClean="0">
                <a:ea typeface="ヒラギノ角ゴ Pro W3" pitchFamily="-84" charset="-128"/>
              </a:rPr>
              <a:t>Inventory Management: Common Techniques for Managing Inventory </a:t>
            </a:r>
          </a:p>
        </p:txBody>
      </p:sp>
      <p:sp>
        <p:nvSpPr>
          <p:cNvPr id="37891" name="Rectangle 3"/>
          <p:cNvSpPr>
            <a:spLocks noGrp="1" noChangeArrowheads="1"/>
          </p:cNvSpPr>
          <p:nvPr>
            <p:ph idx="4294967295"/>
          </p:nvPr>
        </p:nvSpPr>
        <p:spPr/>
        <p:txBody>
          <a:bodyPr/>
          <a:lstStyle/>
          <a:p>
            <a:pPr marL="0" indent="0" eaLnBrk="1" hangingPunct="1">
              <a:buFontTx/>
              <a:buNone/>
            </a:pPr>
            <a:r>
              <a:rPr lang="en-US" altLang="en-US" dirty="0" smtClean="0">
                <a:solidFill>
                  <a:srgbClr val="000000"/>
                </a:solidFill>
                <a:ea typeface="ヒラギノ角ゴ Pro W3" pitchFamily="-84" charset="-128"/>
              </a:rPr>
              <a:t>The </a:t>
            </a:r>
            <a:r>
              <a:rPr lang="en-US" altLang="en-US" b="1" dirty="0" smtClean="0">
                <a:solidFill>
                  <a:srgbClr val="000000"/>
                </a:solidFill>
                <a:ea typeface="ヒラギノ角ゴ Pro W3" pitchFamily="-84" charset="-128"/>
              </a:rPr>
              <a:t>reorder point</a:t>
            </a:r>
            <a:r>
              <a:rPr lang="en-US" altLang="en-US" dirty="0" smtClean="0">
                <a:solidFill>
                  <a:srgbClr val="000000"/>
                </a:solidFill>
                <a:ea typeface="ヒラギノ角ゴ Pro W3" pitchFamily="-84" charset="-128"/>
              </a:rPr>
              <a:t> is the point at which to reorder inventory, expressed as days of lead time </a:t>
            </a:r>
            <a:r>
              <a:rPr lang="en-US" altLang="en-US" dirty="0" smtClean="0">
                <a:solidFill>
                  <a:srgbClr val="000000"/>
                </a:solidFill>
                <a:ea typeface="ヒラギノ角ゴ Pro W3" pitchFamily="-84" charset="-128"/>
                <a:sym typeface="Symbol" pitchFamily="18" charset="2"/>
              </a:rPr>
              <a:t></a:t>
            </a:r>
            <a:r>
              <a:rPr lang="en-US" altLang="en-US" dirty="0" smtClean="0">
                <a:solidFill>
                  <a:srgbClr val="000000"/>
                </a:solidFill>
                <a:ea typeface="ヒラギノ角ゴ Pro W3" pitchFamily="-84" charset="-128"/>
              </a:rPr>
              <a:t> daily usage.</a:t>
            </a:r>
          </a:p>
          <a:p>
            <a:pPr marL="0" indent="0" eaLnBrk="1" hangingPunct="1">
              <a:buFontTx/>
              <a:buNone/>
            </a:pPr>
            <a:endParaRPr lang="en-US" altLang="en-US" dirty="0" smtClean="0">
              <a:solidFill>
                <a:srgbClr val="000000"/>
              </a:solidFill>
              <a:ea typeface="ヒラギノ角ゴ Pro W3" pitchFamily="-84" charset="-128"/>
            </a:endParaRPr>
          </a:p>
          <a:p>
            <a:pPr marL="0" indent="0" eaLnBrk="1" hangingPunct="1">
              <a:buFontTx/>
              <a:buNone/>
            </a:pPr>
            <a:endParaRPr lang="en-US" altLang="en-US" dirty="0" smtClean="0">
              <a:solidFill>
                <a:srgbClr val="000000"/>
              </a:solidFill>
              <a:ea typeface="ヒラギノ角ゴ Pro W3" pitchFamily="-84" charset="-128"/>
            </a:endParaRPr>
          </a:p>
          <a:p>
            <a:pPr marL="0" indent="0" eaLnBrk="1" hangingPunct="1">
              <a:buFontTx/>
              <a:buNone/>
            </a:pPr>
            <a:r>
              <a:rPr lang="en-US" altLang="en-US" dirty="0" smtClean="0">
                <a:solidFill>
                  <a:srgbClr val="000000"/>
                </a:solidFill>
                <a:ea typeface="ヒラギノ角ゴ Pro W3" pitchFamily="-84" charset="-128"/>
              </a:rPr>
              <a:t>Because lead times and usage rates are not precise, most firms hold </a:t>
            </a:r>
            <a:r>
              <a:rPr lang="en-US" altLang="en-US" b="1" dirty="0" smtClean="0">
                <a:solidFill>
                  <a:srgbClr val="000000"/>
                </a:solidFill>
                <a:ea typeface="ヒラギノ角ゴ Pro W3" pitchFamily="-84" charset="-128"/>
              </a:rPr>
              <a:t>safety stock</a:t>
            </a:r>
            <a:r>
              <a:rPr lang="en-US" altLang="en-US" dirty="0" smtClean="0">
                <a:solidFill>
                  <a:srgbClr val="000000"/>
                </a:solidFill>
                <a:ea typeface="ヒラギノ角ゴ Pro W3" pitchFamily="-84" charset="-128"/>
              </a:rPr>
              <a:t>—extra inventory that is held to prevent </a:t>
            </a:r>
            <a:r>
              <a:rPr lang="en-US" altLang="en-US" dirty="0" err="1" smtClean="0">
                <a:solidFill>
                  <a:srgbClr val="000000"/>
                </a:solidFill>
                <a:ea typeface="ヒラギノ角ゴ Pro W3" pitchFamily="-84" charset="-128"/>
              </a:rPr>
              <a:t>stockouts</a:t>
            </a:r>
            <a:r>
              <a:rPr lang="en-US" altLang="en-US" dirty="0" smtClean="0">
                <a:solidFill>
                  <a:srgbClr val="000000"/>
                </a:solidFill>
                <a:ea typeface="ヒラギノ角ゴ Pro W3" pitchFamily="-84" charset="-128"/>
              </a:rPr>
              <a:t> of important items.</a:t>
            </a:r>
          </a:p>
        </p:txBody>
      </p:sp>
      <p:pic>
        <p:nvPicPr>
          <p:cNvPr id="37892" name="Picture 7" descr="eq15_08.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743200"/>
            <a:ext cx="64643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892"/>
                                        </p:tgtEl>
                                        <p:attrNameLst>
                                          <p:attrName>style.visibility</p:attrName>
                                        </p:attrNameLst>
                                      </p:cBhvr>
                                      <p:to>
                                        <p:strVal val="visible"/>
                                      </p:to>
                                    </p:set>
                                    <p:animEffect transition="in" filter="fade">
                                      <p:cBhvr>
                                        <p:cTn id="7" dur="500"/>
                                        <p:tgtEl>
                                          <p:spTgt spid="3789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7891">
                                            <p:txEl>
                                              <p:pRg st="3" end="3"/>
                                            </p:txEl>
                                          </p:spTgt>
                                        </p:tgtEl>
                                        <p:attrNameLst>
                                          <p:attrName>style.visibility</p:attrName>
                                        </p:attrNameLst>
                                      </p:cBhvr>
                                      <p:to>
                                        <p:strVal val="visible"/>
                                      </p:to>
                                    </p:set>
                                    <p:animEffect transition="in" filter="wipe(left)">
                                      <p:cBhvr>
                                        <p:cTn id="12" dur="500"/>
                                        <p:tgtEl>
                                          <p:spTgt spid="378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81000" y="0"/>
            <a:ext cx="8763000" cy="1143000"/>
          </a:xfrm>
        </p:spPr>
        <p:txBody>
          <a:bodyPr/>
          <a:lstStyle/>
          <a:p>
            <a:pPr eaLnBrk="1" hangingPunct="1"/>
            <a:r>
              <a:rPr lang="en-US" altLang="en-US" dirty="0" smtClean="0">
                <a:ea typeface="ヒラギノ角ゴ Pro W3" pitchFamily="-84" charset="-128"/>
              </a:rPr>
              <a:t>Inventory Management: Common Techniques for Managing Inventory </a:t>
            </a:r>
          </a:p>
        </p:txBody>
      </p:sp>
      <p:sp>
        <p:nvSpPr>
          <p:cNvPr id="38915" name="Rectangle 3"/>
          <p:cNvSpPr>
            <a:spLocks noGrp="1" noChangeArrowheads="1"/>
          </p:cNvSpPr>
          <p:nvPr>
            <p:ph idx="4294967295"/>
          </p:nvPr>
        </p:nvSpPr>
        <p:spPr>
          <a:xfrm>
            <a:off x="381000" y="1524000"/>
            <a:ext cx="8839200" cy="3505200"/>
          </a:xfrm>
        </p:spPr>
        <p:txBody>
          <a:bodyPr/>
          <a:lstStyle/>
          <a:p>
            <a:pPr marL="0" indent="0" eaLnBrk="1" hangingPunct="1">
              <a:lnSpc>
                <a:spcPct val="90000"/>
              </a:lnSpc>
              <a:buFontTx/>
              <a:buNone/>
            </a:pPr>
            <a:r>
              <a:rPr lang="en-US" altLang="en-US" smtClean="0">
                <a:solidFill>
                  <a:srgbClr val="000000"/>
                </a:solidFill>
                <a:ea typeface="ヒラギノ角ゴ Pro W3" pitchFamily="-84" charset="-128"/>
              </a:rPr>
              <a:t>MAX Company, a producer of dinnerware, has an A group inventory item that is vital to the production process. This item costs $1,500, and MAX uses 1,100 units of the item per year. MAX wants to determine its optimal order strategy for the item. To calculate the EOQ, we need the following inputs:</a:t>
            </a:r>
            <a:endParaRPr lang="en-US" altLang="en-US" sz="2800" smtClean="0">
              <a:solidFill>
                <a:srgbClr val="000000"/>
              </a:solidFill>
              <a:ea typeface="ヒラギノ角ゴ Pro W3" pitchFamily="-84" charset="-128"/>
            </a:endParaRPr>
          </a:p>
          <a:p>
            <a:pPr lvl="1" eaLnBrk="1" hangingPunct="1">
              <a:lnSpc>
                <a:spcPct val="90000"/>
              </a:lnSpc>
            </a:pPr>
            <a:r>
              <a:rPr lang="en-US" altLang="en-US" sz="2400" smtClean="0">
                <a:solidFill>
                  <a:srgbClr val="000000"/>
                </a:solidFill>
                <a:ea typeface="ヒラギノ角ゴ Pro W3" pitchFamily="-84" charset="-128"/>
              </a:rPr>
              <a:t>Order cost per order = $150</a:t>
            </a:r>
          </a:p>
          <a:p>
            <a:pPr lvl="1" eaLnBrk="1" hangingPunct="1">
              <a:lnSpc>
                <a:spcPct val="90000"/>
              </a:lnSpc>
            </a:pPr>
            <a:r>
              <a:rPr lang="en-US" altLang="en-US" sz="2400" smtClean="0">
                <a:solidFill>
                  <a:srgbClr val="000000"/>
                </a:solidFill>
                <a:ea typeface="ヒラギノ角ゴ Pro W3" pitchFamily="-84" charset="-128"/>
              </a:rPr>
              <a:t>Carrying cost per unit per year = $200</a:t>
            </a:r>
          </a:p>
          <a:p>
            <a:pPr lvl="1" eaLnBrk="1" hangingPunct="1">
              <a:lnSpc>
                <a:spcPct val="90000"/>
              </a:lnSpc>
            </a:pPr>
            <a:r>
              <a:rPr lang="en-US" altLang="en-US" sz="2400" smtClean="0">
                <a:solidFill>
                  <a:srgbClr val="000000"/>
                </a:solidFill>
                <a:ea typeface="ヒラギノ角ゴ Pro W3" pitchFamily="-84" charset="-128"/>
              </a:rPr>
              <a:t>Thus, </a:t>
            </a:r>
          </a:p>
        </p:txBody>
      </p:sp>
      <p:pic>
        <p:nvPicPr>
          <p:cNvPr id="38916" name="Picture 7" descr="ex15_05_eq.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5029200"/>
            <a:ext cx="65659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916"/>
                                        </p:tgtEl>
                                        <p:attrNameLst>
                                          <p:attrName>style.visibility</p:attrName>
                                        </p:attrNameLst>
                                      </p:cBhvr>
                                      <p:to>
                                        <p:strVal val="visible"/>
                                      </p:to>
                                    </p:set>
                                    <p:animEffect transition="in" filter="fade">
                                      <p:cBhvr>
                                        <p:cTn id="7" dur="500"/>
                                        <p:tgtEl>
                                          <p:spTgt spid="389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idx="1"/>
          </p:nvPr>
        </p:nvSpPr>
        <p:spPr/>
        <p:txBody>
          <a:bodyPr/>
          <a:lstStyle/>
          <a:p>
            <a:pPr marL="0" indent="0" eaLnBrk="1" hangingPunct="1">
              <a:buFontTx/>
              <a:buNone/>
            </a:pPr>
            <a:r>
              <a:rPr lang="en-US" altLang="en-US" dirty="0" smtClean="0">
                <a:solidFill>
                  <a:srgbClr val="000000"/>
                </a:solidFill>
                <a:ea typeface="ヒラギノ角ゴ Pro W3" pitchFamily="-84" charset="-128"/>
              </a:rPr>
              <a:t>The reorder point for MAX depends on the number of days MAX operates per year. </a:t>
            </a:r>
          </a:p>
          <a:p>
            <a:pPr lvl="1" eaLnBrk="1" hangingPunct="1"/>
            <a:r>
              <a:rPr lang="en-US" altLang="en-US" dirty="0" smtClean="0">
                <a:solidFill>
                  <a:srgbClr val="000000"/>
                </a:solidFill>
                <a:ea typeface="ヒラギノ角ゴ Pro W3" pitchFamily="-84" charset="-128"/>
              </a:rPr>
              <a:t>Assuming that MAX operates 250 days per year and uses 1,100 units of this item, its daily usage is 4.4 units (1,100 </a:t>
            </a:r>
            <a:r>
              <a:rPr lang="en-US" altLang="en-US" dirty="0" smtClean="0">
                <a:solidFill>
                  <a:srgbClr val="000000"/>
                </a:solidFill>
                <a:ea typeface="ヒラギノ角ゴ Pro W3" pitchFamily="-84" charset="-128"/>
                <a:sym typeface="Symbol" pitchFamily="18" charset="2"/>
              </a:rPr>
              <a:t>÷</a:t>
            </a:r>
            <a:r>
              <a:rPr lang="en-US" altLang="en-US" dirty="0" smtClean="0">
                <a:solidFill>
                  <a:srgbClr val="000000"/>
                </a:solidFill>
                <a:ea typeface="ヒラギノ角ゴ Pro W3" pitchFamily="-84" charset="-128"/>
              </a:rPr>
              <a:t> 250). </a:t>
            </a:r>
          </a:p>
          <a:p>
            <a:pPr lvl="1" eaLnBrk="1" hangingPunct="1"/>
            <a:r>
              <a:rPr lang="en-US" altLang="en-US" dirty="0" smtClean="0">
                <a:solidFill>
                  <a:srgbClr val="000000"/>
                </a:solidFill>
                <a:ea typeface="ヒラギノ角ゴ Pro W3" pitchFamily="-84" charset="-128"/>
              </a:rPr>
              <a:t>If its lead time is 2 days and MAX wants to maintain a </a:t>
            </a:r>
            <a:r>
              <a:rPr lang="en-US" altLang="en-US" i="1" dirty="0" smtClean="0">
                <a:solidFill>
                  <a:srgbClr val="000000"/>
                </a:solidFill>
                <a:ea typeface="ヒラギノ角ゴ Pro W3" pitchFamily="-84" charset="-128"/>
              </a:rPr>
              <a:t>safety stock </a:t>
            </a:r>
            <a:r>
              <a:rPr lang="en-US" altLang="en-US" dirty="0" smtClean="0">
                <a:solidFill>
                  <a:srgbClr val="000000"/>
                </a:solidFill>
                <a:ea typeface="ヒラギノ角ゴ Pro W3" pitchFamily="-84" charset="-128"/>
              </a:rPr>
              <a:t>of 4 units, the </a:t>
            </a:r>
            <a:r>
              <a:rPr lang="en-US" altLang="en-US" i="1" dirty="0" smtClean="0">
                <a:solidFill>
                  <a:srgbClr val="000000"/>
                </a:solidFill>
                <a:ea typeface="ヒラギノ角ゴ Pro W3" pitchFamily="-84" charset="-128"/>
              </a:rPr>
              <a:t>reorder point </a:t>
            </a:r>
            <a:r>
              <a:rPr lang="en-US" altLang="en-US" dirty="0" smtClean="0">
                <a:solidFill>
                  <a:srgbClr val="000000"/>
                </a:solidFill>
                <a:ea typeface="ヒラギノ角ゴ Pro W3" pitchFamily="-84" charset="-128"/>
              </a:rPr>
              <a:t>for this item is 12.8 units [(2 </a:t>
            </a:r>
            <a:r>
              <a:rPr lang="en-US" altLang="en-US" dirty="0" smtClean="0">
                <a:solidFill>
                  <a:srgbClr val="000000"/>
                </a:solidFill>
                <a:ea typeface="ヒラギノ角ゴ Pro W3" pitchFamily="-84" charset="-128"/>
                <a:sym typeface="Symbol" pitchFamily="18" charset="2"/>
              </a:rPr>
              <a:t></a:t>
            </a:r>
            <a:r>
              <a:rPr lang="en-US" altLang="en-US" dirty="0" smtClean="0">
                <a:solidFill>
                  <a:srgbClr val="000000"/>
                </a:solidFill>
                <a:ea typeface="ヒラギノ角ゴ Pro W3" pitchFamily="-84" charset="-128"/>
              </a:rPr>
              <a:t> 4.4) + 4]. </a:t>
            </a:r>
          </a:p>
          <a:p>
            <a:pPr lvl="1" eaLnBrk="1" hangingPunct="1"/>
            <a:r>
              <a:rPr lang="en-US" altLang="en-US" dirty="0" smtClean="0">
                <a:solidFill>
                  <a:srgbClr val="000000"/>
                </a:solidFill>
                <a:ea typeface="ヒラギノ角ゴ Pro W3" pitchFamily="-84" charset="-128"/>
              </a:rPr>
              <a:t>However, orders are made only in whole units, so the order is placed when the inventory falls to 13 units.</a:t>
            </a:r>
          </a:p>
          <a:p>
            <a:pPr lvl="3" eaLnBrk="1" hangingPunct="1"/>
            <a:endParaRPr lang="en-US" altLang="en-US" dirty="0" smtClean="0">
              <a:ea typeface="ＭＳ Ｐゴシック" pitchFamily="34" charset="-128"/>
            </a:endParaRPr>
          </a:p>
        </p:txBody>
      </p:sp>
      <p:sp>
        <p:nvSpPr>
          <p:cNvPr id="39939" name="Rectangle 2"/>
          <p:cNvSpPr>
            <a:spLocks noGrp="1" noChangeArrowheads="1"/>
          </p:cNvSpPr>
          <p:nvPr>
            <p:ph type="title"/>
          </p:nvPr>
        </p:nvSpPr>
        <p:spPr>
          <a:xfrm>
            <a:off x="381000" y="0"/>
            <a:ext cx="8763000" cy="1143000"/>
          </a:xfrm>
        </p:spPr>
        <p:txBody>
          <a:bodyPr/>
          <a:lstStyle/>
          <a:p>
            <a:pPr eaLnBrk="1" hangingPunct="1"/>
            <a:r>
              <a:rPr lang="en-US" altLang="en-US" dirty="0" smtClean="0">
                <a:ea typeface="ヒラギノ角ゴ Pro W3" pitchFamily="-84" charset="-128"/>
              </a:rPr>
              <a:t>Inventory Management: Common Techniques for Managing Inventory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9938">
                                            <p:txEl>
                                              <p:pRg st="3" end="3"/>
                                            </p:txEl>
                                          </p:spTgt>
                                        </p:tgtEl>
                                        <p:attrNameLst>
                                          <p:attrName>style.visibility</p:attrName>
                                        </p:attrNameLst>
                                      </p:cBhvr>
                                      <p:to>
                                        <p:strVal val="visible"/>
                                      </p:to>
                                    </p:set>
                                    <p:animEffect transition="in" filter="wipe(left)">
                                      <p:cBhvr>
                                        <p:cTn id="7" dur="500"/>
                                        <p:tgtEl>
                                          <p:spTgt spid="3993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381000" y="0"/>
            <a:ext cx="8763000" cy="1143000"/>
          </a:xfrm>
        </p:spPr>
        <p:txBody>
          <a:bodyPr/>
          <a:lstStyle/>
          <a:p>
            <a:pPr eaLnBrk="1" hangingPunct="1"/>
            <a:r>
              <a:rPr lang="en-US" altLang="en-US" dirty="0" smtClean="0">
                <a:ea typeface="ヒラギノ角ゴ Pro W3" pitchFamily="-84" charset="-128"/>
              </a:rPr>
              <a:t>Inventory Management: Common Techniques for Managing Inventory </a:t>
            </a:r>
          </a:p>
        </p:txBody>
      </p:sp>
      <p:sp>
        <p:nvSpPr>
          <p:cNvPr id="40963" name="Rectangle 3"/>
          <p:cNvSpPr>
            <a:spLocks noGrp="1" noChangeArrowheads="1"/>
          </p:cNvSpPr>
          <p:nvPr>
            <p:ph idx="4294967295"/>
          </p:nvPr>
        </p:nvSpPr>
        <p:spPr/>
        <p:txBody>
          <a:bodyPr/>
          <a:lstStyle/>
          <a:p>
            <a:pPr marL="0" indent="0" eaLnBrk="1" hangingPunct="1">
              <a:buFontTx/>
              <a:buNone/>
            </a:pPr>
            <a:r>
              <a:rPr lang="en-US" altLang="en-US" dirty="0" smtClean="0">
                <a:solidFill>
                  <a:srgbClr val="000000"/>
                </a:solidFill>
                <a:ea typeface="ヒラギノ角ゴ Pro W3" pitchFamily="-84" charset="-128"/>
              </a:rPr>
              <a:t>A </a:t>
            </a:r>
            <a:r>
              <a:rPr lang="en-US" altLang="en-US" b="1" dirty="0" smtClean="0">
                <a:solidFill>
                  <a:srgbClr val="000000"/>
                </a:solidFill>
                <a:ea typeface="ヒラギノ角ゴ Pro W3" pitchFamily="-84" charset="-128"/>
              </a:rPr>
              <a:t>just-in-time (JIT) system</a:t>
            </a:r>
            <a:r>
              <a:rPr lang="en-US" altLang="en-US" dirty="0" smtClean="0">
                <a:solidFill>
                  <a:srgbClr val="000000"/>
                </a:solidFill>
                <a:ea typeface="ヒラギノ角ゴ Pro W3" pitchFamily="-84" charset="-128"/>
              </a:rPr>
              <a:t> is an inventory management technique that minimizes inventory investment by having materials arrive at exactly the time they are needed for production.</a:t>
            </a:r>
          </a:p>
          <a:p>
            <a:pPr lvl="1" eaLnBrk="1" hangingPunct="1"/>
            <a:r>
              <a:rPr lang="en-US" altLang="en-US" dirty="0" smtClean="0">
                <a:solidFill>
                  <a:srgbClr val="000000"/>
                </a:solidFill>
                <a:ea typeface="ヒラギノ角ゴ Pro W3" pitchFamily="-84" charset="-128"/>
              </a:rPr>
              <a:t>Because its objective is to minimize inventory investment, a JIT system uses no (or very little) safety stock. </a:t>
            </a:r>
          </a:p>
          <a:p>
            <a:pPr lvl="1" eaLnBrk="1" hangingPunct="1"/>
            <a:r>
              <a:rPr lang="en-US" altLang="en-US" dirty="0" smtClean="0">
                <a:solidFill>
                  <a:srgbClr val="000000"/>
                </a:solidFill>
                <a:ea typeface="ヒラギノ角ゴ Pro W3" pitchFamily="-84" charset="-128"/>
              </a:rPr>
              <a:t>Extensive coordination among the firm</a:t>
            </a:r>
            <a:r>
              <a:rPr lang="ja-JP" altLang="en-US" dirty="0" smtClean="0">
                <a:solidFill>
                  <a:srgbClr val="000000"/>
                </a:solidFill>
                <a:ea typeface="ヒラギノ角ゴ Pro W3" pitchFamily="-84" charset="-128"/>
              </a:rPr>
              <a:t>’</a:t>
            </a:r>
            <a:r>
              <a:rPr lang="en-US" altLang="ja-JP" dirty="0" smtClean="0">
                <a:solidFill>
                  <a:srgbClr val="000000"/>
                </a:solidFill>
                <a:ea typeface="ヒラギノ角ゴ Pro W3" pitchFamily="-84" charset="-128"/>
              </a:rPr>
              <a:t>s employees, its suppliers, and shipping companies must exist to ensure that material inputs arrive on time. </a:t>
            </a:r>
          </a:p>
          <a:p>
            <a:pPr lvl="1" eaLnBrk="1" hangingPunct="1"/>
            <a:r>
              <a:rPr lang="en-US" altLang="en-US" dirty="0" smtClean="0">
                <a:solidFill>
                  <a:srgbClr val="000000"/>
                </a:solidFill>
                <a:ea typeface="ヒラギノ角ゴ Pro W3" pitchFamily="-84" charset="-128"/>
              </a:rPr>
              <a:t>Failure of materials to arrive on time results in a shutdown of the production line until the materials arrive. </a:t>
            </a:r>
          </a:p>
          <a:p>
            <a:pPr lvl="1" eaLnBrk="1" hangingPunct="1"/>
            <a:r>
              <a:rPr lang="en-US" altLang="en-US" dirty="0" smtClean="0">
                <a:solidFill>
                  <a:srgbClr val="000000"/>
                </a:solidFill>
                <a:ea typeface="ヒラギノ角ゴ Pro W3" pitchFamily="-84" charset="-128"/>
              </a:rPr>
              <a:t>Likewise, a JIT system requires high-quality parts from suppliers. </a:t>
            </a:r>
          </a:p>
          <a:p>
            <a:pPr lvl="3" eaLnBrk="1" hangingPunct="1"/>
            <a:endParaRPr lang="en-US" altLang="en-US" dirty="0" smtClean="0">
              <a:ea typeface="ＭＳ Ｐゴシック"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0963">
                                            <p:txEl>
                                              <p:pRg st="1" end="1"/>
                                            </p:txEl>
                                          </p:spTgt>
                                        </p:tgtEl>
                                        <p:attrNameLst>
                                          <p:attrName>style.visibility</p:attrName>
                                        </p:attrNameLst>
                                      </p:cBhvr>
                                      <p:to>
                                        <p:strVal val="visible"/>
                                      </p:to>
                                    </p:set>
                                    <p:animEffect transition="in" filter="wipe(left)">
                                      <p:cBhvr>
                                        <p:cTn id="7" dur="500"/>
                                        <p:tgtEl>
                                          <p:spTgt spid="4096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0963">
                                            <p:txEl>
                                              <p:pRg st="2" end="2"/>
                                            </p:txEl>
                                          </p:spTgt>
                                        </p:tgtEl>
                                        <p:attrNameLst>
                                          <p:attrName>style.visibility</p:attrName>
                                        </p:attrNameLst>
                                      </p:cBhvr>
                                      <p:to>
                                        <p:strVal val="visible"/>
                                      </p:to>
                                    </p:set>
                                    <p:animEffect transition="in" filter="wipe(left)">
                                      <p:cBhvr>
                                        <p:cTn id="12" dur="500"/>
                                        <p:tgtEl>
                                          <p:spTgt spid="4096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0963">
                                            <p:txEl>
                                              <p:pRg st="3" end="3"/>
                                            </p:txEl>
                                          </p:spTgt>
                                        </p:tgtEl>
                                        <p:attrNameLst>
                                          <p:attrName>style.visibility</p:attrName>
                                        </p:attrNameLst>
                                      </p:cBhvr>
                                      <p:to>
                                        <p:strVal val="visible"/>
                                      </p:to>
                                    </p:set>
                                    <p:animEffect transition="in" filter="wipe(left)">
                                      <p:cBhvr>
                                        <p:cTn id="17" dur="500"/>
                                        <p:tgtEl>
                                          <p:spTgt spid="4096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0963">
                                            <p:txEl>
                                              <p:pRg st="4" end="4"/>
                                            </p:txEl>
                                          </p:spTgt>
                                        </p:tgtEl>
                                        <p:attrNameLst>
                                          <p:attrName>style.visibility</p:attrName>
                                        </p:attrNameLst>
                                      </p:cBhvr>
                                      <p:to>
                                        <p:strVal val="visible"/>
                                      </p:to>
                                    </p:set>
                                    <p:animEffect transition="in" filter="wipe(left)">
                                      <p:cBhvr>
                                        <p:cTn id="22" dur="500"/>
                                        <p:tgtEl>
                                          <p:spTgt spid="4096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smtClean="0">
                <a:ea typeface="ヒラギノ角ゴ Pro W3" pitchFamily="-84" charset="-128"/>
              </a:rPr>
              <a:t>Net Working Capital Fundamentals: Working Capital Management</a:t>
            </a:r>
          </a:p>
        </p:txBody>
      </p:sp>
      <p:sp>
        <p:nvSpPr>
          <p:cNvPr id="6147" name="Rectangle 3"/>
          <p:cNvSpPr>
            <a:spLocks noGrp="1" noChangeArrowheads="1"/>
          </p:cNvSpPr>
          <p:nvPr>
            <p:ph idx="4294967295"/>
          </p:nvPr>
        </p:nvSpPr>
        <p:spPr/>
        <p:txBody>
          <a:bodyPr/>
          <a:lstStyle/>
          <a:p>
            <a:pPr marL="0" indent="0" eaLnBrk="1" hangingPunct="1">
              <a:buFontTx/>
              <a:buNone/>
            </a:pPr>
            <a:r>
              <a:rPr lang="en-US" altLang="en-US" b="1" dirty="0" smtClean="0">
                <a:solidFill>
                  <a:srgbClr val="000000"/>
                </a:solidFill>
                <a:ea typeface="ヒラギノ角ゴ Pro W3" pitchFamily="-84" charset="-128"/>
              </a:rPr>
              <a:t>Working capital (or short-term financial) management </a:t>
            </a:r>
            <a:r>
              <a:rPr lang="en-US" altLang="en-US" dirty="0" smtClean="0">
                <a:solidFill>
                  <a:srgbClr val="000000"/>
                </a:solidFill>
                <a:ea typeface="ヒラギノ角ゴ Pro W3" pitchFamily="-84" charset="-128"/>
              </a:rPr>
              <a:t>is the management of current assets and current liabilities.</a:t>
            </a:r>
          </a:p>
          <a:p>
            <a:pPr lvl="1" eaLnBrk="1" hangingPunct="1"/>
            <a:r>
              <a:rPr lang="en-US" altLang="en-US" dirty="0" smtClean="0">
                <a:solidFill>
                  <a:srgbClr val="000000"/>
                </a:solidFill>
                <a:ea typeface="ヒラギノ角ゴ Pro W3" pitchFamily="-84" charset="-128"/>
              </a:rPr>
              <a:t>Current assets include inventory, accounts receivable, marketable securities, and cash.</a:t>
            </a:r>
          </a:p>
          <a:p>
            <a:pPr lvl="1" eaLnBrk="1" hangingPunct="1"/>
            <a:r>
              <a:rPr lang="en-US" altLang="en-US" dirty="0" smtClean="0">
                <a:solidFill>
                  <a:srgbClr val="000000"/>
                </a:solidFill>
                <a:ea typeface="ヒラギノ角ゴ Pro W3" pitchFamily="-84" charset="-128"/>
              </a:rPr>
              <a:t>Current liabilities include notes payable, accruals, and accounts payable.</a:t>
            </a:r>
          </a:p>
          <a:p>
            <a:pPr lvl="1" eaLnBrk="1" hangingPunct="1"/>
            <a:r>
              <a:rPr lang="en-US" altLang="en-US" dirty="0" smtClean="0">
                <a:solidFill>
                  <a:srgbClr val="000000"/>
                </a:solidFill>
                <a:ea typeface="ヒラギノ角ゴ Pro W3" pitchFamily="-84" charset="-128"/>
              </a:rPr>
              <a:t>Firms are able to reduce financing costs or increase the funds available for expansion by minimizing the amount of funds tied up in working capital.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147">
                                            <p:txEl>
                                              <p:pRg st="1" end="1"/>
                                            </p:txEl>
                                          </p:spTgt>
                                        </p:tgtEl>
                                        <p:attrNameLst>
                                          <p:attrName>style.visibility</p:attrName>
                                        </p:attrNameLst>
                                      </p:cBhvr>
                                      <p:to>
                                        <p:strVal val="visible"/>
                                      </p:to>
                                    </p:set>
                                    <p:animEffect transition="in" filter="wipe(left)">
                                      <p:cBhvr>
                                        <p:cTn id="7" dur="500"/>
                                        <p:tgtEl>
                                          <p:spTgt spid="614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147">
                                            <p:txEl>
                                              <p:pRg st="2" end="2"/>
                                            </p:txEl>
                                          </p:spTgt>
                                        </p:tgtEl>
                                        <p:attrNameLst>
                                          <p:attrName>style.visibility</p:attrName>
                                        </p:attrNameLst>
                                      </p:cBhvr>
                                      <p:to>
                                        <p:strVal val="visible"/>
                                      </p:to>
                                    </p:set>
                                    <p:animEffect transition="in" filter="wipe(left)">
                                      <p:cBhvr>
                                        <p:cTn id="12" dur="500"/>
                                        <p:tgtEl>
                                          <p:spTgt spid="614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147">
                                            <p:txEl>
                                              <p:pRg st="3" end="3"/>
                                            </p:txEl>
                                          </p:spTgt>
                                        </p:tgtEl>
                                        <p:attrNameLst>
                                          <p:attrName>style.visibility</p:attrName>
                                        </p:attrNameLst>
                                      </p:cBhvr>
                                      <p:to>
                                        <p:strVal val="visible"/>
                                      </p:to>
                                    </p:set>
                                    <p:animEffect transition="in" filter="wipe(left)">
                                      <p:cBhvr>
                                        <p:cTn id="17" dur="500"/>
                                        <p:tgtEl>
                                          <p:spTgt spid="61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altLang="en-US" smtClean="0">
                <a:solidFill>
                  <a:srgbClr val="000000"/>
                </a:solidFill>
                <a:ea typeface="ヒラギノ角ゴ Pro W3" pitchFamily="-84" charset="-128"/>
              </a:rPr>
              <a:t>Focus on Practice</a:t>
            </a:r>
          </a:p>
        </p:txBody>
      </p:sp>
      <p:sp>
        <p:nvSpPr>
          <p:cNvPr id="41987" name="Rectangle 3"/>
          <p:cNvSpPr>
            <a:spLocks noGrp="1" noChangeArrowheads="1"/>
          </p:cNvSpPr>
          <p:nvPr>
            <p:ph idx="1"/>
          </p:nvPr>
        </p:nvSpPr>
        <p:spPr/>
        <p:txBody>
          <a:bodyPr/>
          <a:lstStyle/>
          <a:p>
            <a:pPr eaLnBrk="1" hangingPunct="1">
              <a:buFontTx/>
              <a:buNone/>
            </a:pPr>
            <a:r>
              <a:rPr lang="en-US" altLang="en-US" dirty="0" smtClean="0">
                <a:solidFill>
                  <a:srgbClr val="000000"/>
                </a:solidFill>
                <a:ea typeface="ヒラギノ角ゴ Pro W3" pitchFamily="-84" charset="-128"/>
              </a:rPr>
              <a:t>RFID: The Wave of the Future</a:t>
            </a:r>
          </a:p>
          <a:p>
            <a:pPr lvl="1" eaLnBrk="1" hangingPunct="1"/>
            <a:r>
              <a:rPr lang="en-US" altLang="en-US" dirty="0" smtClean="0">
                <a:solidFill>
                  <a:srgbClr val="000000"/>
                </a:solidFill>
                <a:ea typeface="ヒラギノ角ゴ Pro W3" pitchFamily="-84" charset="-128"/>
              </a:rPr>
              <a:t>Wal-Mart began to use radio frequency identification (RFID) technology to improve its inventory management in 2004, but the high cost of the tags has slowed its implementation.</a:t>
            </a:r>
          </a:p>
          <a:p>
            <a:pPr lvl="1" eaLnBrk="1" hangingPunct="1"/>
            <a:r>
              <a:rPr lang="en-US" altLang="en-US" dirty="0" smtClean="0">
                <a:solidFill>
                  <a:srgbClr val="000000"/>
                </a:solidFill>
                <a:ea typeface="ヒラギノ角ゴ Pro W3" pitchFamily="-84" charset="-128"/>
              </a:rPr>
              <a:t>Wal-Mart will then share the benefits and best practices with its suppliers, which might want to achieve the same benefits from the technology.</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altLang="en-US" smtClean="0">
                <a:ea typeface="ヒラギノ角ゴ Pro W3" pitchFamily="-84" charset="-128"/>
              </a:rPr>
              <a:t>Inventory Management: Computerized Systems for Resource Control</a:t>
            </a:r>
          </a:p>
        </p:txBody>
      </p:sp>
      <p:sp>
        <p:nvSpPr>
          <p:cNvPr id="43011" name="Rectangle 3"/>
          <p:cNvSpPr>
            <a:spLocks noGrp="1" noChangeArrowheads="1"/>
          </p:cNvSpPr>
          <p:nvPr>
            <p:ph idx="4294967295"/>
          </p:nvPr>
        </p:nvSpPr>
        <p:spPr/>
        <p:txBody>
          <a:bodyPr/>
          <a:lstStyle/>
          <a:p>
            <a:pPr marL="0" indent="0" eaLnBrk="1" hangingPunct="1">
              <a:buFontTx/>
              <a:buNone/>
            </a:pPr>
            <a:r>
              <a:rPr lang="en-US" altLang="en-US" dirty="0" smtClean="0">
                <a:solidFill>
                  <a:srgbClr val="000000"/>
                </a:solidFill>
                <a:ea typeface="ヒラギノ角ゴ Pro W3" pitchFamily="-84" charset="-128"/>
              </a:rPr>
              <a:t>A </a:t>
            </a:r>
            <a:r>
              <a:rPr lang="en-US" altLang="en-US" b="1" dirty="0" smtClean="0">
                <a:solidFill>
                  <a:srgbClr val="000000"/>
                </a:solidFill>
                <a:ea typeface="ヒラギノ角ゴ Pro W3" pitchFamily="-84" charset="-128"/>
              </a:rPr>
              <a:t>materials requirement planning (MRP) system</a:t>
            </a:r>
            <a:r>
              <a:rPr lang="en-US" altLang="en-US" dirty="0" smtClean="0">
                <a:solidFill>
                  <a:srgbClr val="000000"/>
                </a:solidFill>
                <a:ea typeface="ヒラギノ角ゴ Pro W3" pitchFamily="-84" charset="-128"/>
              </a:rPr>
              <a:t> is an inventory management technique that applies EOQ concepts and a computer to compare production needs to available inventory balances and determine when orders should be placed for various items on a product</a:t>
            </a:r>
            <a:r>
              <a:rPr lang="ja-JP" altLang="en-US" dirty="0" smtClean="0">
                <a:solidFill>
                  <a:srgbClr val="000000"/>
                </a:solidFill>
                <a:ea typeface="ヒラギノ角ゴ Pro W3" pitchFamily="-84" charset="-128"/>
              </a:rPr>
              <a:t>’</a:t>
            </a:r>
            <a:r>
              <a:rPr lang="en-US" altLang="ja-JP" dirty="0" smtClean="0">
                <a:solidFill>
                  <a:srgbClr val="000000"/>
                </a:solidFill>
                <a:ea typeface="ヒラギノ角ゴ Pro W3" pitchFamily="-84" charset="-128"/>
              </a:rPr>
              <a:t>s bill of materials.</a:t>
            </a:r>
          </a:p>
          <a:p>
            <a:pPr marL="0" indent="0" eaLnBrk="1" hangingPunct="1">
              <a:buFontTx/>
              <a:buNone/>
            </a:pPr>
            <a:r>
              <a:rPr lang="en-US" altLang="en-US" b="1" dirty="0" smtClean="0">
                <a:solidFill>
                  <a:srgbClr val="000000"/>
                </a:solidFill>
                <a:ea typeface="ヒラギノ角ゴ Pro W3" pitchFamily="-84" charset="-128"/>
              </a:rPr>
              <a:t>Manufacturing resource planning II (MRP II)</a:t>
            </a:r>
            <a:r>
              <a:rPr lang="en-US" altLang="en-US" dirty="0" smtClean="0">
                <a:solidFill>
                  <a:srgbClr val="000000"/>
                </a:solidFill>
                <a:ea typeface="ヒラギノ角ゴ Pro W3" pitchFamily="-84" charset="-128"/>
              </a:rPr>
              <a:t> is a sophisticated computerized system that integrates data from numerous areas such as finance, accounting, marketing, engineering, and manufacturing and generates production plans as well as numerous financial and management reports.</a:t>
            </a:r>
          </a:p>
          <a:p>
            <a:pPr lvl="3" eaLnBrk="1" hangingPunct="1">
              <a:buFont typeface="Wingdings" pitchFamily="2" charset="2"/>
              <a:buNone/>
            </a:pPr>
            <a:endParaRPr lang="en-US" altLang="en-US" dirty="0" smtClean="0">
              <a:solidFill>
                <a:srgbClr val="000000"/>
              </a:solidFill>
              <a:ea typeface="ＭＳ Ｐゴシック" pitchFamily="34" charset="-128"/>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altLang="en-US" dirty="0" smtClean="0">
                <a:solidFill>
                  <a:srgbClr val="000000"/>
                </a:solidFill>
                <a:ea typeface="ヒラギノ角ゴ Pro W3" pitchFamily="-84" charset="-128"/>
              </a:rPr>
              <a:t>Inventory Management: Computerized Systems for Resource Control </a:t>
            </a:r>
          </a:p>
        </p:txBody>
      </p:sp>
      <p:sp>
        <p:nvSpPr>
          <p:cNvPr id="44035" name="Rectangle 3"/>
          <p:cNvSpPr>
            <a:spLocks noGrp="1" noChangeArrowheads="1"/>
          </p:cNvSpPr>
          <p:nvPr>
            <p:ph idx="1"/>
          </p:nvPr>
        </p:nvSpPr>
        <p:spPr/>
        <p:txBody>
          <a:bodyPr/>
          <a:lstStyle/>
          <a:p>
            <a:pPr marL="0" indent="0" eaLnBrk="1" hangingPunct="1">
              <a:buFontTx/>
              <a:buNone/>
            </a:pPr>
            <a:r>
              <a:rPr lang="en-US" altLang="en-US" b="1" smtClean="0">
                <a:solidFill>
                  <a:srgbClr val="000000"/>
                </a:solidFill>
                <a:ea typeface="ヒラギノ角ゴ Pro W3" pitchFamily="-84" charset="-128"/>
              </a:rPr>
              <a:t>Enterprise resource planning (ERP)</a:t>
            </a:r>
            <a:r>
              <a:rPr lang="en-US" altLang="en-US" smtClean="0">
                <a:solidFill>
                  <a:srgbClr val="000000"/>
                </a:solidFill>
                <a:ea typeface="ヒラギノ角ゴ Pro W3" pitchFamily="-84" charset="-128"/>
              </a:rPr>
              <a:t> is a computerized system that electronically integrates external information about the firm</a:t>
            </a:r>
            <a:r>
              <a:rPr lang="ja-JP" altLang="en-US" smtClean="0">
                <a:solidFill>
                  <a:srgbClr val="000000"/>
                </a:solidFill>
                <a:ea typeface="ヒラギノ角ゴ Pro W3" pitchFamily="-84" charset="-128"/>
              </a:rPr>
              <a:t>’</a:t>
            </a:r>
            <a:r>
              <a:rPr lang="en-US" altLang="ja-JP" smtClean="0">
                <a:solidFill>
                  <a:srgbClr val="000000"/>
                </a:solidFill>
                <a:ea typeface="ヒラギノ角ゴ Pro W3" pitchFamily="-84" charset="-128"/>
              </a:rPr>
              <a:t>s suppliers and customers with the firm</a:t>
            </a:r>
            <a:r>
              <a:rPr lang="ja-JP" altLang="en-US" smtClean="0">
                <a:solidFill>
                  <a:srgbClr val="000000"/>
                </a:solidFill>
                <a:ea typeface="ヒラギノ角ゴ Pro W3" pitchFamily="-84" charset="-128"/>
              </a:rPr>
              <a:t>’</a:t>
            </a:r>
            <a:r>
              <a:rPr lang="en-US" altLang="ja-JP" smtClean="0">
                <a:solidFill>
                  <a:srgbClr val="000000"/>
                </a:solidFill>
                <a:ea typeface="ヒラギノ角ゴ Pro W3" pitchFamily="-84" charset="-128"/>
              </a:rPr>
              <a:t>s departmental data so that information on all available resources—human and material—can be instantly obtained in a fashion that eliminates production delays and controls costs.</a:t>
            </a:r>
          </a:p>
          <a:p>
            <a:pPr lvl="3" eaLnBrk="1" hangingPunct="1"/>
            <a:endParaRPr lang="en-US" altLang="en-US" smtClean="0">
              <a:solidFill>
                <a:srgbClr val="000000"/>
              </a:solidFill>
              <a:ea typeface="ＭＳ Ｐゴシック" pitchFamily="34" charset="-128"/>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altLang="en-US" smtClean="0">
                <a:solidFill>
                  <a:srgbClr val="000000"/>
                </a:solidFill>
                <a:ea typeface="ヒラギノ角ゴ Pro W3" pitchFamily="-84" charset="-128"/>
              </a:rPr>
              <a:t>Accounts Receivable Management</a:t>
            </a:r>
          </a:p>
        </p:txBody>
      </p:sp>
      <p:sp>
        <p:nvSpPr>
          <p:cNvPr id="45059" name="Rectangle 3"/>
          <p:cNvSpPr>
            <a:spLocks noGrp="1" noChangeArrowheads="1"/>
          </p:cNvSpPr>
          <p:nvPr>
            <p:ph idx="1"/>
          </p:nvPr>
        </p:nvSpPr>
        <p:spPr>
          <a:xfrm>
            <a:off x="381000" y="1219200"/>
            <a:ext cx="8382000" cy="4648200"/>
          </a:xfrm>
        </p:spPr>
        <p:txBody>
          <a:bodyPr/>
          <a:lstStyle/>
          <a:p>
            <a:pPr marL="0" indent="0" eaLnBrk="1" hangingPunct="1">
              <a:buFontTx/>
              <a:buNone/>
              <a:tabLst>
                <a:tab pos="800100" algn="l"/>
              </a:tabLst>
            </a:pPr>
            <a:r>
              <a:rPr lang="en-US" altLang="en-US" sz="2200" dirty="0" smtClean="0">
                <a:solidFill>
                  <a:srgbClr val="000000"/>
                </a:solidFill>
                <a:ea typeface="ヒラギノ角ゴ Pro W3" pitchFamily="-84" charset="-128"/>
              </a:rPr>
              <a:t>The second component of the cash conversion cycle is the average collection period. The average collection period has two parts:</a:t>
            </a:r>
          </a:p>
          <a:p>
            <a:pPr marL="800100" lvl="1" indent="-342900" eaLnBrk="1" hangingPunct="1">
              <a:buFontTx/>
              <a:buAutoNum type="arabicPeriod"/>
              <a:tabLst>
                <a:tab pos="800100" algn="l"/>
              </a:tabLst>
            </a:pPr>
            <a:r>
              <a:rPr lang="en-US" altLang="en-US" dirty="0" smtClean="0">
                <a:solidFill>
                  <a:srgbClr val="000000"/>
                </a:solidFill>
                <a:ea typeface="ヒラギノ角ゴ Pro W3" pitchFamily="-84" charset="-128"/>
              </a:rPr>
              <a:t>The time from the sale until the customer mails the payment. </a:t>
            </a:r>
          </a:p>
          <a:p>
            <a:pPr marL="800100" lvl="1" indent="-342900" eaLnBrk="1" hangingPunct="1">
              <a:buFontTx/>
              <a:buAutoNum type="arabicPeriod"/>
              <a:tabLst>
                <a:tab pos="800100" algn="l"/>
              </a:tabLst>
            </a:pPr>
            <a:r>
              <a:rPr lang="en-US" altLang="en-US" dirty="0" smtClean="0">
                <a:solidFill>
                  <a:srgbClr val="000000"/>
                </a:solidFill>
                <a:ea typeface="ヒラギノ角ゴ Pro W3" pitchFamily="-84" charset="-128"/>
              </a:rPr>
              <a:t>The time from when the payment is mailed until the firm has the collected funds in its bank account. </a:t>
            </a:r>
          </a:p>
          <a:p>
            <a:pPr marL="0" indent="0" eaLnBrk="1" hangingPunct="1">
              <a:buFontTx/>
              <a:buNone/>
              <a:tabLst>
                <a:tab pos="800100" algn="l"/>
              </a:tabLst>
            </a:pPr>
            <a:r>
              <a:rPr lang="en-US" altLang="en-US" sz="2200" dirty="0" smtClean="0">
                <a:solidFill>
                  <a:srgbClr val="000000"/>
                </a:solidFill>
                <a:ea typeface="ヒラギノ角ゴ Pro W3" pitchFamily="-84" charset="-128"/>
              </a:rPr>
              <a:t>The objective for managing accounts receivable is to collect accounts receivable as quickly as possible without losing sales from high-pressure collection techniques. Accomplishing this goal encompasses three topics</a:t>
            </a:r>
            <a:r>
              <a:rPr lang="en-US" altLang="en-US" sz="2200" dirty="0" smtClean="0">
                <a:solidFill>
                  <a:srgbClr val="000000"/>
                </a:solidFill>
                <a:ea typeface="ヒラギノ角ゴ Pro W3" pitchFamily="-84" charset="-128"/>
              </a:rPr>
              <a:t>:</a:t>
            </a:r>
          </a:p>
          <a:p>
            <a:pPr marL="857250" lvl="1" indent="-457200" eaLnBrk="1" hangingPunct="1">
              <a:buFont typeface="+mj-lt"/>
              <a:buAutoNum type="arabicPeriod"/>
              <a:tabLst>
                <a:tab pos="800100" algn="l"/>
              </a:tabLst>
            </a:pPr>
            <a:r>
              <a:rPr lang="en-US" altLang="en-US" dirty="0" smtClean="0">
                <a:solidFill>
                  <a:srgbClr val="000000"/>
                </a:solidFill>
                <a:ea typeface="ヒラギノ角ゴ Pro W3" pitchFamily="-84" charset="-128"/>
              </a:rPr>
              <a:t>credit </a:t>
            </a:r>
            <a:r>
              <a:rPr lang="en-US" altLang="en-US" dirty="0" smtClean="0">
                <a:solidFill>
                  <a:srgbClr val="000000"/>
                </a:solidFill>
                <a:ea typeface="ヒラギノ角ゴ Pro W3" pitchFamily="-84" charset="-128"/>
              </a:rPr>
              <a:t>selection and </a:t>
            </a:r>
            <a:r>
              <a:rPr lang="en-US" altLang="en-US" dirty="0" smtClean="0">
                <a:solidFill>
                  <a:srgbClr val="000000"/>
                </a:solidFill>
                <a:ea typeface="ヒラギノ角ゴ Pro W3" pitchFamily="-84" charset="-128"/>
              </a:rPr>
              <a:t>standards</a:t>
            </a:r>
          </a:p>
          <a:p>
            <a:pPr marL="857250" lvl="1" indent="-457200" eaLnBrk="1" hangingPunct="1">
              <a:buFont typeface="+mj-lt"/>
              <a:buAutoNum type="arabicPeriod"/>
              <a:tabLst>
                <a:tab pos="800100" algn="l"/>
              </a:tabLst>
            </a:pPr>
            <a:r>
              <a:rPr lang="en-US" altLang="en-US" dirty="0" smtClean="0">
                <a:solidFill>
                  <a:srgbClr val="000000"/>
                </a:solidFill>
                <a:ea typeface="ヒラギノ角ゴ Pro W3" pitchFamily="-84" charset="-128"/>
              </a:rPr>
              <a:t>credit terms</a:t>
            </a:r>
          </a:p>
          <a:p>
            <a:pPr marL="857250" lvl="1" indent="-457200" eaLnBrk="1" hangingPunct="1">
              <a:buFont typeface="+mj-lt"/>
              <a:buAutoNum type="arabicPeriod"/>
              <a:tabLst>
                <a:tab pos="800100" algn="l"/>
              </a:tabLst>
            </a:pPr>
            <a:r>
              <a:rPr lang="en-US" altLang="en-US" dirty="0" smtClean="0">
                <a:solidFill>
                  <a:srgbClr val="000000"/>
                </a:solidFill>
                <a:ea typeface="ヒラギノ角ゴ Pro W3" pitchFamily="-84" charset="-128"/>
              </a:rPr>
              <a:t>credit </a:t>
            </a:r>
            <a:r>
              <a:rPr lang="en-US" altLang="en-US" dirty="0" smtClean="0">
                <a:solidFill>
                  <a:srgbClr val="000000"/>
                </a:solidFill>
                <a:ea typeface="ヒラギノ角ゴ Pro W3" pitchFamily="-84" charset="-128"/>
              </a:rPr>
              <a:t>monitoring.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5059">
                                            <p:txEl>
                                              <p:pRg st="3" end="3"/>
                                            </p:txEl>
                                          </p:spTgt>
                                        </p:tgtEl>
                                        <p:attrNameLst>
                                          <p:attrName>style.visibility</p:attrName>
                                        </p:attrNameLst>
                                      </p:cBhvr>
                                      <p:to>
                                        <p:strVal val="visible"/>
                                      </p:to>
                                    </p:set>
                                    <p:animEffect transition="in" filter="wipe(left)">
                                      <p:cBhvr>
                                        <p:cTn id="7" dur="500"/>
                                        <p:tgtEl>
                                          <p:spTgt spid="45059">
                                            <p:txEl>
                                              <p:pRg st="3" end="3"/>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45059">
                                            <p:txEl>
                                              <p:pRg st="4" end="4"/>
                                            </p:txEl>
                                          </p:spTgt>
                                        </p:tgtEl>
                                        <p:attrNameLst>
                                          <p:attrName>style.visibility</p:attrName>
                                        </p:attrNameLst>
                                      </p:cBhvr>
                                      <p:to>
                                        <p:strVal val="visible"/>
                                      </p:to>
                                    </p:set>
                                    <p:animEffect transition="in" filter="wipe(left)">
                                      <p:cBhvr>
                                        <p:cTn id="10" dur="500"/>
                                        <p:tgtEl>
                                          <p:spTgt spid="45059">
                                            <p:txEl>
                                              <p:pRg st="4" end="4"/>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45059">
                                            <p:txEl>
                                              <p:pRg st="5" end="5"/>
                                            </p:txEl>
                                          </p:spTgt>
                                        </p:tgtEl>
                                        <p:attrNameLst>
                                          <p:attrName>style.visibility</p:attrName>
                                        </p:attrNameLst>
                                      </p:cBhvr>
                                      <p:to>
                                        <p:strVal val="visible"/>
                                      </p:to>
                                    </p:set>
                                    <p:animEffect transition="in" filter="wipe(left)">
                                      <p:cBhvr>
                                        <p:cTn id="13" dur="500"/>
                                        <p:tgtEl>
                                          <p:spTgt spid="45059">
                                            <p:txEl>
                                              <p:pRg st="5" end="5"/>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45059">
                                            <p:txEl>
                                              <p:pRg st="6" end="6"/>
                                            </p:txEl>
                                          </p:spTgt>
                                        </p:tgtEl>
                                        <p:attrNameLst>
                                          <p:attrName>style.visibility</p:attrName>
                                        </p:attrNameLst>
                                      </p:cBhvr>
                                      <p:to>
                                        <p:strVal val="visible"/>
                                      </p:to>
                                    </p:set>
                                    <p:animEffect transition="in" filter="wipe(left)">
                                      <p:cBhvr>
                                        <p:cTn id="16" dur="500"/>
                                        <p:tgtEl>
                                          <p:spTgt spid="4505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altLang="en-US" smtClean="0">
                <a:ea typeface="ヒラギノ角ゴ Pro W3" pitchFamily="-84" charset="-128"/>
              </a:rPr>
              <a:t>Accounts Receivable Management: </a:t>
            </a:r>
            <a:br>
              <a:rPr lang="en-US" altLang="en-US" smtClean="0">
                <a:ea typeface="ヒラギノ角ゴ Pro W3" pitchFamily="-84" charset="-128"/>
              </a:rPr>
            </a:br>
            <a:r>
              <a:rPr lang="en-US" altLang="en-US" smtClean="0">
                <a:ea typeface="ヒラギノ角ゴ Pro W3" pitchFamily="-84" charset="-128"/>
              </a:rPr>
              <a:t>Credit Selection and Standards</a:t>
            </a:r>
          </a:p>
        </p:txBody>
      </p:sp>
      <p:sp>
        <p:nvSpPr>
          <p:cNvPr id="46083" name="Rectangle 3"/>
          <p:cNvSpPr>
            <a:spLocks noGrp="1" noChangeArrowheads="1"/>
          </p:cNvSpPr>
          <p:nvPr>
            <p:ph idx="4294967295"/>
          </p:nvPr>
        </p:nvSpPr>
        <p:spPr/>
        <p:txBody>
          <a:bodyPr/>
          <a:lstStyle/>
          <a:p>
            <a:pPr marL="0" indent="0" eaLnBrk="1" hangingPunct="1">
              <a:buFontTx/>
              <a:buNone/>
            </a:pPr>
            <a:r>
              <a:rPr lang="en-US" altLang="en-US" b="1" dirty="0" smtClean="0">
                <a:solidFill>
                  <a:srgbClr val="000000"/>
                </a:solidFill>
                <a:ea typeface="ヒラギノ角ゴ Pro W3" pitchFamily="-84" charset="-128"/>
              </a:rPr>
              <a:t>Credit standards </a:t>
            </a:r>
            <a:r>
              <a:rPr lang="en-US" altLang="en-US" dirty="0" smtClean="0">
                <a:solidFill>
                  <a:srgbClr val="000000"/>
                </a:solidFill>
                <a:ea typeface="ヒラギノ角ゴ Pro W3" pitchFamily="-84" charset="-128"/>
              </a:rPr>
              <a:t>are a </a:t>
            </a:r>
            <a:r>
              <a:rPr lang="en-US" altLang="en-US" dirty="0" smtClean="0">
                <a:solidFill>
                  <a:srgbClr val="000000"/>
                </a:solidFill>
                <a:ea typeface="ヒラギノ角ゴ Pro W3" pitchFamily="-84" charset="-128"/>
              </a:rPr>
              <a:t>firm’</a:t>
            </a:r>
            <a:r>
              <a:rPr lang="en-US" altLang="ja-JP" dirty="0" smtClean="0">
                <a:solidFill>
                  <a:srgbClr val="000000"/>
                </a:solidFill>
                <a:ea typeface="ヒラギノ角ゴ Pro W3" pitchFamily="-84" charset="-128"/>
              </a:rPr>
              <a:t>s </a:t>
            </a:r>
            <a:r>
              <a:rPr lang="en-US" altLang="ja-JP" dirty="0" smtClean="0">
                <a:solidFill>
                  <a:srgbClr val="000000"/>
                </a:solidFill>
                <a:ea typeface="ヒラギノ角ゴ Pro W3" pitchFamily="-84" charset="-128"/>
              </a:rPr>
              <a:t>minimum requirements for extending credit to a customer.</a:t>
            </a:r>
          </a:p>
          <a:p>
            <a:pPr marL="0" indent="0" eaLnBrk="1" hangingPunct="1">
              <a:buFontTx/>
              <a:buNone/>
            </a:pPr>
            <a:r>
              <a:rPr lang="en-US" altLang="en-US" dirty="0" smtClean="0">
                <a:solidFill>
                  <a:srgbClr val="000000"/>
                </a:solidFill>
                <a:ea typeface="ヒラギノ角ゴ Pro W3" pitchFamily="-84" charset="-128"/>
              </a:rPr>
              <a:t>The five C</a:t>
            </a:r>
            <a:r>
              <a:rPr lang="ja-JP" altLang="en-US" dirty="0" smtClean="0">
                <a:solidFill>
                  <a:srgbClr val="000000"/>
                </a:solidFill>
                <a:ea typeface="ヒラギノ角ゴ Pro W3" pitchFamily="-84" charset="-128"/>
              </a:rPr>
              <a:t>’</a:t>
            </a:r>
            <a:r>
              <a:rPr lang="en-US" altLang="ja-JP" dirty="0" smtClean="0">
                <a:solidFill>
                  <a:srgbClr val="000000"/>
                </a:solidFill>
                <a:ea typeface="ヒラギノ角ゴ Pro W3" pitchFamily="-84" charset="-128"/>
              </a:rPr>
              <a:t>s of credit are as follows:</a:t>
            </a:r>
          </a:p>
          <a:p>
            <a:pPr marL="1028700" lvl="1" indent="-457200" eaLnBrk="1" hangingPunct="1">
              <a:buFontTx/>
              <a:buAutoNum type="arabicPeriod"/>
            </a:pPr>
            <a:r>
              <a:rPr lang="en-US" altLang="en-US" i="1" dirty="0" smtClean="0">
                <a:solidFill>
                  <a:srgbClr val="000000"/>
                </a:solidFill>
                <a:ea typeface="ヒラギノ角ゴ Pro W3" pitchFamily="-84" charset="-128"/>
              </a:rPr>
              <a:t>Character:</a:t>
            </a:r>
            <a:r>
              <a:rPr lang="en-US" altLang="en-US" dirty="0" smtClean="0">
                <a:solidFill>
                  <a:srgbClr val="000000"/>
                </a:solidFill>
                <a:ea typeface="ヒラギノ角ゴ Pro W3" pitchFamily="-84" charset="-128"/>
              </a:rPr>
              <a:t> The </a:t>
            </a:r>
            <a:r>
              <a:rPr lang="en-US" altLang="en-US" dirty="0" smtClean="0">
                <a:solidFill>
                  <a:srgbClr val="000000"/>
                </a:solidFill>
                <a:ea typeface="ヒラギノ角ゴ Pro W3" pitchFamily="-84" charset="-128"/>
              </a:rPr>
              <a:t>applicant’</a:t>
            </a:r>
            <a:r>
              <a:rPr lang="en-US" altLang="ja-JP" dirty="0" smtClean="0">
                <a:solidFill>
                  <a:srgbClr val="000000"/>
                </a:solidFill>
                <a:ea typeface="ヒラギノ角ゴ Pro W3" pitchFamily="-84" charset="-128"/>
              </a:rPr>
              <a:t>s </a:t>
            </a:r>
            <a:r>
              <a:rPr lang="en-US" altLang="ja-JP" dirty="0" smtClean="0">
                <a:solidFill>
                  <a:srgbClr val="000000"/>
                </a:solidFill>
                <a:ea typeface="ヒラギノ角ゴ Pro W3" pitchFamily="-84" charset="-128"/>
              </a:rPr>
              <a:t>record of meeting past obligations.</a:t>
            </a:r>
          </a:p>
          <a:p>
            <a:pPr marL="1028700" lvl="1" indent="-457200" eaLnBrk="1" hangingPunct="1">
              <a:buFontTx/>
              <a:buAutoNum type="arabicPeriod"/>
            </a:pPr>
            <a:r>
              <a:rPr lang="en-US" altLang="en-US" i="1" dirty="0" smtClean="0">
                <a:solidFill>
                  <a:srgbClr val="000000"/>
                </a:solidFill>
                <a:ea typeface="ヒラギノ角ゴ Pro W3" pitchFamily="-84" charset="-128"/>
              </a:rPr>
              <a:t>Capacity: </a:t>
            </a:r>
            <a:r>
              <a:rPr lang="en-US" altLang="en-US" dirty="0" smtClean="0">
                <a:solidFill>
                  <a:srgbClr val="000000"/>
                </a:solidFill>
                <a:ea typeface="ヒラギノ角ゴ Pro W3" pitchFamily="-84" charset="-128"/>
              </a:rPr>
              <a:t>The </a:t>
            </a:r>
            <a:r>
              <a:rPr lang="en-US" altLang="en-US" dirty="0" smtClean="0">
                <a:solidFill>
                  <a:srgbClr val="000000"/>
                </a:solidFill>
                <a:ea typeface="ヒラギノ角ゴ Pro W3" pitchFamily="-84" charset="-128"/>
              </a:rPr>
              <a:t>applicant’</a:t>
            </a:r>
            <a:r>
              <a:rPr lang="en-US" altLang="ja-JP" dirty="0" smtClean="0">
                <a:solidFill>
                  <a:srgbClr val="000000"/>
                </a:solidFill>
                <a:ea typeface="ヒラギノ角ゴ Pro W3" pitchFamily="-84" charset="-128"/>
              </a:rPr>
              <a:t>s </a:t>
            </a:r>
            <a:r>
              <a:rPr lang="en-US" altLang="ja-JP" dirty="0" smtClean="0">
                <a:solidFill>
                  <a:srgbClr val="000000"/>
                </a:solidFill>
                <a:ea typeface="ヒラギノ角ゴ Pro W3" pitchFamily="-84" charset="-128"/>
              </a:rPr>
              <a:t>ability to repay the requested credit.</a:t>
            </a:r>
          </a:p>
          <a:p>
            <a:pPr marL="1028700" lvl="1" indent="-457200" eaLnBrk="1" hangingPunct="1">
              <a:buFontTx/>
              <a:buAutoNum type="arabicPeriod"/>
            </a:pPr>
            <a:r>
              <a:rPr lang="en-US" altLang="en-US" i="1" dirty="0" smtClean="0">
                <a:solidFill>
                  <a:srgbClr val="000000"/>
                </a:solidFill>
                <a:ea typeface="ヒラギノ角ゴ Pro W3" pitchFamily="-84" charset="-128"/>
              </a:rPr>
              <a:t>Capital:</a:t>
            </a:r>
            <a:r>
              <a:rPr lang="en-US" altLang="en-US" dirty="0" smtClean="0">
                <a:solidFill>
                  <a:srgbClr val="000000"/>
                </a:solidFill>
                <a:ea typeface="ヒラギノ角ゴ Pro W3" pitchFamily="-84" charset="-128"/>
              </a:rPr>
              <a:t> The </a:t>
            </a:r>
            <a:r>
              <a:rPr lang="en-US" altLang="en-US" dirty="0" smtClean="0">
                <a:solidFill>
                  <a:srgbClr val="000000"/>
                </a:solidFill>
                <a:ea typeface="ヒラギノ角ゴ Pro W3" pitchFamily="-84" charset="-128"/>
              </a:rPr>
              <a:t>applicant’</a:t>
            </a:r>
            <a:r>
              <a:rPr lang="en-US" altLang="ja-JP" dirty="0" smtClean="0">
                <a:solidFill>
                  <a:srgbClr val="000000"/>
                </a:solidFill>
                <a:ea typeface="ヒラギノ角ゴ Pro W3" pitchFamily="-84" charset="-128"/>
              </a:rPr>
              <a:t>s </a:t>
            </a:r>
            <a:r>
              <a:rPr lang="en-US" altLang="ja-JP" dirty="0" smtClean="0">
                <a:solidFill>
                  <a:srgbClr val="000000"/>
                </a:solidFill>
                <a:ea typeface="ヒラギノ角ゴ Pro W3" pitchFamily="-84" charset="-128"/>
              </a:rPr>
              <a:t>debt relative to equity.</a:t>
            </a:r>
          </a:p>
          <a:p>
            <a:pPr marL="1028700" lvl="1" indent="-457200" eaLnBrk="1" hangingPunct="1">
              <a:buFontTx/>
              <a:buAutoNum type="arabicPeriod"/>
            </a:pPr>
            <a:r>
              <a:rPr lang="en-US" altLang="en-US" i="1" dirty="0" smtClean="0">
                <a:solidFill>
                  <a:srgbClr val="000000"/>
                </a:solidFill>
                <a:ea typeface="ヒラギノ角ゴ Pro W3" pitchFamily="-84" charset="-128"/>
              </a:rPr>
              <a:t>Collateral:</a:t>
            </a:r>
            <a:r>
              <a:rPr lang="en-US" altLang="en-US" dirty="0" smtClean="0">
                <a:solidFill>
                  <a:srgbClr val="000000"/>
                </a:solidFill>
                <a:ea typeface="ヒラギノ角ゴ Pro W3" pitchFamily="-84" charset="-128"/>
              </a:rPr>
              <a:t> The amount of assets the applicant has available for use in securing the credit. </a:t>
            </a:r>
          </a:p>
          <a:p>
            <a:pPr marL="1028700" lvl="1" indent="-457200" eaLnBrk="1" hangingPunct="1">
              <a:buFontTx/>
              <a:buAutoNum type="arabicPeriod"/>
            </a:pPr>
            <a:r>
              <a:rPr lang="en-US" altLang="en-US" i="1" dirty="0" smtClean="0">
                <a:solidFill>
                  <a:srgbClr val="000000"/>
                </a:solidFill>
                <a:ea typeface="ヒラギノ角ゴ Pro W3" pitchFamily="-84" charset="-128"/>
              </a:rPr>
              <a:t>Conditions:</a:t>
            </a:r>
            <a:r>
              <a:rPr lang="en-US" altLang="en-US" dirty="0" smtClean="0">
                <a:solidFill>
                  <a:srgbClr val="000000"/>
                </a:solidFill>
                <a:ea typeface="ヒラギノ角ゴ Pro W3" pitchFamily="-84" charset="-128"/>
              </a:rPr>
              <a:t> Current general and industry-specific economic conditions, and any unique conditions surrounding a specific transaction.</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altLang="en-US" dirty="0" smtClean="0">
                <a:ea typeface="ヒラギノ角ゴ Pro W3" pitchFamily="-84" charset="-128"/>
              </a:rPr>
              <a:t>Accounts Receivable Management: </a:t>
            </a:r>
            <a:br>
              <a:rPr lang="en-US" altLang="en-US" dirty="0" smtClean="0">
                <a:ea typeface="ヒラギノ角ゴ Pro W3" pitchFamily="-84" charset="-128"/>
              </a:rPr>
            </a:br>
            <a:r>
              <a:rPr lang="en-US" altLang="en-US" dirty="0" smtClean="0">
                <a:ea typeface="ヒラギノ角ゴ Pro W3" pitchFamily="-84" charset="-128"/>
              </a:rPr>
              <a:t>Credit Selection and Standards </a:t>
            </a:r>
          </a:p>
        </p:txBody>
      </p:sp>
      <p:sp>
        <p:nvSpPr>
          <p:cNvPr id="47107" name="Rectangle 3"/>
          <p:cNvSpPr>
            <a:spLocks noGrp="1" noChangeArrowheads="1"/>
          </p:cNvSpPr>
          <p:nvPr>
            <p:ph idx="4294967295"/>
          </p:nvPr>
        </p:nvSpPr>
        <p:spPr/>
        <p:txBody>
          <a:bodyPr/>
          <a:lstStyle/>
          <a:p>
            <a:pPr marL="0" indent="0" eaLnBrk="1" hangingPunct="1">
              <a:buFontTx/>
              <a:buNone/>
            </a:pPr>
            <a:r>
              <a:rPr lang="en-US" altLang="en-US" b="1" smtClean="0">
                <a:solidFill>
                  <a:srgbClr val="000000"/>
                </a:solidFill>
                <a:ea typeface="ヒラギノ角ゴ Pro W3" pitchFamily="-84" charset="-128"/>
              </a:rPr>
              <a:t>Credit scoring</a:t>
            </a:r>
            <a:r>
              <a:rPr lang="en-US" altLang="en-US" smtClean="0">
                <a:solidFill>
                  <a:srgbClr val="000000"/>
                </a:solidFill>
                <a:ea typeface="ヒラギノ角ゴ Pro W3" pitchFamily="-84" charset="-128"/>
              </a:rPr>
              <a:t> is a credit selection method commonly used with high-volume/small-dollar credit requests; relies on a credit score determined by applying statistically derived weights to a credit applicant</a:t>
            </a:r>
            <a:r>
              <a:rPr lang="ja-JP" altLang="en-US" smtClean="0">
                <a:solidFill>
                  <a:srgbClr val="000000"/>
                </a:solidFill>
                <a:ea typeface="ヒラギノ角ゴ Pro W3" pitchFamily="-84" charset="-128"/>
              </a:rPr>
              <a:t>’</a:t>
            </a:r>
            <a:r>
              <a:rPr lang="en-US" altLang="ja-JP" smtClean="0">
                <a:solidFill>
                  <a:srgbClr val="000000"/>
                </a:solidFill>
                <a:ea typeface="ヒラギノ角ゴ Pro W3" pitchFamily="-84" charset="-128"/>
              </a:rPr>
              <a:t>s scores on key financial and credit characteristics.</a:t>
            </a:r>
            <a:endParaRPr lang="en-US" altLang="en-US" smtClean="0">
              <a:solidFill>
                <a:srgbClr val="000000"/>
              </a:solidFill>
              <a:ea typeface="ヒラギノ角ゴ Pro W3" pitchFamily="-84" charset="-128"/>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altLang="en-US" dirty="0" smtClean="0">
                <a:ea typeface="ヒラギノ角ゴ Pro W3" pitchFamily="-84" charset="-128"/>
              </a:rPr>
              <a:t>Accounts Receivable Management: </a:t>
            </a:r>
            <a:br>
              <a:rPr lang="en-US" altLang="en-US" dirty="0" smtClean="0">
                <a:ea typeface="ヒラギノ角ゴ Pro W3" pitchFamily="-84" charset="-128"/>
              </a:rPr>
            </a:br>
            <a:r>
              <a:rPr lang="en-US" altLang="en-US" dirty="0" smtClean="0">
                <a:ea typeface="ヒラギノ角ゴ Pro W3" pitchFamily="-84" charset="-128"/>
              </a:rPr>
              <a:t>Credit Selection and Standards </a:t>
            </a:r>
          </a:p>
        </p:txBody>
      </p:sp>
      <p:sp>
        <p:nvSpPr>
          <p:cNvPr id="48131" name="Rectangle 3"/>
          <p:cNvSpPr>
            <a:spLocks noGrp="1" noChangeArrowheads="1"/>
          </p:cNvSpPr>
          <p:nvPr>
            <p:ph idx="4294967295"/>
          </p:nvPr>
        </p:nvSpPr>
        <p:spPr>
          <a:xfrm>
            <a:off x="381000" y="1371600"/>
            <a:ext cx="8382000" cy="4648200"/>
          </a:xfrm>
        </p:spPr>
        <p:txBody>
          <a:bodyPr/>
          <a:lstStyle/>
          <a:p>
            <a:pPr marL="0" indent="0" eaLnBrk="1" hangingPunct="1">
              <a:buFontTx/>
              <a:buNone/>
            </a:pPr>
            <a:r>
              <a:rPr lang="en-US" altLang="en-US" smtClean="0">
                <a:solidFill>
                  <a:srgbClr val="000000"/>
                </a:solidFill>
                <a:ea typeface="ヒラギノ角ゴ Pro W3" pitchFamily="-84" charset="-128"/>
              </a:rPr>
              <a:t>The firm sometimes will contemplate changing its credit standards in an effort to improve its returns and create greater value for its owners. To demonstrate, consider the following changes and effects on profits expected to result from the relaxation of credit standards.</a:t>
            </a:r>
          </a:p>
        </p:txBody>
      </p:sp>
      <p:pic>
        <p:nvPicPr>
          <p:cNvPr id="48132" name="Picture 7" descr="unnumbered_tbl.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3886200"/>
            <a:ext cx="6769100"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altLang="en-US" dirty="0" smtClean="0">
                <a:ea typeface="ヒラギノ角ゴ Pro W3" pitchFamily="-84" charset="-128"/>
              </a:rPr>
              <a:t>Accounts Receivable Management: </a:t>
            </a:r>
            <a:br>
              <a:rPr lang="en-US" altLang="en-US" dirty="0" smtClean="0">
                <a:ea typeface="ヒラギノ角ゴ Pro W3" pitchFamily="-84" charset="-128"/>
              </a:rPr>
            </a:br>
            <a:r>
              <a:rPr lang="en-US" altLang="en-US" dirty="0" smtClean="0">
                <a:ea typeface="ヒラギノ角ゴ Pro W3" pitchFamily="-84" charset="-128"/>
              </a:rPr>
              <a:t>Credit Selection and Standards </a:t>
            </a:r>
          </a:p>
        </p:txBody>
      </p:sp>
      <p:sp>
        <p:nvSpPr>
          <p:cNvPr id="49155" name="Rectangle 3"/>
          <p:cNvSpPr>
            <a:spLocks noGrp="1" noChangeArrowheads="1"/>
          </p:cNvSpPr>
          <p:nvPr>
            <p:ph idx="4294967295"/>
          </p:nvPr>
        </p:nvSpPr>
        <p:spPr>
          <a:xfrm>
            <a:off x="381000" y="1295400"/>
            <a:ext cx="8382000" cy="4648200"/>
          </a:xfrm>
        </p:spPr>
        <p:txBody>
          <a:bodyPr/>
          <a:lstStyle/>
          <a:p>
            <a:pPr marL="0" indent="0" eaLnBrk="1" hangingPunct="1">
              <a:buFontTx/>
              <a:buNone/>
            </a:pPr>
            <a:r>
              <a:rPr lang="en-US" altLang="en-US" dirty="0" smtClean="0">
                <a:solidFill>
                  <a:srgbClr val="000000"/>
                </a:solidFill>
                <a:ea typeface="ヒラギノ角ゴ Pro W3" pitchFamily="-84" charset="-128"/>
              </a:rPr>
              <a:t>Dodd Tool is currently selling a product for $10 per unit. Sales (all on credit) for last year were 60,000 units. The variable cost per unit is $6. The </a:t>
            </a:r>
            <a:r>
              <a:rPr lang="en-US" altLang="en-US" dirty="0" smtClean="0">
                <a:solidFill>
                  <a:srgbClr val="000000"/>
                </a:solidFill>
                <a:ea typeface="ヒラギノ角ゴ Pro W3" pitchFamily="-84" charset="-128"/>
              </a:rPr>
              <a:t>firm’</a:t>
            </a:r>
            <a:r>
              <a:rPr lang="en-US" altLang="ja-JP" dirty="0" smtClean="0">
                <a:solidFill>
                  <a:srgbClr val="000000"/>
                </a:solidFill>
                <a:ea typeface="ヒラギノ角ゴ Pro W3" pitchFamily="-84" charset="-128"/>
              </a:rPr>
              <a:t>s </a:t>
            </a:r>
            <a:r>
              <a:rPr lang="en-US" altLang="ja-JP" dirty="0" smtClean="0">
                <a:solidFill>
                  <a:srgbClr val="000000"/>
                </a:solidFill>
                <a:ea typeface="ヒラギノ角ゴ Pro W3" pitchFamily="-84" charset="-128"/>
              </a:rPr>
              <a:t>total fixed costs are $120,000.The firm is currently contemplating a relaxation of credit standards that is expected to result in the following: </a:t>
            </a:r>
          </a:p>
          <a:p>
            <a:pPr lvl="1" eaLnBrk="1" hangingPunct="1"/>
            <a:r>
              <a:rPr lang="en-US" altLang="en-US" dirty="0" smtClean="0">
                <a:solidFill>
                  <a:srgbClr val="000000"/>
                </a:solidFill>
                <a:ea typeface="ヒラギノ角ゴ Pro W3" pitchFamily="-84" charset="-128"/>
              </a:rPr>
              <a:t>a 5% increase in unit sales to 63,000 units; </a:t>
            </a:r>
          </a:p>
          <a:p>
            <a:pPr lvl="1" eaLnBrk="1" hangingPunct="1"/>
            <a:r>
              <a:rPr lang="en-US" altLang="en-US" dirty="0" smtClean="0">
                <a:solidFill>
                  <a:srgbClr val="000000"/>
                </a:solidFill>
                <a:ea typeface="ヒラギノ角ゴ Pro W3" pitchFamily="-84" charset="-128"/>
              </a:rPr>
              <a:t>an increase in the average collection period from 30 days (the current level) to 45 days; </a:t>
            </a:r>
          </a:p>
          <a:p>
            <a:pPr lvl="1" eaLnBrk="1" hangingPunct="1"/>
            <a:r>
              <a:rPr lang="en-US" altLang="en-US" dirty="0" smtClean="0">
                <a:solidFill>
                  <a:srgbClr val="000000"/>
                </a:solidFill>
                <a:ea typeface="ヒラギノ角ゴ Pro W3" pitchFamily="-84" charset="-128"/>
              </a:rPr>
              <a:t>an increase in bad-debt expenses from 1% of sales (the current level) to 2%. </a:t>
            </a:r>
          </a:p>
          <a:p>
            <a:pPr marL="0" indent="0" eaLnBrk="1" hangingPunct="1">
              <a:buFontTx/>
              <a:buNone/>
            </a:pPr>
            <a:r>
              <a:rPr lang="en-US" altLang="en-US" dirty="0" smtClean="0">
                <a:solidFill>
                  <a:srgbClr val="000000"/>
                </a:solidFill>
                <a:ea typeface="ヒラギノ角ゴ Pro W3" pitchFamily="-84" charset="-128"/>
              </a:rPr>
              <a:t>The </a:t>
            </a:r>
            <a:r>
              <a:rPr lang="en-US" altLang="en-US" dirty="0" smtClean="0">
                <a:solidFill>
                  <a:srgbClr val="000000"/>
                </a:solidFill>
                <a:ea typeface="ヒラギノ角ゴ Pro W3" pitchFamily="-84" charset="-128"/>
              </a:rPr>
              <a:t>firm’</a:t>
            </a:r>
            <a:r>
              <a:rPr lang="en-US" altLang="ja-JP" dirty="0" smtClean="0">
                <a:solidFill>
                  <a:srgbClr val="000000"/>
                </a:solidFill>
                <a:ea typeface="ヒラギノ角ゴ Pro W3" pitchFamily="-84" charset="-128"/>
              </a:rPr>
              <a:t>s </a:t>
            </a:r>
            <a:r>
              <a:rPr lang="en-US" altLang="ja-JP" dirty="0" smtClean="0">
                <a:solidFill>
                  <a:srgbClr val="000000"/>
                </a:solidFill>
                <a:ea typeface="ヒラギノ角ゴ Pro W3" pitchFamily="-84" charset="-128"/>
              </a:rPr>
              <a:t>required return on equal-risk investments, which is the opportunity cost of tying up funds in accounts receivable, is 15%.</a:t>
            </a:r>
            <a:endParaRPr lang="en-US" altLang="en-US" dirty="0" smtClean="0">
              <a:solidFill>
                <a:srgbClr val="000000"/>
              </a:solidFill>
              <a:ea typeface="ヒラギノ角ゴ Pro W3" pitchFamily="-84" charset="-128"/>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altLang="en-US" dirty="0" smtClean="0">
                <a:ea typeface="ヒラギノ角ゴ Pro W3" pitchFamily="-84" charset="-128"/>
              </a:rPr>
              <a:t>Accounts Receivable Management: </a:t>
            </a:r>
            <a:br>
              <a:rPr lang="en-US" altLang="en-US" dirty="0" smtClean="0">
                <a:ea typeface="ヒラギノ角ゴ Pro W3" pitchFamily="-84" charset="-128"/>
              </a:rPr>
            </a:br>
            <a:r>
              <a:rPr lang="en-US" altLang="en-US" dirty="0" smtClean="0">
                <a:ea typeface="ヒラギノ角ゴ Pro W3" pitchFamily="-84" charset="-128"/>
              </a:rPr>
              <a:t>Credit Selection and Standards </a:t>
            </a:r>
          </a:p>
        </p:txBody>
      </p:sp>
      <p:sp>
        <p:nvSpPr>
          <p:cNvPr id="50179" name="Rectangle 3"/>
          <p:cNvSpPr>
            <a:spLocks noGrp="1" noChangeArrowheads="1"/>
          </p:cNvSpPr>
          <p:nvPr>
            <p:ph idx="1"/>
          </p:nvPr>
        </p:nvSpPr>
        <p:spPr/>
        <p:txBody>
          <a:bodyPr/>
          <a:lstStyle/>
          <a:p>
            <a:pPr marL="0" indent="0" eaLnBrk="1" hangingPunct="1">
              <a:buFontTx/>
              <a:buNone/>
            </a:pPr>
            <a:r>
              <a:rPr lang="en-US" altLang="en-US" smtClean="0">
                <a:ea typeface="ヒラギノ角ゴ Pro W3" pitchFamily="-84" charset="-128"/>
              </a:rPr>
              <a:t>Because fixed costs are </a:t>
            </a:r>
            <a:r>
              <a:rPr lang="ja-JP" altLang="en-US" smtClean="0">
                <a:ea typeface="ヒラギノ角ゴ Pro W3" pitchFamily="-84" charset="-128"/>
              </a:rPr>
              <a:t>“</a:t>
            </a:r>
            <a:r>
              <a:rPr lang="en-US" altLang="ja-JP" smtClean="0">
                <a:ea typeface="ヒラギノ角ゴ Pro W3" pitchFamily="-84" charset="-128"/>
              </a:rPr>
              <a:t>sunk</a:t>
            </a:r>
            <a:r>
              <a:rPr lang="ja-JP" altLang="en-US" smtClean="0">
                <a:ea typeface="ヒラギノ角ゴ Pro W3" pitchFamily="-84" charset="-128"/>
              </a:rPr>
              <a:t>”</a:t>
            </a:r>
            <a:r>
              <a:rPr lang="en-US" altLang="ja-JP" smtClean="0">
                <a:ea typeface="ヒラギノ角ゴ Pro W3" pitchFamily="-84" charset="-128"/>
              </a:rPr>
              <a:t> and therefore are unaffected by a change in the sales level, the only cost relevant to a change in sales is variable costs. Sales are expected to increase by 5%, or 3,000 units. The profit contribution per unit will equal the difference between the sale price per unit ($10) and the variable cost per unit ($6). The profit contribution per unit therefore will be $4. The total additional profit contribution from sales will be $12,000 (3,000 units </a:t>
            </a:r>
            <a:r>
              <a:rPr lang="en-US" altLang="ja-JP" smtClean="0">
                <a:ea typeface="ヒラギノ角ゴ Pro W3" pitchFamily="-84" charset="-128"/>
                <a:sym typeface="Symbol" pitchFamily="18" charset="2"/>
              </a:rPr>
              <a:t></a:t>
            </a:r>
            <a:r>
              <a:rPr lang="en-US" altLang="ja-JP" smtClean="0">
                <a:ea typeface="ヒラギノ角ゴ Pro W3" pitchFamily="-84" charset="-128"/>
              </a:rPr>
              <a:t> $4 per unit).</a:t>
            </a:r>
            <a:endParaRPr lang="en-US" altLang="en-US" smtClean="0">
              <a:ea typeface="ヒラギノ角ゴ Pro W3" pitchFamily="-84" charset="-128"/>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altLang="en-US" dirty="0" smtClean="0">
                <a:ea typeface="ヒラギノ角ゴ Pro W3" pitchFamily="-84" charset="-128"/>
              </a:rPr>
              <a:t>Accounts Receivable Management: </a:t>
            </a:r>
            <a:br>
              <a:rPr lang="en-US" altLang="en-US" dirty="0" smtClean="0">
                <a:ea typeface="ヒラギノ角ゴ Pro W3" pitchFamily="-84" charset="-128"/>
              </a:rPr>
            </a:br>
            <a:r>
              <a:rPr lang="en-US" altLang="en-US" dirty="0" smtClean="0">
                <a:ea typeface="ヒラギノ角ゴ Pro W3" pitchFamily="-84" charset="-128"/>
              </a:rPr>
              <a:t>Credit Selection and Standards </a:t>
            </a:r>
          </a:p>
        </p:txBody>
      </p:sp>
      <p:sp>
        <p:nvSpPr>
          <p:cNvPr id="51203" name="Rectangle 3"/>
          <p:cNvSpPr>
            <a:spLocks noGrp="1" noChangeArrowheads="1"/>
          </p:cNvSpPr>
          <p:nvPr>
            <p:ph idx="4294967295"/>
          </p:nvPr>
        </p:nvSpPr>
        <p:spPr/>
        <p:txBody>
          <a:bodyPr/>
          <a:lstStyle/>
          <a:p>
            <a:pPr marL="0" indent="0" eaLnBrk="1" hangingPunct="1">
              <a:buFontTx/>
              <a:buNone/>
            </a:pPr>
            <a:r>
              <a:rPr lang="en-US" altLang="en-US" smtClean="0">
                <a:solidFill>
                  <a:srgbClr val="000000"/>
                </a:solidFill>
                <a:ea typeface="ヒラギノ角ゴ Pro W3" pitchFamily="-84" charset="-128"/>
              </a:rPr>
              <a:t>To determine the cost of the marginal investment in accounts receivable, Dodd must find the difference between the cost of carrying receivables under the two credit standards. Because its concern is only with the out-of-pocket costs, the relevant cost is the variable cost. The average investment in accounts receivable can be calculated by using the following formula:</a:t>
            </a:r>
          </a:p>
        </p:txBody>
      </p:sp>
      <p:pic>
        <p:nvPicPr>
          <p:cNvPr id="51204" name="Picture 8" descr="eq15_09.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 y="4648200"/>
            <a:ext cx="76200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5" name="Picture 9" descr="eq15_09b.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5638800"/>
            <a:ext cx="74676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04"/>
                                        </p:tgtEl>
                                        <p:attrNameLst>
                                          <p:attrName>style.visibility</p:attrName>
                                        </p:attrNameLst>
                                      </p:cBhvr>
                                      <p:to>
                                        <p:strVal val="visible"/>
                                      </p:to>
                                    </p:set>
                                    <p:animEffect transition="in" filter="fade">
                                      <p:cBhvr>
                                        <p:cTn id="7" dur="500"/>
                                        <p:tgtEl>
                                          <p:spTgt spid="5120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1205"/>
                                        </p:tgtEl>
                                        <p:attrNameLst>
                                          <p:attrName>style.visibility</p:attrName>
                                        </p:attrNameLst>
                                      </p:cBhvr>
                                      <p:to>
                                        <p:strVal val="visible"/>
                                      </p:to>
                                    </p:set>
                                    <p:animEffect transition="in" filter="wipe(left)">
                                      <p:cBhvr>
                                        <p:cTn id="12" dur="500"/>
                                        <p:tgtEl>
                                          <p:spTgt spid="51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smtClean="0">
                <a:solidFill>
                  <a:srgbClr val="000000"/>
                </a:solidFill>
                <a:ea typeface="ヒラギノ角ゴ Pro W3" pitchFamily="-84" charset="-128"/>
              </a:rPr>
              <a:t>Matter of Fact</a:t>
            </a:r>
          </a:p>
        </p:txBody>
      </p:sp>
      <p:sp>
        <p:nvSpPr>
          <p:cNvPr id="7171" name="Rectangle 3"/>
          <p:cNvSpPr>
            <a:spLocks noGrp="1" noChangeArrowheads="1"/>
          </p:cNvSpPr>
          <p:nvPr>
            <p:ph idx="1"/>
          </p:nvPr>
        </p:nvSpPr>
        <p:spPr>
          <a:xfrm>
            <a:off x="381000" y="1143000"/>
            <a:ext cx="8382000" cy="4648200"/>
          </a:xfrm>
        </p:spPr>
        <p:txBody>
          <a:bodyPr/>
          <a:lstStyle/>
          <a:p>
            <a:pPr eaLnBrk="1" hangingPunct="1">
              <a:buFontTx/>
              <a:buNone/>
            </a:pPr>
            <a:r>
              <a:rPr lang="en-US" altLang="en-US" dirty="0" smtClean="0">
                <a:solidFill>
                  <a:srgbClr val="000000"/>
                </a:solidFill>
                <a:ea typeface="ヒラギノ角ゴ Pro W3" pitchFamily="-84" charset="-128"/>
              </a:rPr>
              <a:t>CFOs Value Working Capital Management</a:t>
            </a:r>
          </a:p>
          <a:p>
            <a:pPr lvl="1" eaLnBrk="1" hangingPunct="1"/>
            <a:r>
              <a:rPr lang="en-US" altLang="en-US" dirty="0" smtClean="0">
                <a:solidFill>
                  <a:srgbClr val="000000"/>
                </a:solidFill>
                <a:ea typeface="ヒラギノ角ゴ Pro W3" pitchFamily="-84" charset="-128"/>
              </a:rPr>
              <a:t>A survey of CFOs from firms around the world suggests that working capital management is at the top of the list of most valued finance functions. </a:t>
            </a:r>
          </a:p>
          <a:p>
            <a:pPr lvl="1" eaLnBrk="1" hangingPunct="1"/>
            <a:r>
              <a:rPr lang="en-US" altLang="en-US" dirty="0" smtClean="0">
                <a:solidFill>
                  <a:srgbClr val="000000"/>
                </a:solidFill>
                <a:ea typeface="ヒラギノ角ゴ Pro W3" pitchFamily="-84" charset="-128"/>
              </a:rPr>
              <a:t>Among 19 different finance functions, CFOs surveyed viewed working capital management as equally important as capital structure, debt issuance and management, bank relationships, and tax management. </a:t>
            </a:r>
          </a:p>
          <a:p>
            <a:pPr lvl="1" eaLnBrk="1" hangingPunct="1"/>
            <a:r>
              <a:rPr lang="en-US" altLang="en-US" dirty="0" smtClean="0">
                <a:solidFill>
                  <a:srgbClr val="000000"/>
                </a:solidFill>
                <a:ea typeface="ヒラギノ角ゴ Pro W3" pitchFamily="-84" charset="-128"/>
              </a:rPr>
              <a:t>CFOs viewed the performance of working capital management as only being better than the performance of pension management. </a:t>
            </a:r>
          </a:p>
          <a:p>
            <a:pPr lvl="1" eaLnBrk="1" hangingPunct="1"/>
            <a:r>
              <a:rPr lang="en-US" altLang="en-US" dirty="0" smtClean="0">
                <a:solidFill>
                  <a:srgbClr val="000000"/>
                </a:solidFill>
                <a:ea typeface="ヒラギノ角ゴ Pro W3" pitchFamily="-84" charset="-128"/>
              </a:rPr>
              <a:t>Consistent with their view that working capital management is a high value but low satisfaction activity, it was identified as the finance function second most in need of additional resources.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altLang="en-US" dirty="0" smtClean="0">
                <a:ea typeface="ヒラギノ角ゴ Pro W3" pitchFamily="-84" charset="-128"/>
              </a:rPr>
              <a:t>Accounts Receivable Management: </a:t>
            </a:r>
            <a:br>
              <a:rPr lang="en-US" altLang="en-US" dirty="0" smtClean="0">
                <a:ea typeface="ヒラギノ角ゴ Pro W3" pitchFamily="-84" charset="-128"/>
              </a:rPr>
            </a:br>
            <a:r>
              <a:rPr lang="en-US" altLang="en-US" dirty="0" smtClean="0">
                <a:ea typeface="ヒラギノ角ゴ Pro W3" pitchFamily="-84" charset="-128"/>
              </a:rPr>
              <a:t>Credit Selection and Standards </a:t>
            </a:r>
          </a:p>
        </p:txBody>
      </p:sp>
      <p:sp>
        <p:nvSpPr>
          <p:cNvPr id="52227" name="Rectangle 3"/>
          <p:cNvSpPr>
            <a:spLocks noGrp="1" noChangeArrowheads="1"/>
          </p:cNvSpPr>
          <p:nvPr>
            <p:ph idx="4294967295"/>
          </p:nvPr>
        </p:nvSpPr>
        <p:spPr/>
        <p:txBody>
          <a:bodyPr/>
          <a:lstStyle/>
          <a:p>
            <a:pPr marL="0" indent="0" eaLnBrk="1" hangingPunct="1">
              <a:buFontTx/>
              <a:buNone/>
            </a:pPr>
            <a:r>
              <a:rPr lang="en-US" altLang="en-US" smtClean="0">
                <a:solidFill>
                  <a:srgbClr val="000000"/>
                </a:solidFill>
                <a:ea typeface="ヒラギノ角ゴ Pro W3" pitchFamily="-84" charset="-128"/>
              </a:rPr>
              <a:t>Total variable cost of annual sales</a:t>
            </a:r>
          </a:p>
          <a:p>
            <a:pPr lvl="1" eaLnBrk="1" hangingPunct="1"/>
            <a:r>
              <a:rPr lang="en-US" altLang="en-US" smtClean="0">
                <a:solidFill>
                  <a:srgbClr val="000000"/>
                </a:solidFill>
                <a:ea typeface="ヒラギノ角ゴ Pro W3" pitchFamily="-84" charset="-128"/>
              </a:rPr>
              <a:t>Under present plan: ($6 </a:t>
            </a:r>
            <a:r>
              <a:rPr lang="en-US" altLang="en-US" smtClean="0">
                <a:solidFill>
                  <a:srgbClr val="000000"/>
                </a:solidFill>
                <a:ea typeface="ヒラギノ角ゴ Pro W3" pitchFamily="-84" charset="-128"/>
                <a:sym typeface="Symbol" pitchFamily="18" charset="2"/>
              </a:rPr>
              <a:t></a:t>
            </a:r>
            <a:r>
              <a:rPr lang="en-US" altLang="en-US" smtClean="0">
                <a:solidFill>
                  <a:srgbClr val="000000"/>
                </a:solidFill>
                <a:ea typeface="ヒラギノ角ゴ Pro W3" pitchFamily="-84" charset="-128"/>
              </a:rPr>
              <a:t> 60,000 units) = $360,000</a:t>
            </a:r>
          </a:p>
          <a:p>
            <a:pPr lvl="1" eaLnBrk="1" hangingPunct="1"/>
            <a:r>
              <a:rPr lang="en-US" altLang="en-US" smtClean="0">
                <a:solidFill>
                  <a:srgbClr val="000000"/>
                </a:solidFill>
                <a:ea typeface="ヒラギノ角ゴ Pro W3" pitchFamily="-84" charset="-128"/>
              </a:rPr>
              <a:t>Under proposed plan: ($6 </a:t>
            </a:r>
            <a:r>
              <a:rPr lang="en-US" altLang="en-US" smtClean="0">
                <a:solidFill>
                  <a:srgbClr val="000000"/>
                </a:solidFill>
                <a:ea typeface="ヒラギノ角ゴ Pro W3" pitchFamily="-84" charset="-128"/>
                <a:sym typeface="Symbol" pitchFamily="18" charset="2"/>
              </a:rPr>
              <a:t></a:t>
            </a:r>
            <a:r>
              <a:rPr lang="en-US" altLang="en-US" smtClean="0">
                <a:solidFill>
                  <a:srgbClr val="000000"/>
                </a:solidFill>
                <a:ea typeface="ヒラギノ角ゴ Pro W3" pitchFamily="-84" charset="-128"/>
              </a:rPr>
              <a:t> 63,000 units) = $378,000</a:t>
            </a:r>
          </a:p>
          <a:p>
            <a:pPr marL="0" indent="0" eaLnBrk="1" hangingPunct="1">
              <a:buFontTx/>
              <a:buNone/>
            </a:pPr>
            <a:r>
              <a:rPr lang="en-US" altLang="en-US" smtClean="0">
                <a:solidFill>
                  <a:srgbClr val="000000"/>
                </a:solidFill>
                <a:ea typeface="ヒラギノ角ゴ Pro W3" pitchFamily="-84" charset="-128"/>
              </a:rPr>
              <a:t>The turnover of accounts receivable is the number of times each year that the firm</a:t>
            </a:r>
            <a:r>
              <a:rPr lang="ja-JP" altLang="en-US" smtClean="0">
                <a:solidFill>
                  <a:srgbClr val="000000"/>
                </a:solidFill>
                <a:ea typeface="ヒラギノ角ゴ Pro W3" pitchFamily="-84" charset="-128"/>
              </a:rPr>
              <a:t>’</a:t>
            </a:r>
            <a:r>
              <a:rPr lang="en-US" altLang="ja-JP" smtClean="0">
                <a:solidFill>
                  <a:srgbClr val="000000"/>
                </a:solidFill>
                <a:ea typeface="ヒラギノ角ゴ Pro W3" pitchFamily="-84" charset="-128"/>
              </a:rPr>
              <a:t>s accounts receivable are actually turned into cash. It is found by dividing the average collection period into 365 (the number of days assumed in a year).</a:t>
            </a:r>
            <a:endParaRPr lang="en-US" altLang="en-US" smtClean="0">
              <a:solidFill>
                <a:srgbClr val="000000"/>
              </a:solidFill>
              <a:ea typeface="ヒラギノ角ゴ Pro W3" pitchFamily="-84" charset="-128"/>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altLang="en-US" dirty="0" smtClean="0">
                <a:solidFill>
                  <a:srgbClr val="000000"/>
                </a:solidFill>
                <a:ea typeface="ヒラギノ角ゴ Pro W3" pitchFamily="-84" charset="-128"/>
              </a:rPr>
              <a:t>Accounts Receivable Management: </a:t>
            </a:r>
            <a:br>
              <a:rPr lang="en-US" altLang="en-US" dirty="0" smtClean="0">
                <a:solidFill>
                  <a:srgbClr val="000000"/>
                </a:solidFill>
                <a:ea typeface="ヒラギノ角ゴ Pro W3" pitchFamily="-84" charset="-128"/>
              </a:rPr>
            </a:br>
            <a:r>
              <a:rPr lang="en-US" altLang="en-US" dirty="0" smtClean="0">
                <a:solidFill>
                  <a:srgbClr val="000000"/>
                </a:solidFill>
                <a:ea typeface="ヒラギノ角ゴ Pro W3" pitchFamily="-84" charset="-128"/>
              </a:rPr>
              <a:t>Credit Selection and Standards </a:t>
            </a:r>
          </a:p>
        </p:txBody>
      </p:sp>
      <p:sp>
        <p:nvSpPr>
          <p:cNvPr id="53251" name="Rectangle 3"/>
          <p:cNvSpPr>
            <a:spLocks noGrp="1" noChangeArrowheads="1"/>
          </p:cNvSpPr>
          <p:nvPr>
            <p:ph idx="4294967295"/>
          </p:nvPr>
        </p:nvSpPr>
        <p:spPr>
          <a:xfrm>
            <a:off x="381000" y="1295400"/>
            <a:ext cx="8382000" cy="4648200"/>
          </a:xfrm>
        </p:spPr>
        <p:txBody>
          <a:bodyPr/>
          <a:lstStyle/>
          <a:p>
            <a:pPr marL="0" indent="0" eaLnBrk="1" hangingPunct="1">
              <a:buFontTx/>
              <a:buNone/>
              <a:tabLst>
                <a:tab pos="3543300" algn="l"/>
              </a:tabLst>
            </a:pPr>
            <a:r>
              <a:rPr lang="en-US" altLang="en-US" dirty="0" smtClean="0">
                <a:solidFill>
                  <a:srgbClr val="000000"/>
                </a:solidFill>
                <a:ea typeface="ヒラギノ角ゴ Pro W3" pitchFamily="-84" charset="-128"/>
              </a:rPr>
              <a:t>Turnover of accounts </a:t>
            </a:r>
            <a:r>
              <a:rPr lang="en-US" altLang="en-US" dirty="0" smtClean="0">
                <a:solidFill>
                  <a:srgbClr val="000000"/>
                </a:solidFill>
                <a:ea typeface="ヒラギノ角ゴ Pro W3" pitchFamily="-84" charset="-128"/>
              </a:rPr>
              <a:t>receivable</a:t>
            </a:r>
            <a:br>
              <a:rPr lang="en-US" altLang="en-US" dirty="0" smtClean="0">
                <a:solidFill>
                  <a:srgbClr val="000000"/>
                </a:solidFill>
                <a:ea typeface="ヒラギノ角ゴ Pro W3" pitchFamily="-84" charset="-128"/>
              </a:rPr>
            </a:br>
            <a:endParaRPr lang="en-US" altLang="en-US" dirty="0" smtClean="0">
              <a:solidFill>
                <a:srgbClr val="000000"/>
              </a:solidFill>
              <a:ea typeface="ヒラギノ角ゴ Pro W3" pitchFamily="-84" charset="-128"/>
            </a:endParaRPr>
          </a:p>
          <a:p>
            <a:pPr marL="0" indent="0" eaLnBrk="1" hangingPunct="1">
              <a:buFontTx/>
              <a:buNone/>
              <a:tabLst>
                <a:tab pos="3543300" algn="l"/>
              </a:tabLst>
            </a:pPr>
            <a:endParaRPr lang="en-US" altLang="en-US" dirty="0" smtClean="0">
              <a:solidFill>
                <a:srgbClr val="000000"/>
              </a:solidFill>
              <a:ea typeface="ヒラギノ角ゴ Pro W3" pitchFamily="-84" charset="-128"/>
            </a:endParaRPr>
          </a:p>
          <a:p>
            <a:pPr lvl="1" eaLnBrk="1" hangingPunct="1">
              <a:tabLst>
                <a:tab pos="3543300" algn="l"/>
              </a:tabLst>
            </a:pPr>
            <a:r>
              <a:rPr lang="en-US" altLang="en-US" dirty="0" smtClean="0">
                <a:solidFill>
                  <a:srgbClr val="000000"/>
                </a:solidFill>
                <a:ea typeface="ヒラギノ角ゴ Pro W3" pitchFamily="-84" charset="-128"/>
              </a:rPr>
              <a:t>Under present plan: 	(365/30) = 12.2</a:t>
            </a:r>
          </a:p>
          <a:p>
            <a:pPr lvl="1" eaLnBrk="1" hangingPunct="1">
              <a:tabLst>
                <a:tab pos="3543300" algn="l"/>
              </a:tabLst>
            </a:pPr>
            <a:r>
              <a:rPr lang="en-US" altLang="en-US" dirty="0" smtClean="0">
                <a:solidFill>
                  <a:srgbClr val="000000"/>
                </a:solidFill>
                <a:ea typeface="ヒラギノ角ゴ Pro W3" pitchFamily="-84" charset="-128"/>
              </a:rPr>
              <a:t>Under proposed plan:	(365/45) = 8.1</a:t>
            </a:r>
          </a:p>
          <a:p>
            <a:pPr marL="0" indent="0" eaLnBrk="1" hangingPunct="1">
              <a:buFontTx/>
              <a:buNone/>
              <a:tabLst>
                <a:tab pos="3543300" algn="l"/>
              </a:tabLst>
            </a:pPr>
            <a:r>
              <a:rPr lang="en-US" altLang="en-US" dirty="0" smtClean="0">
                <a:solidFill>
                  <a:srgbClr val="000000"/>
                </a:solidFill>
                <a:ea typeface="ヒラギノ角ゴ Pro W3" pitchFamily="-84" charset="-128"/>
              </a:rPr>
              <a:t>By substituting the cost and turnover data just calculated into the average investment in accounts receivable equation for each case, we get the following average investments in accounts receivable</a:t>
            </a:r>
            <a:r>
              <a:rPr lang="en-US" altLang="en-US" dirty="0" smtClean="0">
                <a:solidFill>
                  <a:srgbClr val="000000"/>
                </a:solidFill>
                <a:ea typeface="ヒラギノ角ゴ Pro W3" pitchFamily="-84" charset="-128"/>
              </a:rPr>
              <a:t>:</a:t>
            </a:r>
          </a:p>
          <a:p>
            <a:pPr marL="0" indent="0" eaLnBrk="1" hangingPunct="1">
              <a:buFontTx/>
              <a:buNone/>
              <a:tabLst>
                <a:tab pos="3543300" algn="l"/>
              </a:tabLst>
            </a:pPr>
            <a:r>
              <a:rPr lang="en-US" altLang="en-US" dirty="0">
                <a:solidFill>
                  <a:srgbClr val="000000"/>
                </a:solidFill>
                <a:ea typeface="ヒラギノ角ゴ Pro W3" pitchFamily="-84" charset="-128"/>
              </a:rPr>
              <a:t/>
            </a:r>
            <a:br>
              <a:rPr lang="en-US" altLang="en-US" dirty="0">
                <a:solidFill>
                  <a:srgbClr val="000000"/>
                </a:solidFill>
                <a:ea typeface="ヒラギノ角ゴ Pro W3" pitchFamily="-84" charset="-128"/>
              </a:rPr>
            </a:br>
            <a:endParaRPr lang="en-US" altLang="en-US" dirty="0" smtClean="0">
              <a:solidFill>
                <a:srgbClr val="000000"/>
              </a:solidFill>
              <a:ea typeface="ヒラギノ角ゴ Pro W3" pitchFamily="-84" charset="-128"/>
            </a:endParaRPr>
          </a:p>
          <a:p>
            <a:pPr lvl="1" eaLnBrk="1" hangingPunct="1">
              <a:tabLst>
                <a:tab pos="3543300" algn="l"/>
              </a:tabLst>
            </a:pPr>
            <a:r>
              <a:rPr lang="en-US" altLang="en-US" dirty="0" smtClean="0">
                <a:solidFill>
                  <a:srgbClr val="000000"/>
                </a:solidFill>
                <a:ea typeface="ヒラギノ角ゴ Pro W3" pitchFamily="-84" charset="-128"/>
              </a:rPr>
              <a:t>Under present plan:	($360,000/12.2) = $29,508</a:t>
            </a:r>
          </a:p>
          <a:p>
            <a:pPr lvl="1" eaLnBrk="1" hangingPunct="1">
              <a:tabLst>
                <a:tab pos="3543300" algn="l"/>
              </a:tabLst>
            </a:pPr>
            <a:r>
              <a:rPr lang="en-US" altLang="en-US" dirty="0" smtClean="0">
                <a:solidFill>
                  <a:srgbClr val="000000"/>
                </a:solidFill>
                <a:ea typeface="ヒラギノ角ゴ Pro W3" pitchFamily="-84" charset="-128"/>
              </a:rPr>
              <a:t>Under proposed plan:	  ($378,000/8.1) = $46,667</a:t>
            </a:r>
          </a:p>
        </p:txBody>
      </p:sp>
      <p:pic>
        <p:nvPicPr>
          <p:cNvPr id="4" name="Picture 9" descr="eq15_09b.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752600"/>
            <a:ext cx="74676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eq15_09.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4724400"/>
            <a:ext cx="7620000"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altLang="en-US" dirty="0" smtClean="0">
                <a:ea typeface="ヒラギノ角ゴ Pro W3" pitchFamily="-84" charset="-128"/>
              </a:rPr>
              <a:t>Accounts Receivable Management: </a:t>
            </a:r>
            <a:br>
              <a:rPr lang="en-US" altLang="en-US" dirty="0" smtClean="0">
                <a:ea typeface="ヒラギノ角ゴ Pro W3" pitchFamily="-84" charset="-128"/>
              </a:rPr>
            </a:br>
            <a:r>
              <a:rPr lang="en-US" altLang="en-US" dirty="0" smtClean="0">
                <a:ea typeface="ヒラギノ角ゴ Pro W3" pitchFamily="-84" charset="-128"/>
              </a:rPr>
              <a:t>Credit Selection and Standards </a:t>
            </a:r>
          </a:p>
        </p:txBody>
      </p:sp>
      <p:sp>
        <p:nvSpPr>
          <p:cNvPr id="54275" name="Rectangle 3"/>
          <p:cNvSpPr>
            <a:spLocks noGrp="1" noChangeArrowheads="1"/>
          </p:cNvSpPr>
          <p:nvPr>
            <p:ph idx="4294967295"/>
          </p:nvPr>
        </p:nvSpPr>
        <p:spPr>
          <a:xfrm>
            <a:off x="457200" y="1447800"/>
            <a:ext cx="8382000" cy="4648200"/>
          </a:xfrm>
        </p:spPr>
        <p:txBody>
          <a:bodyPr/>
          <a:lstStyle/>
          <a:p>
            <a:pPr marL="0" indent="0" eaLnBrk="1" hangingPunct="1">
              <a:lnSpc>
                <a:spcPct val="90000"/>
              </a:lnSpc>
              <a:buFontTx/>
              <a:buNone/>
              <a:tabLst>
                <a:tab pos="685800" algn="l"/>
                <a:tab pos="7150100" algn="r"/>
              </a:tabLst>
            </a:pPr>
            <a:r>
              <a:rPr lang="en-US" altLang="en-US" sz="2000" smtClean="0">
                <a:solidFill>
                  <a:srgbClr val="000000"/>
                </a:solidFill>
                <a:ea typeface="ヒラギノ角ゴ Pro W3" pitchFamily="-84" charset="-128"/>
              </a:rPr>
              <a:t>Cost of marginal investment in accounts receivable</a:t>
            </a:r>
          </a:p>
          <a:p>
            <a:pPr marL="0" indent="0" eaLnBrk="1" hangingPunct="1">
              <a:lnSpc>
                <a:spcPct val="90000"/>
              </a:lnSpc>
              <a:buFontTx/>
              <a:buNone/>
              <a:tabLst>
                <a:tab pos="685800" algn="l"/>
                <a:tab pos="7150100" algn="r"/>
              </a:tabLst>
            </a:pPr>
            <a:endParaRPr lang="en-US" altLang="en-US" sz="2000" smtClean="0">
              <a:solidFill>
                <a:srgbClr val="000000"/>
              </a:solidFill>
              <a:ea typeface="ヒラギノ角ゴ Pro W3" pitchFamily="-84" charset="-128"/>
            </a:endParaRPr>
          </a:p>
          <a:p>
            <a:pPr lvl="1" eaLnBrk="1" hangingPunct="1">
              <a:lnSpc>
                <a:spcPct val="90000"/>
              </a:lnSpc>
              <a:spcBef>
                <a:spcPts val="200"/>
              </a:spcBef>
              <a:spcAft>
                <a:spcPts val="200"/>
              </a:spcAft>
              <a:buFont typeface="Times" pitchFamily="-84" charset="0"/>
              <a:buNone/>
              <a:tabLst>
                <a:tab pos="685800" algn="l"/>
                <a:tab pos="7150100" algn="r"/>
              </a:tabLst>
            </a:pPr>
            <a:r>
              <a:rPr lang="en-US" altLang="en-US" sz="1800" smtClean="0">
                <a:solidFill>
                  <a:srgbClr val="000000"/>
                </a:solidFill>
                <a:ea typeface="ヒラギノ角ゴ Pro W3" pitchFamily="-84" charset="-128"/>
              </a:rPr>
              <a:t>	Average investment under proposed plan	$46,667</a:t>
            </a:r>
          </a:p>
          <a:p>
            <a:pPr lvl="1" eaLnBrk="1" hangingPunct="1">
              <a:lnSpc>
                <a:spcPct val="90000"/>
              </a:lnSpc>
              <a:spcBef>
                <a:spcPts val="200"/>
              </a:spcBef>
              <a:spcAft>
                <a:spcPts val="200"/>
              </a:spcAft>
              <a:buFont typeface="Times" pitchFamily="-84" charset="0"/>
              <a:buNone/>
              <a:tabLst>
                <a:tab pos="685800" algn="l"/>
                <a:tab pos="7150100" algn="r"/>
              </a:tabLst>
            </a:pPr>
            <a:r>
              <a:rPr lang="en-US" altLang="en-US" sz="1800" smtClean="0">
                <a:solidFill>
                  <a:srgbClr val="000000"/>
                </a:solidFill>
                <a:ea typeface="ヒラギノ角ゴ Pro W3" pitchFamily="-84" charset="-128"/>
              </a:rPr>
              <a:t>– Average investment under present plan	</a:t>
            </a:r>
            <a:r>
              <a:rPr lang="en-US" altLang="en-US" sz="1800" u="sng" smtClean="0">
                <a:solidFill>
                  <a:srgbClr val="000000"/>
                </a:solidFill>
                <a:ea typeface="ヒラギノ角ゴ Pro W3" pitchFamily="-84" charset="-128"/>
              </a:rPr>
              <a:t> 29,508</a:t>
            </a:r>
            <a:endParaRPr lang="en-US" altLang="en-US" sz="1800" smtClean="0">
              <a:solidFill>
                <a:srgbClr val="000000"/>
              </a:solidFill>
              <a:ea typeface="ヒラギノ角ゴ Pro W3" pitchFamily="-84" charset="-128"/>
            </a:endParaRPr>
          </a:p>
          <a:p>
            <a:pPr lvl="1" eaLnBrk="1" hangingPunct="1">
              <a:lnSpc>
                <a:spcPct val="90000"/>
              </a:lnSpc>
              <a:spcBef>
                <a:spcPts val="200"/>
              </a:spcBef>
              <a:spcAft>
                <a:spcPts val="200"/>
              </a:spcAft>
              <a:buFont typeface="Times" pitchFamily="-84" charset="0"/>
              <a:buNone/>
              <a:tabLst>
                <a:tab pos="685800" algn="l"/>
                <a:tab pos="7150100" algn="r"/>
              </a:tabLst>
            </a:pPr>
            <a:r>
              <a:rPr lang="en-US" altLang="en-US" sz="1800" smtClean="0">
                <a:solidFill>
                  <a:srgbClr val="000000"/>
                </a:solidFill>
                <a:ea typeface="ヒラギノ角ゴ Pro W3" pitchFamily="-84" charset="-128"/>
              </a:rPr>
              <a:t>	Marginal investment in accounts receivable	$17,159</a:t>
            </a:r>
          </a:p>
          <a:p>
            <a:pPr lvl="1" eaLnBrk="1" hangingPunct="1">
              <a:lnSpc>
                <a:spcPct val="90000"/>
              </a:lnSpc>
              <a:spcBef>
                <a:spcPts val="200"/>
              </a:spcBef>
              <a:spcAft>
                <a:spcPts val="200"/>
              </a:spcAft>
              <a:buFont typeface="Times" pitchFamily="-84" charset="0"/>
              <a:buNone/>
              <a:tabLst>
                <a:tab pos="685800" algn="l"/>
                <a:tab pos="7150100" algn="r"/>
              </a:tabLst>
            </a:pPr>
            <a:r>
              <a:rPr lang="en-US" altLang="en-US" sz="1800" smtClean="0">
                <a:solidFill>
                  <a:srgbClr val="000000"/>
                </a:solidFill>
                <a:ea typeface="ヒラギノ角ゴ Pro W3" pitchFamily="-84" charset="-128"/>
                <a:sym typeface="Symbol" pitchFamily="18" charset="2"/>
              </a:rPr>
              <a:t></a:t>
            </a:r>
            <a:r>
              <a:rPr lang="en-US" altLang="en-US" sz="1800" smtClean="0">
                <a:solidFill>
                  <a:srgbClr val="000000"/>
                </a:solidFill>
                <a:ea typeface="ヒラギノ角ゴ Pro W3" pitchFamily="-84" charset="-128"/>
              </a:rPr>
              <a:t> Required return on investment	</a:t>
            </a:r>
            <a:r>
              <a:rPr lang="en-US" altLang="en-US" sz="1800" u="sng" smtClean="0">
                <a:solidFill>
                  <a:srgbClr val="000000"/>
                </a:solidFill>
                <a:ea typeface="ヒラギノ角ゴ Pro W3" pitchFamily="-84" charset="-128"/>
              </a:rPr>
              <a:t> 0.15</a:t>
            </a:r>
            <a:endParaRPr lang="en-US" altLang="en-US" sz="1800" smtClean="0">
              <a:solidFill>
                <a:srgbClr val="000000"/>
              </a:solidFill>
              <a:ea typeface="ヒラギノ角ゴ Pro W3" pitchFamily="-84" charset="-128"/>
            </a:endParaRPr>
          </a:p>
          <a:p>
            <a:pPr lvl="1" eaLnBrk="1" hangingPunct="1">
              <a:lnSpc>
                <a:spcPct val="90000"/>
              </a:lnSpc>
              <a:spcBef>
                <a:spcPts val="200"/>
              </a:spcBef>
              <a:spcAft>
                <a:spcPts val="200"/>
              </a:spcAft>
              <a:buFont typeface="Times" pitchFamily="-84" charset="0"/>
              <a:buNone/>
              <a:tabLst>
                <a:tab pos="685800" algn="l"/>
                <a:tab pos="7150100" algn="r"/>
              </a:tabLst>
            </a:pPr>
            <a:r>
              <a:rPr lang="en-US" altLang="en-US" sz="1800" smtClean="0">
                <a:solidFill>
                  <a:srgbClr val="000000"/>
                </a:solidFill>
                <a:ea typeface="ヒラギノ角ゴ Pro W3" pitchFamily="-84" charset="-128"/>
              </a:rPr>
              <a:t>	Cost of marginal investment in A/R	</a:t>
            </a:r>
            <a:r>
              <a:rPr lang="en-US" altLang="en-US" sz="1800" u="sng" smtClean="0">
                <a:solidFill>
                  <a:srgbClr val="000000"/>
                </a:solidFill>
                <a:ea typeface="ヒラギノ角ゴ Pro W3" pitchFamily="-84" charset="-128"/>
              </a:rPr>
              <a:t>$ 2,574</a:t>
            </a:r>
            <a:br>
              <a:rPr lang="en-US" altLang="en-US" sz="1800" u="sng" smtClean="0">
                <a:solidFill>
                  <a:srgbClr val="000000"/>
                </a:solidFill>
                <a:ea typeface="ヒラギノ角ゴ Pro W3" pitchFamily="-84" charset="-128"/>
              </a:rPr>
            </a:br>
            <a:endParaRPr lang="en-US" altLang="en-US" sz="1800" smtClean="0">
              <a:solidFill>
                <a:srgbClr val="000000"/>
              </a:solidFill>
              <a:ea typeface="ヒラギノ角ゴ Pro W3" pitchFamily="-84" charset="-128"/>
            </a:endParaRPr>
          </a:p>
          <a:p>
            <a:pPr marL="0" indent="0" eaLnBrk="1" hangingPunct="1">
              <a:lnSpc>
                <a:spcPct val="90000"/>
              </a:lnSpc>
              <a:buFontTx/>
              <a:buNone/>
              <a:tabLst>
                <a:tab pos="685800" algn="l"/>
                <a:tab pos="7150100" algn="r"/>
              </a:tabLst>
            </a:pPr>
            <a:r>
              <a:rPr lang="en-US" altLang="en-US" sz="2000" smtClean="0">
                <a:solidFill>
                  <a:srgbClr val="000000"/>
                </a:solidFill>
                <a:ea typeface="ヒラギノ角ゴ Pro W3" pitchFamily="-84" charset="-128"/>
              </a:rPr>
              <a:t>The resulting value of $2,574 is considered a cost because it represents the maximum amount that could have been earned on the $17,159 had it been placed in the best equal-risk investment alternative available at the firm</a:t>
            </a:r>
            <a:r>
              <a:rPr lang="ja-JP" altLang="en-US" sz="2000" smtClean="0">
                <a:solidFill>
                  <a:srgbClr val="000000"/>
                </a:solidFill>
                <a:ea typeface="ヒラギノ角ゴ Pro W3" pitchFamily="-84" charset="-128"/>
              </a:rPr>
              <a:t>’</a:t>
            </a:r>
            <a:r>
              <a:rPr lang="en-US" altLang="ja-JP" sz="2000" smtClean="0">
                <a:solidFill>
                  <a:srgbClr val="000000"/>
                </a:solidFill>
                <a:ea typeface="ヒラギノ角ゴ Pro W3" pitchFamily="-84" charset="-128"/>
              </a:rPr>
              <a:t>s required return on investment of 15%.</a:t>
            </a:r>
            <a:endParaRPr lang="en-US" altLang="en-US" sz="2000" smtClean="0">
              <a:solidFill>
                <a:srgbClr val="000000"/>
              </a:solidFill>
              <a:ea typeface="ヒラギノ角ゴ Pro W3" pitchFamily="-84" charset="-128"/>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altLang="en-US" dirty="0" smtClean="0">
                <a:ea typeface="ヒラギノ角ゴ Pro W3" pitchFamily="-84" charset="-128"/>
              </a:rPr>
              <a:t>Accounts Receivable Management: </a:t>
            </a:r>
            <a:br>
              <a:rPr lang="en-US" altLang="en-US" dirty="0" smtClean="0">
                <a:ea typeface="ヒラギノ角ゴ Pro W3" pitchFamily="-84" charset="-128"/>
              </a:rPr>
            </a:br>
            <a:r>
              <a:rPr lang="en-US" altLang="en-US" dirty="0" smtClean="0">
                <a:ea typeface="ヒラギノ角ゴ Pro W3" pitchFamily="-84" charset="-128"/>
              </a:rPr>
              <a:t>Credit Selection and Standards </a:t>
            </a:r>
          </a:p>
        </p:txBody>
      </p:sp>
      <p:sp>
        <p:nvSpPr>
          <p:cNvPr id="55299" name="Rectangle 3"/>
          <p:cNvSpPr>
            <a:spLocks noGrp="1" noChangeArrowheads="1"/>
          </p:cNvSpPr>
          <p:nvPr>
            <p:ph idx="4294967295"/>
          </p:nvPr>
        </p:nvSpPr>
        <p:spPr/>
        <p:txBody>
          <a:bodyPr/>
          <a:lstStyle/>
          <a:p>
            <a:pPr eaLnBrk="1" hangingPunct="1">
              <a:buFontTx/>
              <a:buNone/>
              <a:tabLst>
                <a:tab pos="7086600" algn="r"/>
                <a:tab pos="7150100" algn="l"/>
                <a:tab pos="8407400" algn="r"/>
              </a:tabLst>
            </a:pPr>
            <a:r>
              <a:rPr lang="en-US" altLang="en-US" sz="2800" dirty="0" smtClean="0">
                <a:solidFill>
                  <a:srgbClr val="000000"/>
                </a:solidFill>
                <a:ea typeface="ヒラギノ角ゴ Pro W3" pitchFamily="-84" charset="-128"/>
              </a:rPr>
              <a:t>Cost of marginal bad debts</a:t>
            </a:r>
          </a:p>
          <a:p>
            <a:pPr eaLnBrk="1" hangingPunct="1">
              <a:tabLst>
                <a:tab pos="7086600" algn="r"/>
                <a:tab pos="7150100" algn="l"/>
                <a:tab pos="8407400" algn="r"/>
              </a:tabLst>
            </a:pPr>
            <a:endParaRPr lang="en-US" altLang="en-US" sz="2800" dirty="0" smtClean="0">
              <a:solidFill>
                <a:srgbClr val="000000"/>
              </a:solidFill>
              <a:ea typeface="ヒラギノ角ゴ Pro W3" pitchFamily="-84" charset="-128"/>
            </a:endParaRPr>
          </a:p>
          <a:p>
            <a:pPr lvl="1" eaLnBrk="1" hangingPunct="1">
              <a:spcBef>
                <a:spcPts val="200"/>
              </a:spcBef>
              <a:spcAft>
                <a:spcPts val="200"/>
              </a:spcAft>
              <a:buFont typeface="Times" pitchFamily="-84" charset="0"/>
              <a:buNone/>
              <a:tabLst>
                <a:tab pos="7086600" algn="r"/>
                <a:tab pos="7150100" algn="l"/>
                <a:tab pos="8407400" algn="r"/>
              </a:tabLst>
            </a:pPr>
            <a:r>
              <a:rPr lang="en-US" altLang="en-US" dirty="0" smtClean="0">
                <a:solidFill>
                  <a:srgbClr val="000000"/>
                </a:solidFill>
                <a:ea typeface="ヒラギノ角ゴ Pro W3" pitchFamily="-84" charset="-128"/>
              </a:rPr>
              <a:t>Proposed plan: 	(0.02 </a:t>
            </a:r>
            <a:r>
              <a:rPr lang="en-US" altLang="en-US" dirty="0" smtClean="0">
                <a:solidFill>
                  <a:srgbClr val="000000"/>
                </a:solidFill>
                <a:ea typeface="ヒラギノ角ゴ Pro W3" pitchFamily="-84" charset="-128"/>
                <a:sym typeface="Symbol" pitchFamily="18" charset="2"/>
              </a:rPr>
              <a:t></a:t>
            </a:r>
            <a:r>
              <a:rPr lang="en-US" altLang="en-US" dirty="0" smtClean="0">
                <a:solidFill>
                  <a:srgbClr val="000000"/>
                </a:solidFill>
                <a:ea typeface="ヒラギノ角ゴ Pro W3" pitchFamily="-84" charset="-128"/>
              </a:rPr>
              <a:t> $10/unit </a:t>
            </a:r>
            <a:r>
              <a:rPr lang="en-US" altLang="en-US" dirty="0" smtClean="0">
                <a:solidFill>
                  <a:srgbClr val="000000"/>
                </a:solidFill>
                <a:ea typeface="ヒラギノ角ゴ Pro W3" pitchFamily="-84" charset="-128"/>
                <a:sym typeface="Symbol" pitchFamily="18" charset="2"/>
              </a:rPr>
              <a:t></a:t>
            </a:r>
            <a:r>
              <a:rPr lang="en-US" altLang="en-US" dirty="0" smtClean="0">
                <a:solidFill>
                  <a:srgbClr val="000000"/>
                </a:solidFill>
                <a:ea typeface="ヒラギノ角ゴ Pro W3" pitchFamily="-84" charset="-128"/>
              </a:rPr>
              <a:t> 63,000 units) = $12,600</a:t>
            </a:r>
            <a:br>
              <a:rPr lang="en-US" altLang="en-US" dirty="0" smtClean="0">
                <a:solidFill>
                  <a:srgbClr val="000000"/>
                </a:solidFill>
                <a:ea typeface="ヒラギノ角ゴ Pro W3" pitchFamily="-84" charset="-128"/>
              </a:rPr>
            </a:br>
            <a:endParaRPr lang="en-US" altLang="en-US" dirty="0" smtClean="0">
              <a:solidFill>
                <a:srgbClr val="000000"/>
              </a:solidFill>
              <a:ea typeface="ヒラギノ角ゴ Pro W3" pitchFamily="-84" charset="-128"/>
            </a:endParaRPr>
          </a:p>
          <a:p>
            <a:pPr lvl="1" eaLnBrk="1" hangingPunct="1">
              <a:spcBef>
                <a:spcPts val="200"/>
              </a:spcBef>
              <a:spcAft>
                <a:spcPts val="200"/>
              </a:spcAft>
              <a:buFont typeface="Times" pitchFamily="-84" charset="0"/>
              <a:buNone/>
              <a:tabLst>
                <a:tab pos="7086600" algn="r"/>
                <a:tab pos="7150100" algn="l"/>
                <a:tab pos="8407400" algn="r"/>
              </a:tabLst>
            </a:pPr>
            <a:r>
              <a:rPr lang="en-US" altLang="en-US" dirty="0" smtClean="0">
                <a:solidFill>
                  <a:srgbClr val="000000"/>
                </a:solidFill>
                <a:ea typeface="ヒラギノ角ゴ Pro W3" pitchFamily="-84" charset="-128"/>
              </a:rPr>
              <a:t>Present plan:	(0.01 </a:t>
            </a:r>
            <a:r>
              <a:rPr lang="en-US" altLang="en-US" dirty="0" smtClean="0">
                <a:solidFill>
                  <a:srgbClr val="000000"/>
                </a:solidFill>
                <a:ea typeface="ヒラギノ角ゴ Pro W3" pitchFamily="-84" charset="-128"/>
                <a:sym typeface="Symbol" pitchFamily="18" charset="2"/>
              </a:rPr>
              <a:t></a:t>
            </a:r>
            <a:r>
              <a:rPr lang="en-US" altLang="en-US" dirty="0" smtClean="0">
                <a:solidFill>
                  <a:srgbClr val="000000"/>
                </a:solidFill>
                <a:ea typeface="ヒラギノ角ゴ Pro W3" pitchFamily="-84" charset="-128"/>
              </a:rPr>
              <a:t> $10/unit </a:t>
            </a:r>
            <a:r>
              <a:rPr lang="en-US" altLang="en-US" dirty="0" smtClean="0">
                <a:solidFill>
                  <a:srgbClr val="000000"/>
                </a:solidFill>
                <a:ea typeface="ヒラギノ角ゴ Pro W3" pitchFamily="-84" charset="-128"/>
                <a:sym typeface="Symbol" pitchFamily="18" charset="2"/>
              </a:rPr>
              <a:t></a:t>
            </a:r>
            <a:r>
              <a:rPr lang="en-US" altLang="en-US" dirty="0" smtClean="0">
                <a:solidFill>
                  <a:srgbClr val="000000"/>
                </a:solidFill>
                <a:ea typeface="ヒラギノ角ゴ Pro W3" pitchFamily="-84" charset="-128"/>
              </a:rPr>
              <a:t> 60,000 units)    =    </a:t>
            </a:r>
            <a:r>
              <a:rPr lang="en-US" altLang="en-US" u="sng" dirty="0" smtClean="0">
                <a:solidFill>
                  <a:srgbClr val="000000"/>
                </a:solidFill>
                <a:ea typeface="ヒラギノ角ゴ Pro W3" pitchFamily="-84" charset="-128"/>
              </a:rPr>
              <a:t> 6,000</a:t>
            </a:r>
            <a:endParaRPr lang="en-US" altLang="en-US" dirty="0" smtClean="0">
              <a:solidFill>
                <a:srgbClr val="000000"/>
              </a:solidFill>
              <a:ea typeface="ヒラギノ角ゴ Pro W3" pitchFamily="-84" charset="-128"/>
            </a:endParaRPr>
          </a:p>
          <a:p>
            <a:pPr lvl="1" eaLnBrk="1" hangingPunct="1">
              <a:spcBef>
                <a:spcPts val="200"/>
              </a:spcBef>
              <a:spcAft>
                <a:spcPts val="200"/>
              </a:spcAft>
              <a:buFont typeface="Times" pitchFamily="-84" charset="0"/>
              <a:buNone/>
              <a:tabLst>
                <a:tab pos="7086600" algn="r"/>
                <a:tab pos="7150100" algn="l"/>
                <a:tab pos="8407400" algn="r"/>
              </a:tabLst>
            </a:pPr>
            <a:r>
              <a:rPr lang="en-US" altLang="en-US" dirty="0" smtClean="0">
                <a:solidFill>
                  <a:srgbClr val="000000"/>
                </a:solidFill>
                <a:ea typeface="ヒラギノ角ゴ Pro W3" pitchFamily="-84" charset="-128"/>
              </a:rPr>
              <a:t>Cost of marginal bad debts                                  </a:t>
            </a:r>
            <a:r>
              <a:rPr lang="en-US" altLang="en-US" u="dbl" dirty="0" smtClean="0">
                <a:solidFill>
                  <a:srgbClr val="000000"/>
                </a:solidFill>
                <a:ea typeface="ヒラギノ角ゴ Pro W3" pitchFamily="-84" charset="-128"/>
              </a:rPr>
              <a:t>$  6,600</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altLang="en-US" smtClean="0">
                <a:ea typeface="ヒラギノ角ゴ Pro W3" pitchFamily="-84" charset="-128"/>
              </a:rPr>
              <a:t>Table 14.2 Effects on Dodd Tool of a Relaxation in Credit Standards</a:t>
            </a:r>
          </a:p>
        </p:txBody>
      </p:sp>
      <p:sp>
        <p:nvSpPr>
          <p:cNvPr id="56323" name="TextBox 6"/>
          <p:cNvSpPr txBox="1">
            <a:spLocks noChangeArrowheads="1"/>
          </p:cNvSpPr>
          <p:nvPr/>
        </p:nvSpPr>
        <p:spPr bwMode="auto">
          <a:xfrm>
            <a:off x="381000" y="1219200"/>
            <a:ext cx="8534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algn="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l"/>
            <a:r>
              <a:rPr lang="en-US" altLang="en-US" sz="2000">
                <a:latin typeface="Verdana" pitchFamily="34" charset="0"/>
              </a:rPr>
              <a:t>The net addition to total profits resulting from relaxing credit standards would be $2,826 per year. Therefore, Dodd Tool should relax its credit standards.</a:t>
            </a:r>
          </a:p>
        </p:txBody>
      </p:sp>
      <p:pic>
        <p:nvPicPr>
          <p:cNvPr id="56324" name="Picture 8" descr="tbl15_02.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438400"/>
            <a:ext cx="5486400" cy="383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altLang="en-US" dirty="0" smtClean="0">
                <a:ea typeface="ヒラギノ角ゴ Pro W3" pitchFamily="-84" charset="-128"/>
              </a:rPr>
              <a:t>Accounts Receivable Management: </a:t>
            </a:r>
            <a:br>
              <a:rPr lang="en-US" altLang="en-US" dirty="0" smtClean="0">
                <a:ea typeface="ヒラギノ角ゴ Pro W3" pitchFamily="-84" charset="-128"/>
              </a:rPr>
            </a:br>
            <a:r>
              <a:rPr lang="en-US" altLang="en-US" dirty="0" smtClean="0">
                <a:ea typeface="ヒラギノ角ゴ Pro W3" pitchFamily="-84" charset="-128"/>
              </a:rPr>
              <a:t>Credit Selection and Standards </a:t>
            </a:r>
          </a:p>
        </p:txBody>
      </p:sp>
      <p:sp>
        <p:nvSpPr>
          <p:cNvPr id="57347" name="Rectangle 3"/>
          <p:cNvSpPr>
            <a:spLocks noGrp="1" noChangeArrowheads="1"/>
          </p:cNvSpPr>
          <p:nvPr>
            <p:ph idx="4294967295"/>
          </p:nvPr>
        </p:nvSpPr>
        <p:spPr/>
        <p:txBody>
          <a:bodyPr/>
          <a:lstStyle/>
          <a:p>
            <a:pPr marL="0" indent="0" eaLnBrk="1" hangingPunct="1">
              <a:buFontTx/>
              <a:buNone/>
            </a:pPr>
            <a:r>
              <a:rPr lang="en-US" altLang="en-US" dirty="0" smtClean="0">
                <a:solidFill>
                  <a:srgbClr val="000000"/>
                </a:solidFill>
                <a:ea typeface="ヒラギノ角ゴ Pro W3" pitchFamily="-84" charset="-128"/>
              </a:rPr>
              <a:t>Credit management is difficult enough for managers of purely domestic companies, and these tasks become much more complex for companies that operate internationally. </a:t>
            </a:r>
          </a:p>
          <a:p>
            <a:pPr lvl="1" eaLnBrk="1" hangingPunct="1"/>
            <a:r>
              <a:rPr lang="en-US" altLang="en-US" dirty="0" smtClean="0">
                <a:solidFill>
                  <a:srgbClr val="000000"/>
                </a:solidFill>
                <a:ea typeface="ヒラギノ角ゴ Pro W3" pitchFamily="-84" charset="-128"/>
              </a:rPr>
              <a:t>This is partly because international operations typically expose a firm to exchange rate risk. </a:t>
            </a:r>
          </a:p>
          <a:p>
            <a:pPr lvl="1" eaLnBrk="1" hangingPunct="1"/>
            <a:r>
              <a:rPr lang="en-US" altLang="en-US" dirty="0" smtClean="0">
                <a:solidFill>
                  <a:srgbClr val="000000"/>
                </a:solidFill>
                <a:ea typeface="ヒラギノ角ゴ Pro W3" pitchFamily="-84" charset="-128"/>
              </a:rPr>
              <a:t>It is also due to the dangers and delays involved in shipping goods long distances and in having to cross at least two international borders.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7347">
                                            <p:txEl>
                                              <p:pRg st="1" end="1"/>
                                            </p:txEl>
                                          </p:spTgt>
                                        </p:tgtEl>
                                        <p:attrNameLst>
                                          <p:attrName>style.visibility</p:attrName>
                                        </p:attrNameLst>
                                      </p:cBhvr>
                                      <p:to>
                                        <p:strVal val="visible"/>
                                      </p:to>
                                    </p:set>
                                    <p:animEffect transition="in" filter="wipe(left)">
                                      <p:cBhvr>
                                        <p:cTn id="7" dur="500"/>
                                        <p:tgtEl>
                                          <p:spTgt spid="5734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7347">
                                            <p:txEl>
                                              <p:pRg st="2" end="2"/>
                                            </p:txEl>
                                          </p:spTgt>
                                        </p:tgtEl>
                                        <p:attrNameLst>
                                          <p:attrName>style.visibility</p:attrName>
                                        </p:attrNameLst>
                                      </p:cBhvr>
                                      <p:to>
                                        <p:strVal val="visible"/>
                                      </p:to>
                                    </p:set>
                                    <p:animEffect transition="in" filter="wipe(left)">
                                      <p:cBhvr>
                                        <p:cTn id="12" dur="500"/>
                                        <p:tgtEl>
                                          <p:spTgt spid="573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altLang="en-US" smtClean="0">
                <a:ea typeface="ヒラギノ角ゴ Pro W3" pitchFamily="-84" charset="-128"/>
              </a:rPr>
              <a:t>Accounts Receivable Management: </a:t>
            </a:r>
            <a:br>
              <a:rPr lang="en-US" altLang="en-US" smtClean="0">
                <a:ea typeface="ヒラギノ角ゴ Pro W3" pitchFamily="-84" charset="-128"/>
              </a:rPr>
            </a:br>
            <a:r>
              <a:rPr lang="en-US" altLang="en-US" smtClean="0">
                <a:ea typeface="ヒラギノ角ゴ Pro W3" pitchFamily="-84" charset="-128"/>
              </a:rPr>
              <a:t>Credit Terms</a:t>
            </a:r>
          </a:p>
        </p:txBody>
      </p:sp>
      <p:sp>
        <p:nvSpPr>
          <p:cNvPr id="58371" name="Rectangle 3"/>
          <p:cNvSpPr>
            <a:spLocks noGrp="1" noChangeArrowheads="1"/>
          </p:cNvSpPr>
          <p:nvPr>
            <p:ph idx="4294967295"/>
          </p:nvPr>
        </p:nvSpPr>
        <p:spPr/>
        <p:txBody>
          <a:bodyPr/>
          <a:lstStyle/>
          <a:p>
            <a:pPr marL="0" indent="0" eaLnBrk="1" hangingPunct="1">
              <a:buFontTx/>
              <a:buNone/>
            </a:pPr>
            <a:r>
              <a:rPr lang="en-US" altLang="en-US" b="1" dirty="0" smtClean="0">
                <a:solidFill>
                  <a:srgbClr val="000000"/>
                </a:solidFill>
                <a:ea typeface="ヒラギノ角ゴ Pro W3" pitchFamily="-84" charset="-128"/>
              </a:rPr>
              <a:t>Credit terms</a:t>
            </a:r>
            <a:r>
              <a:rPr lang="en-US" altLang="en-US" dirty="0" smtClean="0">
                <a:solidFill>
                  <a:srgbClr val="000000"/>
                </a:solidFill>
                <a:ea typeface="ヒラギノ角ゴ Pro W3" pitchFamily="-84" charset="-128"/>
              </a:rPr>
              <a:t> are the terms of sale for customers who have been extended credit by the firm.</a:t>
            </a:r>
          </a:p>
          <a:p>
            <a:pPr marL="0" indent="0" eaLnBrk="1" hangingPunct="1">
              <a:buFontTx/>
              <a:buNone/>
            </a:pPr>
            <a:r>
              <a:rPr lang="en-US" altLang="en-US" dirty="0" smtClean="0">
                <a:solidFill>
                  <a:srgbClr val="000000"/>
                </a:solidFill>
                <a:ea typeface="ヒラギノ角ゴ Pro W3" pitchFamily="-84" charset="-128"/>
              </a:rPr>
              <a:t>A </a:t>
            </a:r>
            <a:r>
              <a:rPr lang="en-US" altLang="en-US" b="1" dirty="0" smtClean="0">
                <a:solidFill>
                  <a:srgbClr val="000000"/>
                </a:solidFill>
                <a:ea typeface="ヒラギノ角ゴ Pro W3" pitchFamily="-84" charset="-128"/>
              </a:rPr>
              <a:t>cash discount</a:t>
            </a:r>
            <a:r>
              <a:rPr lang="en-US" altLang="en-US" dirty="0" smtClean="0">
                <a:solidFill>
                  <a:srgbClr val="000000"/>
                </a:solidFill>
                <a:ea typeface="ヒラギノ角ゴ Pro W3" pitchFamily="-84" charset="-128"/>
              </a:rPr>
              <a:t> is a percentage deduction from the purchase price; available to the credit customer who pays its account within a specified time.</a:t>
            </a:r>
          </a:p>
          <a:p>
            <a:pPr lvl="1" eaLnBrk="1" hangingPunct="1"/>
            <a:r>
              <a:rPr lang="en-US" altLang="en-US" dirty="0" smtClean="0">
                <a:solidFill>
                  <a:srgbClr val="000000"/>
                </a:solidFill>
                <a:ea typeface="ヒラギノ角ゴ Pro W3" pitchFamily="-84" charset="-128"/>
              </a:rPr>
              <a:t>For example, terms of 2/10 net 30 mean the customer can take a 2 percent discount from the invoice amount if the payment is made within 10 days of the beginning of the credit period or can pay the full amount of the invoice within 30 days.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8371">
                                            <p:txEl>
                                              <p:pRg st="2" end="2"/>
                                            </p:txEl>
                                          </p:spTgt>
                                        </p:tgtEl>
                                        <p:attrNameLst>
                                          <p:attrName>style.visibility</p:attrName>
                                        </p:attrNameLst>
                                      </p:cBhvr>
                                      <p:to>
                                        <p:strVal val="visible"/>
                                      </p:to>
                                    </p:set>
                                    <p:animEffect transition="in" filter="wipe(left)">
                                      <p:cBhvr>
                                        <p:cTn id="7" dur="500"/>
                                        <p:tgtEl>
                                          <p:spTgt spid="583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altLang="en-US" dirty="0" smtClean="0">
                <a:ea typeface="ヒラギノ角ゴ Pro W3" pitchFamily="-84" charset="-128"/>
              </a:rPr>
              <a:t>Accounts Receivable Management: </a:t>
            </a:r>
            <a:br>
              <a:rPr lang="en-US" altLang="en-US" dirty="0" smtClean="0">
                <a:ea typeface="ヒラギノ角ゴ Pro W3" pitchFamily="-84" charset="-128"/>
              </a:rPr>
            </a:br>
            <a:r>
              <a:rPr lang="en-US" altLang="en-US" dirty="0" smtClean="0">
                <a:ea typeface="ヒラギノ角ゴ Pro W3" pitchFamily="-84" charset="-128"/>
              </a:rPr>
              <a:t>Credit Terms </a:t>
            </a:r>
          </a:p>
        </p:txBody>
      </p:sp>
      <p:sp>
        <p:nvSpPr>
          <p:cNvPr id="60419" name="Rectangle 3"/>
          <p:cNvSpPr>
            <a:spLocks noGrp="1" noChangeArrowheads="1"/>
          </p:cNvSpPr>
          <p:nvPr>
            <p:ph idx="4294967295"/>
          </p:nvPr>
        </p:nvSpPr>
        <p:spPr>
          <a:xfrm>
            <a:off x="381000" y="1371600"/>
            <a:ext cx="8382000" cy="4648200"/>
          </a:xfrm>
        </p:spPr>
        <p:txBody>
          <a:bodyPr/>
          <a:lstStyle/>
          <a:p>
            <a:pPr marL="0" indent="0" eaLnBrk="1" hangingPunct="1">
              <a:buFontTx/>
              <a:buNone/>
            </a:pPr>
            <a:r>
              <a:rPr lang="en-US" altLang="en-US" sz="2000" dirty="0" smtClean="0">
                <a:solidFill>
                  <a:srgbClr val="000000"/>
                </a:solidFill>
                <a:ea typeface="ヒラギノ角ゴ Pro W3" pitchFamily="-84" charset="-128"/>
              </a:rPr>
              <a:t>MAX Company has annual sales of $10 million and an average collection period of 40 days (turnover = 365/40 = 9.1). In accordance with the firm</a:t>
            </a:r>
            <a:r>
              <a:rPr lang="ja-JP" altLang="en-US" sz="2000" dirty="0" smtClean="0">
                <a:solidFill>
                  <a:srgbClr val="000000"/>
                </a:solidFill>
                <a:ea typeface="ヒラギノ角ゴ Pro W3" pitchFamily="-84" charset="-128"/>
              </a:rPr>
              <a:t>’</a:t>
            </a:r>
            <a:r>
              <a:rPr lang="en-US" altLang="ja-JP" sz="2000" dirty="0" smtClean="0">
                <a:solidFill>
                  <a:srgbClr val="000000"/>
                </a:solidFill>
                <a:ea typeface="ヒラギノ角ゴ Pro W3" pitchFamily="-84" charset="-128"/>
              </a:rPr>
              <a:t>s credit terms of net 30, this period is divided into 32 days until the customers place their payments in the mail (not everyone pays within 30 days) and 8 days to receive, process, and collect payments once they are mailed. MAX is considering initiating a cash discount by changing its credit terms from net 30 to 2/10 net 30. The firm expects this change to reduce the amount of time until the payments are placed in the mail, resulting in an average collection period of 25 days (turnover = 365/25 = 14.6</a:t>
            </a:r>
            <a:r>
              <a:rPr lang="en-US" altLang="ja-JP" sz="2000" dirty="0" smtClean="0">
                <a:solidFill>
                  <a:srgbClr val="000000"/>
                </a:solidFill>
                <a:ea typeface="ヒラギノ角ゴ Pro W3" pitchFamily="-84" charset="-128"/>
              </a:rPr>
              <a:t>).</a:t>
            </a:r>
          </a:p>
          <a:p>
            <a:pPr marL="0" indent="0" eaLnBrk="1" hangingPunct="1">
              <a:buFontTx/>
              <a:buNone/>
            </a:pPr>
            <a:r>
              <a:rPr lang="en-US" altLang="en-US" sz="2000" dirty="0" smtClean="0">
                <a:solidFill>
                  <a:srgbClr val="000000"/>
                </a:solidFill>
                <a:ea typeface="ヒラギノ角ゴ Pro W3" pitchFamily="-84" charset="-128"/>
              </a:rPr>
              <a:t>Should MAX institute the change?</a:t>
            </a:r>
            <a:endParaRPr lang="en-US" altLang="en-US" sz="2000" dirty="0" smtClean="0">
              <a:solidFill>
                <a:srgbClr val="000000"/>
              </a:solidFill>
              <a:ea typeface="ヒラギノ角ゴ Pro W3" pitchFamily="-84" charset="-128"/>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US" altLang="en-US" smtClean="0">
                <a:ea typeface="ヒラギノ角ゴ Pro W3" pitchFamily="-84" charset="-128"/>
              </a:rPr>
              <a:t>Table 14.3 Analysis of Initiating a Cash Discount for MAX Company</a:t>
            </a:r>
          </a:p>
        </p:txBody>
      </p:sp>
      <p:pic>
        <p:nvPicPr>
          <p:cNvPr id="61443" name="Picture 6" descr="tbl15_03.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447800"/>
            <a:ext cx="6840538" cy="488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altLang="en-US" dirty="0" smtClean="0">
                <a:ea typeface="ヒラギノ角ゴ Pro W3" pitchFamily="-84" charset="-128"/>
              </a:rPr>
              <a:t>Accounts Receivable Management: </a:t>
            </a:r>
            <a:br>
              <a:rPr lang="en-US" altLang="en-US" dirty="0" smtClean="0">
                <a:ea typeface="ヒラギノ角ゴ Pro W3" pitchFamily="-84" charset="-128"/>
              </a:rPr>
            </a:br>
            <a:r>
              <a:rPr lang="en-US" altLang="en-US" dirty="0" smtClean="0">
                <a:ea typeface="ヒラギノ角ゴ Pro W3" pitchFamily="-84" charset="-128"/>
              </a:rPr>
              <a:t>Credit Terms </a:t>
            </a:r>
          </a:p>
        </p:txBody>
      </p:sp>
      <p:sp>
        <p:nvSpPr>
          <p:cNvPr id="59395" name="Rectangle 3"/>
          <p:cNvSpPr>
            <a:spLocks noGrp="1" noChangeArrowheads="1"/>
          </p:cNvSpPr>
          <p:nvPr>
            <p:ph idx="4294967295"/>
          </p:nvPr>
        </p:nvSpPr>
        <p:spPr>
          <a:xfrm>
            <a:off x="381000" y="1371600"/>
            <a:ext cx="8382000" cy="4648200"/>
          </a:xfrm>
        </p:spPr>
        <p:txBody>
          <a:bodyPr/>
          <a:lstStyle/>
          <a:p>
            <a:pPr marL="0" indent="0" eaLnBrk="1" hangingPunct="1">
              <a:lnSpc>
                <a:spcPct val="90000"/>
              </a:lnSpc>
              <a:buFontTx/>
              <a:buNone/>
            </a:pPr>
            <a:r>
              <a:rPr lang="en-US" altLang="en-US" dirty="0" smtClean="0">
                <a:solidFill>
                  <a:srgbClr val="000000"/>
                </a:solidFill>
                <a:ea typeface="ヒラギノ角ゴ Pro W3" pitchFamily="-84" charset="-128"/>
              </a:rPr>
              <a:t>A </a:t>
            </a:r>
            <a:r>
              <a:rPr lang="en-US" altLang="en-US" b="1" dirty="0" smtClean="0">
                <a:solidFill>
                  <a:srgbClr val="000000"/>
                </a:solidFill>
                <a:ea typeface="ヒラギノ角ゴ Pro W3" pitchFamily="-84" charset="-128"/>
              </a:rPr>
              <a:t>cash discount period</a:t>
            </a:r>
            <a:r>
              <a:rPr lang="en-US" altLang="en-US" dirty="0" smtClean="0">
                <a:solidFill>
                  <a:srgbClr val="000000"/>
                </a:solidFill>
                <a:ea typeface="ヒラギノ角ゴ Pro W3" pitchFamily="-84" charset="-128"/>
              </a:rPr>
              <a:t> is the number of days after the beginning of the credit period during which the cash discount is available.</a:t>
            </a:r>
          </a:p>
          <a:p>
            <a:pPr marL="0" indent="0" eaLnBrk="1" hangingPunct="1">
              <a:lnSpc>
                <a:spcPct val="90000"/>
              </a:lnSpc>
              <a:buFontTx/>
              <a:buNone/>
            </a:pPr>
            <a:r>
              <a:rPr lang="en-US" altLang="en-US" dirty="0" smtClean="0">
                <a:solidFill>
                  <a:srgbClr val="000000"/>
                </a:solidFill>
                <a:ea typeface="ヒラギノ角ゴ Pro W3" pitchFamily="-84" charset="-128"/>
              </a:rPr>
              <a:t>The net effect of changes in this period is difficult to analyze because of the nature of the forces involved. </a:t>
            </a:r>
            <a:r>
              <a:rPr lang="en-US" altLang="en-US" dirty="0" smtClean="0">
                <a:solidFill>
                  <a:srgbClr val="000000"/>
                </a:solidFill>
                <a:ea typeface="ヒラギノ角ゴ Pro W3" pitchFamily="-84" charset="-128"/>
              </a:rPr>
              <a:t/>
            </a:r>
            <a:br>
              <a:rPr lang="en-US" altLang="en-US" dirty="0" smtClean="0">
                <a:solidFill>
                  <a:srgbClr val="000000"/>
                </a:solidFill>
                <a:ea typeface="ヒラギノ角ゴ Pro W3" pitchFamily="-84" charset="-128"/>
              </a:rPr>
            </a:br>
            <a:endParaRPr lang="en-US" altLang="en-US" dirty="0" smtClean="0">
              <a:solidFill>
                <a:srgbClr val="000000"/>
              </a:solidFill>
              <a:ea typeface="ヒラギノ角ゴ Pro W3" pitchFamily="-84" charset="-128"/>
            </a:endParaRPr>
          </a:p>
          <a:p>
            <a:pPr lvl="1" eaLnBrk="1" hangingPunct="1">
              <a:lnSpc>
                <a:spcPct val="90000"/>
              </a:lnSpc>
            </a:pPr>
            <a:r>
              <a:rPr lang="en-US" altLang="en-US" dirty="0" smtClean="0">
                <a:solidFill>
                  <a:srgbClr val="000000"/>
                </a:solidFill>
                <a:ea typeface="ヒラギノ角ゴ Pro W3" pitchFamily="-84" charset="-128"/>
              </a:rPr>
              <a:t>For example, if a firm were to increase its cash discount period by 10 days (for example, changing its credit terms from 2/10 net 30 to 2/20 net 30), the following changes would be expected to occur: (1) Sales would increase, positively affecting profit. (2) Bad-debt expenses would decrease, positively affecting profit. (3) The profit per unit would decrease as a result of more people taking the discount, negatively affecting profit.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9395">
                                            <p:txEl>
                                              <p:pRg st="2" end="2"/>
                                            </p:txEl>
                                          </p:spTgt>
                                        </p:tgtEl>
                                        <p:attrNameLst>
                                          <p:attrName>style.visibility</p:attrName>
                                        </p:attrNameLst>
                                      </p:cBhvr>
                                      <p:to>
                                        <p:strVal val="visible"/>
                                      </p:to>
                                    </p:set>
                                    <p:animEffect transition="in" filter="wipe(left)">
                                      <p:cBhvr>
                                        <p:cTn id="7" dur="500"/>
                                        <p:tgtEl>
                                          <p:spTgt spid="593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smtClean="0">
                <a:ea typeface="ヒラギノ角ゴ Pro W3" pitchFamily="-84" charset="-128"/>
              </a:rPr>
              <a:t>Net Working Capital Fundamentals: </a:t>
            </a:r>
            <a:br>
              <a:rPr lang="en-US" altLang="en-US" smtClean="0">
                <a:ea typeface="ヒラギノ角ゴ Pro W3" pitchFamily="-84" charset="-128"/>
              </a:rPr>
            </a:br>
            <a:r>
              <a:rPr lang="en-US" altLang="en-US" smtClean="0">
                <a:ea typeface="ヒラギノ角ゴ Pro W3" pitchFamily="-84" charset="-128"/>
              </a:rPr>
              <a:t>Net Working Capital</a:t>
            </a:r>
          </a:p>
        </p:txBody>
      </p:sp>
      <p:sp>
        <p:nvSpPr>
          <p:cNvPr id="8195" name="Rectangle 3"/>
          <p:cNvSpPr>
            <a:spLocks noGrp="1" noChangeArrowheads="1"/>
          </p:cNvSpPr>
          <p:nvPr>
            <p:ph idx="4294967295"/>
          </p:nvPr>
        </p:nvSpPr>
        <p:spPr>
          <a:xfrm>
            <a:off x="457200" y="1447800"/>
            <a:ext cx="8382000" cy="4648200"/>
          </a:xfrm>
        </p:spPr>
        <p:txBody>
          <a:bodyPr/>
          <a:lstStyle/>
          <a:p>
            <a:pPr eaLnBrk="1" hangingPunct="1"/>
            <a:r>
              <a:rPr lang="en-US" altLang="en-US" b="1" smtClean="0">
                <a:solidFill>
                  <a:srgbClr val="000000"/>
                </a:solidFill>
                <a:ea typeface="ヒラギノ角ゴ Pro W3" pitchFamily="-84" charset="-128"/>
              </a:rPr>
              <a:t>Working capital </a:t>
            </a:r>
            <a:r>
              <a:rPr lang="en-US" altLang="en-US" smtClean="0">
                <a:solidFill>
                  <a:srgbClr val="000000"/>
                </a:solidFill>
                <a:ea typeface="ヒラギノ角ゴ Pro W3" pitchFamily="-84" charset="-128"/>
              </a:rPr>
              <a:t>refers to current assets, which represent the portion of investment that circulates from one form to another in the ordinary conduct of business.</a:t>
            </a:r>
          </a:p>
          <a:p>
            <a:pPr eaLnBrk="1" hangingPunct="1"/>
            <a:r>
              <a:rPr lang="en-US" altLang="en-US" b="1" smtClean="0">
                <a:solidFill>
                  <a:srgbClr val="000000"/>
                </a:solidFill>
                <a:ea typeface="ヒラギノ角ゴ Pro W3" pitchFamily="-84" charset="-128"/>
              </a:rPr>
              <a:t>Net working capital</a:t>
            </a:r>
            <a:r>
              <a:rPr lang="en-US" altLang="en-US" smtClean="0">
                <a:solidFill>
                  <a:srgbClr val="000000"/>
                </a:solidFill>
                <a:ea typeface="ヒラギノ角ゴ Pro W3" pitchFamily="-84" charset="-128"/>
              </a:rPr>
              <a:t> is the difference between the firm</a:t>
            </a:r>
            <a:r>
              <a:rPr lang="ja-JP" altLang="en-US" smtClean="0">
                <a:solidFill>
                  <a:srgbClr val="000000"/>
                </a:solidFill>
                <a:ea typeface="ヒラギノ角ゴ Pro W3" pitchFamily="-84" charset="-128"/>
              </a:rPr>
              <a:t>’</a:t>
            </a:r>
            <a:r>
              <a:rPr lang="en-US" altLang="ja-JP" smtClean="0">
                <a:solidFill>
                  <a:srgbClr val="000000"/>
                </a:solidFill>
                <a:ea typeface="ヒラギノ角ゴ Pro W3" pitchFamily="-84" charset="-128"/>
              </a:rPr>
              <a:t>s current assets and its current liabilities; can be positive or negative.</a:t>
            </a:r>
            <a:endParaRPr lang="en-US" altLang="en-US" smtClean="0">
              <a:solidFill>
                <a:srgbClr val="000000"/>
              </a:solidFill>
              <a:ea typeface="ヒラギノ角ゴ Pro W3" pitchFamily="-84" charset="-128"/>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altLang="en-US" dirty="0" smtClean="0">
                <a:ea typeface="ヒラギノ角ゴ Pro W3" pitchFamily="-84" charset="-128"/>
              </a:rPr>
              <a:t>Accounts Receivable Management: </a:t>
            </a:r>
            <a:br>
              <a:rPr lang="en-US" altLang="en-US" dirty="0" smtClean="0">
                <a:ea typeface="ヒラギノ角ゴ Pro W3" pitchFamily="-84" charset="-128"/>
              </a:rPr>
            </a:br>
            <a:r>
              <a:rPr lang="en-US" altLang="en-US" dirty="0" smtClean="0">
                <a:ea typeface="ヒラギノ角ゴ Pro W3" pitchFamily="-84" charset="-128"/>
              </a:rPr>
              <a:t>Credit Terms </a:t>
            </a:r>
          </a:p>
        </p:txBody>
      </p:sp>
      <p:sp>
        <p:nvSpPr>
          <p:cNvPr id="62467" name="Rectangle 3"/>
          <p:cNvSpPr>
            <a:spLocks noGrp="1" noChangeArrowheads="1"/>
          </p:cNvSpPr>
          <p:nvPr>
            <p:ph idx="4294967295"/>
          </p:nvPr>
        </p:nvSpPr>
        <p:spPr>
          <a:xfrm>
            <a:off x="381000" y="1371600"/>
            <a:ext cx="8382000" cy="4648200"/>
          </a:xfrm>
        </p:spPr>
        <p:txBody>
          <a:bodyPr/>
          <a:lstStyle/>
          <a:p>
            <a:pPr marL="0" indent="0" eaLnBrk="1" hangingPunct="1">
              <a:buFontTx/>
              <a:buNone/>
            </a:pPr>
            <a:r>
              <a:rPr lang="en-US" altLang="en-US" dirty="0" smtClean="0">
                <a:solidFill>
                  <a:srgbClr val="000000"/>
                </a:solidFill>
                <a:ea typeface="ヒラギノ角ゴ Pro W3" pitchFamily="-84" charset="-128"/>
              </a:rPr>
              <a:t>The </a:t>
            </a:r>
            <a:r>
              <a:rPr lang="en-US" altLang="en-US" b="1" dirty="0" smtClean="0">
                <a:solidFill>
                  <a:srgbClr val="000000"/>
                </a:solidFill>
                <a:ea typeface="ヒラギノ角ゴ Pro W3" pitchFamily="-84" charset="-128"/>
              </a:rPr>
              <a:t>credit period</a:t>
            </a:r>
            <a:r>
              <a:rPr lang="en-US" altLang="en-US" dirty="0" smtClean="0">
                <a:solidFill>
                  <a:srgbClr val="000000"/>
                </a:solidFill>
                <a:ea typeface="ヒラギノ角ゴ Pro W3" pitchFamily="-84" charset="-128"/>
              </a:rPr>
              <a:t> is the number of days after the beginning of the credit period until full payment of the account is due.</a:t>
            </a:r>
          </a:p>
          <a:p>
            <a:pPr marL="0" indent="0" eaLnBrk="1" hangingPunct="1">
              <a:buFontTx/>
              <a:buNone/>
            </a:pPr>
            <a:r>
              <a:rPr lang="en-US" altLang="en-US" dirty="0" smtClean="0">
                <a:solidFill>
                  <a:srgbClr val="000000"/>
                </a:solidFill>
                <a:ea typeface="ヒラギノ角ゴ Pro W3" pitchFamily="-84" charset="-128"/>
              </a:rPr>
              <a:t>Changes in the </a:t>
            </a:r>
            <a:r>
              <a:rPr lang="en-US" altLang="en-US" b="1" dirty="0" smtClean="0">
                <a:solidFill>
                  <a:srgbClr val="000000"/>
                </a:solidFill>
                <a:ea typeface="ヒラギノ角ゴ Pro W3" pitchFamily="-84" charset="-128"/>
              </a:rPr>
              <a:t>credit period,</a:t>
            </a:r>
            <a:r>
              <a:rPr lang="en-US" altLang="en-US" dirty="0" smtClean="0">
                <a:solidFill>
                  <a:srgbClr val="000000"/>
                </a:solidFill>
                <a:ea typeface="ヒラギノ角ゴ Pro W3" pitchFamily="-84" charset="-128"/>
              </a:rPr>
              <a:t> the number of days after the beginning of the credit period until full payment of the account is due, also affect a firm</a:t>
            </a:r>
            <a:r>
              <a:rPr lang="ja-JP" altLang="en-US" dirty="0" smtClean="0">
                <a:solidFill>
                  <a:srgbClr val="000000"/>
                </a:solidFill>
                <a:ea typeface="ヒラギノ角ゴ Pro W3" pitchFamily="-84" charset="-128"/>
              </a:rPr>
              <a:t>’</a:t>
            </a:r>
            <a:r>
              <a:rPr lang="en-US" altLang="ja-JP" dirty="0" smtClean="0">
                <a:solidFill>
                  <a:srgbClr val="000000"/>
                </a:solidFill>
                <a:ea typeface="ヒラギノ角ゴ Pro W3" pitchFamily="-84" charset="-128"/>
              </a:rPr>
              <a:t>s profitability. </a:t>
            </a:r>
          </a:p>
          <a:p>
            <a:pPr lvl="1" eaLnBrk="1" hangingPunct="1"/>
            <a:r>
              <a:rPr lang="en-US" altLang="en-US" dirty="0" smtClean="0">
                <a:solidFill>
                  <a:srgbClr val="000000"/>
                </a:solidFill>
                <a:ea typeface="ヒラギノ角ゴ Pro W3" pitchFamily="-84" charset="-128"/>
              </a:rPr>
              <a:t>For example, increasing a firm</a:t>
            </a:r>
            <a:r>
              <a:rPr lang="ja-JP" altLang="en-US" dirty="0" smtClean="0">
                <a:solidFill>
                  <a:srgbClr val="000000"/>
                </a:solidFill>
                <a:ea typeface="ヒラギノ角ゴ Pro W3" pitchFamily="-84" charset="-128"/>
              </a:rPr>
              <a:t>’</a:t>
            </a:r>
            <a:r>
              <a:rPr lang="en-US" altLang="ja-JP" dirty="0" smtClean="0">
                <a:solidFill>
                  <a:srgbClr val="000000"/>
                </a:solidFill>
                <a:ea typeface="ヒラギノ角ゴ Pro W3" pitchFamily="-84" charset="-128"/>
              </a:rPr>
              <a:t>s credit period from net 30 days to net 45 days should increase sales, positively affecting profit. But both the investment in accounts receivable and bad-debt expenses would also increase, negatively affecting profit. </a:t>
            </a:r>
            <a:endParaRPr lang="en-US" altLang="en-US" dirty="0" smtClean="0">
              <a:solidFill>
                <a:srgbClr val="000000"/>
              </a:solidFill>
              <a:ea typeface="ヒラギノ角ゴ Pro W3" pitchFamily="-8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2467">
                                            <p:txEl>
                                              <p:pRg st="2" end="2"/>
                                            </p:txEl>
                                          </p:spTgt>
                                        </p:tgtEl>
                                        <p:attrNameLst>
                                          <p:attrName>style.visibility</p:attrName>
                                        </p:attrNameLst>
                                      </p:cBhvr>
                                      <p:to>
                                        <p:strVal val="visible"/>
                                      </p:to>
                                    </p:set>
                                    <p:animEffect transition="in" filter="wipe(left)">
                                      <p:cBhvr>
                                        <p:cTn id="7" dur="500"/>
                                        <p:tgtEl>
                                          <p:spTgt spid="624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altLang="en-US" dirty="0" smtClean="0">
                <a:ea typeface="ヒラギノ角ゴ Pro W3" pitchFamily="-84" charset="-128"/>
              </a:rPr>
              <a:t>Accounts Receivable Management: </a:t>
            </a:r>
            <a:br>
              <a:rPr lang="en-US" altLang="en-US" dirty="0" smtClean="0">
                <a:ea typeface="ヒラギノ角ゴ Pro W3" pitchFamily="-84" charset="-128"/>
              </a:rPr>
            </a:br>
            <a:r>
              <a:rPr lang="en-US" altLang="en-US" dirty="0" smtClean="0">
                <a:ea typeface="ヒラギノ角ゴ Pro W3" pitchFamily="-84" charset="-128"/>
              </a:rPr>
              <a:t>Credit Terms </a:t>
            </a:r>
          </a:p>
        </p:txBody>
      </p:sp>
      <p:sp>
        <p:nvSpPr>
          <p:cNvPr id="63491" name="Rectangle 3"/>
          <p:cNvSpPr>
            <a:spLocks noGrp="1" noChangeArrowheads="1"/>
          </p:cNvSpPr>
          <p:nvPr>
            <p:ph idx="4294967295"/>
          </p:nvPr>
        </p:nvSpPr>
        <p:spPr/>
        <p:txBody>
          <a:bodyPr/>
          <a:lstStyle/>
          <a:p>
            <a:pPr marL="0" indent="0" eaLnBrk="1" hangingPunct="1">
              <a:buFontTx/>
              <a:buNone/>
            </a:pPr>
            <a:r>
              <a:rPr lang="en-US" altLang="en-US" b="1" dirty="0" smtClean="0">
                <a:solidFill>
                  <a:srgbClr val="000000"/>
                </a:solidFill>
                <a:ea typeface="ヒラギノ角ゴ Pro W3" pitchFamily="-84" charset="-128"/>
              </a:rPr>
              <a:t>Credit monitoring</a:t>
            </a:r>
            <a:r>
              <a:rPr lang="en-US" altLang="en-US" dirty="0" smtClean="0">
                <a:solidFill>
                  <a:srgbClr val="000000"/>
                </a:solidFill>
                <a:ea typeface="ヒラギノ角ゴ Pro W3" pitchFamily="-84" charset="-128"/>
              </a:rPr>
              <a:t> is the ongoing review of a firm</a:t>
            </a:r>
            <a:r>
              <a:rPr lang="ja-JP" altLang="en-US" dirty="0" smtClean="0">
                <a:solidFill>
                  <a:srgbClr val="000000"/>
                </a:solidFill>
                <a:ea typeface="ヒラギノ角ゴ Pro W3" pitchFamily="-84" charset="-128"/>
              </a:rPr>
              <a:t>’</a:t>
            </a:r>
            <a:r>
              <a:rPr lang="en-US" altLang="ja-JP" dirty="0" smtClean="0">
                <a:solidFill>
                  <a:srgbClr val="000000"/>
                </a:solidFill>
                <a:ea typeface="ヒラギノ角ゴ Pro W3" pitchFamily="-84" charset="-128"/>
              </a:rPr>
              <a:t>s accounts receivable to determine whether customers are paying according to the stated credit terms.</a:t>
            </a:r>
          </a:p>
          <a:p>
            <a:pPr lvl="1" eaLnBrk="1" hangingPunct="1"/>
            <a:r>
              <a:rPr lang="en-US" altLang="en-US" dirty="0" smtClean="0">
                <a:solidFill>
                  <a:srgbClr val="000000"/>
                </a:solidFill>
                <a:ea typeface="ヒラギノ角ゴ Pro W3" pitchFamily="-84" charset="-128"/>
              </a:rPr>
              <a:t>If they are not paying in a timely manner, credit monitoring will alert the firm to the problem. </a:t>
            </a:r>
          </a:p>
          <a:p>
            <a:pPr lvl="1" eaLnBrk="1" hangingPunct="1"/>
            <a:r>
              <a:rPr lang="en-US" altLang="en-US" dirty="0" smtClean="0">
                <a:solidFill>
                  <a:srgbClr val="000000"/>
                </a:solidFill>
                <a:ea typeface="ヒラギノ角ゴ Pro W3" pitchFamily="-84" charset="-128"/>
              </a:rPr>
              <a:t>Slow payments are costly to a firm because they lengthen the average collection period and thus increase the firm</a:t>
            </a:r>
            <a:r>
              <a:rPr lang="ja-JP" altLang="en-US" dirty="0" smtClean="0">
                <a:solidFill>
                  <a:srgbClr val="000000"/>
                </a:solidFill>
                <a:ea typeface="ヒラギノ角ゴ Pro W3" pitchFamily="-84" charset="-128"/>
              </a:rPr>
              <a:t>’</a:t>
            </a:r>
            <a:r>
              <a:rPr lang="en-US" altLang="ja-JP" dirty="0" smtClean="0">
                <a:solidFill>
                  <a:srgbClr val="000000"/>
                </a:solidFill>
                <a:ea typeface="ヒラギノ角ゴ Pro W3" pitchFamily="-84" charset="-128"/>
              </a:rPr>
              <a:t>s investment in accounts receivable. </a:t>
            </a:r>
          </a:p>
          <a:p>
            <a:pPr lvl="1" eaLnBrk="1" hangingPunct="1"/>
            <a:r>
              <a:rPr lang="en-US" altLang="en-US" dirty="0" smtClean="0">
                <a:solidFill>
                  <a:srgbClr val="000000"/>
                </a:solidFill>
                <a:ea typeface="ヒラギノ角ゴ Pro W3" pitchFamily="-84" charset="-128"/>
              </a:rPr>
              <a:t>Two frequently used techniques for credit monitoring are average collection period and aging of accounts receivable.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3491">
                                            <p:txEl>
                                              <p:pRg st="1" end="1"/>
                                            </p:txEl>
                                          </p:spTgt>
                                        </p:tgtEl>
                                        <p:attrNameLst>
                                          <p:attrName>style.visibility</p:attrName>
                                        </p:attrNameLst>
                                      </p:cBhvr>
                                      <p:to>
                                        <p:strVal val="visible"/>
                                      </p:to>
                                    </p:set>
                                    <p:animEffect transition="in" filter="wipe(left)">
                                      <p:cBhvr>
                                        <p:cTn id="7" dur="500"/>
                                        <p:tgtEl>
                                          <p:spTgt spid="6349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3491">
                                            <p:txEl>
                                              <p:pRg st="2" end="2"/>
                                            </p:txEl>
                                          </p:spTgt>
                                        </p:tgtEl>
                                        <p:attrNameLst>
                                          <p:attrName>style.visibility</p:attrName>
                                        </p:attrNameLst>
                                      </p:cBhvr>
                                      <p:to>
                                        <p:strVal val="visible"/>
                                      </p:to>
                                    </p:set>
                                    <p:animEffect transition="in" filter="wipe(left)">
                                      <p:cBhvr>
                                        <p:cTn id="12" dur="500"/>
                                        <p:tgtEl>
                                          <p:spTgt spid="6349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3491">
                                            <p:txEl>
                                              <p:pRg st="3" end="3"/>
                                            </p:txEl>
                                          </p:spTgt>
                                        </p:tgtEl>
                                        <p:attrNameLst>
                                          <p:attrName>style.visibility</p:attrName>
                                        </p:attrNameLst>
                                      </p:cBhvr>
                                      <p:to>
                                        <p:strVal val="visible"/>
                                      </p:to>
                                    </p:set>
                                    <p:animEffect transition="in" filter="wipe(left)">
                                      <p:cBhvr>
                                        <p:cTn id="17" dur="500"/>
                                        <p:tgtEl>
                                          <p:spTgt spid="634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altLang="en-US" dirty="0" smtClean="0">
                <a:ea typeface="ヒラギノ角ゴ Pro W3" pitchFamily="-84" charset="-128"/>
              </a:rPr>
              <a:t>Accounts Receivable Management: </a:t>
            </a:r>
            <a:br>
              <a:rPr lang="en-US" altLang="en-US" dirty="0" smtClean="0">
                <a:ea typeface="ヒラギノ角ゴ Pro W3" pitchFamily="-84" charset="-128"/>
              </a:rPr>
            </a:br>
            <a:r>
              <a:rPr lang="en-US" altLang="en-US" dirty="0" smtClean="0">
                <a:ea typeface="ヒラギノ角ゴ Pro W3" pitchFamily="-84" charset="-128"/>
              </a:rPr>
              <a:t>Credit Terms </a:t>
            </a:r>
          </a:p>
        </p:txBody>
      </p:sp>
      <p:sp>
        <p:nvSpPr>
          <p:cNvPr id="64515" name="Rectangle 3"/>
          <p:cNvSpPr>
            <a:spLocks noGrp="1" noChangeArrowheads="1"/>
          </p:cNvSpPr>
          <p:nvPr>
            <p:ph idx="4294967295"/>
          </p:nvPr>
        </p:nvSpPr>
        <p:spPr>
          <a:xfrm>
            <a:off x="381000" y="1371600"/>
            <a:ext cx="8382000" cy="4648200"/>
          </a:xfrm>
        </p:spPr>
        <p:txBody>
          <a:bodyPr/>
          <a:lstStyle/>
          <a:p>
            <a:pPr marL="0" indent="0" eaLnBrk="1" hangingPunct="1">
              <a:lnSpc>
                <a:spcPct val="90000"/>
              </a:lnSpc>
              <a:buFontTx/>
              <a:buNone/>
            </a:pPr>
            <a:r>
              <a:rPr lang="en-US" altLang="en-US" dirty="0" smtClean="0">
                <a:solidFill>
                  <a:srgbClr val="000000"/>
                </a:solidFill>
                <a:ea typeface="ヒラギノ角ゴ Pro W3" pitchFamily="-84" charset="-128"/>
              </a:rPr>
              <a:t>The average collection period has two components: (1) the time from sale until the customer places the payment in the mail and (2) the time to receive, process, and collect the payment once it has been mailed by the customer. The formula for finding the average collection period is:</a:t>
            </a:r>
          </a:p>
          <a:p>
            <a:pPr marL="0" indent="0" eaLnBrk="1" hangingPunct="1">
              <a:lnSpc>
                <a:spcPct val="90000"/>
              </a:lnSpc>
              <a:buFontTx/>
              <a:buNone/>
            </a:pPr>
            <a:endParaRPr lang="en-US" altLang="en-US" dirty="0" smtClean="0">
              <a:solidFill>
                <a:srgbClr val="000000"/>
              </a:solidFill>
              <a:ea typeface="ヒラギノ角ゴ Pro W3" pitchFamily="-84" charset="-128"/>
            </a:endParaRPr>
          </a:p>
          <a:p>
            <a:pPr marL="0" indent="0" eaLnBrk="1" hangingPunct="1">
              <a:lnSpc>
                <a:spcPct val="90000"/>
              </a:lnSpc>
              <a:buFontTx/>
              <a:buNone/>
            </a:pPr>
            <a:endParaRPr lang="en-US" altLang="en-US" dirty="0" smtClean="0">
              <a:solidFill>
                <a:srgbClr val="000000"/>
              </a:solidFill>
              <a:ea typeface="ヒラギノ角ゴ Pro W3" pitchFamily="-84" charset="-128"/>
            </a:endParaRPr>
          </a:p>
          <a:p>
            <a:pPr marL="0" indent="0" eaLnBrk="1" hangingPunct="1">
              <a:lnSpc>
                <a:spcPct val="90000"/>
              </a:lnSpc>
              <a:buFontTx/>
              <a:buNone/>
            </a:pPr>
            <a:endParaRPr lang="en-US" altLang="en-US" dirty="0" smtClean="0">
              <a:solidFill>
                <a:srgbClr val="000000"/>
              </a:solidFill>
              <a:ea typeface="ヒラギノ角ゴ Pro W3" pitchFamily="-84" charset="-128"/>
            </a:endParaRPr>
          </a:p>
          <a:p>
            <a:pPr marL="0" indent="0" eaLnBrk="1" hangingPunct="1">
              <a:lnSpc>
                <a:spcPct val="90000"/>
              </a:lnSpc>
              <a:buFontTx/>
              <a:buNone/>
            </a:pPr>
            <a:r>
              <a:rPr lang="en-US" altLang="en-US" dirty="0" smtClean="0">
                <a:solidFill>
                  <a:srgbClr val="000000"/>
                </a:solidFill>
                <a:ea typeface="ヒラギノ角ゴ Pro W3" pitchFamily="-84" charset="-128"/>
              </a:rPr>
              <a:t>Assuming receipt, processing, and collection time is constant, the average collection period tells the firm, on average, when its customers pay their accounts.</a:t>
            </a:r>
          </a:p>
        </p:txBody>
      </p:sp>
      <p:pic>
        <p:nvPicPr>
          <p:cNvPr id="64516" name="Picture 7" descr="eq15_10.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505200"/>
            <a:ext cx="66421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4516"/>
                                        </p:tgtEl>
                                        <p:attrNameLst>
                                          <p:attrName>style.visibility</p:attrName>
                                        </p:attrNameLst>
                                      </p:cBhvr>
                                      <p:to>
                                        <p:strVal val="visible"/>
                                      </p:to>
                                    </p:set>
                                    <p:animEffect transition="in" filter="fade">
                                      <p:cBhvr>
                                        <p:cTn id="7" dur="500"/>
                                        <p:tgtEl>
                                          <p:spTgt spid="645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4515">
                                            <p:txEl>
                                              <p:pRg st="4" end="4"/>
                                            </p:txEl>
                                          </p:spTgt>
                                        </p:tgtEl>
                                        <p:attrNameLst>
                                          <p:attrName>style.visibility</p:attrName>
                                        </p:attrNameLst>
                                      </p:cBhvr>
                                      <p:to>
                                        <p:strVal val="visible"/>
                                      </p:to>
                                    </p:set>
                                    <p:animEffect transition="in" filter="wipe(left)">
                                      <p:cBhvr>
                                        <p:cTn id="12" dur="500"/>
                                        <p:tgtEl>
                                          <p:spTgt spid="645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altLang="en-US" dirty="0" smtClean="0">
                <a:ea typeface="ヒラギノ角ゴ Pro W3" pitchFamily="-84" charset="-128"/>
              </a:rPr>
              <a:t>Accounts Receivable Management: </a:t>
            </a:r>
            <a:br>
              <a:rPr lang="en-US" altLang="en-US" dirty="0" smtClean="0">
                <a:ea typeface="ヒラギノ角ゴ Pro W3" pitchFamily="-84" charset="-128"/>
              </a:rPr>
            </a:br>
            <a:r>
              <a:rPr lang="en-US" altLang="en-US" dirty="0" smtClean="0">
                <a:ea typeface="ヒラギノ角ゴ Pro W3" pitchFamily="-84" charset="-128"/>
              </a:rPr>
              <a:t>Credit Terms </a:t>
            </a:r>
          </a:p>
        </p:txBody>
      </p:sp>
      <p:sp>
        <p:nvSpPr>
          <p:cNvPr id="65539" name="Rectangle 3"/>
          <p:cNvSpPr>
            <a:spLocks noGrp="1" noChangeArrowheads="1"/>
          </p:cNvSpPr>
          <p:nvPr>
            <p:ph idx="4294967295"/>
          </p:nvPr>
        </p:nvSpPr>
        <p:spPr>
          <a:xfrm>
            <a:off x="381000" y="1295400"/>
            <a:ext cx="8382000" cy="4648200"/>
          </a:xfrm>
        </p:spPr>
        <p:txBody>
          <a:bodyPr/>
          <a:lstStyle/>
          <a:p>
            <a:pPr marL="0" indent="0" eaLnBrk="1" hangingPunct="1">
              <a:buFontTx/>
              <a:buNone/>
            </a:pPr>
            <a:r>
              <a:rPr lang="en-US" altLang="en-US" smtClean="0">
                <a:solidFill>
                  <a:srgbClr val="000000"/>
                </a:solidFill>
                <a:ea typeface="ヒラギノ角ゴ Pro W3" pitchFamily="-84" charset="-128"/>
              </a:rPr>
              <a:t>An </a:t>
            </a:r>
            <a:r>
              <a:rPr lang="en-US" altLang="en-US" b="1" smtClean="0">
                <a:solidFill>
                  <a:srgbClr val="000000"/>
                </a:solidFill>
                <a:ea typeface="ヒラギノ角ゴ Pro W3" pitchFamily="-84" charset="-128"/>
              </a:rPr>
              <a:t>aging schedule</a:t>
            </a:r>
            <a:r>
              <a:rPr lang="en-US" altLang="en-US" smtClean="0">
                <a:solidFill>
                  <a:srgbClr val="000000"/>
                </a:solidFill>
                <a:ea typeface="ヒラギノ角ゴ Pro W3" pitchFamily="-84" charset="-128"/>
              </a:rPr>
              <a:t> is a credit-monitoring technique that breaks down accounts receivable into groups on the basis of their time of origin; it indicates the percentages of the total accounts receivable balance that have been outstanding for specified periods of time.</a:t>
            </a:r>
            <a:endParaRPr lang="en-US" altLang="en-US" b="1" smtClean="0">
              <a:solidFill>
                <a:srgbClr val="FF0000"/>
              </a:solidFill>
              <a:ea typeface="ヒラギノ角ゴ Pro W3" pitchFamily="-84" charset="-128"/>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n-US" altLang="en-US" dirty="0" smtClean="0">
                <a:ea typeface="ヒラギノ角ゴ Pro W3" pitchFamily="-84" charset="-128"/>
              </a:rPr>
              <a:t>Accounts Receivable Management: </a:t>
            </a:r>
            <a:br>
              <a:rPr lang="en-US" altLang="en-US" dirty="0" smtClean="0">
                <a:ea typeface="ヒラギノ角ゴ Pro W3" pitchFamily="-84" charset="-128"/>
              </a:rPr>
            </a:br>
            <a:r>
              <a:rPr lang="en-US" altLang="en-US" dirty="0" smtClean="0">
                <a:ea typeface="ヒラギノ角ゴ Pro W3" pitchFamily="-84" charset="-128"/>
              </a:rPr>
              <a:t>Credit Terms </a:t>
            </a:r>
          </a:p>
        </p:txBody>
      </p:sp>
      <p:sp>
        <p:nvSpPr>
          <p:cNvPr id="66563" name="Rectangle 3"/>
          <p:cNvSpPr>
            <a:spLocks noGrp="1" noChangeArrowheads="1"/>
          </p:cNvSpPr>
          <p:nvPr>
            <p:ph idx="4294967295"/>
          </p:nvPr>
        </p:nvSpPr>
        <p:spPr>
          <a:xfrm>
            <a:off x="381000" y="1371600"/>
            <a:ext cx="8382000" cy="4648200"/>
          </a:xfrm>
        </p:spPr>
        <p:txBody>
          <a:bodyPr/>
          <a:lstStyle/>
          <a:p>
            <a:pPr marL="0" indent="0" eaLnBrk="1" hangingPunct="1">
              <a:buFontTx/>
              <a:buNone/>
            </a:pPr>
            <a:r>
              <a:rPr lang="en-US" altLang="en-US" smtClean="0">
                <a:solidFill>
                  <a:srgbClr val="000000"/>
                </a:solidFill>
                <a:ea typeface="ヒラギノ角ゴ Pro W3" pitchFamily="-84" charset="-128"/>
              </a:rPr>
              <a:t>To gain insight into the firm</a:t>
            </a:r>
            <a:r>
              <a:rPr lang="ja-JP" altLang="en-US" smtClean="0">
                <a:solidFill>
                  <a:srgbClr val="000000"/>
                </a:solidFill>
                <a:ea typeface="ヒラギノ角ゴ Pro W3" pitchFamily="-84" charset="-128"/>
              </a:rPr>
              <a:t>’</a:t>
            </a:r>
            <a:r>
              <a:rPr lang="en-US" altLang="ja-JP" smtClean="0">
                <a:solidFill>
                  <a:srgbClr val="000000"/>
                </a:solidFill>
                <a:ea typeface="ヒラギノ角ゴ Pro W3" pitchFamily="-84" charset="-128"/>
              </a:rPr>
              <a:t>s relatively lengthy—51.3-day—average collection period, Dodd prepared the following aging schedule.</a:t>
            </a:r>
            <a:endParaRPr lang="en-US" altLang="en-US" smtClean="0">
              <a:solidFill>
                <a:srgbClr val="FF0000"/>
              </a:solidFill>
              <a:ea typeface="ヒラギノ角ゴ Pro W3" pitchFamily="-84" charset="-128"/>
            </a:endParaRPr>
          </a:p>
        </p:txBody>
      </p:sp>
      <p:pic>
        <p:nvPicPr>
          <p:cNvPr id="66564" name="Picture 7" descr="ex15_09_tbl.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895600"/>
            <a:ext cx="6680200" cy="288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US" altLang="en-US" smtClean="0">
                <a:ea typeface="ヒラギノ角ゴ Pro W3" pitchFamily="-84" charset="-128"/>
              </a:rPr>
              <a:t>Table 14.4 </a:t>
            </a:r>
            <a:br>
              <a:rPr lang="en-US" altLang="en-US" smtClean="0">
                <a:ea typeface="ヒラギノ角ゴ Pro W3" pitchFamily="-84" charset="-128"/>
              </a:rPr>
            </a:br>
            <a:r>
              <a:rPr lang="en-US" altLang="en-US" smtClean="0">
                <a:ea typeface="ヒラギノ角ゴ Pro W3" pitchFamily="-84" charset="-128"/>
              </a:rPr>
              <a:t>Popular Collection Techniques</a:t>
            </a:r>
          </a:p>
        </p:txBody>
      </p:sp>
      <p:pic>
        <p:nvPicPr>
          <p:cNvPr id="67587" name="Picture 6" descr="tbl15_04.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676400"/>
            <a:ext cx="8382000" cy="381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altLang="en-US" dirty="0" smtClean="0">
                <a:solidFill>
                  <a:srgbClr val="000000"/>
                </a:solidFill>
                <a:ea typeface="ヒラギノ角ゴ Pro W3" pitchFamily="-84" charset="-128"/>
              </a:rPr>
              <a:t>Management of Receipts and Disbursements</a:t>
            </a:r>
            <a:endParaRPr lang="en-US" altLang="en-US" dirty="0" smtClean="0">
              <a:solidFill>
                <a:srgbClr val="000000"/>
              </a:solidFill>
              <a:ea typeface="ヒラギノ角ゴ Pro W3" pitchFamily="-84" charset="-128"/>
            </a:endParaRPr>
          </a:p>
        </p:txBody>
      </p:sp>
      <p:sp>
        <p:nvSpPr>
          <p:cNvPr id="45059" name="Rectangle 3"/>
          <p:cNvSpPr>
            <a:spLocks noGrp="1" noChangeArrowheads="1"/>
          </p:cNvSpPr>
          <p:nvPr>
            <p:ph idx="1"/>
          </p:nvPr>
        </p:nvSpPr>
        <p:spPr>
          <a:xfrm>
            <a:off x="381000" y="1219200"/>
            <a:ext cx="8382000" cy="4648200"/>
          </a:xfrm>
        </p:spPr>
        <p:txBody>
          <a:bodyPr/>
          <a:lstStyle/>
          <a:p>
            <a:pPr marL="0" indent="0" eaLnBrk="1" hangingPunct="1">
              <a:buFontTx/>
              <a:buNone/>
              <a:tabLst>
                <a:tab pos="800100" algn="l"/>
              </a:tabLst>
            </a:pPr>
            <a:r>
              <a:rPr lang="en-US" altLang="en-US" dirty="0" smtClean="0">
                <a:solidFill>
                  <a:srgbClr val="000000"/>
                </a:solidFill>
                <a:ea typeface="ヒラギノ角ゴ Pro W3" pitchFamily="-84" charset="-128"/>
              </a:rPr>
              <a:t>The </a:t>
            </a:r>
            <a:r>
              <a:rPr lang="en-US" altLang="en-US" dirty="0" smtClean="0">
                <a:solidFill>
                  <a:srgbClr val="000000"/>
                </a:solidFill>
                <a:ea typeface="ヒラギノ角ゴ Pro W3" pitchFamily="-84" charset="-128"/>
              </a:rPr>
              <a:t>third </a:t>
            </a:r>
            <a:r>
              <a:rPr lang="en-US" altLang="en-US" dirty="0" smtClean="0">
                <a:solidFill>
                  <a:srgbClr val="000000"/>
                </a:solidFill>
                <a:ea typeface="ヒラギノ角ゴ Pro W3" pitchFamily="-84" charset="-128"/>
              </a:rPr>
              <a:t>component of the cash conversion cycle is the average </a:t>
            </a:r>
            <a:r>
              <a:rPr lang="en-US" altLang="en-US" dirty="0" smtClean="0">
                <a:solidFill>
                  <a:srgbClr val="000000"/>
                </a:solidFill>
                <a:ea typeface="ヒラギノ角ゴ Pro W3" pitchFamily="-84" charset="-128"/>
              </a:rPr>
              <a:t>payment </a:t>
            </a:r>
            <a:r>
              <a:rPr lang="en-US" altLang="en-US" dirty="0" smtClean="0">
                <a:solidFill>
                  <a:srgbClr val="000000"/>
                </a:solidFill>
                <a:ea typeface="ヒラギノ角ゴ Pro W3" pitchFamily="-84" charset="-128"/>
              </a:rPr>
              <a:t>period. The average </a:t>
            </a:r>
            <a:r>
              <a:rPr lang="en-US" altLang="en-US" dirty="0" smtClean="0">
                <a:solidFill>
                  <a:srgbClr val="000000"/>
                </a:solidFill>
                <a:ea typeface="ヒラギノ角ゴ Pro W3" pitchFamily="-84" charset="-128"/>
              </a:rPr>
              <a:t>payment </a:t>
            </a:r>
            <a:r>
              <a:rPr lang="en-US" altLang="en-US" dirty="0" smtClean="0">
                <a:solidFill>
                  <a:srgbClr val="000000"/>
                </a:solidFill>
                <a:ea typeface="ヒラギノ角ゴ Pro W3" pitchFamily="-84" charset="-128"/>
              </a:rPr>
              <a:t>period has two parts:</a:t>
            </a:r>
          </a:p>
          <a:p>
            <a:pPr marL="800100" lvl="1" indent="-342900" eaLnBrk="1" hangingPunct="1">
              <a:buFontTx/>
              <a:buAutoNum type="arabicPeriod"/>
              <a:tabLst>
                <a:tab pos="800100" algn="l"/>
              </a:tabLst>
            </a:pPr>
            <a:r>
              <a:rPr lang="en-US" altLang="en-US" dirty="0" smtClean="0">
                <a:solidFill>
                  <a:srgbClr val="000000"/>
                </a:solidFill>
                <a:ea typeface="ヒラギノ角ゴ Pro W3" pitchFamily="-84" charset="-128"/>
              </a:rPr>
              <a:t>The time from </a:t>
            </a:r>
            <a:r>
              <a:rPr lang="en-US" altLang="en-US" dirty="0" smtClean="0">
                <a:solidFill>
                  <a:srgbClr val="000000"/>
                </a:solidFill>
                <a:ea typeface="ヒラギノ角ゴ Pro W3" pitchFamily="-84" charset="-128"/>
              </a:rPr>
              <a:t>purchase of goods on account until the firm mails its payment. </a:t>
            </a:r>
            <a:endParaRPr lang="en-US" altLang="en-US" dirty="0" smtClean="0">
              <a:solidFill>
                <a:srgbClr val="000000"/>
              </a:solidFill>
              <a:ea typeface="ヒラギノ角ゴ Pro W3" pitchFamily="-84" charset="-128"/>
            </a:endParaRPr>
          </a:p>
          <a:p>
            <a:pPr marL="800100" lvl="1" indent="-342900" eaLnBrk="1" hangingPunct="1">
              <a:buFontTx/>
              <a:buAutoNum type="arabicPeriod"/>
              <a:tabLst>
                <a:tab pos="800100" algn="l"/>
              </a:tabLst>
            </a:pPr>
            <a:r>
              <a:rPr lang="en-US" altLang="en-US" dirty="0" smtClean="0">
                <a:solidFill>
                  <a:srgbClr val="000000"/>
                </a:solidFill>
                <a:ea typeface="ヒラギノ角ゴ Pro W3" pitchFamily="-84" charset="-128"/>
              </a:rPr>
              <a:t>The receipt, processing, and collection time required by the firm’s suppliers. </a:t>
            </a:r>
            <a:endParaRPr lang="en-US" altLang="en-US" dirty="0" smtClean="0">
              <a:solidFill>
                <a:srgbClr val="000000"/>
              </a:solidFill>
              <a:ea typeface="ヒラギノ角ゴ Pro W3" pitchFamily="-84" charset="-128"/>
            </a:endParaRPr>
          </a:p>
        </p:txBody>
      </p:sp>
    </p:spTree>
    <p:extLst>
      <p:ext uri="{BB962C8B-B14F-4D97-AF65-F5344CB8AC3E}">
        <p14:creationId xmlns:p14="http://schemas.microsoft.com/office/powerpoint/2010/main" val="202003109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US" altLang="en-US" smtClean="0">
                <a:solidFill>
                  <a:srgbClr val="000000"/>
                </a:solidFill>
                <a:ea typeface="ヒラギノ角ゴ Pro W3" pitchFamily="-84" charset="-128"/>
              </a:rPr>
              <a:t>Management of Receipts and Disbursements: Float</a:t>
            </a:r>
          </a:p>
        </p:txBody>
      </p:sp>
      <p:sp>
        <p:nvSpPr>
          <p:cNvPr id="68611" name="Rectangle 3"/>
          <p:cNvSpPr>
            <a:spLocks noGrp="1" noChangeArrowheads="1"/>
          </p:cNvSpPr>
          <p:nvPr>
            <p:ph idx="1"/>
          </p:nvPr>
        </p:nvSpPr>
        <p:spPr/>
        <p:txBody>
          <a:bodyPr/>
          <a:lstStyle/>
          <a:p>
            <a:pPr marL="0" indent="0" eaLnBrk="1" hangingPunct="1">
              <a:buFontTx/>
              <a:buNone/>
            </a:pPr>
            <a:r>
              <a:rPr lang="en-US" altLang="en-US" b="1" smtClean="0">
                <a:solidFill>
                  <a:srgbClr val="000000"/>
                </a:solidFill>
                <a:ea typeface="ヒラギノ角ゴ Pro W3" pitchFamily="-84" charset="-128"/>
              </a:rPr>
              <a:t>Float</a:t>
            </a:r>
            <a:r>
              <a:rPr lang="en-US" altLang="en-US" smtClean="0">
                <a:solidFill>
                  <a:srgbClr val="000000"/>
                </a:solidFill>
                <a:ea typeface="ヒラギノ角ゴ Pro W3" pitchFamily="-84" charset="-128"/>
              </a:rPr>
              <a:t> refers to funds that have been sent by the payer but are not yet usable funds to the payee. Float has three component parts:</a:t>
            </a:r>
          </a:p>
          <a:p>
            <a:pPr marL="914400" lvl="1" indent="-457200" eaLnBrk="1" hangingPunct="1">
              <a:buFontTx/>
              <a:buAutoNum type="arabicPeriod"/>
            </a:pPr>
            <a:r>
              <a:rPr lang="en-US" altLang="en-US" b="1" smtClean="0">
                <a:solidFill>
                  <a:srgbClr val="000000"/>
                </a:solidFill>
                <a:ea typeface="ヒラギノ角ゴ Pro W3" pitchFamily="-84" charset="-128"/>
              </a:rPr>
              <a:t>Mail float</a:t>
            </a:r>
            <a:r>
              <a:rPr lang="en-US" altLang="en-US" smtClean="0">
                <a:solidFill>
                  <a:srgbClr val="000000"/>
                </a:solidFill>
                <a:ea typeface="ヒラギノ角ゴ Pro W3" pitchFamily="-84" charset="-128"/>
              </a:rPr>
              <a:t> is the time delay between when payment is placed in the mail and when it is received.</a:t>
            </a:r>
          </a:p>
          <a:p>
            <a:pPr marL="914400" lvl="1" indent="-457200" eaLnBrk="1" hangingPunct="1">
              <a:buFontTx/>
              <a:buAutoNum type="arabicPeriod"/>
            </a:pPr>
            <a:r>
              <a:rPr lang="en-US" altLang="en-US" b="1" smtClean="0">
                <a:solidFill>
                  <a:srgbClr val="000000"/>
                </a:solidFill>
                <a:ea typeface="ヒラギノ角ゴ Pro W3" pitchFamily="-84" charset="-128"/>
              </a:rPr>
              <a:t>Processing float</a:t>
            </a:r>
            <a:r>
              <a:rPr lang="en-US" altLang="en-US" smtClean="0">
                <a:solidFill>
                  <a:srgbClr val="000000"/>
                </a:solidFill>
                <a:ea typeface="ヒラギノ角ゴ Pro W3" pitchFamily="-84" charset="-128"/>
              </a:rPr>
              <a:t> is the time between receipt of a payment and its deposit into the firm</a:t>
            </a:r>
            <a:r>
              <a:rPr lang="ja-JP" altLang="en-US" smtClean="0">
                <a:solidFill>
                  <a:srgbClr val="000000"/>
                </a:solidFill>
                <a:ea typeface="ヒラギノ角ゴ Pro W3" pitchFamily="-84" charset="-128"/>
              </a:rPr>
              <a:t>’</a:t>
            </a:r>
            <a:r>
              <a:rPr lang="en-US" altLang="ja-JP" smtClean="0">
                <a:solidFill>
                  <a:srgbClr val="000000"/>
                </a:solidFill>
                <a:ea typeface="ヒラギノ角ゴ Pro W3" pitchFamily="-84" charset="-128"/>
              </a:rPr>
              <a:t>s account.</a:t>
            </a:r>
          </a:p>
          <a:p>
            <a:pPr marL="914400" lvl="1" indent="-457200" eaLnBrk="1" hangingPunct="1">
              <a:buFontTx/>
              <a:buAutoNum type="arabicPeriod"/>
            </a:pPr>
            <a:r>
              <a:rPr lang="en-US" altLang="en-US" b="1" smtClean="0">
                <a:solidFill>
                  <a:srgbClr val="000000"/>
                </a:solidFill>
                <a:ea typeface="ヒラギノ角ゴ Pro W3" pitchFamily="-84" charset="-128"/>
              </a:rPr>
              <a:t>Clearing float</a:t>
            </a:r>
            <a:r>
              <a:rPr lang="en-US" altLang="en-US" smtClean="0">
                <a:solidFill>
                  <a:srgbClr val="000000"/>
                </a:solidFill>
                <a:ea typeface="ヒラギノ角ゴ Pro W3" pitchFamily="-84" charset="-128"/>
              </a:rPr>
              <a:t> is the time between deposit of a payment and when spendable funds become available to the firm.</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altLang="en-US" smtClean="0">
                <a:ea typeface="ヒラギノ角ゴ Pro W3" pitchFamily="-84" charset="-128"/>
              </a:rPr>
              <a:t>Management of Receipts and Disbursements: Speeding Up Collections</a:t>
            </a:r>
          </a:p>
        </p:txBody>
      </p:sp>
      <p:sp>
        <p:nvSpPr>
          <p:cNvPr id="69635" name="Rectangle 3"/>
          <p:cNvSpPr>
            <a:spLocks noGrp="1" noChangeArrowheads="1"/>
          </p:cNvSpPr>
          <p:nvPr>
            <p:ph idx="4294967295"/>
          </p:nvPr>
        </p:nvSpPr>
        <p:spPr/>
        <p:txBody>
          <a:bodyPr/>
          <a:lstStyle/>
          <a:p>
            <a:pPr marL="457200" indent="-457200" eaLnBrk="1" hangingPunct="1">
              <a:lnSpc>
                <a:spcPct val="90000"/>
              </a:lnSpc>
            </a:pPr>
            <a:r>
              <a:rPr lang="en-US" altLang="en-US" dirty="0" smtClean="0">
                <a:solidFill>
                  <a:srgbClr val="000000"/>
                </a:solidFill>
                <a:ea typeface="ヒラギノ角ゴ Pro W3" pitchFamily="-84" charset="-128"/>
              </a:rPr>
              <a:t>Speeding up collections reduces customer collection float time and thus reduces the firm</a:t>
            </a:r>
            <a:r>
              <a:rPr lang="ja-JP" altLang="en-US" dirty="0" smtClean="0">
                <a:solidFill>
                  <a:srgbClr val="000000"/>
                </a:solidFill>
                <a:ea typeface="ヒラギノ角ゴ Pro W3" pitchFamily="-84" charset="-128"/>
              </a:rPr>
              <a:t>’</a:t>
            </a:r>
            <a:r>
              <a:rPr lang="en-US" altLang="ja-JP" dirty="0" smtClean="0">
                <a:solidFill>
                  <a:srgbClr val="000000"/>
                </a:solidFill>
                <a:ea typeface="ヒラギノ角ゴ Pro W3" pitchFamily="-84" charset="-128"/>
              </a:rPr>
              <a:t>s average collection period, which reduces the investment the firm must make in its cash conversion cycle.</a:t>
            </a:r>
          </a:p>
          <a:p>
            <a:pPr marL="457200" indent="-457200" eaLnBrk="1" hangingPunct="1">
              <a:lnSpc>
                <a:spcPct val="90000"/>
              </a:lnSpc>
            </a:pPr>
            <a:r>
              <a:rPr lang="en-US" altLang="en-US" dirty="0" smtClean="0">
                <a:solidFill>
                  <a:srgbClr val="000000"/>
                </a:solidFill>
                <a:ea typeface="ヒラギノ角ゴ Pro W3" pitchFamily="-84" charset="-128"/>
              </a:rPr>
              <a:t>A popular technique for speeding up collections is a </a:t>
            </a:r>
            <a:r>
              <a:rPr lang="en-US" altLang="en-US" b="1" dirty="0" smtClean="0">
                <a:solidFill>
                  <a:srgbClr val="000000"/>
                </a:solidFill>
                <a:ea typeface="ヒラギノ角ゴ Pro W3" pitchFamily="-84" charset="-128"/>
              </a:rPr>
              <a:t>lockbox system</a:t>
            </a:r>
            <a:r>
              <a:rPr lang="en-US" altLang="en-US" dirty="0" smtClean="0">
                <a:solidFill>
                  <a:srgbClr val="000000"/>
                </a:solidFill>
                <a:ea typeface="ヒラギノ角ゴ Pro W3" pitchFamily="-84" charset="-128"/>
              </a:rPr>
              <a:t>, which is a collection procedure in which customers mail payments to a post office box that is emptied regularly by the firm</a:t>
            </a:r>
            <a:r>
              <a:rPr lang="ja-JP" altLang="en-US" dirty="0" smtClean="0">
                <a:solidFill>
                  <a:srgbClr val="000000"/>
                </a:solidFill>
                <a:ea typeface="ヒラギノ角ゴ Pro W3" pitchFamily="-84" charset="-128"/>
              </a:rPr>
              <a:t>’</a:t>
            </a:r>
            <a:r>
              <a:rPr lang="en-US" altLang="ja-JP" dirty="0" smtClean="0">
                <a:solidFill>
                  <a:srgbClr val="000000"/>
                </a:solidFill>
                <a:ea typeface="ヒラギノ角ゴ Pro W3" pitchFamily="-84" charset="-128"/>
              </a:rPr>
              <a:t>s bank, which processes the payments and deposits them in the firm</a:t>
            </a:r>
            <a:r>
              <a:rPr lang="ja-JP" altLang="en-US" dirty="0" smtClean="0">
                <a:solidFill>
                  <a:srgbClr val="000000"/>
                </a:solidFill>
                <a:ea typeface="ヒラギノ角ゴ Pro W3" pitchFamily="-84" charset="-128"/>
              </a:rPr>
              <a:t>’</a:t>
            </a:r>
            <a:r>
              <a:rPr lang="en-US" altLang="ja-JP" dirty="0" smtClean="0">
                <a:solidFill>
                  <a:srgbClr val="000000"/>
                </a:solidFill>
                <a:ea typeface="ヒラギノ角ゴ Pro W3" pitchFamily="-84" charset="-128"/>
              </a:rPr>
              <a:t>s account. This system speeds up collection time by reducing processing time as well as mail and clearing time.</a:t>
            </a:r>
            <a:endParaRPr lang="en-US" altLang="en-US" dirty="0" smtClean="0">
              <a:solidFill>
                <a:srgbClr val="000000"/>
              </a:solidFill>
              <a:ea typeface="ヒラギノ角ゴ Pro W3" pitchFamily="-8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9635">
                                            <p:txEl>
                                              <p:pRg st="1" end="1"/>
                                            </p:txEl>
                                          </p:spTgt>
                                        </p:tgtEl>
                                        <p:attrNameLst>
                                          <p:attrName>style.visibility</p:attrName>
                                        </p:attrNameLst>
                                      </p:cBhvr>
                                      <p:to>
                                        <p:strVal val="visible"/>
                                      </p:to>
                                    </p:set>
                                    <p:animEffect transition="in" filter="wipe(left)">
                                      <p:cBhvr>
                                        <p:cTn id="7" dur="500"/>
                                        <p:tgtEl>
                                          <p:spTgt spid="696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lang="en-US" altLang="en-US" smtClean="0">
                <a:ea typeface="ヒラギノ角ゴ Pro W3" pitchFamily="-84" charset="-128"/>
              </a:rPr>
              <a:t>Management of Receipts and Disbursements: Slowing Down Payments</a:t>
            </a:r>
          </a:p>
        </p:txBody>
      </p:sp>
      <p:sp>
        <p:nvSpPr>
          <p:cNvPr id="70659" name="Rectangle 3"/>
          <p:cNvSpPr>
            <a:spLocks noGrp="1" noChangeArrowheads="1"/>
          </p:cNvSpPr>
          <p:nvPr>
            <p:ph idx="4294967295"/>
          </p:nvPr>
        </p:nvSpPr>
        <p:spPr/>
        <p:txBody>
          <a:bodyPr/>
          <a:lstStyle/>
          <a:p>
            <a:pPr marL="338138" indent="-338138" eaLnBrk="1" hangingPunct="1"/>
            <a:r>
              <a:rPr lang="en-US" altLang="en-US" smtClean="0">
                <a:solidFill>
                  <a:srgbClr val="000000"/>
                </a:solidFill>
                <a:ea typeface="ヒラギノ角ゴ Pro W3" pitchFamily="-84" charset="-128"/>
              </a:rPr>
              <a:t>Float is also a component of the firm</a:t>
            </a:r>
            <a:r>
              <a:rPr lang="ja-JP" altLang="en-US" smtClean="0">
                <a:solidFill>
                  <a:srgbClr val="000000"/>
                </a:solidFill>
                <a:ea typeface="ヒラギノ角ゴ Pro W3" pitchFamily="-84" charset="-128"/>
              </a:rPr>
              <a:t>’</a:t>
            </a:r>
            <a:r>
              <a:rPr lang="en-US" altLang="ja-JP" smtClean="0">
                <a:solidFill>
                  <a:srgbClr val="000000"/>
                </a:solidFill>
                <a:ea typeface="ヒラギノ角ゴ Pro W3" pitchFamily="-84" charset="-128"/>
              </a:rPr>
              <a:t>s average payment period.</a:t>
            </a:r>
          </a:p>
          <a:p>
            <a:pPr marL="338138" indent="-338138" eaLnBrk="1" hangingPunct="1"/>
            <a:r>
              <a:rPr lang="en-US" altLang="en-US" b="1" smtClean="0">
                <a:solidFill>
                  <a:srgbClr val="000000"/>
                </a:solidFill>
                <a:ea typeface="ヒラギノ角ゴ Pro W3" pitchFamily="-84" charset="-128"/>
              </a:rPr>
              <a:t>Controlled disbursing</a:t>
            </a:r>
            <a:r>
              <a:rPr lang="en-US" altLang="en-US" smtClean="0">
                <a:solidFill>
                  <a:srgbClr val="000000"/>
                </a:solidFill>
                <a:ea typeface="ヒラギノ角ゴ Pro W3" pitchFamily="-84" charset="-128"/>
              </a:rPr>
              <a:t> is the strategic use of mailing points and bank accounts to lengthen mail float and clearing float, respectively.</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en-US" smtClean="0">
                <a:ea typeface="ヒラギノ角ゴ Pro W3" pitchFamily="-84" charset="-128"/>
              </a:rPr>
              <a:t>Net Working Capital Fundamentals: </a:t>
            </a:r>
            <a:br>
              <a:rPr lang="en-US" altLang="en-US" smtClean="0">
                <a:ea typeface="ヒラギノ角ゴ Pro W3" pitchFamily="-84" charset="-128"/>
              </a:rPr>
            </a:br>
            <a:r>
              <a:rPr lang="en-US" altLang="en-US" smtClean="0">
                <a:ea typeface="ヒラギノ角ゴ Pro W3" pitchFamily="-84" charset="-128"/>
              </a:rPr>
              <a:t>Trade-off between Profitability and Risk</a:t>
            </a:r>
          </a:p>
        </p:txBody>
      </p:sp>
      <p:sp>
        <p:nvSpPr>
          <p:cNvPr id="9219" name="Rectangle 3"/>
          <p:cNvSpPr>
            <a:spLocks noGrp="1" noChangeArrowheads="1"/>
          </p:cNvSpPr>
          <p:nvPr>
            <p:ph idx="4294967295"/>
          </p:nvPr>
        </p:nvSpPr>
        <p:spPr/>
        <p:txBody>
          <a:bodyPr/>
          <a:lstStyle/>
          <a:p>
            <a:pPr eaLnBrk="1" hangingPunct="1"/>
            <a:r>
              <a:rPr lang="en-US" altLang="en-US" b="1" dirty="0" smtClean="0">
                <a:solidFill>
                  <a:srgbClr val="000000"/>
                </a:solidFill>
                <a:ea typeface="ヒラギノ角ゴ Pro W3" pitchFamily="-84" charset="-128"/>
              </a:rPr>
              <a:t>Profitability</a:t>
            </a:r>
            <a:r>
              <a:rPr lang="en-US" altLang="en-US" dirty="0" smtClean="0">
                <a:solidFill>
                  <a:srgbClr val="000000"/>
                </a:solidFill>
                <a:ea typeface="ヒラギノ角ゴ Pro W3" pitchFamily="-84" charset="-128"/>
              </a:rPr>
              <a:t> is the relationship between revenues and costs generated by using the firm</a:t>
            </a:r>
            <a:r>
              <a:rPr lang="ja-JP" altLang="en-US" dirty="0" smtClean="0">
                <a:solidFill>
                  <a:srgbClr val="000000"/>
                </a:solidFill>
                <a:ea typeface="ヒラギノ角ゴ Pro W3" pitchFamily="-84" charset="-128"/>
              </a:rPr>
              <a:t>’</a:t>
            </a:r>
            <a:r>
              <a:rPr lang="en-US" altLang="ja-JP" dirty="0" smtClean="0">
                <a:solidFill>
                  <a:srgbClr val="000000"/>
                </a:solidFill>
                <a:ea typeface="ヒラギノ角ゴ Pro W3" pitchFamily="-84" charset="-128"/>
              </a:rPr>
              <a:t>s assets—both current and fixed—in productive activities.</a:t>
            </a:r>
          </a:p>
          <a:p>
            <a:pPr lvl="1" eaLnBrk="1" hangingPunct="1"/>
            <a:r>
              <a:rPr lang="en-US" altLang="en-US" dirty="0" smtClean="0">
                <a:solidFill>
                  <a:srgbClr val="000000"/>
                </a:solidFill>
                <a:ea typeface="ヒラギノ角ゴ Pro W3" pitchFamily="-84" charset="-128"/>
              </a:rPr>
              <a:t>A firm can increase its profits by (1) increasing revenues or (2) decreasing costs.</a:t>
            </a:r>
          </a:p>
          <a:p>
            <a:pPr eaLnBrk="1" hangingPunct="1"/>
            <a:r>
              <a:rPr lang="en-US" altLang="en-US" b="1" dirty="0" smtClean="0">
                <a:solidFill>
                  <a:srgbClr val="000000"/>
                </a:solidFill>
                <a:ea typeface="ヒラギノ角ゴ Pro W3" pitchFamily="-84" charset="-128"/>
              </a:rPr>
              <a:t>Risk (of insolvency)</a:t>
            </a:r>
            <a:r>
              <a:rPr lang="en-US" altLang="en-US" dirty="0" smtClean="0">
                <a:solidFill>
                  <a:srgbClr val="000000"/>
                </a:solidFill>
                <a:ea typeface="ヒラギノ角ゴ Pro W3" pitchFamily="-84" charset="-128"/>
              </a:rPr>
              <a:t> is the probability that a firm will be unable to pay its bills as they come due.</a:t>
            </a:r>
          </a:p>
          <a:p>
            <a:pPr lvl="1" eaLnBrk="1" hangingPunct="1"/>
            <a:r>
              <a:rPr lang="en-US" altLang="en-US" dirty="0" smtClean="0">
                <a:solidFill>
                  <a:srgbClr val="000000"/>
                </a:solidFill>
                <a:ea typeface="ヒラギノ角ゴ Pro W3" pitchFamily="-84" charset="-128"/>
              </a:rPr>
              <a:t>A firm that is </a:t>
            </a:r>
            <a:r>
              <a:rPr lang="en-US" altLang="en-US" b="1" dirty="0" smtClean="0">
                <a:solidFill>
                  <a:srgbClr val="000000"/>
                </a:solidFill>
                <a:ea typeface="ヒラギノ角ゴ Pro W3" pitchFamily="-84" charset="-128"/>
              </a:rPr>
              <a:t>insolvent</a:t>
            </a:r>
            <a:r>
              <a:rPr lang="en-US" altLang="en-US" dirty="0" smtClean="0">
                <a:solidFill>
                  <a:srgbClr val="000000"/>
                </a:solidFill>
                <a:ea typeface="ヒラギノ角ゴ Pro W3" pitchFamily="-84" charset="-128"/>
              </a:rPr>
              <a:t> is unable to pay its bills as they come due.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animEffect transition="in" filter="wipe(left)">
                                      <p:cBhvr>
                                        <p:cTn id="7" dur="500"/>
                                        <p:tgtEl>
                                          <p:spTgt spid="921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219">
                                            <p:txEl>
                                              <p:pRg st="2" end="2"/>
                                            </p:txEl>
                                          </p:spTgt>
                                        </p:tgtEl>
                                        <p:attrNameLst>
                                          <p:attrName>style.visibility</p:attrName>
                                        </p:attrNameLst>
                                      </p:cBhvr>
                                      <p:to>
                                        <p:strVal val="visible"/>
                                      </p:to>
                                    </p:set>
                                    <p:animEffect transition="in" filter="wipe(left)">
                                      <p:cBhvr>
                                        <p:cTn id="12" dur="500"/>
                                        <p:tgtEl>
                                          <p:spTgt spid="921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219">
                                            <p:txEl>
                                              <p:pRg st="3" end="3"/>
                                            </p:txEl>
                                          </p:spTgt>
                                        </p:tgtEl>
                                        <p:attrNameLst>
                                          <p:attrName>style.visibility</p:attrName>
                                        </p:attrNameLst>
                                      </p:cBhvr>
                                      <p:to>
                                        <p:strVal val="visible"/>
                                      </p:to>
                                    </p:set>
                                    <p:animEffect transition="in" filter="wipe(left)">
                                      <p:cBhvr>
                                        <p:cTn id="17" dur="500"/>
                                        <p:tgtEl>
                                          <p:spTgt spid="92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altLang="en-US" smtClean="0">
                <a:solidFill>
                  <a:srgbClr val="000000"/>
                </a:solidFill>
                <a:ea typeface="ヒラギノ角ゴ Pro W3" pitchFamily="-84" charset="-128"/>
              </a:rPr>
              <a:t>Matter of fact</a:t>
            </a:r>
          </a:p>
        </p:txBody>
      </p:sp>
      <p:sp>
        <p:nvSpPr>
          <p:cNvPr id="71683" name="Rectangle 3"/>
          <p:cNvSpPr>
            <a:spLocks noGrp="1" noChangeArrowheads="1"/>
          </p:cNvSpPr>
          <p:nvPr>
            <p:ph idx="1"/>
          </p:nvPr>
        </p:nvSpPr>
        <p:spPr>
          <a:xfrm>
            <a:off x="381000" y="1219200"/>
            <a:ext cx="8382000" cy="4648200"/>
          </a:xfrm>
        </p:spPr>
        <p:txBody>
          <a:bodyPr/>
          <a:lstStyle/>
          <a:p>
            <a:pPr eaLnBrk="1" hangingPunct="1">
              <a:lnSpc>
                <a:spcPct val="90000"/>
              </a:lnSpc>
            </a:pPr>
            <a:r>
              <a:rPr lang="en-US" altLang="en-US" smtClean="0">
                <a:solidFill>
                  <a:srgbClr val="000000"/>
                </a:solidFill>
                <a:ea typeface="ヒラギノ角ゴ Pro W3" pitchFamily="-84" charset="-128"/>
              </a:rPr>
              <a:t>U.S.P.S. Problems Create Opportunities for Banks</a:t>
            </a:r>
          </a:p>
          <a:p>
            <a:pPr lvl="1" eaLnBrk="1" hangingPunct="1">
              <a:lnSpc>
                <a:spcPct val="90000"/>
              </a:lnSpc>
            </a:pPr>
            <a:r>
              <a:rPr lang="en-US" altLang="en-US" smtClean="0">
                <a:solidFill>
                  <a:srgbClr val="000000"/>
                </a:solidFill>
                <a:ea typeface="ヒラギノ角ゴ Pro W3" pitchFamily="-84" charset="-128"/>
              </a:rPr>
              <a:t>For decades, the United States Postal Service has been struggling financially. </a:t>
            </a:r>
          </a:p>
          <a:p>
            <a:pPr lvl="1" eaLnBrk="1" hangingPunct="1">
              <a:lnSpc>
                <a:spcPct val="90000"/>
              </a:lnSpc>
            </a:pPr>
            <a:r>
              <a:rPr lang="en-US" altLang="en-US" smtClean="0">
                <a:solidFill>
                  <a:srgbClr val="000000"/>
                </a:solidFill>
                <a:ea typeface="ヒラギノ角ゴ Pro W3" pitchFamily="-84" charset="-128"/>
              </a:rPr>
              <a:t>In 2012, the USPS announced that to cut costs it would dramatically reduce the number of mail processing facilities that it operated. </a:t>
            </a:r>
          </a:p>
          <a:p>
            <a:pPr lvl="1" eaLnBrk="1" hangingPunct="1">
              <a:lnSpc>
                <a:spcPct val="90000"/>
              </a:lnSpc>
            </a:pPr>
            <a:r>
              <a:rPr lang="en-US" altLang="en-US" smtClean="0">
                <a:solidFill>
                  <a:srgbClr val="000000"/>
                </a:solidFill>
                <a:ea typeface="ヒラギノ角ゴ Pro W3" pitchFamily="-84" charset="-128"/>
              </a:rPr>
              <a:t>For companies, this meant an increase in mail float.</a:t>
            </a:r>
          </a:p>
          <a:p>
            <a:pPr lvl="1" eaLnBrk="1" hangingPunct="1">
              <a:lnSpc>
                <a:spcPct val="90000"/>
              </a:lnSpc>
            </a:pPr>
            <a:r>
              <a:rPr lang="en-US" altLang="en-US" smtClean="0">
                <a:solidFill>
                  <a:srgbClr val="000000"/>
                </a:solidFill>
                <a:ea typeface="ヒラギノ角ゴ Pro W3" pitchFamily="-84" charset="-128"/>
              </a:rPr>
              <a:t>For Fifth Third Bank, it was an opportunity. The bank announced a new remote lockbox capture program in which business-to-business payments would be retrieved at local post offices around the country.</a:t>
            </a:r>
          </a:p>
          <a:p>
            <a:pPr lvl="1" eaLnBrk="1" hangingPunct="1">
              <a:lnSpc>
                <a:spcPct val="90000"/>
              </a:lnSpc>
            </a:pPr>
            <a:r>
              <a:rPr lang="en-US" altLang="en-US" smtClean="0">
                <a:solidFill>
                  <a:srgbClr val="000000"/>
                </a:solidFill>
                <a:ea typeface="ヒラギノ角ゴ Pro W3" pitchFamily="-84" charset="-128"/>
              </a:rPr>
              <a:t>Next, Fifth Third would make electronic images of those payments, and the images would be processed at the bank</a:t>
            </a:r>
            <a:r>
              <a:rPr lang="ja-JP" altLang="en-US" smtClean="0">
                <a:solidFill>
                  <a:srgbClr val="000000"/>
                </a:solidFill>
                <a:ea typeface="ヒラギノ角ゴ Pro W3" pitchFamily="-84" charset="-128"/>
              </a:rPr>
              <a:t>’</a:t>
            </a:r>
            <a:r>
              <a:rPr lang="en-US" altLang="ja-JP" smtClean="0">
                <a:solidFill>
                  <a:srgbClr val="000000"/>
                </a:solidFill>
                <a:ea typeface="ヒラギノ角ゴ Pro W3" pitchFamily="-84" charset="-128"/>
              </a:rPr>
              <a:t>s Cincinnati processing hub. </a:t>
            </a:r>
          </a:p>
          <a:p>
            <a:pPr lvl="1" eaLnBrk="1" hangingPunct="1">
              <a:lnSpc>
                <a:spcPct val="90000"/>
              </a:lnSpc>
            </a:pPr>
            <a:r>
              <a:rPr lang="en-US" altLang="en-US" smtClean="0">
                <a:solidFill>
                  <a:srgbClr val="000000"/>
                </a:solidFill>
                <a:ea typeface="ヒラギノ角ゴ Pro W3" pitchFamily="-84" charset="-128"/>
              </a:rPr>
              <a:t>Fifth Third promised customers that it would reduce mail float and speed up the collection process for its clients.</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en-US" altLang="en-US" smtClean="0">
                <a:ea typeface="ヒラギノ角ゴ Pro W3" pitchFamily="-84" charset="-128"/>
              </a:rPr>
              <a:t>Management of Receipts and Disbursements: Cash Concentration</a:t>
            </a:r>
          </a:p>
        </p:txBody>
      </p:sp>
      <p:sp>
        <p:nvSpPr>
          <p:cNvPr id="72707" name="Rectangle 3"/>
          <p:cNvSpPr>
            <a:spLocks noGrp="1" noChangeArrowheads="1"/>
          </p:cNvSpPr>
          <p:nvPr>
            <p:ph idx="4294967295"/>
          </p:nvPr>
        </p:nvSpPr>
        <p:spPr>
          <a:xfrm>
            <a:off x="381000" y="1295400"/>
            <a:ext cx="8382000" cy="4648200"/>
          </a:xfrm>
        </p:spPr>
        <p:txBody>
          <a:bodyPr/>
          <a:lstStyle/>
          <a:p>
            <a:pPr marL="0" indent="0" eaLnBrk="1" hangingPunct="1">
              <a:buFontTx/>
              <a:buNone/>
            </a:pPr>
            <a:r>
              <a:rPr lang="en-US" altLang="en-US" sz="2200" b="1" dirty="0" smtClean="0">
                <a:solidFill>
                  <a:srgbClr val="000000"/>
                </a:solidFill>
                <a:ea typeface="ヒラギノ角ゴ Pro W3" pitchFamily="-84" charset="-128"/>
              </a:rPr>
              <a:t>Cash concentration</a:t>
            </a:r>
            <a:r>
              <a:rPr lang="en-US" altLang="en-US" sz="2200" dirty="0" smtClean="0">
                <a:solidFill>
                  <a:srgbClr val="000000"/>
                </a:solidFill>
                <a:ea typeface="ヒラギノ角ゴ Pro W3" pitchFamily="-84" charset="-128"/>
              </a:rPr>
              <a:t> is the process used by the firm to bring lockbox and other deposits together into one bank, often called the concentration bank. Cash concentration has three main advantages. </a:t>
            </a:r>
          </a:p>
          <a:p>
            <a:pPr marL="508000" lvl="1" indent="-406400" eaLnBrk="1" hangingPunct="1">
              <a:buFontTx/>
              <a:buAutoNum type="arabicPeriod"/>
            </a:pPr>
            <a:r>
              <a:rPr lang="en-US" altLang="en-US" sz="1800" dirty="0" smtClean="0">
                <a:solidFill>
                  <a:srgbClr val="000000"/>
                </a:solidFill>
                <a:ea typeface="ヒラギノ角ゴ Pro W3" pitchFamily="-84" charset="-128"/>
              </a:rPr>
              <a:t>First, it creates a large pool of funds for use in making short-term cash investments. Because there is a fixed-cost component in the transaction cost associated with such investments, investing a single pool of funds reduces the firm</a:t>
            </a:r>
            <a:r>
              <a:rPr lang="ja-JP" altLang="en-US" sz="1800" dirty="0" smtClean="0">
                <a:solidFill>
                  <a:srgbClr val="000000"/>
                </a:solidFill>
                <a:ea typeface="ヒラギノ角ゴ Pro W3" pitchFamily="-84" charset="-128"/>
              </a:rPr>
              <a:t>’</a:t>
            </a:r>
            <a:r>
              <a:rPr lang="en-US" altLang="ja-JP" sz="1800" dirty="0" smtClean="0">
                <a:solidFill>
                  <a:srgbClr val="000000"/>
                </a:solidFill>
                <a:ea typeface="ヒラギノ角ゴ Pro W3" pitchFamily="-84" charset="-128"/>
              </a:rPr>
              <a:t>s transaction costs. The larger investment pool also allows the firm to choose from a greater variety of short-term investment vehicles. </a:t>
            </a:r>
          </a:p>
          <a:p>
            <a:pPr marL="508000" lvl="1" indent="-406400" eaLnBrk="1" hangingPunct="1">
              <a:buFontTx/>
              <a:buAutoNum type="arabicPeriod"/>
            </a:pPr>
            <a:r>
              <a:rPr lang="en-US" altLang="en-US" sz="1800" dirty="0" smtClean="0">
                <a:solidFill>
                  <a:srgbClr val="000000"/>
                </a:solidFill>
                <a:ea typeface="ヒラギノ角ゴ Pro W3" pitchFamily="-84" charset="-128"/>
              </a:rPr>
              <a:t>Second, concentrating the firm</a:t>
            </a:r>
            <a:r>
              <a:rPr lang="ja-JP" altLang="en-US" sz="1800" dirty="0" smtClean="0">
                <a:solidFill>
                  <a:srgbClr val="000000"/>
                </a:solidFill>
                <a:ea typeface="ヒラギノ角ゴ Pro W3" pitchFamily="-84" charset="-128"/>
              </a:rPr>
              <a:t>’</a:t>
            </a:r>
            <a:r>
              <a:rPr lang="en-US" altLang="ja-JP" sz="1800" dirty="0" smtClean="0">
                <a:solidFill>
                  <a:srgbClr val="000000"/>
                </a:solidFill>
                <a:ea typeface="ヒラギノ角ゴ Pro W3" pitchFamily="-84" charset="-128"/>
              </a:rPr>
              <a:t>s cash in one account improves the tracking and internal control of the firm</a:t>
            </a:r>
            <a:r>
              <a:rPr lang="ja-JP" altLang="en-US" sz="1800" dirty="0" smtClean="0">
                <a:solidFill>
                  <a:srgbClr val="000000"/>
                </a:solidFill>
                <a:ea typeface="ヒラギノ角ゴ Pro W3" pitchFamily="-84" charset="-128"/>
              </a:rPr>
              <a:t>’</a:t>
            </a:r>
            <a:r>
              <a:rPr lang="en-US" altLang="ja-JP" sz="1800" dirty="0" smtClean="0">
                <a:solidFill>
                  <a:srgbClr val="000000"/>
                </a:solidFill>
                <a:ea typeface="ヒラギノ角ゴ Pro W3" pitchFamily="-84" charset="-128"/>
              </a:rPr>
              <a:t>s cash. </a:t>
            </a:r>
          </a:p>
          <a:p>
            <a:pPr marL="508000" lvl="1" indent="-406400" eaLnBrk="1" hangingPunct="1">
              <a:buFontTx/>
              <a:buAutoNum type="arabicPeriod"/>
            </a:pPr>
            <a:r>
              <a:rPr lang="en-US" altLang="en-US" sz="1800" dirty="0" smtClean="0">
                <a:solidFill>
                  <a:srgbClr val="000000"/>
                </a:solidFill>
                <a:ea typeface="ヒラギノ角ゴ Pro W3" pitchFamily="-84" charset="-128"/>
              </a:rPr>
              <a:t>Third, having one concentration bank enables the firm to implement payment strategies that reduce idle cash balances.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2707">
                                            <p:txEl>
                                              <p:pRg st="1" end="1"/>
                                            </p:txEl>
                                          </p:spTgt>
                                        </p:tgtEl>
                                        <p:attrNameLst>
                                          <p:attrName>style.visibility</p:attrName>
                                        </p:attrNameLst>
                                      </p:cBhvr>
                                      <p:to>
                                        <p:strVal val="visible"/>
                                      </p:to>
                                    </p:set>
                                    <p:animEffect transition="in" filter="wipe(left)">
                                      <p:cBhvr>
                                        <p:cTn id="7" dur="500"/>
                                        <p:tgtEl>
                                          <p:spTgt spid="7270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2707">
                                            <p:txEl>
                                              <p:pRg st="2" end="2"/>
                                            </p:txEl>
                                          </p:spTgt>
                                        </p:tgtEl>
                                        <p:attrNameLst>
                                          <p:attrName>style.visibility</p:attrName>
                                        </p:attrNameLst>
                                      </p:cBhvr>
                                      <p:to>
                                        <p:strVal val="visible"/>
                                      </p:to>
                                    </p:set>
                                    <p:animEffect transition="in" filter="wipe(left)">
                                      <p:cBhvr>
                                        <p:cTn id="12" dur="500"/>
                                        <p:tgtEl>
                                          <p:spTgt spid="7270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2707">
                                            <p:txEl>
                                              <p:pRg st="3" end="3"/>
                                            </p:txEl>
                                          </p:spTgt>
                                        </p:tgtEl>
                                        <p:attrNameLst>
                                          <p:attrName>style.visibility</p:attrName>
                                        </p:attrNameLst>
                                      </p:cBhvr>
                                      <p:to>
                                        <p:strVal val="visible"/>
                                      </p:to>
                                    </p:set>
                                    <p:animEffect transition="in" filter="wipe(left)">
                                      <p:cBhvr>
                                        <p:cTn id="17" dur="500"/>
                                        <p:tgtEl>
                                          <p:spTgt spid="7270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381000" y="0"/>
            <a:ext cx="8534400" cy="1143000"/>
          </a:xfrm>
        </p:spPr>
        <p:txBody>
          <a:bodyPr/>
          <a:lstStyle/>
          <a:p>
            <a:pPr eaLnBrk="1" hangingPunct="1"/>
            <a:r>
              <a:rPr lang="en-US" altLang="en-US" sz="2400" dirty="0" smtClean="0">
                <a:ea typeface="ヒラギノ角ゴ Pro W3" pitchFamily="-84" charset="-128"/>
              </a:rPr>
              <a:t>Management of Receipts and Disbursements: Cash Concentration </a:t>
            </a:r>
          </a:p>
        </p:txBody>
      </p:sp>
      <p:sp>
        <p:nvSpPr>
          <p:cNvPr id="73731" name="Rectangle 3"/>
          <p:cNvSpPr>
            <a:spLocks noGrp="1" noChangeArrowheads="1"/>
          </p:cNvSpPr>
          <p:nvPr>
            <p:ph idx="4294967295"/>
          </p:nvPr>
        </p:nvSpPr>
        <p:spPr/>
        <p:txBody>
          <a:bodyPr/>
          <a:lstStyle/>
          <a:p>
            <a:pPr marL="406400" indent="-406400" eaLnBrk="1" hangingPunct="1"/>
            <a:r>
              <a:rPr lang="en-US" altLang="en-US" smtClean="0">
                <a:solidFill>
                  <a:srgbClr val="000000"/>
                </a:solidFill>
                <a:ea typeface="ヒラギノ角ゴ Pro W3" pitchFamily="-84" charset="-128"/>
              </a:rPr>
              <a:t>A </a:t>
            </a:r>
            <a:r>
              <a:rPr lang="en-US" altLang="en-US" b="1" smtClean="0">
                <a:solidFill>
                  <a:srgbClr val="000000"/>
                </a:solidFill>
                <a:ea typeface="ヒラギノ角ゴ Pro W3" pitchFamily="-84" charset="-128"/>
              </a:rPr>
              <a:t>depository transfer check (DTC)</a:t>
            </a:r>
            <a:r>
              <a:rPr lang="en-US" altLang="en-US" smtClean="0">
                <a:solidFill>
                  <a:srgbClr val="000000"/>
                </a:solidFill>
                <a:ea typeface="ヒラギノ角ゴ Pro W3" pitchFamily="-84" charset="-128"/>
              </a:rPr>
              <a:t> is an unsigned check drawn on one of a firm</a:t>
            </a:r>
            <a:r>
              <a:rPr lang="ja-JP" altLang="en-US" smtClean="0">
                <a:solidFill>
                  <a:srgbClr val="000000"/>
                </a:solidFill>
                <a:ea typeface="ヒラギノ角ゴ Pro W3" pitchFamily="-84" charset="-128"/>
              </a:rPr>
              <a:t>’</a:t>
            </a:r>
            <a:r>
              <a:rPr lang="en-US" altLang="ja-JP" smtClean="0">
                <a:solidFill>
                  <a:srgbClr val="000000"/>
                </a:solidFill>
                <a:ea typeface="ヒラギノ角ゴ Pro W3" pitchFamily="-84" charset="-128"/>
              </a:rPr>
              <a:t>s bank accounts and deposited in another.</a:t>
            </a:r>
          </a:p>
          <a:p>
            <a:pPr marL="406400" indent="-406400" eaLnBrk="1" hangingPunct="1"/>
            <a:r>
              <a:rPr lang="en-US" altLang="en-US" smtClean="0">
                <a:solidFill>
                  <a:srgbClr val="000000"/>
                </a:solidFill>
                <a:ea typeface="ヒラギノ角ゴ Pro W3" pitchFamily="-84" charset="-128"/>
              </a:rPr>
              <a:t>An </a:t>
            </a:r>
            <a:r>
              <a:rPr lang="en-US" altLang="en-US" b="1" smtClean="0">
                <a:solidFill>
                  <a:srgbClr val="000000"/>
                </a:solidFill>
                <a:ea typeface="ヒラギノ角ゴ Pro W3" pitchFamily="-84" charset="-128"/>
              </a:rPr>
              <a:t>ACH (automated clearinghouse) transfer</a:t>
            </a:r>
            <a:r>
              <a:rPr lang="en-US" altLang="en-US" smtClean="0">
                <a:solidFill>
                  <a:srgbClr val="000000"/>
                </a:solidFill>
                <a:ea typeface="ヒラギノ角ゴ Pro W3" pitchFamily="-84" charset="-128"/>
              </a:rPr>
              <a:t> is a preauthorized electronic withdrawal from the payer</a:t>
            </a:r>
            <a:r>
              <a:rPr lang="ja-JP" altLang="en-US" smtClean="0">
                <a:solidFill>
                  <a:srgbClr val="000000"/>
                </a:solidFill>
                <a:ea typeface="ヒラギノ角ゴ Pro W3" pitchFamily="-84" charset="-128"/>
              </a:rPr>
              <a:t>’</a:t>
            </a:r>
            <a:r>
              <a:rPr lang="en-US" altLang="ja-JP" smtClean="0">
                <a:solidFill>
                  <a:srgbClr val="000000"/>
                </a:solidFill>
                <a:ea typeface="ヒラギノ角ゴ Pro W3" pitchFamily="-84" charset="-128"/>
              </a:rPr>
              <a:t>s account and deposit into the payee</a:t>
            </a:r>
            <a:r>
              <a:rPr lang="ja-JP" altLang="en-US" smtClean="0">
                <a:solidFill>
                  <a:srgbClr val="000000"/>
                </a:solidFill>
                <a:ea typeface="ヒラギノ角ゴ Pro W3" pitchFamily="-84" charset="-128"/>
              </a:rPr>
              <a:t>’</a:t>
            </a:r>
            <a:r>
              <a:rPr lang="en-US" altLang="ja-JP" smtClean="0">
                <a:solidFill>
                  <a:srgbClr val="000000"/>
                </a:solidFill>
                <a:ea typeface="ヒラギノ角ゴ Pro W3" pitchFamily="-84" charset="-128"/>
              </a:rPr>
              <a:t>s account via a settlement among banks by the automated clearinghouse, or ACH.</a:t>
            </a:r>
          </a:p>
          <a:p>
            <a:pPr marL="406400" indent="-406400" eaLnBrk="1" hangingPunct="1"/>
            <a:r>
              <a:rPr lang="en-US" altLang="en-US" smtClean="0">
                <a:solidFill>
                  <a:srgbClr val="000000"/>
                </a:solidFill>
                <a:ea typeface="ヒラギノ角ゴ Pro W3" pitchFamily="-84" charset="-128"/>
              </a:rPr>
              <a:t>A </a:t>
            </a:r>
            <a:r>
              <a:rPr lang="en-US" altLang="en-US" b="1" smtClean="0">
                <a:solidFill>
                  <a:srgbClr val="000000"/>
                </a:solidFill>
                <a:ea typeface="ヒラギノ角ゴ Pro W3" pitchFamily="-84" charset="-128"/>
              </a:rPr>
              <a:t>wire transfer</a:t>
            </a:r>
            <a:r>
              <a:rPr lang="en-US" altLang="en-US" smtClean="0">
                <a:solidFill>
                  <a:srgbClr val="000000"/>
                </a:solidFill>
                <a:ea typeface="ヒラギノ角ゴ Pro W3" pitchFamily="-84" charset="-128"/>
              </a:rPr>
              <a:t> is an electronic communication that, via bookkeeping entries, removes funds from the payer</a:t>
            </a:r>
            <a:r>
              <a:rPr lang="ja-JP" altLang="en-US" smtClean="0">
                <a:solidFill>
                  <a:srgbClr val="000000"/>
                </a:solidFill>
                <a:ea typeface="ヒラギノ角ゴ Pro W3" pitchFamily="-84" charset="-128"/>
              </a:rPr>
              <a:t>’</a:t>
            </a:r>
            <a:r>
              <a:rPr lang="en-US" altLang="ja-JP" smtClean="0">
                <a:solidFill>
                  <a:srgbClr val="000000"/>
                </a:solidFill>
                <a:ea typeface="ヒラギノ角ゴ Pro W3" pitchFamily="-84" charset="-128"/>
              </a:rPr>
              <a:t>s bank and deposits them in the payee</a:t>
            </a:r>
            <a:r>
              <a:rPr lang="ja-JP" altLang="en-US" smtClean="0">
                <a:solidFill>
                  <a:srgbClr val="000000"/>
                </a:solidFill>
                <a:ea typeface="ヒラギノ角ゴ Pro W3" pitchFamily="-84" charset="-128"/>
              </a:rPr>
              <a:t>’</a:t>
            </a:r>
            <a:r>
              <a:rPr lang="en-US" altLang="ja-JP" smtClean="0">
                <a:solidFill>
                  <a:srgbClr val="000000"/>
                </a:solidFill>
                <a:ea typeface="ヒラギノ角ゴ Pro W3" pitchFamily="-84" charset="-128"/>
              </a:rPr>
              <a:t>s bank.</a:t>
            </a:r>
            <a:endParaRPr lang="en-US" altLang="en-US" smtClean="0">
              <a:solidFill>
                <a:srgbClr val="000000"/>
              </a:solidFill>
              <a:ea typeface="ヒラギノ角ゴ Pro W3" pitchFamily="-84" charset="-128"/>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altLang="en-US" smtClean="0">
                <a:ea typeface="ヒラギノ角ゴ Pro W3" pitchFamily="-84" charset="-128"/>
              </a:rPr>
              <a:t>Management of Receipts and Disbursements: Zero-Balance Accounts</a:t>
            </a:r>
          </a:p>
        </p:txBody>
      </p:sp>
      <p:sp>
        <p:nvSpPr>
          <p:cNvPr id="74755" name="Rectangle 3"/>
          <p:cNvSpPr>
            <a:spLocks noGrp="1" noChangeArrowheads="1"/>
          </p:cNvSpPr>
          <p:nvPr>
            <p:ph idx="4294967295"/>
          </p:nvPr>
        </p:nvSpPr>
        <p:spPr>
          <a:xfrm>
            <a:off x="457200" y="1447800"/>
            <a:ext cx="8382000" cy="4648200"/>
          </a:xfrm>
        </p:spPr>
        <p:txBody>
          <a:bodyPr/>
          <a:lstStyle/>
          <a:p>
            <a:pPr marL="0" indent="0" eaLnBrk="1" hangingPunct="1">
              <a:buFontTx/>
              <a:buNone/>
            </a:pPr>
            <a:r>
              <a:rPr lang="en-US" altLang="en-US" smtClean="0">
                <a:solidFill>
                  <a:srgbClr val="000000"/>
                </a:solidFill>
                <a:ea typeface="ヒラギノ角ゴ Pro W3" pitchFamily="-84" charset="-128"/>
              </a:rPr>
              <a:t>A </a:t>
            </a:r>
            <a:r>
              <a:rPr lang="en-US" altLang="en-US" b="1" smtClean="0">
                <a:solidFill>
                  <a:srgbClr val="000000"/>
                </a:solidFill>
                <a:ea typeface="ヒラギノ角ゴ Pro W3" pitchFamily="-84" charset="-128"/>
              </a:rPr>
              <a:t>zero-balance account (ZBA)</a:t>
            </a:r>
            <a:r>
              <a:rPr lang="en-US" altLang="en-US" smtClean="0">
                <a:solidFill>
                  <a:srgbClr val="000000"/>
                </a:solidFill>
                <a:ea typeface="ヒラギノ角ゴ Pro W3" pitchFamily="-84" charset="-128"/>
              </a:rPr>
              <a:t> is a disbursement account that always has an end-of-day balance of zero because the firm deposits money to cover checks drawn on the account only as they are presented for payment each day.</a:t>
            </a:r>
            <a:endParaRPr lang="en-US" altLang="en-US" b="1" i="1" smtClean="0">
              <a:solidFill>
                <a:srgbClr val="000000"/>
              </a:solidFill>
              <a:ea typeface="ヒラギノ角ゴ Pro W3" pitchFamily="-84" charset="-128"/>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r>
              <a:rPr lang="en-US" altLang="en-US" smtClean="0">
                <a:solidFill>
                  <a:srgbClr val="000000"/>
                </a:solidFill>
                <a:ea typeface="ヒラギノ角ゴ Pro W3" pitchFamily="-84" charset="-128"/>
              </a:rPr>
              <a:t>Personal Finance Example</a:t>
            </a:r>
          </a:p>
        </p:txBody>
      </p:sp>
      <p:sp>
        <p:nvSpPr>
          <p:cNvPr id="75779" name="Rectangle 3"/>
          <p:cNvSpPr>
            <a:spLocks noGrp="1" noChangeArrowheads="1"/>
          </p:cNvSpPr>
          <p:nvPr>
            <p:ph idx="1"/>
          </p:nvPr>
        </p:nvSpPr>
        <p:spPr/>
        <p:txBody>
          <a:bodyPr/>
          <a:lstStyle/>
          <a:p>
            <a:pPr marL="0" indent="0" eaLnBrk="1" hangingPunct="1">
              <a:lnSpc>
                <a:spcPct val="90000"/>
              </a:lnSpc>
              <a:buFontTx/>
              <a:buNone/>
            </a:pPr>
            <a:r>
              <a:rPr lang="en-US" altLang="en-US" smtClean="0">
                <a:solidFill>
                  <a:srgbClr val="000000"/>
                </a:solidFill>
                <a:ea typeface="ヒラギノ角ゴ Pro W3" pitchFamily="-84" charset="-128"/>
              </a:rPr>
              <a:t>Megan Laurie, a 25-year-old nurse, works at a hospital that pays her every 2 weeks by direct deposit into her checking account, which pays no interest and has no minimum balance requirement. She takes home about $1,800 every 2 weeks—or about $3,600 per month. She maintains a checking account balance of around $1,500. Whenever it exceeds that amount she transfers the excess into her savings account, which currently pays 1.5% annual interest. She currently has a savings account balance of $17,000 and estimates that she transfers about $600 per month from her checking account into her savings account.</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en-US" altLang="en-US" dirty="0" smtClean="0">
                <a:solidFill>
                  <a:srgbClr val="000000"/>
                </a:solidFill>
                <a:ea typeface="ヒラギノ角ゴ Pro W3" pitchFamily="-84" charset="-128"/>
              </a:rPr>
              <a:t>Personal Finance Example </a:t>
            </a:r>
          </a:p>
        </p:txBody>
      </p:sp>
      <p:sp>
        <p:nvSpPr>
          <p:cNvPr id="76803" name="Rectangle 3"/>
          <p:cNvSpPr>
            <a:spLocks noGrp="1" noChangeArrowheads="1"/>
          </p:cNvSpPr>
          <p:nvPr>
            <p:ph idx="4294967295"/>
          </p:nvPr>
        </p:nvSpPr>
        <p:spPr>
          <a:xfrm>
            <a:off x="381000" y="1371600"/>
            <a:ext cx="8382000" cy="4648200"/>
          </a:xfrm>
        </p:spPr>
        <p:txBody>
          <a:bodyPr/>
          <a:lstStyle/>
          <a:p>
            <a:pPr marL="0" indent="0" eaLnBrk="1" hangingPunct="1">
              <a:buFontTx/>
              <a:buNone/>
            </a:pPr>
            <a:r>
              <a:rPr lang="en-US" altLang="en-US" smtClean="0">
                <a:solidFill>
                  <a:srgbClr val="000000"/>
                </a:solidFill>
                <a:ea typeface="ヒラギノ角ゴ Pro W3" pitchFamily="-84" charset="-128"/>
              </a:rPr>
              <a:t>Megan pays her bills immediately when she receives them. Her monthly bills average about $1,900, and her monthly cash outlays for food and gas total about $900. An analysis of Megan</a:t>
            </a:r>
            <a:r>
              <a:rPr lang="ja-JP" altLang="en-US" smtClean="0">
                <a:solidFill>
                  <a:srgbClr val="000000"/>
                </a:solidFill>
                <a:ea typeface="ヒラギノ角ゴ Pro W3" pitchFamily="-84" charset="-128"/>
              </a:rPr>
              <a:t>’</a:t>
            </a:r>
            <a:r>
              <a:rPr lang="en-US" altLang="ja-JP" smtClean="0">
                <a:solidFill>
                  <a:srgbClr val="000000"/>
                </a:solidFill>
                <a:ea typeface="ヒラギノ角ゴ Pro W3" pitchFamily="-84" charset="-128"/>
              </a:rPr>
              <a:t>s bill payments indicates that on average she pays her bills 8 days early. Most marketable securities are currently yielding about 4.2% annual interest. Megan is interested in learning how she might better manage her cash balances.</a:t>
            </a:r>
            <a:endParaRPr lang="en-US" altLang="en-US" smtClean="0">
              <a:solidFill>
                <a:srgbClr val="000000"/>
              </a:solidFill>
              <a:ea typeface="ヒラギノ角ゴ Pro W3" pitchFamily="-84" charset="-128"/>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r>
              <a:rPr lang="en-US" altLang="en-US" dirty="0" smtClean="0">
                <a:solidFill>
                  <a:srgbClr val="000000"/>
                </a:solidFill>
                <a:ea typeface="ヒラギノ角ゴ Pro W3" pitchFamily="-84" charset="-128"/>
              </a:rPr>
              <a:t>Personal Finance Example </a:t>
            </a:r>
          </a:p>
        </p:txBody>
      </p:sp>
      <mc:AlternateContent xmlns:mc="http://schemas.openxmlformats.org/markup-compatibility/2006">
        <mc:Choice xmlns:a14="http://schemas.microsoft.com/office/drawing/2010/main" Requires="a14">
          <p:sp>
            <p:nvSpPr>
              <p:cNvPr id="77827" name="Rectangle 3"/>
              <p:cNvSpPr>
                <a:spLocks noGrp="1" noChangeArrowheads="1"/>
              </p:cNvSpPr>
              <p:nvPr>
                <p:ph idx="1"/>
              </p:nvPr>
            </p:nvSpPr>
            <p:spPr/>
            <p:txBody>
              <a:bodyPr/>
              <a:lstStyle/>
              <a:p>
                <a:pPr marL="0" indent="0" eaLnBrk="1" hangingPunct="1">
                  <a:lnSpc>
                    <a:spcPct val="90000"/>
                  </a:lnSpc>
                  <a:buFontTx/>
                  <a:buNone/>
                </a:pPr>
                <a:r>
                  <a:rPr lang="en-US" altLang="en-US" dirty="0" smtClean="0">
                    <a:solidFill>
                      <a:srgbClr val="000000"/>
                    </a:solidFill>
                    <a:ea typeface="ヒラギノ角ゴ Pro W3" pitchFamily="-84" charset="-128"/>
                  </a:rPr>
                  <a:t>Megan talks with her sister, who has had a finance course, and they come up with three ways for Megan to better manage her cash balance:</a:t>
                </a:r>
              </a:p>
              <a:p>
                <a:pPr marL="914400" lvl="1" indent="-393700" eaLnBrk="1" hangingPunct="1">
                  <a:lnSpc>
                    <a:spcPct val="90000"/>
                  </a:lnSpc>
                  <a:buFontTx/>
                  <a:buAutoNum type="arabicPeriod"/>
                </a:pPr>
                <a:r>
                  <a:rPr lang="en-US" altLang="en-US" dirty="0" smtClean="0">
                    <a:solidFill>
                      <a:srgbClr val="000000"/>
                    </a:solidFill>
                    <a:ea typeface="ヒラギノ角ゴ Pro W3" pitchFamily="-84" charset="-128"/>
                  </a:rPr>
                  <a:t>Invest current balances. </a:t>
                </a:r>
                <a14:m>
                  <m:oMath xmlns:m="http://schemas.openxmlformats.org/officeDocument/2006/math">
                    <m:r>
                      <a:rPr lang="en-US" altLang="en-US" b="0" i="1" smtClean="0">
                        <a:solidFill>
                          <a:srgbClr val="000000"/>
                        </a:solidFill>
                        <a:latin typeface="Cambria Math"/>
                        <a:ea typeface="ヒラギノ角ゴ Pro W3" pitchFamily="-84" charset="-128"/>
                      </a:rPr>
                      <m:t>(0.042−0.015)</m:t>
                    </m:r>
                    <m:r>
                      <a:rPr lang="en-US" altLang="en-US" b="0" i="1" smtClean="0">
                        <a:solidFill>
                          <a:srgbClr val="000000"/>
                        </a:solidFill>
                        <a:latin typeface="Cambria Math"/>
                        <a:ea typeface="Cambria Math"/>
                      </a:rPr>
                      <m:t>×$17,000=$460</m:t>
                    </m:r>
                  </m:oMath>
                </a14:m>
                <a:endParaRPr lang="en-US" altLang="en-US" dirty="0" smtClean="0">
                  <a:solidFill>
                    <a:srgbClr val="000000"/>
                  </a:solidFill>
                  <a:ea typeface="ヒラギノ角ゴ Pro W3" pitchFamily="-84" charset="-128"/>
                </a:endParaRPr>
              </a:p>
              <a:p>
                <a:pPr marL="914400" lvl="1" indent="-393700" eaLnBrk="1" hangingPunct="1">
                  <a:lnSpc>
                    <a:spcPct val="90000"/>
                  </a:lnSpc>
                  <a:buFontTx/>
                  <a:buAutoNum type="arabicPeriod"/>
                </a:pPr>
                <a:r>
                  <a:rPr lang="en-US" altLang="en-US" dirty="0" smtClean="0">
                    <a:solidFill>
                      <a:srgbClr val="000000"/>
                    </a:solidFill>
                    <a:ea typeface="ヒラギノ角ゴ Pro W3" pitchFamily="-84" charset="-128"/>
                  </a:rPr>
                  <a:t>Invest monthly surpluses. </a:t>
                </a:r>
                <a14:m>
                  <m:oMath xmlns:m="http://schemas.openxmlformats.org/officeDocument/2006/math">
                    <m:r>
                      <a:rPr lang="en-US" altLang="en-US" b="0" i="0" smtClean="0">
                        <a:solidFill>
                          <a:srgbClr val="000000"/>
                        </a:solidFill>
                        <a:latin typeface="Cambria Math"/>
                        <a:ea typeface="ヒラギノ角ゴ Pro W3" pitchFamily="-84" charset="-128"/>
                      </a:rPr>
                      <m:t>(</m:t>
                    </m:r>
                    <m:r>
                      <a:rPr lang="en-US" altLang="en-US" b="0" i="1" smtClean="0">
                        <a:solidFill>
                          <a:srgbClr val="000000"/>
                        </a:solidFill>
                        <a:latin typeface="Cambria Math"/>
                        <a:ea typeface="ヒラギノ角ゴ Pro W3" pitchFamily="-84" charset="-128"/>
                      </a:rPr>
                      <m:t>0.042−0.015)</m:t>
                    </m:r>
                    <m:r>
                      <a:rPr lang="en-US" altLang="en-US" b="0" i="1" smtClean="0">
                        <a:solidFill>
                          <a:srgbClr val="000000"/>
                        </a:solidFill>
                        <a:latin typeface="Cambria Math"/>
                        <a:ea typeface="Cambria Math"/>
                      </a:rPr>
                      <m:t>×$600=$16/</m:t>
                    </m:r>
                    <m:r>
                      <a:rPr lang="en-US" altLang="en-US" b="0" i="1" smtClean="0">
                        <a:solidFill>
                          <a:srgbClr val="000000"/>
                        </a:solidFill>
                        <a:latin typeface="Cambria Math"/>
                        <a:ea typeface="Cambria Math"/>
                      </a:rPr>
                      <m:t>𝑚𝑜</m:t>
                    </m:r>
                  </m:oMath>
                </a14:m>
                <a:endParaRPr lang="en-US" altLang="en-US" dirty="0" smtClean="0">
                  <a:solidFill>
                    <a:srgbClr val="000000"/>
                  </a:solidFill>
                  <a:ea typeface="ヒラギノ角ゴ Pro W3" pitchFamily="-84" charset="-128"/>
                </a:endParaRPr>
              </a:p>
              <a:p>
                <a:pPr marL="520700" lvl="1" indent="0" eaLnBrk="1" hangingPunct="1">
                  <a:lnSpc>
                    <a:spcPct val="90000"/>
                  </a:lnSpc>
                  <a:buNone/>
                </a:pPr>
                <a14:m>
                  <m:oMathPara xmlns:m="http://schemas.openxmlformats.org/officeDocument/2006/math">
                    <m:oMathParaPr>
                      <m:jc m:val="left"/>
                    </m:oMathParaPr>
                    <m:oMath xmlns:m="http://schemas.openxmlformats.org/officeDocument/2006/math">
                      <m:r>
                        <a:rPr lang="en-US" altLang="en-US" b="0" i="1" smtClean="0">
                          <a:solidFill>
                            <a:srgbClr val="000000"/>
                          </a:solidFill>
                          <a:latin typeface="Cambria Math"/>
                          <a:ea typeface="ヒラギノ角ゴ Pro W3" pitchFamily="-84" charset="-128"/>
                        </a:rPr>
                        <m:t>$16</m:t>
                      </m:r>
                      <m:r>
                        <a:rPr lang="en-US" altLang="en-US" b="0" i="1" smtClean="0">
                          <a:solidFill>
                            <a:srgbClr val="000000"/>
                          </a:solidFill>
                          <a:latin typeface="Cambria Math"/>
                          <a:ea typeface="Cambria Math"/>
                        </a:rPr>
                        <m:t>×12=$192</m:t>
                      </m:r>
                    </m:oMath>
                  </m:oMathPara>
                </a14:m>
                <a:endParaRPr lang="en-US" altLang="en-US" dirty="0" smtClean="0">
                  <a:solidFill>
                    <a:srgbClr val="000000"/>
                  </a:solidFill>
                  <a:ea typeface="ヒラギノ角ゴ Pro W3" pitchFamily="-84" charset="-128"/>
                </a:endParaRPr>
              </a:p>
              <a:p>
                <a:pPr marL="977900" lvl="1" indent="-457200" eaLnBrk="1" hangingPunct="1">
                  <a:lnSpc>
                    <a:spcPct val="90000"/>
                  </a:lnSpc>
                  <a:buFont typeface="+mj-lt"/>
                  <a:buAutoNum type="arabicPeriod" startAt="3"/>
                </a:pPr>
                <a:r>
                  <a:rPr lang="en-US" altLang="en-US" dirty="0" smtClean="0">
                    <a:solidFill>
                      <a:srgbClr val="000000"/>
                    </a:solidFill>
                    <a:ea typeface="ヒラギノ角ゴ Pro W3" pitchFamily="-84" charset="-128"/>
                  </a:rPr>
                  <a:t>Slow down payments. </a:t>
                </a:r>
                <a14:m>
                  <m:oMath xmlns:m="http://schemas.openxmlformats.org/officeDocument/2006/math">
                    <m:r>
                      <a:rPr lang="en-US" altLang="en-US" b="0" i="1" smtClean="0">
                        <a:solidFill>
                          <a:srgbClr val="000000"/>
                        </a:solidFill>
                        <a:latin typeface="Cambria Math"/>
                        <a:ea typeface="ヒラギノ角ゴ Pro W3" pitchFamily="-84" charset="-128"/>
                      </a:rPr>
                      <m:t>(96</m:t>
                    </m:r>
                    <m:r>
                      <a:rPr lang="en-US" altLang="en-US" b="0" i="1" smtClean="0">
                        <a:solidFill>
                          <a:srgbClr val="000000"/>
                        </a:solidFill>
                        <a:latin typeface="Cambria Math"/>
                        <a:ea typeface="Cambria Math"/>
                      </a:rPr>
                      <m:t>÷365)×0.042×$1900=$21</m:t>
                    </m:r>
                  </m:oMath>
                </a14:m>
                <a:endParaRPr lang="en-US" altLang="en-US" dirty="0" smtClean="0">
                  <a:solidFill>
                    <a:srgbClr val="000000"/>
                  </a:solidFill>
                  <a:ea typeface="ヒラギノ角ゴ Pro W3" pitchFamily="-84" charset="-128"/>
                </a:endParaRPr>
              </a:p>
              <a:p>
                <a:pPr marL="0" indent="0" eaLnBrk="1" hangingPunct="1">
                  <a:lnSpc>
                    <a:spcPct val="90000"/>
                  </a:lnSpc>
                  <a:buFontTx/>
                  <a:buNone/>
                </a:pPr>
                <a:r>
                  <a:rPr lang="en-US" altLang="en-US" dirty="0" smtClean="0">
                    <a:solidFill>
                      <a:srgbClr val="000000"/>
                    </a:solidFill>
                    <a:ea typeface="ヒラギノ角ゴ Pro W3" pitchFamily="-84" charset="-128"/>
                  </a:rPr>
                  <a:t>Based on these three recommendations, Megan would increase her annual earnings by a total of about $673 ($460 + $192 + $21). Clearly, Megan can grow her earnings by better managing her cash balances.</a:t>
                </a:r>
              </a:p>
            </p:txBody>
          </p:sp>
        </mc:Choice>
        <mc:Fallback>
          <p:sp>
            <p:nvSpPr>
              <p:cNvPr id="77827" name="Rectangle 3"/>
              <p:cNvSpPr>
                <a:spLocks noGrp="1" noRot="1" noChangeAspect="1" noMove="1" noResize="1" noEditPoints="1" noAdjustHandles="1" noChangeArrowheads="1" noChangeShapeType="1" noTextEdit="1"/>
              </p:cNvSpPr>
              <p:nvPr>
                <p:ph idx="1"/>
              </p:nvPr>
            </p:nvSpPr>
            <p:spPr>
              <a:blipFill rotWithShape="1">
                <a:blip r:embed="rId2"/>
                <a:stretch>
                  <a:fillRect l="-2255" t="-2887" r="-3127"/>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7827">
                                            <p:txEl>
                                              <p:pRg st="5" end="5"/>
                                            </p:txEl>
                                          </p:spTgt>
                                        </p:tgtEl>
                                        <p:attrNameLst>
                                          <p:attrName>style.visibility</p:attrName>
                                        </p:attrNameLst>
                                      </p:cBhvr>
                                      <p:to>
                                        <p:strVal val="visible"/>
                                      </p:to>
                                    </p:set>
                                    <p:animEffect transition="in" filter="wipe(left)">
                                      <p:cBhvr>
                                        <p:cTn id="7" dur="500"/>
                                        <p:tgtEl>
                                          <p:spTgt spid="7782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r>
              <a:rPr lang="en-US" altLang="en-US" smtClean="0">
                <a:ea typeface="ヒラギノ角ゴ Pro W3" pitchFamily="-84" charset="-128"/>
              </a:rPr>
              <a:t>Table 14.5a Features of Popular Marketable Securities</a:t>
            </a:r>
          </a:p>
        </p:txBody>
      </p:sp>
      <p:pic>
        <p:nvPicPr>
          <p:cNvPr id="78851" name="Picture 6" descr="tbl15_05a.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24000"/>
            <a:ext cx="8485188"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r>
              <a:rPr lang="en-US" altLang="en-US" smtClean="0">
                <a:ea typeface="ヒラギノ角ゴ Pro W3" pitchFamily="-84" charset="-128"/>
              </a:rPr>
              <a:t>Table 14.5b Features of Popular Marketable Securities</a:t>
            </a:r>
          </a:p>
        </p:txBody>
      </p:sp>
      <p:pic>
        <p:nvPicPr>
          <p:cNvPr id="79875" name="Picture 6" descr="tbl15_05b.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71600"/>
            <a:ext cx="8570913"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r>
              <a:rPr lang="en-US" altLang="en-US" smtClean="0">
                <a:solidFill>
                  <a:srgbClr val="000000"/>
                </a:solidFill>
                <a:ea typeface="ヒラギノ角ゴ Pro W3" pitchFamily="-84" charset="-128"/>
              </a:rPr>
              <a:t>Review of Learning Goals</a:t>
            </a:r>
          </a:p>
        </p:txBody>
      </p:sp>
      <p:sp>
        <p:nvSpPr>
          <p:cNvPr id="82946" name="Rectangle 3"/>
          <p:cNvSpPr>
            <a:spLocks noGrp="1" noChangeArrowheads="1"/>
          </p:cNvSpPr>
          <p:nvPr>
            <p:ph idx="1"/>
          </p:nvPr>
        </p:nvSpPr>
        <p:spPr>
          <a:xfrm>
            <a:off x="381000" y="1295400"/>
            <a:ext cx="8382000" cy="4648200"/>
          </a:xfrm>
        </p:spPr>
        <p:txBody>
          <a:bodyPr/>
          <a:lstStyle/>
          <a:p>
            <a:pPr marL="917575" indent="-917575" eaLnBrk="1" hangingPunct="1">
              <a:buFontTx/>
              <a:buNone/>
            </a:pPr>
            <a:r>
              <a:rPr lang="en-US" altLang="en-US" smtClean="0">
                <a:solidFill>
                  <a:srgbClr val="000000"/>
                </a:solidFill>
                <a:ea typeface="ヒラギノ角ゴ Pro W3" pitchFamily="-84" charset="-128"/>
              </a:rPr>
              <a:t>LG1	Understand working capital management, net working capital, and the related trade-off between profitability and risk. </a:t>
            </a:r>
          </a:p>
          <a:p>
            <a:pPr marL="1317625" lvl="1" indent="0" eaLnBrk="1" hangingPunct="1">
              <a:buFont typeface="Times" pitchFamily="-84" charset="0"/>
              <a:buNone/>
            </a:pPr>
            <a:r>
              <a:rPr lang="en-US" altLang="en-US" sz="1800" smtClean="0">
                <a:solidFill>
                  <a:srgbClr val="000000"/>
                </a:solidFill>
                <a:ea typeface="ヒラギノ角ゴ Pro W3" pitchFamily="-84" charset="-128"/>
              </a:rPr>
              <a:t>Working capital management focuses on managing each of the firm</a:t>
            </a:r>
            <a:r>
              <a:rPr lang="ja-JP" altLang="en-US" sz="1800" smtClean="0">
                <a:solidFill>
                  <a:srgbClr val="000000"/>
                </a:solidFill>
                <a:ea typeface="ヒラギノ角ゴ Pro W3" pitchFamily="-84" charset="-128"/>
              </a:rPr>
              <a:t>’</a:t>
            </a:r>
            <a:r>
              <a:rPr lang="en-US" altLang="ja-JP" sz="1800" smtClean="0">
                <a:solidFill>
                  <a:srgbClr val="000000"/>
                </a:solidFill>
                <a:ea typeface="ヒラギノ角ゴ Pro W3" pitchFamily="-84" charset="-128"/>
              </a:rPr>
              <a:t>s current assets and current liabilities in a manner that positively contributes to the firm</a:t>
            </a:r>
            <a:r>
              <a:rPr lang="ja-JP" altLang="en-US" sz="1800" smtClean="0">
                <a:solidFill>
                  <a:srgbClr val="000000"/>
                </a:solidFill>
                <a:ea typeface="ヒラギノ角ゴ Pro W3" pitchFamily="-84" charset="-128"/>
              </a:rPr>
              <a:t>’</a:t>
            </a:r>
            <a:r>
              <a:rPr lang="en-US" altLang="ja-JP" sz="1800" smtClean="0">
                <a:solidFill>
                  <a:srgbClr val="000000"/>
                </a:solidFill>
                <a:ea typeface="ヒラギノ角ゴ Pro W3" pitchFamily="-84" charset="-128"/>
              </a:rPr>
              <a:t>s value. Net working capital is the difference between current assets and current liabilities. Risk, in the context of short-term financial decisions, is the probability that a firm will be unable to pay its bills as they come due. Assuming a constant level of total assets, the higher a firm</a:t>
            </a:r>
            <a:r>
              <a:rPr lang="ja-JP" altLang="en-US" sz="1800" smtClean="0">
                <a:solidFill>
                  <a:srgbClr val="000000"/>
                </a:solidFill>
                <a:ea typeface="ヒラギノ角ゴ Pro W3" pitchFamily="-84" charset="-128"/>
              </a:rPr>
              <a:t>’</a:t>
            </a:r>
            <a:r>
              <a:rPr lang="en-US" altLang="ja-JP" sz="1800" smtClean="0">
                <a:solidFill>
                  <a:srgbClr val="000000"/>
                </a:solidFill>
                <a:ea typeface="ヒラギノ角ゴ Pro W3" pitchFamily="-84" charset="-128"/>
              </a:rPr>
              <a:t>s ratio of current assets to total assets, the less profitable the firm, and the less risky it is. The converse is also true. With constant total assets, the higher a firm</a:t>
            </a:r>
            <a:r>
              <a:rPr lang="ja-JP" altLang="en-US" sz="1800" smtClean="0">
                <a:solidFill>
                  <a:srgbClr val="000000"/>
                </a:solidFill>
                <a:ea typeface="ヒラギノ角ゴ Pro W3" pitchFamily="-84" charset="-128"/>
              </a:rPr>
              <a:t>’</a:t>
            </a:r>
            <a:r>
              <a:rPr lang="en-US" altLang="ja-JP" sz="1800" smtClean="0">
                <a:solidFill>
                  <a:srgbClr val="000000"/>
                </a:solidFill>
                <a:ea typeface="ヒラギノ角ゴ Pro W3" pitchFamily="-84" charset="-128"/>
              </a:rPr>
              <a:t>s ratio of current liabilities to total assets, the more profitable and the more risky the firm is. The converse of this statement is also true.</a:t>
            </a:r>
            <a:endParaRPr lang="en-US" altLang="en-US" sz="1800" smtClean="0">
              <a:solidFill>
                <a:srgbClr val="000000"/>
              </a:solidFill>
              <a:ea typeface="ヒラギノ角ゴ Pro W3" pitchFamily="-8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2946">
                                            <p:txEl>
                                              <p:pRg st="1" end="1"/>
                                            </p:txEl>
                                          </p:spTgt>
                                        </p:tgtEl>
                                        <p:attrNameLst>
                                          <p:attrName>style.visibility</p:attrName>
                                        </p:attrNameLst>
                                      </p:cBhvr>
                                      <p:to>
                                        <p:strVal val="visible"/>
                                      </p:to>
                                    </p:set>
                                    <p:animEffect transition="in" filter="fade">
                                      <p:cBhvr>
                                        <p:cTn id="7" dur="500"/>
                                        <p:tgtEl>
                                          <p:spTgt spid="8294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smtClean="0">
                <a:ea typeface="ヒラギノ角ゴ Pro W3" pitchFamily="-84" charset="-128"/>
              </a:rPr>
              <a:t>Table 14.1 Effects of Changing Ratios on Profits and Risk</a:t>
            </a:r>
          </a:p>
        </p:txBody>
      </p:sp>
      <p:pic>
        <p:nvPicPr>
          <p:cNvPr id="10243" name="Picture 7" descr="tbl15_01.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362200"/>
            <a:ext cx="7518400"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r>
              <a:rPr lang="en-US" altLang="en-US" dirty="0" smtClean="0">
                <a:solidFill>
                  <a:srgbClr val="000000"/>
                </a:solidFill>
                <a:ea typeface="ヒラギノ角ゴ Pro W3" pitchFamily="-84" charset="-128"/>
              </a:rPr>
              <a:t>Review of Learning Goals </a:t>
            </a:r>
          </a:p>
        </p:txBody>
      </p:sp>
      <p:sp>
        <p:nvSpPr>
          <p:cNvPr id="83970" name="Rectangle 3"/>
          <p:cNvSpPr>
            <a:spLocks noGrp="1" noChangeArrowheads="1"/>
          </p:cNvSpPr>
          <p:nvPr>
            <p:ph idx="1"/>
          </p:nvPr>
        </p:nvSpPr>
        <p:spPr>
          <a:xfrm>
            <a:off x="381000" y="1066800"/>
            <a:ext cx="8382000" cy="4648200"/>
          </a:xfrm>
        </p:spPr>
        <p:txBody>
          <a:bodyPr/>
          <a:lstStyle/>
          <a:p>
            <a:pPr marL="914400" indent="-914400" eaLnBrk="1" hangingPunct="1">
              <a:buFontTx/>
              <a:buNone/>
            </a:pPr>
            <a:r>
              <a:rPr lang="en-US" altLang="en-US" smtClean="0">
                <a:solidFill>
                  <a:srgbClr val="000000"/>
                </a:solidFill>
                <a:ea typeface="ヒラギノ角ゴ Pro W3" pitchFamily="-84" charset="-128"/>
              </a:rPr>
              <a:t>LG2	Describe the cash conversion cycle, its funding requirements, and the key strategies for managing it. </a:t>
            </a:r>
          </a:p>
          <a:p>
            <a:pPr marL="1317625" lvl="1" indent="0" eaLnBrk="1" hangingPunct="1">
              <a:buFont typeface="Times" pitchFamily="-84" charset="0"/>
              <a:buNone/>
            </a:pPr>
            <a:r>
              <a:rPr lang="en-US" altLang="en-US" sz="1800" smtClean="0">
                <a:solidFill>
                  <a:srgbClr val="000000"/>
                </a:solidFill>
                <a:ea typeface="ヒラギノ角ゴ Pro W3" pitchFamily="-84" charset="-128"/>
              </a:rPr>
              <a:t>The cash conversion cycle has three components: (1) average age of inventory, (2) average collection period, and (3) average payment period.  The length of the cash conversion cycle determines the amount of time resources are tied up in the firm</a:t>
            </a:r>
            <a:r>
              <a:rPr lang="ja-JP" altLang="en-US" sz="1800" smtClean="0">
                <a:solidFill>
                  <a:srgbClr val="000000"/>
                </a:solidFill>
                <a:ea typeface="ヒラギノ角ゴ Pro W3" pitchFamily="-84" charset="-128"/>
              </a:rPr>
              <a:t>’</a:t>
            </a:r>
            <a:r>
              <a:rPr lang="en-US" altLang="ja-JP" sz="1800" smtClean="0">
                <a:solidFill>
                  <a:srgbClr val="000000"/>
                </a:solidFill>
                <a:ea typeface="ヒラギノ角ゴ Pro W3" pitchFamily="-84" charset="-128"/>
              </a:rPr>
              <a:t>s day-to-day operations. The firm</a:t>
            </a:r>
            <a:r>
              <a:rPr lang="ja-JP" altLang="en-US" sz="1800" smtClean="0">
                <a:solidFill>
                  <a:srgbClr val="000000"/>
                </a:solidFill>
                <a:ea typeface="ヒラギノ角ゴ Pro W3" pitchFamily="-84" charset="-128"/>
              </a:rPr>
              <a:t>’</a:t>
            </a:r>
            <a:r>
              <a:rPr lang="en-US" altLang="ja-JP" sz="1800" smtClean="0">
                <a:solidFill>
                  <a:srgbClr val="000000"/>
                </a:solidFill>
                <a:ea typeface="ヒラギノ角ゴ Pro W3" pitchFamily="-84" charset="-128"/>
              </a:rPr>
              <a:t>s funding decision for its cash conversion cycle ultimately depends on management</a:t>
            </a:r>
            <a:r>
              <a:rPr lang="ja-JP" altLang="en-US" sz="1800" smtClean="0">
                <a:solidFill>
                  <a:srgbClr val="000000"/>
                </a:solidFill>
                <a:ea typeface="ヒラギノ角ゴ Pro W3" pitchFamily="-84" charset="-128"/>
              </a:rPr>
              <a:t>’</a:t>
            </a:r>
            <a:r>
              <a:rPr lang="en-US" altLang="ja-JP" sz="1800" smtClean="0">
                <a:solidFill>
                  <a:srgbClr val="000000"/>
                </a:solidFill>
                <a:ea typeface="ヒラギノ角ゴ Pro W3" pitchFamily="-84" charset="-128"/>
              </a:rPr>
              <a:t>s disposition toward risk and the strength of the firm</a:t>
            </a:r>
            <a:r>
              <a:rPr lang="ja-JP" altLang="en-US" sz="1800" smtClean="0">
                <a:solidFill>
                  <a:srgbClr val="000000"/>
                </a:solidFill>
                <a:ea typeface="ヒラギノ角ゴ Pro W3" pitchFamily="-84" charset="-128"/>
              </a:rPr>
              <a:t>’</a:t>
            </a:r>
            <a:r>
              <a:rPr lang="en-US" altLang="ja-JP" sz="1800" smtClean="0">
                <a:solidFill>
                  <a:srgbClr val="000000"/>
                </a:solidFill>
                <a:ea typeface="ヒラギノ角ゴ Pro W3" pitchFamily="-84" charset="-128"/>
              </a:rPr>
              <a:t>s banking relationships. To minimize its reliance on negotiated liabilities, the financial manager seeks to (1) turn over inventory as quickly as possible, (2) collect accounts receivable as quickly as possible, (3) manage mail, processing, and clearing time, and (4) pay accounts payable as slowly as possible. Use of these strategies should minimize the length of the cash conversion cycle.</a:t>
            </a:r>
            <a:endParaRPr lang="en-US" altLang="en-US" sz="1800" smtClean="0">
              <a:solidFill>
                <a:srgbClr val="000000"/>
              </a:solidFill>
              <a:ea typeface="ヒラギノ角ゴ Pro W3" pitchFamily="-8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3970">
                                            <p:txEl>
                                              <p:pRg st="1" end="1"/>
                                            </p:txEl>
                                          </p:spTgt>
                                        </p:tgtEl>
                                        <p:attrNameLst>
                                          <p:attrName>style.visibility</p:attrName>
                                        </p:attrNameLst>
                                      </p:cBhvr>
                                      <p:to>
                                        <p:strVal val="visible"/>
                                      </p:to>
                                    </p:set>
                                    <p:animEffect transition="in" filter="fade">
                                      <p:cBhvr>
                                        <p:cTn id="7" dur="500"/>
                                        <p:tgtEl>
                                          <p:spTgt spid="8397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altLang="en-US" dirty="0" smtClean="0">
                <a:solidFill>
                  <a:srgbClr val="000000"/>
                </a:solidFill>
                <a:ea typeface="ヒラギノ角ゴ Pro W3" pitchFamily="-84" charset="-128"/>
              </a:rPr>
              <a:t>Review of Learning Goals </a:t>
            </a:r>
          </a:p>
        </p:txBody>
      </p:sp>
      <p:sp>
        <p:nvSpPr>
          <p:cNvPr id="84994" name="Rectangle 3"/>
          <p:cNvSpPr>
            <a:spLocks noGrp="1" noChangeArrowheads="1"/>
          </p:cNvSpPr>
          <p:nvPr>
            <p:ph idx="1"/>
          </p:nvPr>
        </p:nvSpPr>
        <p:spPr>
          <a:xfrm>
            <a:off x="381000" y="1219200"/>
            <a:ext cx="8382000" cy="4648200"/>
          </a:xfrm>
        </p:spPr>
        <p:txBody>
          <a:bodyPr/>
          <a:lstStyle/>
          <a:p>
            <a:pPr marL="914400" indent="-914400" eaLnBrk="1" hangingPunct="1">
              <a:buFontTx/>
              <a:buNone/>
            </a:pPr>
            <a:r>
              <a:rPr lang="en-US" altLang="en-US" smtClean="0">
                <a:solidFill>
                  <a:srgbClr val="000000"/>
                </a:solidFill>
                <a:ea typeface="ヒラギノ角ゴ Pro W3" pitchFamily="-84" charset="-128"/>
              </a:rPr>
              <a:t>LG3	Discuss inventory management: differing views, common techniques, and international concerns. </a:t>
            </a:r>
          </a:p>
          <a:p>
            <a:pPr marL="1201738" lvl="1" indent="0" eaLnBrk="1" hangingPunct="1">
              <a:buFont typeface="Times" pitchFamily="-84" charset="0"/>
              <a:buNone/>
            </a:pPr>
            <a:r>
              <a:rPr lang="en-US" altLang="en-US" sz="1800" smtClean="0">
                <a:solidFill>
                  <a:srgbClr val="000000"/>
                </a:solidFill>
                <a:ea typeface="ヒラギノ角ゴ Pro W3" pitchFamily="-84" charset="-128"/>
              </a:rPr>
              <a:t>The viewpoints of marketing, manufacturing, and purchasing managers about the appropriate levels of inventory tend to cause higher inventories than those deemed appropriate by the financial manager. Four commonly used techniques for effectively managing inventory to keep its level low are (1) the ABC system, (2) the economic order quantity (EOQ) model, (3) the just-in-time (JIT) system, and (4) computerized systems for resource control—MRP, MRP II, and ERP. International inventory managers place greater emphasis on making sure that sufficient quantities of inventory are delivered where and when needed, and in the right condition, than on ordering the economically optimal quantities.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4994">
                                            <p:txEl>
                                              <p:pRg st="1" end="1"/>
                                            </p:txEl>
                                          </p:spTgt>
                                        </p:tgtEl>
                                        <p:attrNameLst>
                                          <p:attrName>style.visibility</p:attrName>
                                        </p:attrNameLst>
                                      </p:cBhvr>
                                      <p:to>
                                        <p:strVal val="visible"/>
                                      </p:to>
                                    </p:set>
                                    <p:animEffect transition="in" filter="fade">
                                      <p:cBhvr>
                                        <p:cTn id="7" dur="500"/>
                                        <p:tgtEl>
                                          <p:spTgt spid="8499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r>
              <a:rPr lang="en-US" altLang="en-US" dirty="0" smtClean="0">
                <a:solidFill>
                  <a:srgbClr val="000000"/>
                </a:solidFill>
                <a:ea typeface="ヒラギノ角ゴ Pro W3" pitchFamily="-84" charset="-128"/>
              </a:rPr>
              <a:t>Review of Learning Goals </a:t>
            </a:r>
          </a:p>
        </p:txBody>
      </p:sp>
      <p:sp>
        <p:nvSpPr>
          <p:cNvPr id="86018" name="Rectangle 3"/>
          <p:cNvSpPr>
            <a:spLocks noGrp="1" noChangeArrowheads="1"/>
          </p:cNvSpPr>
          <p:nvPr>
            <p:ph idx="1"/>
          </p:nvPr>
        </p:nvSpPr>
        <p:spPr/>
        <p:txBody>
          <a:bodyPr/>
          <a:lstStyle/>
          <a:p>
            <a:pPr marL="863600" indent="-863600" eaLnBrk="1" hangingPunct="1">
              <a:buFontTx/>
              <a:buNone/>
            </a:pPr>
            <a:r>
              <a:rPr lang="en-US" altLang="en-US" smtClean="0">
                <a:solidFill>
                  <a:srgbClr val="000000"/>
                </a:solidFill>
                <a:ea typeface="ヒラギノ角ゴ Pro W3" pitchFamily="-84" charset="-128"/>
              </a:rPr>
              <a:t>LG4	Explain the credit selection process and the quantitative procedure for evaluating changes in credit standards. </a:t>
            </a:r>
          </a:p>
          <a:p>
            <a:pPr marL="1317625" lvl="1" indent="0" eaLnBrk="1" hangingPunct="1">
              <a:buFont typeface="Times" pitchFamily="-84" charset="0"/>
              <a:buNone/>
            </a:pPr>
            <a:r>
              <a:rPr lang="en-US" altLang="en-US" smtClean="0">
                <a:solidFill>
                  <a:srgbClr val="000000"/>
                </a:solidFill>
                <a:ea typeface="ヒラギノ角ゴ Pro W3" pitchFamily="-84" charset="-128"/>
              </a:rPr>
              <a:t>Credit selection techniques determine which customers</a:t>
            </a:r>
            <a:r>
              <a:rPr lang="ja-JP" altLang="en-US" smtClean="0">
                <a:solidFill>
                  <a:srgbClr val="000000"/>
                </a:solidFill>
                <a:ea typeface="ヒラギノ角ゴ Pro W3" pitchFamily="-84" charset="-128"/>
              </a:rPr>
              <a:t>’</a:t>
            </a:r>
            <a:r>
              <a:rPr lang="en-US" altLang="ja-JP" smtClean="0">
                <a:solidFill>
                  <a:srgbClr val="000000"/>
                </a:solidFill>
                <a:ea typeface="ヒラギノ角ゴ Pro W3" pitchFamily="-84" charset="-128"/>
              </a:rPr>
              <a:t> creditworthiness is consistent with the firm</a:t>
            </a:r>
            <a:r>
              <a:rPr lang="ja-JP" altLang="en-US" smtClean="0">
                <a:solidFill>
                  <a:srgbClr val="000000"/>
                </a:solidFill>
                <a:ea typeface="ヒラギノ角ゴ Pro W3" pitchFamily="-84" charset="-128"/>
              </a:rPr>
              <a:t>’</a:t>
            </a:r>
            <a:r>
              <a:rPr lang="en-US" altLang="ja-JP" smtClean="0">
                <a:solidFill>
                  <a:srgbClr val="000000"/>
                </a:solidFill>
                <a:ea typeface="ヒラギノ角ゴ Pro W3" pitchFamily="-84" charset="-128"/>
              </a:rPr>
              <a:t>s credit standards. Two popular credit selection techniques are the five C</a:t>
            </a:r>
            <a:r>
              <a:rPr lang="ja-JP" altLang="en-US" smtClean="0">
                <a:solidFill>
                  <a:srgbClr val="000000"/>
                </a:solidFill>
                <a:ea typeface="ヒラギノ角ゴ Pro W3" pitchFamily="-84" charset="-128"/>
              </a:rPr>
              <a:t>’</a:t>
            </a:r>
            <a:r>
              <a:rPr lang="en-US" altLang="ja-JP" smtClean="0">
                <a:solidFill>
                  <a:srgbClr val="000000"/>
                </a:solidFill>
                <a:ea typeface="ヒラギノ角ゴ Pro W3" pitchFamily="-84" charset="-128"/>
              </a:rPr>
              <a:t>s of credit and credit scoring. Changes in credit standards can be evaluated mathematically by assessing the effects of a proposed change on profits from sales, the cost of accounts receivable investment, and bad-debt costs.</a:t>
            </a:r>
            <a:endParaRPr lang="en-US" altLang="en-US" smtClean="0">
              <a:solidFill>
                <a:srgbClr val="000000"/>
              </a:solidFill>
              <a:ea typeface="ヒラギノ角ゴ Pro W3" pitchFamily="-8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6018">
                                            <p:txEl>
                                              <p:pRg st="1" end="1"/>
                                            </p:txEl>
                                          </p:spTgt>
                                        </p:tgtEl>
                                        <p:attrNameLst>
                                          <p:attrName>style.visibility</p:attrName>
                                        </p:attrNameLst>
                                      </p:cBhvr>
                                      <p:to>
                                        <p:strVal val="visible"/>
                                      </p:to>
                                    </p:set>
                                    <p:animEffect transition="in" filter="fade">
                                      <p:cBhvr>
                                        <p:cTn id="7" dur="500"/>
                                        <p:tgtEl>
                                          <p:spTgt spid="860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altLang="en-US" dirty="0" smtClean="0">
                <a:solidFill>
                  <a:srgbClr val="000000"/>
                </a:solidFill>
                <a:ea typeface="ヒラギノ角ゴ Pro W3" pitchFamily="-84" charset="-128"/>
              </a:rPr>
              <a:t>Review of Learning Goals </a:t>
            </a:r>
          </a:p>
        </p:txBody>
      </p:sp>
      <p:sp>
        <p:nvSpPr>
          <p:cNvPr id="87042" name="Rectangle 3"/>
          <p:cNvSpPr>
            <a:spLocks noGrp="1" noChangeArrowheads="1"/>
          </p:cNvSpPr>
          <p:nvPr>
            <p:ph idx="1"/>
          </p:nvPr>
        </p:nvSpPr>
        <p:spPr/>
        <p:txBody>
          <a:bodyPr/>
          <a:lstStyle/>
          <a:p>
            <a:pPr marL="914400" indent="-914400" eaLnBrk="1" hangingPunct="1">
              <a:buFontTx/>
              <a:buNone/>
            </a:pPr>
            <a:r>
              <a:rPr lang="en-US" altLang="en-US" smtClean="0">
                <a:solidFill>
                  <a:srgbClr val="000000"/>
                </a:solidFill>
                <a:ea typeface="ヒラギノ角ゴ Pro W3" pitchFamily="-84" charset="-128"/>
              </a:rPr>
              <a:t>LG5	Review the procedures for quantitatively considering cash discount changes, other aspects of credit terms, and credit monitoring. </a:t>
            </a:r>
          </a:p>
          <a:p>
            <a:pPr marL="1317625" lvl="1" indent="0" eaLnBrk="1" hangingPunct="1">
              <a:buFont typeface="Times" pitchFamily="-84" charset="0"/>
              <a:buNone/>
            </a:pPr>
            <a:r>
              <a:rPr lang="en-US" altLang="en-US" smtClean="0">
                <a:solidFill>
                  <a:srgbClr val="000000"/>
                </a:solidFill>
                <a:ea typeface="ヒラギノ角ゴ Pro W3" pitchFamily="-84" charset="-128"/>
              </a:rPr>
              <a:t>Changes in credit terms—the cash discount, the cash discount period, and the credit period—can be quantified similarly to changes in credit standards. Credit monitoring, the ongoing review of accounts receivable, frequently involves use of the average collection period and an aging schedule. Firms use a number of popular collection techniques.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7042">
                                            <p:txEl>
                                              <p:pRg st="1" end="1"/>
                                            </p:txEl>
                                          </p:spTgt>
                                        </p:tgtEl>
                                        <p:attrNameLst>
                                          <p:attrName>style.visibility</p:attrName>
                                        </p:attrNameLst>
                                      </p:cBhvr>
                                      <p:to>
                                        <p:strVal val="visible"/>
                                      </p:to>
                                    </p:set>
                                    <p:animEffect transition="in" filter="fade">
                                      <p:cBhvr>
                                        <p:cTn id="7" dur="500"/>
                                        <p:tgtEl>
                                          <p:spTgt spid="8704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eaLnBrk="1" hangingPunct="1"/>
            <a:r>
              <a:rPr lang="en-US" altLang="en-US" dirty="0" smtClean="0">
                <a:solidFill>
                  <a:srgbClr val="000000"/>
                </a:solidFill>
                <a:ea typeface="ヒラギノ角ゴ Pro W3" pitchFamily="-84" charset="-128"/>
              </a:rPr>
              <a:t>Review of Learning Goals </a:t>
            </a:r>
          </a:p>
        </p:txBody>
      </p:sp>
      <p:sp>
        <p:nvSpPr>
          <p:cNvPr id="88066" name="Rectangle 3"/>
          <p:cNvSpPr>
            <a:spLocks noGrp="1" noChangeArrowheads="1"/>
          </p:cNvSpPr>
          <p:nvPr>
            <p:ph idx="1"/>
          </p:nvPr>
        </p:nvSpPr>
        <p:spPr>
          <a:xfrm>
            <a:off x="381000" y="1066800"/>
            <a:ext cx="8382000" cy="4648200"/>
          </a:xfrm>
        </p:spPr>
        <p:txBody>
          <a:bodyPr/>
          <a:lstStyle/>
          <a:p>
            <a:pPr marL="914400" indent="-914400" eaLnBrk="1" hangingPunct="1">
              <a:lnSpc>
                <a:spcPct val="90000"/>
              </a:lnSpc>
              <a:buFontTx/>
              <a:buNone/>
            </a:pPr>
            <a:r>
              <a:rPr lang="en-US" altLang="en-US" smtClean="0">
                <a:solidFill>
                  <a:srgbClr val="000000"/>
                </a:solidFill>
                <a:ea typeface="ヒラギノ角ゴ Pro W3" pitchFamily="-84" charset="-128"/>
              </a:rPr>
              <a:t>LG6	Understand the management of receipts and disbursements, including float, speeding up collections, slowing down payments, cash concentration, zero-balance accounts, and investing in marketable securities. </a:t>
            </a:r>
          </a:p>
          <a:p>
            <a:pPr marL="1317625" lvl="1" indent="0" eaLnBrk="1" hangingPunct="1">
              <a:lnSpc>
                <a:spcPct val="90000"/>
              </a:lnSpc>
              <a:buFont typeface="Times" pitchFamily="-84" charset="0"/>
              <a:buNone/>
            </a:pPr>
            <a:r>
              <a:rPr lang="en-US" altLang="en-US" sz="1600" smtClean="0">
                <a:solidFill>
                  <a:srgbClr val="000000"/>
                </a:solidFill>
                <a:ea typeface="ヒラギノ角ゴ Pro W3" pitchFamily="-84" charset="-128"/>
              </a:rPr>
              <a:t>Float refers to funds that have been sent by the payer but are not yet usable funds to the payee. The components of float are mail time, processing time, and clearing time. Float occurs in both the average collection period and the average payment period. One technique for speeding up collections is a lockbox system. A popular technique for slowing payments is controlled disbursing.</a:t>
            </a:r>
          </a:p>
          <a:p>
            <a:pPr marL="1317625" lvl="1" indent="0" eaLnBrk="1" hangingPunct="1">
              <a:lnSpc>
                <a:spcPct val="90000"/>
              </a:lnSpc>
              <a:buFont typeface="Times" pitchFamily="-84" charset="0"/>
              <a:buNone/>
            </a:pPr>
            <a:r>
              <a:rPr lang="en-US" altLang="en-US" sz="1600" smtClean="0">
                <a:solidFill>
                  <a:srgbClr val="000000"/>
                </a:solidFill>
                <a:ea typeface="ヒラギノ角ゴ Pro W3" pitchFamily="-84" charset="-128"/>
              </a:rPr>
              <a:t>The goal for managing operating cash is to balance the opportunity cost of nonearning balances against the transaction cost of temporary investments. Firms commonly use depository transfer checks (DTCs), ACH transfers, and wire transfers to transfer lock box receipts to their concentration banks quickly. Zero-balance accounts (ZBAs) can be used to eliminate nonearning cash balances in corporate checking accounts. Marketable securities are short-term, interest-earning, money market instruments used by the firm to earn a return on temporarily idle funds. They may be government or nongovernment issues.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8066">
                                            <p:txEl>
                                              <p:pRg st="1" end="1"/>
                                            </p:txEl>
                                          </p:spTgt>
                                        </p:tgtEl>
                                        <p:attrNameLst>
                                          <p:attrName>style.visibility</p:attrName>
                                        </p:attrNameLst>
                                      </p:cBhvr>
                                      <p:to>
                                        <p:strVal val="visible"/>
                                      </p:to>
                                    </p:set>
                                    <p:animEffect transition="in" filter="fade">
                                      <p:cBhvr>
                                        <p:cTn id="7" dur="500"/>
                                        <p:tgtEl>
                                          <p:spTgt spid="88066">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8066">
                                            <p:txEl>
                                              <p:pRg st="2" end="2"/>
                                            </p:txEl>
                                          </p:spTgt>
                                        </p:tgtEl>
                                        <p:attrNameLst>
                                          <p:attrName>style.visibility</p:attrName>
                                        </p:attrNameLst>
                                      </p:cBhvr>
                                      <p:to>
                                        <p:strVal val="visible"/>
                                      </p:to>
                                    </p:set>
                                    <p:animEffect transition="in" filter="fade">
                                      <p:cBhvr>
                                        <p:cTn id="10" dur="500"/>
                                        <p:tgtEl>
                                          <p:spTgt spid="8806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altLang="en-US" dirty="0">
                <a:latin typeface="Verdana" pitchFamily="34" charset="0"/>
              </a:rPr>
              <a:t>Working </a:t>
            </a:r>
            <a:r>
              <a:rPr lang="en-US" altLang="en-US" dirty="0" smtClean="0">
                <a:latin typeface="Verdana" pitchFamily="34" charset="0"/>
              </a:rPr>
              <a:t>Capital and </a:t>
            </a:r>
            <a:r>
              <a:rPr lang="en-US" altLang="en-US" dirty="0">
                <a:latin typeface="Verdana" pitchFamily="34" charset="0"/>
              </a:rPr>
              <a:t>Current Assets</a:t>
            </a:r>
            <a:br>
              <a:rPr lang="en-US" altLang="en-US" dirty="0">
                <a:latin typeface="Verdana" pitchFamily="34" charset="0"/>
              </a:rPr>
            </a:br>
            <a:r>
              <a:rPr lang="en-US" altLang="en-US" dirty="0">
                <a:latin typeface="Verdana" pitchFamily="34" charset="0"/>
              </a:rPr>
              <a:t>Management</a:t>
            </a:r>
            <a:endParaRPr lang="en-US" altLang="en-US" sz="4400" dirty="0">
              <a:latin typeface="Verdana" pitchFamily="34" charset="0"/>
            </a:endParaRPr>
          </a:p>
        </p:txBody>
      </p:sp>
      <p:sp>
        <p:nvSpPr>
          <p:cNvPr id="66563" name="Rectangle 3"/>
          <p:cNvSpPr>
            <a:spLocks noGrp="1" noChangeArrowheads="1"/>
          </p:cNvSpPr>
          <p:nvPr>
            <p:ph idx="1"/>
          </p:nvPr>
        </p:nvSpPr>
        <p:spPr/>
        <p:txBody>
          <a:bodyPr/>
          <a:lstStyle/>
          <a:p>
            <a:pPr eaLnBrk="1" hangingPunct="1"/>
            <a:r>
              <a:rPr lang="en-US" altLang="en-US" dirty="0" smtClean="0">
                <a:solidFill>
                  <a:srgbClr val="000000"/>
                </a:solidFill>
              </a:rPr>
              <a:t>Questions?</a:t>
            </a:r>
          </a:p>
          <a:p>
            <a:pPr eaLnBrk="1" hangingPunct="1"/>
            <a:endParaRPr lang="en-US" altLang="en-US" dirty="0" smtClean="0"/>
          </a:p>
          <a:p>
            <a:pPr eaLnBrk="1" hangingPunct="1"/>
            <a:endParaRPr lang="en-US" altLang="en-US" dirty="0"/>
          </a:p>
          <a:p>
            <a:pPr eaLnBrk="1" hangingPunct="1"/>
            <a:endParaRPr lang="en-US" altLang="en-US" dirty="0" smtClean="0"/>
          </a:p>
          <a:p>
            <a:pPr eaLnBrk="1" hangingPunct="1"/>
            <a:endParaRPr lang="en-US" altLang="en-US" dirty="0"/>
          </a:p>
          <a:p>
            <a:pPr eaLnBrk="1" hangingPunct="1"/>
            <a:endParaRPr lang="en-US" altLang="en-US" dirty="0" smtClean="0"/>
          </a:p>
          <a:p>
            <a:pPr lvl="1"/>
            <a:endParaRPr lang="en-US" dirty="0" smtClean="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00" y="1603932"/>
            <a:ext cx="5181600" cy="4568268"/>
          </a:xfrm>
          <a:prstGeom prst="rect">
            <a:avLst/>
          </a:prstGeom>
        </p:spPr>
      </p:pic>
    </p:spTree>
    <p:extLst>
      <p:ext uri="{BB962C8B-B14F-4D97-AF65-F5344CB8AC3E}">
        <p14:creationId xmlns:p14="http://schemas.microsoft.com/office/powerpoint/2010/main" val="96150952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altLang="en-US" smtClean="0">
                <a:ea typeface="ヒラギノ角ゴ Pro W3" pitchFamily="-84" charset="-128"/>
              </a:rPr>
              <a:t>Chapter Resources on MyFinanceLab</a:t>
            </a:r>
          </a:p>
        </p:txBody>
      </p:sp>
      <p:sp>
        <p:nvSpPr>
          <p:cNvPr id="87043" name="Rectangle 3"/>
          <p:cNvSpPr>
            <a:spLocks noGrp="1" noChangeArrowheads="1"/>
          </p:cNvSpPr>
          <p:nvPr>
            <p:ph idx="1"/>
          </p:nvPr>
        </p:nvSpPr>
        <p:spPr/>
        <p:txBody>
          <a:bodyPr/>
          <a:lstStyle/>
          <a:p>
            <a:pPr eaLnBrk="1" hangingPunct="1"/>
            <a:r>
              <a:rPr lang="en-US" altLang="en-US" smtClean="0">
                <a:ea typeface="ヒラギノ角ゴ Pro W3" pitchFamily="-84" charset="-128"/>
              </a:rPr>
              <a:t>Chapter Cases</a:t>
            </a:r>
          </a:p>
          <a:p>
            <a:pPr eaLnBrk="1" hangingPunct="1"/>
            <a:r>
              <a:rPr lang="en-US" altLang="en-US" smtClean="0">
                <a:ea typeface="ヒラギノ角ゴ Pro W3" pitchFamily="-84" charset="-128"/>
              </a:rPr>
              <a:t>Group Exercises</a:t>
            </a:r>
          </a:p>
          <a:p>
            <a:pPr eaLnBrk="1" hangingPunct="1"/>
            <a:r>
              <a:rPr lang="en-US" altLang="en-US" smtClean="0">
                <a:ea typeface="ヒラギノ角ゴ Pro W3" pitchFamily="-84" charset="-128"/>
              </a:rPr>
              <a:t>Critical Thinking Problems</a:t>
            </a:r>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smtClean="0">
                <a:ea typeface="ヒラギノ角ゴ Pro W3" pitchFamily="-84" charset="-128"/>
              </a:rPr>
              <a:t>Figure 14.1 Yearly Medians for All U.S.-Listed Manufacturing Companies</a:t>
            </a:r>
          </a:p>
        </p:txBody>
      </p:sp>
      <p:pic>
        <p:nvPicPr>
          <p:cNvPr id="11267" name="Picture 6" descr="fig15_01.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600200"/>
            <a:ext cx="7353300" cy="454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Presentation1">
  <a:themeElements>
    <a:clrScheme name="Pearson_PowerPoint_Template_Bekae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earson_PowerPoint_Template_Bekaer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Pearson_PowerPoint_Template_Bekae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earson_PowerPoint_Template_Bekaer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earson_PowerPoint_Template_Bekaer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earson_PowerPoint_Template_Bekaer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earson_PowerPoint_Template_Bekaer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earson_PowerPoint_Template_Bekaer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earson_PowerPoint_Template_Bekaert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earson_PowerPoint_Template_Bekaer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earson_PowerPoint_Template_Bekaer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earson_PowerPoint_Template_Bekaer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earson_PowerPoint_Template_Bekaer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earson_PowerPoint_Template_Bekaer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Presentation1_PPT2011.pot</Template>
  <TotalTime>818</TotalTime>
  <Words>5632</Words>
  <Application>Microsoft Office PowerPoint</Application>
  <PresentationFormat>On-screen Show (4:3)</PresentationFormat>
  <Paragraphs>382</Paragraphs>
  <Slides>86</Slides>
  <Notes>1</Notes>
  <HiddenSlides>4</HiddenSlides>
  <MMClips>0</MMClips>
  <ScaleCrop>false</ScaleCrop>
  <HeadingPairs>
    <vt:vector size="4" baseType="variant">
      <vt:variant>
        <vt:lpstr>Theme</vt:lpstr>
      </vt:variant>
      <vt:variant>
        <vt:i4>1</vt:i4>
      </vt:variant>
      <vt:variant>
        <vt:lpstr>Slide Titles</vt:lpstr>
      </vt:variant>
      <vt:variant>
        <vt:i4>86</vt:i4>
      </vt:variant>
    </vt:vector>
  </HeadingPairs>
  <TitlesOfParts>
    <vt:vector size="87" baseType="lpstr">
      <vt:lpstr>Presentation1</vt:lpstr>
      <vt:lpstr>PowerPoint Presentation</vt:lpstr>
      <vt:lpstr>Learning Goals</vt:lpstr>
      <vt:lpstr>Learning Goals </vt:lpstr>
      <vt:lpstr>Net Working Capital Fundamentals: Working Capital Management</vt:lpstr>
      <vt:lpstr>Matter of Fact</vt:lpstr>
      <vt:lpstr>Net Working Capital Fundamentals:  Net Working Capital</vt:lpstr>
      <vt:lpstr>Net Working Capital Fundamentals:  Trade-off between Profitability and Risk</vt:lpstr>
      <vt:lpstr>Table 14.1 Effects of Changing Ratios on Profits and Risk</vt:lpstr>
      <vt:lpstr>Figure 14.1 Yearly Medians for All U.S.-Listed Manufacturing Companies</vt:lpstr>
      <vt:lpstr>Cash Conversion Cycle</vt:lpstr>
      <vt:lpstr>Cash Conversion Cycle:  Calculating the Cash Conversion Cycle</vt:lpstr>
      <vt:lpstr>Cash Conversion Cycle:  Calculating the Cash Conversion Cycle</vt:lpstr>
      <vt:lpstr>Cash Conversion Cycle:  Calculating the Cash Conversion Cycle</vt:lpstr>
      <vt:lpstr>Figure 14.2 Timeline for Whirlpool’s Cash Conversion Cycle</vt:lpstr>
      <vt:lpstr>Cash Conversion Cycle: Calculating the Cash Conversion Cycle </vt:lpstr>
      <vt:lpstr>Matter of Fact</vt:lpstr>
      <vt:lpstr>Cash Conversion Cycle: Funding Requirements of the Cash Conversion Cycle</vt:lpstr>
      <vt:lpstr>Cash Conversion Cycle: Funding Requirements of the Cash Conversion Cycle </vt:lpstr>
      <vt:lpstr>Cash Conversion Cycle: Funding Requirements of the Cash Conversion Cycle </vt:lpstr>
      <vt:lpstr>Figure 14.3 Semper Pump Company’s Total Funding Requirements</vt:lpstr>
      <vt:lpstr>Cash Conversion Cycle: Aggressive versus Conservative Seasonal Funding Strategies</vt:lpstr>
      <vt:lpstr>Cash Conversion Cycle: Aggressive versus Conservative Seasonal Funding Strategies</vt:lpstr>
      <vt:lpstr>Cash Conversion Cycle: Aggressive versus Conservative Seasonal Funding Strategies</vt:lpstr>
      <vt:lpstr>Cash Conversion Cycle: Strategies for Managing the Cash Conversion Cycle</vt:lpstr>
      <vt:lpstr>Inventory Management</vt:lpstr>
      <vt:lpstr>Inventory Management: Common Techniques for Managing Inventory</vt:lpstr>
      <vt:lpstr>Inventory Management: Common Techniques for Managing Inventory </vt:lpstr>
      <vt:lpstr>Inventory Management: Common Techniques for Managing Inventory </vt:lpstr>
      <vt:lpstr>Inventory Management: Common Techniques for Managing Inventory </vt:lpstr>
      <vt:lpstr>Inventory Management: Common Techniques for Managing Inventory </vt:lpstr>
      <vt:lpstr>Inventory Management: Common Techniques for Managing Inventory </vt:lpstr>
      <vt:lpstr>Inventory Management: Common Techniques for Managing Inventory </vt:lpstr>
      <vt:lpstr>Personal Finance Example</vt:lpstr>
      <vt:lpstr>Personal Finance Example </vt:lpstr>
      <vt:lpstr>Personal Finance Example </vt:lpstr>
      <vt:lpstr>Inventory Management: Common Techniques for Managing Inventory </vt:lpstr>
      <vt:lpstr>Inventory Management: Common Techniques for Managing Inventory </vt:lpstr>
      <vt:lpstr>Inventory Management: Common Techniques for Managing Inventory </vt:lpstr>
      <vt:lpstr>Inventory Management: Common Techniques for Managing Inventory </vt:lpstr>
      <vt:lpstr>Focus on Practice</vt:lpstr>
      <vt:lpstr>Inventory Management: Computerized Systems for Resource Control</vt:lpstr>
      <vt:lpstr>Inventory Management: Computerized Systems for Resource Control </vt:lpstr>
      <vt:lpstr>Accounts Receivable Management</vt:lpstr>
      <vt:lpstr>Accounts Receivable Management:  Credit Selection and Standards</vt:lpstr>
      <vt:lpstr>Accounts Receivable Management:  Credit Selection and Standards </vt:lpstr>
      <vt:lpstr>Accounts Receivable Management:  Credit Selection and Standards </vt:lpstr>
      <vt:lpstr>Accounts Receivable Management:  Credit Selection and Standards </vt:lpstr>
      <vt:lpstr>Accounts Receivable Management:  Credit Selection and Standards </vt:lpstr>
      <vt:lpstr>Accounts Receivable Management:  Credit Selection and Standards </vt:lpstr>
      <vt:lpstr>Accounts Receivable Management:  Credit Selection and Standards </vt:lpstr>
      <vt:lpstr>Accounts Receivable Management:  Credit Selection and Standards </vt:lpstr>
      <vt:lpstr>Accounts Receivable Management:  Credit Selection and Standards </vt:lpstr>
      <vt:lpstr>Accounts Receivable Management:  Credit Selection and Standards </vt:lpstr>
      <vt:lpstr>Table 14.2 Effects on Dodd Tool of a Relaxation in Credit Standards</vt:lpstr>
      <vt:lpstr>Accounts Receivable Management:  Credit Selection and Standards </vt:lpstr>
      <vt:lpstr>Accounts Receivable Management:  Credit Terms</vt:lpstr>
      <vt:lpstr>Accounts Receivable Management:  Credit Terms </vt:lpstr>
      <vt:lpstr>Table 14.3 Analysis of Initiating a Cash Discount for MAX Company</vt:lpstr>
      <vt:lpstr>Accounts Receivable Management:  Credit Terms </vt:lpstr>
      <vt:lpstr>Accounts Receivable Management:  Credit Terms </vt:lpstr>
      <vt:lpstr>Accounts Receivable Management:  Credit Terms </vt:lpstr>
      <vt:lpstr>Accounts Receivable Management:  Credit Terms </vt:lpstr>
      <vt:lpstr>Accounts Receivable Management:  Credit Terms </vt:lpstr>
      <vt:lpstr>Accounts Receivable Management:  Credit Terms </vt:lpstr>
      <vt:lpstr>Table 14.4  Popular Collection Techniques</vt:lpstr>
      <vt:lpstr>Management of Receipts and Disbursements</vt:lpstr>
      <vt:lpstr>Management of Receipts and Disbursements: Float</vt:lpstr>
      <vt:lpstr>Management of Receipts and Disbursements: Speeding Up Collections</vt:lpstr>
      <vt:lpstr>Management of Receipts and Disbursements: Slowing Down Payments</vt:lpstr>
      <vt:lpstr>Matter of fact</vt:lpstr>
      <vt:lpstr>Management of Receipts and Disbursements: Cash Concentration</vt:lpstr>
      <vt:lpstr>Management of Receipts and Disbursements: Cash Concentration </vt:lpstr>
      <vt:lpstr>Management of Receipts and Disbursements: Zero-Balance Accounts</vt:lpstr>
      <vt:lpstr>Personal Finance Example</vt:lpstr>
      <vt:lpstr>Personal Finance Example </vt:lpstr>
      <vt:lpstr>Personal Finance Example </vt:lpstr>
      <vt:lpstr>Table 14.5a Features of Popular Marketable Securities</vt:lpstr>
      <vt:lpstr>Table 14.5b Features of Popular Marketable Securities</vt:lpstr>
      <vt:lpstr>Review of Learning Goals</vt:lpstr>
      <vt:lpstr>Review of Learning Goals </vt:lpstr>
      <vt:lpstr>Review of Learning Goals </vt:lpstr>
      <vt:lpstr>Review of Learning Goals </vt:lpstr>
      <vt:lpstr>Review of Learning Goals </vt:lpstr>
      <vt:lpstr>Review of Learning Goals </vt:lpstr>
      <vt:lpstr>Working Capital and Current Assets Management</vt:lpstr>
      <vt:lpstr>Chapter Resources on MyFinanceLab</vt:lpstr>
    </vt:vector>
  </TitlesOfParts>
  <Company>Lynn L'Heureux</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Lynn L'Heureux</dc:creator>
  <cp:lastModifiedBy>Desktop</cp:lastModifiedBy>
  <cp:revision>76</cp:revision>
  <dcterms:created xsi:type="dcterms:W3CDTF">2014-03-16T17:16:28Z</dcterms:created>
  <dcterms:modified xsi:type="dcterms:W3CDTF">2015-08-03T17:34:08Z</dcterms:modified>
</cp:coreProperties>
</file>