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8" r:id="rId1"/>
  </p:sldMasterIdLst>
  <p:notesMasterIdLst>
    <p:notesMasterId r:id="rId74"/>
  </p:notesMasterIdLst>
  <p:sldIdLst>
    <p:sldId id="256" r:id="rId2"/>
    <p:sldId id="262" r:id="rId3"/>
    <p:sldId id="263" r:id="rId4"/>
    <p:sldId id="264" r:id="rId5"/>
    <p:sldId id="330" r:id="rId6"/>
    <p:sldId id="265" r:id="rId7"/>
    <p:sldId id="267" r:id="rId8"/>
    <p:sldId id="333" r:id="rId9"/>
    <p:sldId id="268" r:id="rId10"/>
    <p:sldId id="269" r:id="rId11"/>
    <p:sldId id="270" r:id="rId12"/>
    <p:sldId id="271" r:id="rId13"/>
    <p:sldId id="272" r:id="rId14"/>
    <p:sldId id="327" r:id="rId15"/>
    <p:sldId id="273" r:id="rId16"/>
    <p:sldId id="274" r:id="rId17"/>
    <p:sldId id="275" r:id="rId18"/>
    <p:sldId id="276" r:id="rId19"/>
    <p:sldId id="277" r:id="rId20"/>
    <p:sldId id="278" r:id="rId21"/>
    <p:sldId id="279" r:id="rId22"/>
    <p:sldId id="280" r:id="rId23"/>
    <p:sldId id="281" r:id="rId24"/>
    <p:sldId id="283" r:id="rId25"/>
    <p:sldId id="282" r:id="rId26"/>
    <p:sldId id="284" r:id="rId27"/>
    <p:sldId id="285" r:id="rId28"/>
    <p:sldId id="286" r:id="rId29"/>
    <p:sldId id="334"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35" r:id="rId44"/>
    <p:sldId id="331" r:id="rId45"/>
    <p:sldId id="300" r:id="rId46"/>
    <p:sldId id="332"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28" r:id="rId62"/>
    <p:sldId id="315" r:id="rId63"/>
    <p:sldId id="316" r:id="rId64"/>
    <p:sldId id="317" r:id="rId65"/>
    <p:sldId id="318" r:id="rId66"/>
    <p:sldId id="319" r:id="rId67"/>
    <p:sldId id="320" r:id="rId68"/>
    <p:sldId id="322" r:id="rId69"/>
    <p:sldId id="323" r:id="rId70"/>
    <p:sldId id="324" r:id="rId71"/>
    <p:sldId id="325" r:id="rId72"/>
    <p:sldId id="336" r:id="rId73"/>
  </p:sldIdLst>
  <p:sldSz cx="9144000" cy="6858000" type="screen4x3"/>
  <p:notesSz cx="6858000" cy="9144000"/>
  <p:defaultTextStyle>
    <a:defPPr>
      <a:defRPr lang="en-US"/>
    </a:defPPr>
    <a:lvl1pPr algn="r" rtl="0" eaLnBrk="0" fontAlgn="base" hangingPunct="0">
      <a:spcBef>
        <a:spcPct val="0"/>
      </a:spcBef>
      <a:spcAft>
        <a:spcPct val="0"/>
      </a:spcAft>
      <a:defRPr sz="2800" kern="1200">
        <a:solidFill>
          <a:srgbClr val="000000"/>
        </a:solidFill>
        <a:latin typeface="Times New Roman" pitchFamily="18" charset="0"/>
        <a:ea typeface="MS PGothic" pitchFamily="34" charset="-128"/>
        <a:cs typeface="+mn-cs"/>
      </a:defRPr>
    </a:lvl1pPr>
    <a:lvl2pPr marL="457200" algn="r" rtl="0" eaLnBrk="0" fontAlgn="base" hangingPunct="0">
      <a:spcBef>
        <a:spcPct val="0"/>
      </a:spcBef>
      <a:spcAft>
        <a:spcPct val="0"/>
      </a:spcAft>
      <a:defRPr sz="2800" kern="1200">
        <a:solidFill>
          <a:srgbClr val="000000"/>
        </a:solidFill>
        <a:latin typeface="Times New Roman" pitchFamily="18" charset="0"/>
        <a:ea typeface="MS PGothic" pitchFamily="34" charset="-128"/>
        <a:cs typeface="+mn-cs"/>
      </a:defRPr>
    </a:lvl2pPr>
    <a:lvl3pPr marL="914400" algn="r" rtl="0" eaLnBrk="0" fontAlgn="base" hangingPunct="0">
      <a:spcBef>
        <a:spcPct val="0"/>
      </a:spcBef>
      <a:spcAft>
        <a:spcPct val="0"/>
      </a:spcAft>
      <a:defRPr sz="2800" kern="1200">
        <a:solidFill>
          <a:srgbClr val="000000"/>
        </a:solidFill>
        <a:latin typeface="Times New Roman" pitchFamily="18" charset="0"/>
        <a:ea typeface="MS PGothic" pitchFamily="34" charset="-128"/>
        <a:cs typeface="+mn-cs"/>
      </a:defRPr>
    </a:lvl3pPr>
    <a:lvl4pPr marL="1371600" algn="r" rtl="0" eaLnBrk="0" fontAlgn="base" hangingPunct="0">
      <a:spcBef>
        <a:spcPct val="0"/>
      </a:spcBef>
      <a:spcAft>
        <a:spcPct val="0"/>
      </a:spcAft>
      <a:defRPr sz="2800" kern="1200">
        <a:solidFill>
          <a:srgbClr val="000000"/>
        </a:solidFill>
        <a:latin typeface="Times New Roman" pitchFamily="18" charset="0"/>
        <a:ea typeface="MS PGothic" pitchFamily="34" charset="-128"/>
        <a:cs typeface="+mn-cs"/>
      </a:defRPr>
    </a:lvl4pPr>
    <a:lvl5pPr marL="1828800" algn="r" rtl="0" eaLnBrk="0" fontAlgn="base" hangingPunct="0">
      <a:spcBef>
        <a:spcPct val="0"/>
      </a:spcBef>
      <a:spcAft>
        <a:spcPct val="0"/>
      </a:spcAft>
      <a:defRPr sz="2800" kern="1200">
        <a:solidFill>
          <a:srgbClr val="000000"/>
        </a:solidFill>
        <a:latin typeface="Times New Roman" pitchFamily="18" charset="0"/>
        <a:ea typeface="MS PGothic" pitchFamily="34" charset="-128"/>
        <a:cs typeface="+mn-cs"/>
      </a:defRPr>
    </a:lvl5pPr>
    <a:lvl6pPr marL="2286000" algn="l" defTabSz="914400" rtl="0" eaLnBrk="1" latinLnBrk="0" hangingPunct="1">
      <a:defRPr sz="2800" kern="1200">
        <a:solidFill>
          <a:srgbClr val="000000"/>
        </a:solidFill>
        <a:latin typeface="Times New Roman" pitchFamily="18" charset="0"/>
        <a:ea typeface="MS PGothic" pitchFamily="34" charset="-128"/>
        <a:cs typeface="+mn-cs"/>
      </a:defRPr>
    </a:lvl6pPr>
    <a:lvl7pPr marL="2743200" algn="l" defTabSz="914400" rtl="0" eaLnBrk="1" latinLnBrk="0" hangingPunct="1">
      <a:defRPr sz="2800" kern="1200">
        <a:solidFill>
          <a:srgbClr val="000000"/>
        </a:solidFill>
        <a:latin typeface="Times New Roman" pitchFamily="18" charset="0"/>
        <a:ea typeface="MS PGothic" pitchFamily="34" charset="-128"/>
        <a:cs typeface="+mn-cs"/>
      </a:defRPr>
    </a:lvl7pPr>
    <a:lvl8pPr marL="3200400" algn="l" defTabSz="914400" rtl="0" eaLnBrk="1" latinLnBrk="0" hangingPunct="1">
      <a:defRPr sz="2800" kern="1200">
        <a:solidFill>
          <a:srgbClr val="000000"/>
        </a:solidFill>
        <a:latin typeface="Times New Roman" pitchFamily="18" charset="0"/>
        <a:ea typeface="MS PGothic" pitchFamily="34" charset="-128"/>
        <a:cs typeface="+mn-cs"/>
      </a:defRPr>
    </a:lvl8pPr>
    <a:lvl9pPr marL="3657600" algn="l" defTabSz="914400" rtl="0" eaLnBrk="1" latinLnBrk="0" hangingPunct="1">
      <a:defRPr sz="2800" kern="1200">
        <a:solidFill>
          <a:srgbClr val="000000"/>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833"/>
    <a:srgbClr val="D3DB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188" y="-150"/>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solidFill>
                  <a:schemeClr val="tx1"/>
                </a:solidFill>
                <a:latin typeface="Verdana"/>
                <a:ea typeface="ＭＳ Ｐゴシック" pitchFamily="-80" charset="-128"/>
                <a:cs typeface="+mn-cs"/>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tx1"/>
                </a:solidFill>
                <a:latin typeface="Verdana"/>
                <a:ea typeface="ＭＳ Ｐゴシック" pitchFamily="-80" charset="-128"/>
                <a:cs typeface="+mn-cs"/>
              </a:defRPr>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solidFill>
                  <a:schemeClr val="tx1"/>
                </a:solidFill>
                <a:latin typeface="Verdana"/>
                <a:ea typeface="ＭＳ Ｐゴシック" pitchFamily="-80" charset="-128"/>
                <a:cs typeface="+mn-cs"/>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solidFill>
                  <a:schemeClr val="tx1"/>
                </a:solidFill>
                <a:latin typeface="Verdana" pitchFamily="-1" charset="0"/>
                <a:ea typeface="ＭＳ Ｐゴシック" pitchFamily="-1" charset="-128"/>
              </a:defRPr>
            </a:lvl1pPr>
          </a:lstStyle>
          <a:p>
            <a:pPr>
              <a:defRPr/>
            </a:pPr>
            <a:fld id="{81B27E35-B804-47BB-8111-A98802ADA684}" type="slidenum">
              <a:rPr lang="en-US" altLang="en-US"/>
              <a:pPr>
                <a:defRPr/>
              </a:pPr>
              <a:t>‹#›</a:t>
            </a:fld>
            <a:endParaRPr lang="en-US" altLang="en-US"/>
          </a:p>
        </p:txBody>
      </p:sp>
    </p:spTree>
    <p:extLst>
      <p:ext uri="{BB962C8B-B14F-4D97-AF65-F5344CB8AC3E}">
        <p14:creationId xmlns:p14="http://schemas.microsoft.com/office/powerpoint/2010/main" val="92580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a:ea typeface="MS PGothic" pitchFamily="34"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Verdana"/>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Verdana"/>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Verdana"/>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Verdana"/>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0000"/>
                </a:solidFill>
                <a:latin typeface="Times New Roman" pitchFamily="18" charset="0"/>
                <a:ea typeface="MS PGothic" pitchFamily="34" charset="-128"/>
              </a:defRPr>
            </a:lvl1pPr>
            <a:lvl2pPr marL="37931725" indent="-37474525">
              <a:defRPr sz="2800">
                <a:solidFill>
                  <a:srgbClr val="000000"/>
                </a:solidFill>
                <a:latin typeface="Times New Roman" pitchFamily="18" charset="0"/>
                <a:ea typeface="MS PGothic" pitchFamily="34" charset="-128"/>
              </a:defRPr>
            </a:lvl2pPr>
            <a:lvl3pPr marL="1143000" indent="-228600">
              <a:defRPr sz="2800">
                <a:solidFill>
                  <a:srgbClr val="000000"/>
                </a:solidFill>
                <a:latin typeface="Times New Roman" pitchFamily="18" charset="0"/>
                <a:ea typeface="MS PGothic" pitchFamily="34" charset="-128"/>
              </a:defRPr>
            </a:lvl3pPr>
            <a:lvl4pPr marL="1600200" indent="-228600">
              <a:defRPr sz="2800">
                <a:solidFill>
                  <a:srgbClr val="000000"/>
                </a:solidFill>
                <a:latin typeface="Times New Roman" pitchFamily="18" charset="0"/>
                <a:ea typeface="MS PGothic" pitchFamily="34" charset="-128"/>
              </a:defRPr>
            </a:lvl4pPr>
            <a:lvl5pPr marL="2057400" indent="-228600">
              <a:defRPr sz="2800">
                <a:solidFill>
                  <a:srgbClr val="000000"/>
                </a:solidFill>
                <a:latin typeface="Times New Roman" pitchFamily="18" charset="0"/>
                <a:ea typeface="MS PGothic" pitchFamily="34" charset="-128"/>
              </a:defRPr>
            </a:lvl5pPr>
            <a:lvl6pPr marL="25146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6pPr>
            <a:lvl7pPr marL="29718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7pPr>
            <a:lvl8pPr marL="34290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8pPr>
            <a:lvl9pPr marL="38862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9pPr>
          </a:lstStyle>
          <a:p>
            <a:fld id="{A25F6144-FEC2-4A1F-BDB5-92D485E2CBB0}" type="slidenum">
              <a:rPr lang="en-US" altLang="en-US" sz="1200">
                <a:solidFill>
                  <a:schemeClr val="tx1"/>
                </a:solidFill>
                <a:latin typeface="Verdana" pitchFamily="34" charset="0"/>
              </a:rPr>
              <a:pPr/>
              <a:t>1</a:t>
            </a:fld>
            <a:endParaRPr lang="en-US" altLang="en-US" sz="1200">
              <a:solidFill>
                <a:schemeClr val="tx1"/>
              </a:solidFill>
              <a:latin typeface="Verdana"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6F0ED"/>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gray">
          <a:xfrm>
            <a:off x="0" y="6400800"/>
            <a:ext cx="9144000" cy="457200"/>
          </a:xfrm>
          <a:prstGeom prst="rect">
            <a:avLst/>
          </a:prstGeom>
          <a:solidFill>
            <a:srgbClr val="34565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2800">
                <a:solidFill>
                  <a:srgbClr val="000000"/>
                </a:solidFill>
                <a:latin typeface="Times New Roman" pitchFamily="18" charset="0"/>
                <a:ea typeface="MS PGothic" pitchFamily="34" charset="-128"/>
              </a:defRPr>
            </a:lvl1pPr>
            <a:lvl2pPr marL="742950" indent="-285750">
              <a:defRPr sz="2800">
                <a:solidFill>
                  <a:srgbClr val="000000"/>
                </a:solidFill>
                <a:latin typeface="Times New Roman" pitchFamily="18" charset="0"/>
                <a:ea typeface="MS PGothic" pitchFamily="34" charset="-128"/>
              </a:defRPr>
            </a:lvl2pPr>
            <a:lvl3pPr marL="1143000" indent="-228600">
              <a:defRPr sz="2800">
                <a:solidFill>
                  <a:srgbClr val="000000"/>
                </a:solidFill>
                <a:latin typeface="Times New Roman" pitchFamily="18" charset="0"/>
                <a:ea typeface="MS PGothic" pitchFamily="34" charset="-128"/>
              </a:defRPr>
            </a:lvl3pPr>
            <a:lvl4pPr marL="1600200" indent="-228600">
              <a:defRPr sz="2800">
                <a:solidFill>
                  <a:srgbClr val="000000"/>
                </a:solidFill>
                <a:latin typeface="Times New Roman" pitchFamily="18" charset="0"/>
                <a:ea typeface="MS PGothic" pitchFamily="34" charset="-128"/>
              </a:defRPr>
            </a:lvl4pPr>
            <a:lvl5pPr marL="2057400" indent="-228600">
              <a:defRPr sz="2800">
                <a:solidFill>
                  <a:srgbClr val="000000"/>
                </a:solidFill>
                <a:latin typeface="Times New Roman" pitchFamily="18" charset="0"/>
                <a:ea typeface="MS PGothic" pitchFamily="34" charset="-128"/>
              </a:defRPr>
            </a:lvl5pPr>
            <a:lvl6pPr marL="25146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6pPr>
            <a:lvl7pPr marL="29718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7pPr>
            <a:lvl8pPr marL="34290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8pPr>
            <a:lvl9pPr marL="38862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9pPr>
          </a:lstStyle>
          <a:p>
            <a:r>
              <a:rPr lang="en-US" altLang="en-US" sz="1800">
                <a:latin typeface="Verdana" pitchFamily="34" charset="0"/>
              </a:rPr>
              <a:t> </a:t>
            </a:r>
          </a:p>
        </p:txBody>
      </p:sp>
      <p:pic>
        <p:nvPicPr>
          <p:cNvPr id="3" name="Picture 3"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earson_Strap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gitman_brief_cvr_mechanicals_v1-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484505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28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522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894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7914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7644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255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580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5657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31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332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3312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81000" y="14478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5"/>
          <p:cNvSpPr>
            <a:spLocks noGrp="1" noChangeArrowheads="1"/>
          </p:cNvSpPr>
          <p:nvPr>
            <p:ph type="title"/>
          </p:nvPr>
        </p:nvSpPr>
        <p:spPr bwMode="auto">
          <a:xfrm>
            <a:off x="381000" y="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2"/>
          <p:cNvSpPr>
            <a:spLocks noChangeArrowheads="1"/>
          </p:cNvSpPr>
          <p:nvPr/>
        </p:nvSpPr>
        <p:spPr bwMode="gray">
          <a:xfrm>
            <a:off x="0" y="6400800"/>
            <a:ext cx="9144000" cy="457200"/>
          </a:xfrm>
          <a:prstGeom prst="rect">
            <a:avLst/>
          </a:prstGeom>
          <a:solidFill>
            <a:srgbClr val="34565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2800">
                <a:solidFill>
                  <a:srgbClr val="000000"/>
                </a:solidFill>
                <a:latin typeface="Times New Roman" pitchFamily="18" charset="0"/>
                <a:ea typeface="MS PGothic" pitchFamily="34" charset="-128"/>
              </a:defRPr>
            </a:lvl1pPr>
            <a:lvl2pPr marL="742950" indent="-285750">
              <a:defRPr sz="2800">
                <a:solidFill>
                  <a:srgbClr val="000000"/>
                </a:solidFill>
                <a:latin typeface="Times New Roman" pitchFamily="18" charset="0"/>
                <a:ea typeface="MS PGothic" pitchFamily="34" charset="-128"/>
              </a:defRPr>
            </a:lvl2pPr>
            <a:lvl3pPr marL="1143000" indent="-228600">
              <a:defRPr sz="2800">
                <a:solidFill>
                  <a:srgbClr val="000000"/>
                </a:solidFill>
                <a:latin typeface="Times New Roman" pitchFamily="18" charset="0"/>
                <a:ea typeface="MS PGothic" pitchFamily="34" charset="-128"/>
              </a:defRPr>
            </a:lvl3pPr>
            <a:lvl4pPr marL="1600200" indent="-228600">
              <a:defRPr sz="2800">
                <a:solidFill>
                  <a:srgbClr val="000000"/>
                </a:solidFill>
                <a:latin typeface="Times New Roman" pitchFamily="18" charset="0"/>
                <a:ea typeface="MS PGothic" pitchFamily="34" charset="-128"/>
              </a:defRPr>
            </a:lvl4pPr>
            <a:lvl5pPr marL="2057400" indent="-228600">
              <a:defRPr sz="2800">
                <a:solidFill>
                  <a:srgbClr val="000000"/>
                </a:solidFill>
                <a:latin typeface="Times New Roman" pitchFamily="18" charset="0"/>
                <a:ea typeface="MS PGothic" pitchFamily="34" charset="-128"/>
              </a:defRPr>
            </a:lvl5pPr>
            <a:lvl6pPr marL="25146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6pPr>
            <a:lvl7pPr marL="29718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7pPr>
            <a:lvl8pPr marL="34290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8pPr>
            <a:lvl9pPr marL="38862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9pPr>
          </a:lstStyle>
          <a:p>
            <a:endParaRPr lang="en-US" altLang="en-US" sz="1800">
              <a:latin typeface="Verdana" pitchFamily="34" charset="0"/>
            </a:endParaRPr>
          </a:p>
        </p:txBody>
      </p:sp>
      <p:sp>
        <p:nvSpPr>
          <p:cNvPr id="1029" name="Rectangle 6"/>
          <p:cNvSpPr>
            <a:spLocks noChangeArrowheads="1"/>
          </p:cNvSpPr>
          <p:nvPr/>
        </p:nvSpPr>
        <p:spPr bwMode="gray">
          <a:xfrm>
            <a:off x="392113" y="6553200"/>
            <a:ext cx="5399087" cy="179388"/>
          </a:xfrm>
          <a:prstGeom prst="rect">
            <a:avLst/>
          </a:prstGeom>
          <a:noFill/>
          <a:ln w="9525">
            <a:noFill/>
            <a:miter lim="800000"/>
            <a:headEnd/>
            <a:tailEnd/>
          </a:ln>
        </p:spPr>
        <p:txBody>
          <a:bodyPr lIns="0" tIns="0" rIns="0" bIns="0"/>
          <a:lstStyle>
            <a:lvl1pPr>
              <a:defRPr sz="2800">
                <a:solidFill>
                  <a:srgbClr val="000000"/>
                </a:solidFill>
                <a:latin typeface="Times New Roman" pitchFamily="-1" charset="0"/>
                <a:ea typeface="ＭＳ Ｐゴシック" pitchFamily="-1" charset="-128"/>
              </a:defRPr>
            </a:lvl1pPr>
            <a:lvl2pPr marL="37931725" indent="-37474525">
              <a:defRPr sz="2800">
                <a:solidFill>
                  <a:srgbClr val="000000"/>
                </a:solidFill>
                <a:latin typeface="Times New Roman" pitchFamily="-1" charset="0"/>
                <a:ea typeface="ＭＳ Ｐゴシック" pitchFamily="-1" charset="-128"/>
              </a:defRPr>
            </a:lvl2pPr>
            <a:lvl3pPr>
              <a:defRPr sz="2800">
                <a:solidFill>
                  <a:srgbClr val="000000"/>
                </a:solidFill>
                <a:latin typeface="Times New Roman" pitchFamily="-1" charset="0"/>
                <a:ea typeface="ＭＳ Ｐゴシック" pitchFamily="-1" charset="-128"/>
              </a:defRPr>
            </a:lvl3pPr>
            <a:lvl4pPr>
              <a:defRPr sz="2800">
                <a:solidFill>
                  <a:srgbClr val="000000"/>
                </a:solidFill>
                <a:latin typeface="Times New Roman" pitchFamily="-1" charset="0"/>
                <a:ea typeface="ＭＳ Ｐゴシック" pitchFamily="-1" charset="-128"/>
              </a:defRPr>
            </a:lvl4pPr>
            <a:lvl5pPr>
              <a:defRPr sz="2800">
                <a:solidFill>
                  <a:srgbClr val="000000"/>
                </a:solidFill>
                <a:latin typeface="Times New Roman" pitchFamily="-1" charset="0"/>
                <a:ea typeface="ＭＳ Ｐゴシック" pitchFamily="-1" charset="-128"/>
              </a:defRPr>
            </a:lvl5pPr>
            <a:lvl6pPr marL="457200" eaLnBrk="0" fontAlgn="base" hangingPunct="0">
              <a:spcBef>
                <a:spcPct val="0"/>
              </a:spcBef>
              <a:spcAft>
                <a:spcPct val="0"/>
              </a:spcAft>
              <a:defRPr sz="2800">
                <a:solidFill>
                  <a:srgbClr val="000000"/>
                </a:solidFill>
                <a:latin typeface="Times New Roman" pitchFamily="-1" charset="0"/>
                <a:ea typeface="ＭＳ Ｐゴシック" pitchFamily="-1" charset="-128"/>
              </a:defRPr>
            </a:lvl6pPr>
            <a:lvl7pPr marL="914400" eaLnBrk="0" fontAlgn="base" hangingPunct="0">
              <a:spcBef>
                <a:spcPct val="0"/>
              </a:spcBef>
              <a:spcAft>
                <a:spcPct val="0"/>
              </a:spcAft>
              <a:defRPr sz="2800">
                <a:solidFill>
                  <a:srgbClr val="000000"/>
                </a:solidFill>
                <a:latin typeface="Times New Roman" pitchFamily="-1" charset="0"/>
                <a:ea typeface="ＭＳ Ｐゴシック" pitchFamily="-1" charset="-128"/>
              </a:defRPr>
            </a:lvl7pPr>
            <a:lvl8pPr marL="1371600" eaLnBrk="0" fontAlgn="base" hangingPunct="0">
              <a:spcBef>
                <a:spcPct val="0"/>
              </a:spcBef>
              <a:spcAft>
                <a:spcPct val="0"/>
              </a:spcAft>
              <a:defRPr sz="2800">
                <a:solidFill>
                  <a:srgbClr val="000000"/>
                </a:solidFill>
                <a:latin typeface="Times New Roman" pitchFamily="-1" charset="0"/>
                <a:ea typeface="ＭＳ Ｐゴシック" pitchFamily="-1" charset="-128"/>
              </a:defRPr>
            </a:lvl8pPr>
            <a:lvl9pPr marL="1828800" eaLnBrk="0" fontAlgn="base" hangingPunct="0">
              <a:spcBef>
                <a:spcPct val="0"/>
              </a:spcBef>
              <a:spcAft>
                <a:spcPct val="0"/>
              </a:spcAft>
              <a:defRPr sz="2800">
                <a:solidFill>
                  <a:srgbClr val="000000"/>
                </a:solidFill>
                <a:latin typeface="Times New Roman" pitchFamily="-1" charset="0"/>
                <a:ea typeface="ＭＳ Ｐゴシック" pitchFamily="-1" charset="-128"/>
              </a:defRPr>
            </a:lvl9pPr>
          </a:lstStyle>
          <a:p>
            <a:pPr algn="l">
              <a:defRPr/>
            </a:pPr>
            <a:r>
              <a:rPr lang="en-US" altLang="en-US" sz="900" smtClean="0">
                <a:solidFill>
                  <a:schemeClr val="bg1"/>
                </a:solidFill>
                <a:latin typeface="Verdana" pitchFamily="-1" charset="0"/>
              </a:rPr>
              <a:t>Copyright ©2015 Pearson Education, Inc. All rights reserved.</a:t>
            </a:r>
            <a:endParaRPr lang="en-GB" altLang="en-US" sz="900" smtClean="0">
              <a:solidFill>
                <a:schemeClr val="bg1"/>
              </a:solidFill>
              <a:latin typeface="Verdana" pitchFamily="-1" charset="0"/>
            </a:endParaRPr>
          </a:p>
        </p:txBody>
      </p:sp>
      <p:sp>
        <p:nvSpPr>
          <p:cNvPr id="1030" name="Rectangle 7"/>
          <p:cNvSpPr>
            <a:spLocks noChangeArrowheads="1"/>
          </p:cNvSpPr>
          <p:nvPr/>
        </p:nvSpPr>
        <p:spPr bwMode="gray">
          <a:xfrm>
            <a:off x="8382000" y="6553200"/>
            <a:ext cx="360363" cy="179388"/>
          </a:xfrm>
          <a:prstGeom prst="rect">
            <a:avLst/>
          </a:prstGeom>
          <a:noFill/>
          <a:ln w="9525">
            <a:noFill/>
            <a:miter lim="800000"/>
            <a:headEnd/>
            <a:tailEnd/>
          </a:ln>
        </p:spPr>
        <p:txBody>
          <a:bodyPr lIns="0" tIns="0" rIns="0" bIns="0"/>
          <a:lstStyle>
            <a:lvl1pPr>
              <a:defRPr sz="2800">
                <a:solidFill>
                  <a:srgbClr val="000000"/>
                </a:solidFill>
                <a:latin typeface="Times New Roman" pitchFamily="-1" charset="0"/>
                <a:ea typeface="ＭＳ Ｐゴシック" pitchFamily="-1" charset="-128"/>
              </a:defRPr>
            </a:lvl1pPr>
            <a:lvl2pPr marL="37931725" indent="-37474525">
              <a:defRPr sz="2800">
                <a:solidFill>
                  <a:srgbClr val="000000"/>
                </a:solidFill>
                <a:latin typeface="Times New Roman" pitchFamily="-1" charset="0"/>
                <a:ea typeface="ＭＳ Ｐゴシック" pitchFamily="-1" charset="-128"/>
              </a:defRPr>
            </a:lvl2pPr>
            <a:lvl3pPr>
              <a:defRPr sz="2800">
                <a:solidFill>
                  <a:srgbClr val="000000"/>
                </a:solidFill>
                <a:latin typeface="Times New Roman" pitchFamily="-1" charset="0"/>
                <a:ea typeface="ＭＳ Ｐゴシック" pitchFamily="-1" charset="-128"/>
              </a:defRPr>
            </a:lvl3pPr>
            <a:lvl4pPr>
              <a:defRPr sz="2800">
                <a:solidFill>
                  <a:srgbClr val="000000"/>
                </a:solidFill>
                <a:latin typeface="Times New Roman" pitchFamily="-1" charset="0"/>
                <a:ea typeface="ＭＳ Ｐゴシック" pitchFamily="-1" charset="-128"/>
              </a:defRPr>
            </a:lvl4pPr>
            <a:lvl5pPr>
              <a:defRPr sz="2800">
                <a:solidFill>
                  <a:srgbClr val="000000"/>
                </a:solidFill>
                <a:latin typeface="Times New Roman" pitchFamily="-1" charset="0"/>
                <a:ea typeface="ＭＳ Ｐゴシック" pitchFamily="-1" charset="-128"/>
              </a:defRPr>
            </a:lvl5pPr>
            <a:lvl6pPr marL="457200" eaLnBrk="0" fontAlgn="base" hangingPunct="0">
              <a:spcBef>
                <a:spcPct val="0"/>
              </a:spcBef>
              <a:spcAft>
                <a:spcPct val="0"/>
              </a:spcAft>
              <a:defRPr sz="2800">
                <a:solidFill>
                  <a:srgbClr val="000000"/>
                </a:solidFill>
                <a:latin typeface="Times New Roman" pitchFamily="-1" charset="0"/>
                <a:ea typeface="ＭＳ Ｐゴシック" pitchFamily="-1" charset="-128"/>
              </a:defRPr>
            </a:lvl6pPr>
            <a:lvl7pPr marL="914400" eaLnBrk="0" fontAlgn="base" hangingPunct="0">
              <a:spcBef>
                <a:spcPct val="0"/>
              </a:spcBef>
              <a:spcAft>
                <a:spcPct val="0"/>
              </a:spcAft>
              <a:defRPr sz="2800">
                <a:solidFill>
                  <a:srgbClr val="000000"/>
                </a:solidFill>
                <a:latin typeface="Times New Roman" pitchFamily="-1" charset="0"/>
                <a:ea typeface="ＭＳ Ｐゴシック" pitchFamily="-1" charset="-128"/>
              </a:defRPr>
            </a:lvl7pPr>
            <a:lvl8pPr marL="1371600" eaLnBrk="0" fontAlgn="base" hangingPunct="0">
              <a:spcBef>
                <a:spcPct val="0"/>
              </a:spcBef>
              <a:spcAft>
                <a:spcPct val="0"/>
              </a:spcAft>
              <a:defRPr sz="2800">
                <a:solidFill>
                  <a:srgbClr val="000000"/>
                </a:solidFill>
                <a:latin typeface="Times New Roman" pitchFamily="-1" charset="0"/>
                <a:ea typeface="ＭＳ Ｐゴシック" pitchFamily="-1" charset="-128"/>
              </a:defRPr>
            </a:lvl8pPr>
            <a:lvl9pPr marL="1828800" eaLnBrk="0" fontAlgn="base" hangingPunct="0">
              <a:spcBef>
                <a:spcPct val="0"/>
              </a:spcBef>
              <a:spcAft>
                <a:spcPct val="0"/>
              </a:spcAft>
              <a:defRPr sz="2800">
                <a:solidFill>
                  <a:srgbClr val="000000"/>
                </a:solidFill>
                <a:latin typeface="Times New Roman" pitchFamily="-1" charset="0"/>
                <a:ea typeface="ＭＳ Ｐゴシック" pitchFamily="-1" charset="-128"/>
              </a:defRPr>
            </a:lvl9pPr>
          </a:lstStyle>
          <a:p>
            <a:pPr>
              <a:defRPr/>
            </a:pPr>
            <a:r>
              <a:rPr lang="en-GB" altLang="en-US" sz="900" smtClean="0">
                <a:solidFill>
                  <a:schemeClr val="bg1"/>
                </a:solidFill>
                <a:latin typeface="Verdana" pitchFamily="-1" charset="0"/>
              </a:rPr>
              <a:t>3-</a:t>
            </a:r>
            <a:fld id="{3141576A-D1A3-4E67-912A-DF166F191F39}" type="slidenum">
              <a:rPr lang="en-GB" altLang="en-US" sz="900" smtClean="0">
                <a:solidFill>
                  <a:schemeClr val="bg1"/>
                </a:solidFill>
                <a:latin typeface="Verdana" pitchFamily="-1" charset="0"/>
              </a:rPr>
              <a:pPr>
                <a:defRPr/>
              </a:pPr>
              <a:t>‹#›</a:t>
            </a:fld>
            <a:r>
              <a:rPr lang="en-GB" altLang="en-US" sz="900" smtClean="0">
                <a:solidFill>
                  <a:schemeClr val="bg1"/>
                </a:solidFill>
                <a:latin typeface="Verdana" pitchFamily="-1" charset="0"/>
              </a:rPr>
              <a:t> </a:t>
            </a:r>
          </a:p>
        </p:txBody>
      </p:sp>
    </p:spTree>
  </p:cSld>
  <p:clrMap bg1="lt1" tx1="dk1" bg2="lt2" tx2="dk2" accent1="accent1" accent2="accent2" accent3="accent3" accent4="accent4" accent5="accent5" accent6="accent6" hlink="hlink" folHlink="folHlink"/>
  <p:sldLayoutIdLst>
    <p:sldLayoutId id="214748383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dt="0"/>
  <p:txStyles>
    <p:titleStyle>
      <a:lvl1pPr algn="l" rtl="0" eaLnBrk="0" fontAlgn="base" hangingPunct="0">
        <a:spcBef>
          <a:spcPct val="0"/>
        </a:spcBef>
        <a:spcAft>
          <a:spcPct val="0"/>
        </a:spcAft>
        <a:defRPr sz="2800" b="1">
          <a:solidFill>
            <a:schemeClr val="tx1"/>
          </a:solidFill>
          <a:latin typeface="+mj-lt"/>
          <a:ea typeface="ヒラギノ角ゴ Pro W3" pitchFamily="-1" charset="-128"/>
          <a:cs typeface="ヒラギノ角ゴ Pro W3" pitchFamily="-1" charset="-128"/>
        </a:defRPr>
      </a:lvl1pPr>
      <a:lvl2pPr algn="l" rtl="0" eaLnBrk="0" fontAlgn="base" hangingPunct="0">
        <a:spcBef>
          <a:spcPct val="0"/>
        </a:spcBef>
        <a:spcAft>
          <a:spcPct val="0"/>
        </a:spcAft>
        <a:defRPr sz="2800" b="1">
          <a:solidFill>
            <a:schemeClr val="tx1"/>
          </a:solidFill>
          <a:latin typeface="Verdana" pitchFamily="-1" charset="0"/>
          <a:ea typeface="ヒラギノ角ゴ Pro W3" pitchFamily="-1" charset="-128"/>
          <a:cs typeface="ヒラギノ角ゴ Pro W3" pitchFamily="-1" charset="-128"/>
        </a:defRPr>
      </a:lvl2pPr>
      <a:lvl3pPr algn="l" rtl="0" eaLnBrk="0" fontAlgn="base" hangingPunct="0">
        <a:spcBef>
          <a:spcPct val="0"/>
        </a:spcBef>
        <a:spcAft>
          <a:spcPct val="0"/>
        </a:spcAft>
        <a:defRPr sz="2800" b="1">
          <a:solidFill>
            <a:schemeClr val="tx1"/>
          </a:solidFill>
          <a:latin typeface="Verdana" pitchFamily="-1" charset="0"/>
          <a:ea typeface="ヒラギノ角ゴ Pro W3" pitchFamily="-1" charset="-128"/>
          <a:cs typeface="ヒラギノ角ゴ Pro W3" pitchFamily="-1" charset="-128"/>
        </a:defRPr>
      </a:lvl3pPr>
      <a:lvl4pPr algn="l" rtl="0" eaLnBrk="0" fontAlgn="base" hangingPunct="0">
        <a:spcBef>
          <a:spcPct val="0"/>
        </a:spcBef>
        <a:spcAft>
          <a:spcPct val="0"/>
        </a:spcAft>
        <a:defRPr sz="2800" b="1">
          <a:solidFill>
            <a:schemeClr val="tx1"/>
          </a:solidFill>
          <a:latin typeface="Verdana" pitchFamily="-1" charset="0"/>
          <a:ea typeface="ヒラギノ角ゴ Pro W3" pitchFamily="-1" charset="-128"/>
          <a:cs typeface="ヒラギノ角ゴ Pro W3" pitchFamily="-1" charset="-128"/>
        </a:defRPr>
      </a:lvl4pPr>
      <a:lvl5pPr algn="l" rtl="0" eaLnBrk="0" fontAlgn="base" hangingPunct="0">
        <a:spcBef>
          <a:spcPct val="0"/>
        </a:spcBef>
        <a:spcAft>
          <a:spcPct val="0"/>
        </a:spcAft>
        <a:defRPr sz="28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ヒラギノ角ゴ Pro W3" pitchFamily="-1" charset="-128"/>
          <a:cs typeface="ヒラギノ角ゴ Pro W3" pitchFamily="-1" charset="-128"/>
        </a:defRPr>
      </a:lvl1pPr>
      <a:lvl2pPr marL="742950" indent="-285750" algn="l" rtl="0" eaLnBrk="0" fontAlgn="base" hangingPunct="0">
        <a:spcBef>
          <a:spcPct val="20000"/>
        </a:spcBef>
        <a:spcAft>
          <a:spcPct val="0"/>
        </a:spcAft>
        <a:buChar char="–"/>
        <a:defRPr sz="2000">
          <a:solidFill>
            <a:schemeClr val="tx1"/>
          </a:solidFill>
          <a:latin typeface="+mn-lt"/>
          <a:ea typeface="ヒラギノ角ゴ Pro W3" pitchFamily="-1" charset="-128"/>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S PGothic" pitchFamily="34" charset="-128"/>
          <a:cs typeface="ＭＳ Ｐゴシック" pitchFamily="-8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5334000" y="457200"/>
            <a:ext cx="342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rgbClr val="000000"/>
                </a:solidFill>
                <a:latin typeface="Times New Roman" pitchFamily="18" charset="0"/>
                <a:ea typeface="MS PGothic" pitchFamily="34" charset="-128"/>
              </a:defRPr>
            </a:lvl1pPr>
            <a:lvl2pPr marL="37931725" indent="-37474525">
              <a:defRPr sz="2800">
                <a:solidFill>
                  <a:srgbClr val="000000"/>
                </a:solidFill>
                <a:latin typeface="Times New Roman" pitchFamily="18" charset="0"/>
                <a:ea typeface="MS PGothic" pitchFamily="34" charset="-128"/>
              </a:defRPr>
            </a:lvl2pPr>
            <a:lvl3pPr marL="1143000" indent="-228600">
              <a:defRPr sz="2800">
                <a:solidFill>
                  <a:srgbClr val="000000"/>
                </a:solidFill>
                <a:latin typeface="Times New Roman" pitchFamily="18" charset="0"/>
                <a:ea typeface="MS PGothic" pitchFamily="34" charset="-128"/>
              </a:defRPr>
            </a:lvl3pPr>
            <a:lvl4pPr marL="1600200" indent="-228600">
              <a:defRPr sz="2800">
                <a:solidFill>
                  <a:srgbClr val="000000"/>
                </a:solidFill>
                <a:latin typeface="Times New Roman" pitchFamily="18" charset="0"/>
                <a:ea typeface="MS PGothic" pitchFamily="34" charset="-128"/>
              </a:defRPr>
            </a:lvl4pPr>
            <a:lvl5pPr marL="2057400" indent="-228600">
              <a:defRPr sz="2800">
                <a:solidFill>
                  <a:srgbClr val="000000"/>
                </a:solidFill>
                <a:latin typeface="Times New Roman" pitchFamily="18" charset="0"/>
                <a:ea typeface="MS PGothic" pitchFamily="34" charset="-128"/>
              </a:defRPr>
            </a:lvl5pPr>
            <a:lvl6pPr marL="25146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6pPr>
            <a:lvl7pPr marL="29718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7pPr>
            <a:lvl8pPr marL="34290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8pPr>
            <a:lvl9pPr marL="38862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9pPr>
          </a:lstStyle>
          <a:p>
            <a:pPr algn="ctr" eaLnBrk="1" hangingPunct="1">
              <a:lnSpc>
                <a:spcPts val="4200"/>
              </a:lnSpc>
            </a:pPr>
            <a:r>
              <a:rPr lang="en-US" altLang="en-US" b="1">
                <a:solidFill>
                  <a:schemeClr val="tx2"/>
                </a:solidFill>
                <a:latin typeface="Verdana" pitchFamily="34" charset="0"/>
              </a:rPr>
              <a:t>Chapter 3</a:t>
            </a:r>
          </a:p>
        </p:txBody>
      </p:sp>
      <p:sp>
        <p:nvSpPr>
          <p:cNvPr id="3075" name="Rectangle 11"/>
          <p:cNvSpPr>
            <a:spLocks noChangeArrowheads="1"/>
          </p:cNvSpPr>
          <p:nvPr/>
        </p:nvSpPr>
        <p:spPr bwMode="auto">
          <a:xfrm>
            <a:off x="5334000" y="1981200"/>
            <a:ext cx="3429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0000"/>
                </a:solidFill>
                <a:latin typeface="Times New Roman" pitchFamily="18" charset="0"/>
                <a:ea typeface="MS PGothic" pitchFamily="34" charset="-128"/>
              </a:defRPr>
            </a:lvl1pPr>
            <a:lvl2pPr marL="37931725" indent="-37474525">
              <a:defRPr sz="2800">
                <a:solidFill>
                  <a:srgbClr val="000000"/>
                </a:solidFill>
                <a:latin typeface="Times New Roman" pitchFamily="18" charset="0"/>
                <a:ea typeface="MS PGothic" pitchFamily="34" charset="-128"/>
              </a:defRPr>
            </a:lvl2pPr>
            <a:lvl3pPr marL="1143000" indent="-228600">
              <a:defRPr sz="2800">
                <a:solidFill>
                  <a:srgbClr val="000000"/>
                </a:solidFill>
                <a:latin typeface="Times New Roman" pitchFamily="18" charset="0"/>
                <a:ea typeface="MS PGothic" pitchFamily="34" charset="-128"/>
              </a:defRPr>
            </a:lvl3pPr>
            <a:lvl4pPr marL="1600200" indent="-228600">
              <a:defRPr sz="2800">
                <a:solidFill>
                  <a:srgbClr val="000000"/>
                </a:solidFill>
                <a:latin typeface="Times New Roman" pitchFamily="18" charset="0"/>
                <a:ea typeface="MS PGothic" pitchFamily="34" charset="-128"/>
              </a:defRPr>
            </a:lvl4pPr>
            <a:lvl5pPr marL="2057400" indent="-228600">
              <a:defRPr sz="2800">
                <a:solidFill>
                  <a:srgbClr val="000000"/>
                </a:solidFill>
                <a:latin typeface="Times New Roman" pitchFamily="18" charset="0"/>
                <a:ea typeface="MS PGothic" pitchFamily="34" charset="-128"/>
              </a:defRPr>
            </a:lvl5pPr>
            <a:lvl6pPr marL="25146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6pPr>
            <a:lvl7pPr marL="29718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7pPr>
            <a:lvl8pPr marL="34290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8pPr>
            <a:lvl9pPr marL="38862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9pPr>
          </a:lstStyle>
          <a:p>
            <a:pPr algn="ctr"/>
            <a:r>
              <a:rPr lang="en-US" altLang="en-US" b="1" dirty="0">
                <a:latin typeface="Verdana" pitchFamily="34" charset="0"/>
              </a:rPr>
              <a:t>Financial Statements and Ratio Analysis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t>Table 3.1 Bartlett Company Income </a:t>
            </a:r>
            <a:r>
              <a:rPr lang="en-US" altLang="en-US" dirty="0" smtClean="0"/>
              <a:t>Statements</a:t>
            </a:r>
            <a:endParaRPr lang="en-US" altLang="en-US" dirty="0" smtClean="0"/>
          </a:p>
        </p:txBody>
      </p:sp>
      <p:pic>
        <p:nvPicPr>
          <p:cNvPr id="11267" name="Picture 5" descr="tbl03_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01725"/>
            <a:ext cx="47244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solidFill>
                  <a:srgbClr val="000000"/>
                </a:solidFill>
              </a:rPr>
              <a:t>Personal Finance Example</a:t>
            </a:r>
          </a:p>
        </p:txBody>
      </p:sp>
      <p:pic>
        <p:nvPicPr>
          <p:cNvPr id="12291" name="Picture 5" descr="ex03_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66800"/>
            <a:ext cx="3810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solidFill>
                  <a:srgbClr val="000000"/>
                </a:solidFill>
              </a:rPr>
              <a:t>The Four Key Financial Statements: The Balance Sheet</a:t>
            </a:r>
          </a:p>
        </p:txBody>
      </p:sp>
      <p:sp>
        <p:nvSpPr>
          <p:cNvPr id="13315" name="Rectangle 3"/>
          <p:cNvSpPr>
            <a:spLocks noGrp="1" noChangeArrowheads="1"/>
          </p:cNvSpPr>
          <p:nvPr>
            <p:ph idx="4294967295"/>
          </p:nvPr>
        </p:nvSpPr>
        <p:spPr>
          <a:xfrm>
            <a:off x="457200" y="1447800"/>
            <a:ext cx="8382000" cy="4648200"/>
          </a:xfrm>
        </p:spPr>
        <p:txBody>
          <a:bodyPr/>
          <a:lstStyle/>
          <a:p>
            <a:pPr eaLnBrk="1" hangingPunct="1"/>
            <a:r>
              <a:rPr lang="en-US" altLang="en-US" sz="2800" smtClean="0">
                <a:solidFill>
                  <a:srgbClr val="000000"/>
                </a:solidFill>
              </a:rPr>
              <a:t>The </a:t>
            </a:r>
            <a:r>
              <a:rPr lang="en-US" altLang="en-US" sz="2800" b="1" smtClean="0">
                <a:solidFill>
                  <a:srgbClr val="000000"/>
                </a:solidFill>
              </a:rPr>
              <a:t>balance sheet</a:t>
            </a:r>
            <a:r>
              <a:rPr lang="en-US" altLang="en-US" sz="2800" smtClean="0">
                <a:solidFill>
                  <a:srgbClr val="000000"/>
                </a:solidFill>
              </a:rPr>
              <a:t> presents a summary of a firm</a:t>
            </a:r>
            <a:r>
              <a:rPr lang="ja-JP" altLang="en-US" sz="2800" smtClean="0">
                <a:solidFill>
                  <a:srgbClr val="000000"/>
                </a:solidFill>
              </a:rPr>
              <a:t>’</a:t>
            </a:r>
            <a:r>
              <a:rPr lang="en-US" altLang="ja-JP" sz="2800" smtClean="0">
                <a:solidFill>
                  <a:srgbClr val="000000"/>
                </a:solidFill>
              </a:rPr>
              <a:t>s financial position at a given point in time.</a:t>
            </a:r>
          </a:p>
          <a:p>
            <a:pPr eaLnBrk="1" hangingPunct="1"/>
            <a:r>
              <a:rPr lang="en-US" altLang="en-US" sz="2800" smtClean="0">
                <a:solidFill>
                  <a:srgbClr val="000000"/>
                </a:solidFill>
              </a:rPr>
              <a:t>The statement balances the firm</a:t>
            </a:r>
            <a:r>
              <a:rPr lang="ja-JP" altLang="en-US" sz="2800" smtClean="0">
                <a:solidFill>
                  <a:srgbClr val="000000"/>
                </a:solidFill>
              </a:rPr>
              <a:t>’</a:t>
            </a:r>
            <a:r>
              <a:rPr lang="en-US" altLang="ja-JP" sz="2800" smtClean="0">
                <a:solidFill>
                  <a:srgbClr val="000000"/>
                </a:solidFill>
              </a:rPr>
              <a:t>s assets (what it owns) against its financing, which can be either debt (what it owes) or equity (what was provided by owners). </a:t>
            </a:r>
            <a:endParaRPr lang="en-US" altLang="en-US" sz="2800" smtClean="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solidFill>
                  <a:srgbClr val="000000"/>
                </a:solidFill>
              </a:rPr>
              <a:t>Table 3.2a Bartlett Company Balance </a:t>
            </a:r>
            <a:r>
              <a:rPr lang="en-US" altLang="en-US" dirty="0" smtClean="0">
                <a:solidFill>
                  <a:srgbClr val="000000"/>
                </a:solidFill>
              </a:rPr>
              <a:t>Sheets</a:t>
            </a:r>
            <a:endParaRPr lang="en-US" altLang="en-US" dirty="0" smtClean="0">
              <a:solidFill>
                <a:srgbClr val="000000"/>
              </a:solidFill>
            </a:endParaRPr>
          </a:p>
        </p:txBody>
      </p:sp>
      <p:pic>
        <p:nvPicPr>
          <p:cNvPr id="14339" name="Picture 5" descr="tbl03_02a.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391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pPr eaLnBrk="1" hangingPunct="1"/>
            <a:r>
              <a:rPr lang="en-US" altLang="en-US" dirty="0" smtClean="0">
                <a:solidFill>
                  <a:srgbClr val="000000"/>
                </a:solidFill>
              </a:rPr>
              <a:t>Table 3.2b Bartlett Company Balance </a:t>
            </a:r>
            <a:r>
              <a:rPr lang="en-US" altLang="en-US" dirty="0" smtClean="0">
                <a:solidFill>
                  <a:srgbClr val="000000"/>
                </a:solidFill>
              </a:rPr>
              <a:t>Sheets</a:t>
            </a:r>
            <a:endParaRPr lang="en-US" altLang="en-US" dirty="0" smtClean="0">
              <a:solidFill>
                <a:srgbClr val="000000"/>
              </a:solidFill>
            </a:endParaRPr>
          </a:p>
        </p:txBody>
      </p:sp>
      <p:pic>
        <p:nvPicPr>
          <p:cNvPr id="15363" name="Picture 6" descr="tbl03_02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73914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solidFill>
                  <a:srgbClr val="000000"/>
                </a:solidFill>
              </a:rPr>
              <a:t>Personal Finance Example</a:t>
            </a:r>
          </a:p>
        </p:txBody>
      </p:sp>
      <p:pic>
        <p:nvPicPr>
          <p:cNvPr id="16387" name="Picture 5" descr="ex03_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3914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solidFill>
                  <a:srgbClr val="000000"/>
                </a:solidFill>
              </a:rPr>
              <a:t>The Four Key Financial Statements: Statement of Retained Earnings</a:t>
            </a:r>
            <a:endParaRPr lang="en-US" altLang="en-US" sz="3200" smtClean="0">
              <a:solidFill>
                <a:srgbClr val="000000"/>
              </a:solidFill>
            </a:endParaRPr>
          </a:p>
        </p:txBody>
      </p:sp>
      <p:sp>
        <p:nvSpPr>
          <p:cNvPr id="17411" name="Rectangle 3"/>
          <p:cNvSpPr>
            <a:spLocks noGrp="1" noChangeArrowheads="1"/>
          </p:cNvSpPr>
          <p:nvPr>
            <p:ph idx="1"/>
          </p:nvPr>
        </p:nvSpPr>
        <p:spPr/>
        <p:txBody>
          <a:bodyPr/>
          <a:lstStyle/>
          <a:p>
            <a:pPr marL="457200" indent="-406400" eaLnBrk="1" hangingPunct="1"/>
            <a:r>
              <a:rPr lang="en-US" altLang="en-US" smtClean="0">
                <a:solidFill>
                  <a:srgbClr val="000000"/>
                </a:solidFill>
              </a:rPr>
              <a:t>The </a:t>
            </a:r>
            <a:r>
              <a:rPr lang="en-US" altLang="en-US" b="1" smtClean="0">
                <a:solidFill>
                  <a:srgbClr val="000000"/>
                </a:solidFill>
              </a:rPr>
              <a:t>statement of retained earnings</a:t>
            </a:r>
            <a:r>
              <a:rPr lang="en-US" altLang="en-US" smtClean="0">
                <a:solidFill>
                  <a:srgbClr val="000000"/>
                </a:solidFill>
              </a:rPr>
              <a:t> reconciles the net income earned during a given year, and any cash dividends paid, with the change in retained earnings between the start and the end of that year.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2400" dirty="0" smtClean="0">
                <a:solidFill>
                  <a:srgbClr val="000000"/>
                </a:solidFill>
              </a:rPr>
              <a:t>Table 3.3 </a:t>
            </a:r>
            <a:r>
              <a:rPr lang="en-US" altLang="en-US" sz="2400" dirty="0" smtClean="0"/>
              <a:t>Bartlett Company Statement of Retained Earnings </a:t>
            </a:r>
            <a:r>
              <a:rPr lang="en-US" altLang="en-US" sz="2400" dirty="0" smtClean="0"/>
              <a:t>for </a:t>
            </a:r>
            <a:r>
              <a:rPr lang="en-US" altLang="en-US" sz="2400" dirty="0" smtClean="0"/>
              <a:t>the Year Ended December 31, 2015</a:t>
            </a:r>
            <a:endParaRPr lang="en-US" altLang="en-US" dirty="0" smtClean="0">
              <a:solidFill>
                <a:srgbClr val="000000"/>
              </a:solidFill>
            </a:endParaRPr>
          </a:p>
        </p:txBody>
      </p:sp>
      <p:pic>
        <p:nvPicPr>
          <p:cNvPr id="18435" name="Picture 5" descr="tbl03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80772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solidFill>
                  <a:srgbClr val="000000"/>
                </a:solidFill>
              </a:rPr>
              <a:t>The Four Key Financial Statements: Statement of Cash Flows</a:t>
            </a:r>
            <a:endParaRPr lang="en-US" altLang="en-US" sz="3200" smtClean="0">
              <a:solidFill>
                <a:srgbClr val="000000"/>
              </a:solidFill>
            </a:endParaRPr>
          </a:p>
        </p:txBody>
      </p:sp>
      <p:sp>
        <p:nvSpPr>
          <p:cNvPr id="19459" name="Rectangle 3"/>
          <p:cNvSpPr>
            <a:spLocks noGrp="1" noChangeArrowheads="1"/>
          </p:cNvSpPr>
          <p:nvPr>
            <p:ph idx="1"/>
          </p:nvPr>
        </p:nvSpPr>
        <p:spPr/>
        <p:txBody>
          <a:bodyPr/>
          <a:lstStyle/>
          <a:p>
            <a:pPr eaLnBrk="1" hangingPunct="1"/>
            <a:r>
              <a:rPr lang="en-US" altLang="en-US" smtClean="0">
                <a:solidFill>
                  <a:srgbClr val="000000"/>
                </a:solidFill>
              </a:rPr>
              <a:t>The </a:t>
            </a:r>
            <a:r>
              <a:rPr lang="en-US" altLang="en-US" b="1" smtClean="0">
                <a:solidFill>
                  <a:srgbClr val="000000"/>
                </a:solidFill>
              </a:rPr>
              <a:t>statement of cash flows</a:t>
            </a:r>
            <a:r>
              <a:rPr lang="en-US" altLang="en-US" smtClean="0">
                <a:solidFill>
                  <a:srgbClr val="000000"/>
                </a:solidFill>
              </a:rPr>
              <a:t> provides a summary of the firm</a:t>
            </a:r>
            <a:r>
              <a:rPr lang="ja-JP" altLang="en-US" smtClean="0">
                <a:solidFill>
                  <a:srgbClr val="000000"/>
                </a:solidFill>
              </a:rPr>
              <a:t>’</a:t>
            </a:r>
            <a:r>
              <a:rPr lang="en-US" altLang="ja-JP" smtClean="0">
                <a:solidFill>
                  <a:srgbClr val="000000"/>
                </a:solidFill>
              </a:rPr>
              <a:t>s operating, investment, and financing cash flows and reconciles them with changes in its cash and marketable securities during the period.</a:t>
            </a:r>
          </a:p>
          <a:p>
            <a:pPr eaLnBrk="1" hangingPunct="1"/>
            <a:r>
              <a:rPr lang="en-US" altLang="en-US" smtClean="0">
                <a:solidFill>
                  <a:srgbClr val="000000"/>
                </a:solidFill>
              </a:rPr>
              <a:t>This statement not only provides insight into a company</a:t>
            </a:r>
            <a:r>
              <a:rPr lang="ja-JP" altLang="en-US" smtClean="0">
                <a:solidFill>
                  <a:srgbClr val="000000"/>
                </a:solidFill>
              </a:rPr>
              <a:t>’</a:t>
            </a:r>
            <a:r>
              <a:rPr lang="en-US" altLang="ja-JP" smtClean="0">
                <a:solidFill>
                  <a:srgbClr val="000000"/>
                </a:solidFill>
              </a:rPr>
              <a:t>s investment, financing and operating activities, but also ties together the income statement and previous and current balance sheets.</a:t>
            </a:r>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2400" dirty="0" smtClean="0">
                <a:solidFill>
                  <a:srgbClr val="000000"/>
                </a:solidFill>
              </a:rPr>
              <a:t>Table 3.4 </a:t>
            </a:r>
            <a:r>
              <a:rPr lang="en-US" altLang="en-US" sz="2400" dirty="0" smtClean="0"/>
              <a:t>Bartlett Company Statement of Cash Flows </a:t>
            </a:r>
            <a:r>
              <a:rPr lang="en-US" altLang="en-US" sz="2400" dirty="0" smtClean="0"/>
              <a:t>for </a:t>
            </a:r>
            <a:r>
              <a:rPr lang="en-US" altLang="en-US" sz="2400" dirty="0" smtClean="0"/>
              <a:t>the Year Ended December 31, 2015</a:t>
            </a:r>
            <a:endParaRPr lang="en-US" altLang="en-US" sz="2400" dirty="0" smtClean="0">
              <a:solidFill>
                <a:srgbClr val="000000"/>
              </a:solidFill>
            </a:endParaRPr>
          </a:p>
        </p:txBody>
      </p:sp>
      <p:pic>
        <p:nvPicPr>
          <p:cNvPr id="20483" name="Picture 5" descr="tbl03_0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5029200"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solidFill>
                  <a:srgbClr val="000000"/>
                </a:solidFill>
              </a:rPr>
              <a:t>Learning Goals</a:t>
            </a:r>
          </a:p>
        </p:txBody>
      </p:sp>
      <p:sp>
        <p:nvSpPr>
          <p:cNvPr id="4099" name="Rectangle 3"/>
          <p:cNvSpPr>
            <a:spLocks noGrp="1" noChangeArrowheads="1"/>
          </p:cNvSpPr>
          <p:nvPr>
            <p:ph idx="1"/>
          </p:nvPr>
        </p:nvSpPr>
        <p:spPr/>
        <p:txBody>
          <a:bodyPr/>
          <a:lstStyle/>
          <a:p>
            <a:pPr marL="912813" indent="-912813" eaLnBrk="1" hangingPunct="1">
              <a:lnSpc>
                <a:spcPct val="90000"/>
              </a:lnSpc>
              <a:buFontTx/>
              <a:buNone/>
            </a:pPr>
            <a:r>
              <a:rPr lang="en-US" altLang="en-US" smtClean="0">
                <a:solidFill>
                  <a:srgbClr val="000000"/>
                </a:solidFill>
              </a:rPr>
              <a:t>LG1	Review the contents of the stockholders</a:t>
            </a:r>
            <a:r>
              <a:rPr lang="ja-JP" altLang="en-US" smtClean="0">
                <a:solidFill>
                  <a:srgbClr val="000000"/>
                </a:solidFill>
              </a:rPr>
              <a:t>’</a:t>
            </a:r>
            <a:r>
              <a:rPr lang="en-US" altLang="ja-JP" smtClean="0">
                <a:solidFill>
                  <a:srgbClr val="000000"/>
                </a:solidFill>
              </a:rPr>
              <a:t> report and the procedures for consolidating international financial statements.</a:t>
            </a:r>
          </a:p>
          <a:p>
            <a:pPr marL="912813" indent="-912813" eaLnBrk="1" hangingPunct="1">
              <a:lnSpc>
                <a:spcPct val="90000"/>
              </a:lnSpc>
              <a:buFontTx/>
              <a:buNone/>
            </a:pPr>
            <a:endParaRPr lang="en-US" altLang="en-US" smtClean="0">
              <a:solidFill>
                <a:srgbClr val="000000"/>
              </a:solidFill>
            </a:endParaRPr>
          </a:p>
          <a:p>
            <a:pPr marL="912813" indent="-912813" eaLnBrk="1" hangingPunct="1">
              <a:lnSpc>
                <a:spcPct val="90000"/>
              </a:lnSpc>
              <a:buFontTx/>
              <a:buNone/>
            </a:pPr>
            <a:r>
              <a:rPr lang="en-US" altLang="en-US" smtClean="0">
                <a:solidFill>
                  <a:srgbClr val="000000"/>
                </a:solidFill>
              </a:rPr>
              <a:t>LG2	Understand who uses financial ratios and how.</a:t>
            </a:r>
          </a:p>
          <a:p>
            <a:pPr marL="912813" indent="-912813" eaLnBrk="1" hangingPunct="1">
              <a:lnSpc>
                <a:spcPct val="90000"/>
              </a:lnSpc>
              <a:buFontTx/>
              <a:buNone/>
            </a:pPr>
            <a:endParaRPr lang="en-US" altLang="en-US" smtClean="0">
              <a:solidFill>
                <a:srgbClr val="000000"/>
              </a:solidFill>
            </a:endParaRPr>
          </a:p>
          <a:p>
            <a:pPr marL="912813" indent="-912813" eaLnBrk="1" hangingPunct="1">
              <a:lnSpc>
                <a:spcPct val="90000"/>
              </a:lnSpc>
              <a:buFontTx/>
              <a:buNone/>
            </a:pPr>
            <a:r>
              <a:rPr lang="en-US" altLang="en-US" smtClean="0">
                <a:solidFill>
                  <a:srgbClr val="000000"/>
                </a:solidFill>
              </a:rPr>
              <a:t>LG3	Use ratios to analyze a firm</a:t>
            </a:r>
            <a:r>
              <a:rPr lang="ja-JP" altLang="en-US" smtClean="0">
                <a:solidFill>
                  <a:srgbClr val="000000"/>
                </a:solidFill>
              </a:rPr>
              <a:t>’</a:t>
            </a:r>
            <a:r>
              <a:rPr lang="en-US" altLang="ja-JP" smtClean="0">
                <a:solidFill>
                  <a:srgbClr val="000000"/>
                </a:solidFill>
              </a:rPr>
              <a:t>s liquidity and activity.</a:t>
            </a:r>
          </a:p>
          <a:p>
            <a:pPr marL="912813" indent="-912813" eaLnBrk="1" hangingPunct="1">
              <a:lnSpc>
                <a:spcPct val="90000"/>
              </a:lnSpc>
            </a:pPr>
            <a:endParaRPr lang="en-US" altLang="en-US" smtClean="0">
              <a:solidFill>
                <a:srgbClr val="000000"/>
              </a:solidFill>
            </a:endParaRPr>
          </a:p>
          <a:p>
            <a:pPr marL="912813" indent="-912813"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solidFill>
                  <a:srgbClr val="000000"/>
                </a:solidFill>
              </a:rPr>
              <a:t>Consolidating International Financial Statements</a:t>
            </a:r>
          </a:p>
        </p:txBody>
      </p:sp>
      <p:sp>
        <p:nvSpPr>
          <p:cNvPr id="21507" name="Rectangle 3"/>
          <p:cNvSpPr>
            <a:spLocks noGrp="1" noChangeArrowheads="1"/>
          </p:cNvSpPr>
          <p:nvPr>
            <p:ph idx="1"/>
          </p:nvPr>
        </p:nvSpPr>
        <p:spPr/>
        <p:txBody>
          <a:bodyPr/>
          <a:lstStyle/>
          <a:p>
            <a:pPr eaLnBrk="1" hangingPunct="1">
              <a:lnSpc>
                <a:spcPct val="90000"/>
              </a:lnSpc>
            </a:pPr>
            <a:r>
              <a:rPr lang="en-US" altLang="en-US" b="1" dirty="0" smtClean="0">
                <a:solidFill>
                  <a:srgbClr val="000000"/>
                </a:solidFill>
              </a:rPr>
              <a:t>FASB 52 </a:t>
            </a:r>
            <a:r>
              <a:rPr lang="en-US" altLang="en-US" dirty="0" smtClean="0">
                <a:solidFill>
                  <a:srgbClr val="000000"/>
                </a:solidFill>
              </a:rPr>
              <a:t>mandates that U.S.-based companies translate their foreign-currency-denominated assets and liabilities into dollars, for consolidation with the parent company</a:t>
            </a:r>
            <a:r>
              <a:rPr lang="ja-JP" altLang="en-US" dirty="0" smtClean="0">
                <a:solidFill>
                  <a:srgbClr val="000000"/>
                </a:solidFill>
              </a:rPr>
              <a:t>’</a:t>
            </a:r>
            <a:r>
              <a:rPr lang="en-US" altLang="ja-JP" dirty="0" smtClean="0">
                <a:solidFill>
                  <a:srgbClr val="000000"/>
                </a:solidFill>
              </a:rPr>
              <a:t>s financial statements. This is done by using the </a:t>
            </a:r>
            <a:r>
              <a:rPr lang="en-US" altLang="ja-JP" b="1" dirty="0" smtClean="0">
                <a:solidFill>
                  <a:srgbClr val="000000"/>
                </a:solidFill>
              </a:rPr>
              <a:t>current rate (translation) method</a:t>
            </a:r>
            <a:r>
              <a:rPr lang="en-US" altLang="ja-JP" dirty="0" smtClean="0">
                <a:solidFill>
                  <a:srgbClr val="000000"/>
                </a:solidFill>
              </a:rPr>
              <a:t>.</a:t>
            </a:r>
          </a:p>
          <a:p>
            <a:pPr lvl="1" eaLnBrk="1" hangingPunct="1">
              <a:lnSpc>
                <a:spcPct val="90000"/>
              </a:lnSpc>
            </a:pPr>
            <a:r>
              <a:rPr lang="en-US" altLang="ja-JP" dirty="0" smtClean="0">
                <a:solidFill>
                  <a:srgbClr val="000000"/>
                </a:solidFill>
              </a:rPr>
              <a:t>The </a:t>
            </a:r>
            <a:r>
              <a:rPr lang="en-US" altLang="ja-JP" dirty="0" smtClean="0">
                <a:solidFill>
                  <a:srgbClr val="000000"/>
                </a:solidFill>
              </a:rPr>
              <a:t>year-end (current) exchange rate.</a:t>
            </a:r>
          </a:p>
          <a:p>
            <a:pPr eaLnBrk="1" hangingPunct="1">
              <a:lnSpc>
                <a:spcPct val="90000"/>
              </a:lnSpc>
            </a:pPr>
            <a:r>
              <a:rPr lang="en-US" altLang="en-US" i="1" dirty="0" smtClean="0">
                <a:solidFill>
                  <a:srgbClr val="000000"/>
                </a:solidFill>
              </a:rPr>
              <a:t>Income statement items </a:t>
            </a:r>
            <a:r>
              <a:rPr lang="en-US" altLang="en-US" dirty="0" smtClean="0">
                <a:solidFill>
                  <a:srgbClr val="000000"/>
                </a:solidFill>
              </a:rPr>
              <a:t>(revenues and expenses) are usually treated similarly.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wipe(left)">
                                      <p:cBhvr>
                                        <p:cTn id="7" dur="500"/>
                                        <p:tgtEl>
                                          <p:spTgt spid="21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wipe(left)">
                                      <p:cBhvr>
                                        <p:cTn id="12"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smtClean="0">
                <a:solidFill>
                  <a:srgbClr val="000000"/>
                </a:solidFill>
              </a:rPr>
              <a:t>Consolidating International Financial </a:t>
            </a:r>
            <a:r>
              <a:rPr lang="en-US" altLang="en-US" dirty="0" smtClean="0">
                <a:solidFill>
                  <a:srgbClr val="000000"/>
                </a:solidFill>
              </a:rPr>
              <a:t>Statements</a:t>
            </a:r>
            <a:endParaRPr lang="en-US" altLang="en-US" dirty="0" smtClean="0">
              <a:solidFill>
                <a:srgbClr val="000000"/>
              </a:solidFill>
            </a:endParaRPr>
          </a:p>
        </p:txBody>
      </p:sp>
      <p:sp>
        <p:nvSpPr>
          <p:cNvPr id="22531" name="Rectangle 3"/>
          <p:cNvSpPr>
            <a:spLocks noGrp="1" noChangeArrowheads="1"/>
          </p:cNvSpPr>
          <p:nvPr>
            <p:ph idx="1"/>
          </p:nvPr>
        </p:nvSpPr>
        <p:spPr/>
        <p:txBody>
          <a:bodyPr/>
          <a:lstStyle/>
          <a:p>
            <a:pPr eaLnBrk="1" hangingPunct="1"/>
            <a:r>
              <a:rPr lang="en-US" altLang="en-US" i="1" dirty="0" smtClean="0">
                <a:solidFill>
                  <a:srgbClr val="000000"/>
                </a:solidFill>
              </a:rPr>
              <a:t>Equity </a:t>
            </a:r>
            <a:r>
              <a:rPr lang="en-US" altLang="en-US" i="1" dirty="0" smtClean="0">
                <a:solidFill>
                  <a:srgbClr val="000000"/>
                </a:solidFill>
              </a:rPr>
              <a:t>accounts</a:t>
            </a:r>
            <a:r>
              <a:rPr lang="en-US" altLang="en-US" dirty="0" smtClean="0">
                <a:solidFill>
                  <a:srgbClr val="000000"/>
                </a:solidFill>
              </a:rPr>
              <a:t> </a:t>
            </a:r>
            <a:r>
              <a:rPr lang="en-US" altLang="en-US" dirty="0" smtClean="0">
                <a:solidFill>
                  <a:srgbClr val="000000"/>
                </a:solidFill>
              </a:rPr>
              <a:t>are translated into dollars by using the exchange rate that prevailed when the parent</a:t>
            </a:r>
            <a:r>
              <a:rPr lang="ja-JP" altLang="en-US" dirty="0" smtClean="0">
                <a:solidFill>
                  <a:srgbClr val="000000"/>
                </a:solidFill>
              </a:rPr>
              <a:t>’</a:t>
            </a:r>
            <a:r>
              <a:rPr lang="en-US" altLang="ja-JP" dirty="0" smtClean="0">
                <a:solidFill>
                  <a:srgbClr val="000000"/>
                </a:solidFill>
              </a:rPr>
              <a:t>s equity investment was made (the historical rate).</a:t>
            </a:r>
          </a:p>
          <a:p>
            <a:pPr eaLnBrk="1" hangingPunct="1"/>
            <a:r>
              <a:rPr lang="en-US" altLang="en-US" i="1" dirty="0" smtClean="0">
                <a:solidFill>
                  <a:srgbClr val="000000"/>
                </a:solidFill>
              </a:rPr>
              <a:t>Retained earnings </a:t>
            </a:r>
            <a:r>
              <a:rPr lang="en-US" altLang="en-US" dirty="0" smtClean="0">
                <a:solidFill>
                  <a:srgbClr val="000000"/>
                </a:solidFill>
              </a:rPr>
              <a:t>are adjusted to reflect each year</a:t>
            </a:r>
            <a:r>
              <a:rPr lang="ja-JP" altLang="en-US" dirty="0" smtClean="0">
                <a:solidFill>
                  <a:srgbClr val="000000"/>
                </a:solidFill>
              </a:rPr>
              <a:t>’</a:t>
            </a:r>
            <a:r>
              <a:rPr lang="en-US" altLang="ja-JP" dirty="0" smtClean="0">
                <a:solidFill>
                  <a:srgbClr val="000000"/>
                </a:solidFill>
              </a:rPr>
              <a:t>s operating profits (or losses).</a:t>
            </a:r>
            <a:endParaRPr lang="en-US"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solidFill>
                  <a:srgbClr val="000000"/>
                </a:solidFill>
              </a:rPr>
              <a:t>Using Financial Ratios: </a:t>
            </a:r>
            <a:br>
              <a:rPr lang="en-US" altLang="en-US" smtClean="0">
                <a:solidFill>
                  <a:srgbClr val="000000"/>
                </a:solidFill>
              </a:rPr>
            </a:br>
            <a:r>
              <a:rPr lang="en-US" altLang="en-US" smtClean="0">
                <a:solidFill>
                  <a:srgbClr val="000000"/>
                </a:solidFill>
              </a:rPr>
              <a:t>Interested Parties</a:t>
            </a:r>
          </a:p>
        </p:txBody>
      </p:sp>
      <p:sp>
        <p:nvSpPr>
          <p:cNvPr id="23555" name="Rectangle 3"/>
          <p:cNvSpPr>
            <a:spLocks noGrp="1" noChangeArrowheads="1"/>
          </p:cNvSpPr>
          <p:nvPr>
            <p:ph idx="1"/>
          </p:nvPr>
        </p:nvSpPr>
        <p:spPr/>
        <p:txBody>
          <a:bodyPr/>
          <a:lstStyle/>
          <a:p>
            <a:pPr eaLnBrk="1" hangingPunct="1"/>
            <a:r>
              <a:rPr lang="en-US" altLang="en-US" b="1" dirty="0" smtClean="0">
                <a:solidFill>
                  <a:srgbClr val="000000"/>
                </a:solidFill>
              </a:rPr>
              <a:t>Ratio analysis </a:t>
            </a:r>
            <a:r>
              <a:rPr lang="en-US" altLang="en-US" dirty="0" smtClean="0">
                <a:solidFill>
                  <a:srgbClr val="000000"/>
                </a:solidFill>
              </a:rPr>
              <a:t>involves methods of calculating and interpreting financial ratios to analyze and monitor the firm</a:t>
            </a:r>
            <a:r>
              <a:rPr lang="ja-JP" altLang="en-US" dirty="0" smtClean="0">
                <a:solidFill>
                  <a:srgbClr val="000000"/>
                </a:solidFill>
              </a:rPr>
              <a:t>’</a:t>
            </a:r>
            <a:r>
              <a:rPr lang="en-US" altLang="ja-JP" dirty="0" smtClean="0">
                <a:solidFill>
                  <a:srgbClr val="000000"/>
                </a:solidFill>
              </a:rPr>
              <a:t>s performance.</a:t>
            </a:r>
          </a:p>
          <a:p>
            <a:pPr eaLnBrk="1" hangingPunct="1"/>
            <a:r>
              <a:rPr lang="en-US" altLang="en-US" dirty="0" smtClean="0">
                <a:solidFill>
                  <a:srgbClr val="000000"/>
                </a:solidFill>
              </a:rPr>
              <a:t>Interested parties:</a:t>
            </a:r>
          </a:p>
          <a:p>
            <a:pPr lvl="1" eaLnBrk="1" hangingPunct="1">
              <a:buFont typeface="Arial" pitchFamily="34" charset="0"/>
              <a:buChar char="•"/>
            </a:pPr>
            <a:r>
              <a:rPr lang="en-US" altLang="en-US" i="1" dirty="0" smtClean="0">
                <a:solidFill>
                  <a:srgbClr val="000000"/>
                </a:solidFill>
              </a:rPr>
              <a:t>Current and prospective shareholders </a:t>
            </a:r>
            <a:r>
              <a:rPr lang="en-US" altLang="en-US" dirty="0" smtClean="0">
                <a:solidFill>
                  <a:srgbClr val="000000"/>
                </a:solidFill>
              </a:rPr>
              <a:t>are interested in the firm</a:t>
            </a:r>
            <a:r>
              <a:rPr lang="ja-JP" altLang="en-US" dirty="0" smtClean="0">
                <a:solidFill>
                  <a:srgbClr val="000000"/>
                </a:solidFill>
              </a:rPr>
              <a:t>’</a:t>
            </a:r>
            <a:r>
              <a:rPr lang="en-US" altLang="ja-JP" dirty="0" smtClean="0">
                <a:solidFill>
                  <a:srgbClr val="000000"/>
                </a:solidFill>
              </a:rPr>
              <a:t>s current and future level of risk and return, which directly affect share price.</a:t>
            </a:r>
          </a:p>
          <a:p>
            <a:pPr lvl="1" eaLnBrk="1" hangingPunct="1">
              <a:buFont typeface="Arial" pitchFamily="34" charset="0"/>
              <a:buChar char="•"/>
            </a:pPr>
            <a:r>
              <a:rPr lang="en-US" altLang="en-US" i="1" dirty="0" smtClean="0">
                <a:solidFill>
                  <a:srgbClr val="000000"/>
                </a:solidFill>
              </a:rPr>
              <a:t>Creditors</a:t>
            </a:r>
            <a:r>
              <a:rPr lang="en-US" altLang="en-US" dirty="0" smtClean="0">
                <a:solidFill>
                  <a:srgbClr val="000000"/>
                </a:solidFill>
              </a:rPr>
              <a:t> are interested in the short-term liquidity of the company and its ability to make interest and principal payments.</a:t>
            </a:r>
          </a:p>
          <a:p>
            <a:pPr lvl="1" eaLnBrk="1" hangingPunct="1">
              <a:buFont typeface="Arial" pitchFamily="34" charset="0"/>
              <a:buChar char="•"/>
            </a:pPr>
            <a:r>
              <a:rPr lang="en-US" altLang="en-US" i="1" dirty="0" smtClean="0">
                <a:solidFill>
                  <a:srgbClr val="000000"/>
                </a:solidFill>
              </a:rPr>
              <a:t>Management</a:t>
            </a:r>
            <a:r>
              <a:rPr lang="en-US" altLang="en-US" dirty="0" smtClean="0">
                <a:solidFill>
                  <a:srgbClr val="000000"/>
                </a:solidFill>
              </a:rPr>
              <a:t> is concerned with all aspects of the firm</a:t>
            </a:r>
            <a:r>
              <a:rPr lang="ja-JP" altLang="en-US" dirty="0" smtClean="0">
                <a:solidFill>
                  <a:srgbClr val="000000"/>
                </a:solidFill>
              </a:rPr>
              <a:t>’</a:t>
            </a:r>
            <a:r>
              <a:rPr lang="en-US" altLang="ja-JP" dirty="0" smtClean="0">
                <a:solidFill>
                  <a:srgbClr val="000000"/>
                </a:solidFill>
              </a:rPr>
              <a:t>s financial situation, and it attempts to produce financial ratios that will be considered favorable by both owners and creditors.</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animEffect transition="in" filter="wipe(left)">
                                      <p:cBhvr>
                                        <p:cTn id="7" dur="500"/>
                                        <p:tgtEl>
                                          <p:spTgt spid="2355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555">
                                            <p:txEl>
                                              <p:pRg st="3" end="3"/>
                                            </p:txEl>
                                          </p:spTgt>
                                        </p:tgtEl>
                                        <p:attrNameLst>
                                          <p:attrName>style.visibility</p:attrName>
                                        </p:attrNameLst>
                                      </p:cBhvr>
                                      <p:to>
                                        <p:strVal val="visible"/>
                                      </p:to>
                                    </p:set>
                                    <p:animEffect transition="in" filter="wipe(left)">
                                      <p:cBhvr>
                                        <p:cTn id="12" dur="500"/>
                                        <p:tgtEl>
                                          <p:spTgt spid="2355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animEffect transition="in" filter="wipe(left)">
                                      <p:cBhvr>
                                        <p:cTn id="17"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solidFill>
                  <a:srgbClr val="000000"/>
                </a:solidFill>
              </a:rPr>
              <a:t>Using Financial Ratios: </a:t>
            </a:r>
            <a:br>
              <a:rPr lang="en-US" altLang="en-US" smtClean="0">
                <a:solidFill>
                  <a:srgbClr val="000000"/>
                </a:solidFill>
              </a:rPr>
            </a:br>
            <a:r>
              <a:rPr lang="en-US" altLang="en-US" smtClean="0">
                <a:solidFill>
                  <a:srgbClr val="000000"/>
                </a:solidFill>
              </a:rPr>
              <a:t>Types of Ratio Comparisons</a:t>
            </a:r>
          </a:p>
        </p:txBody>
      </p:sp>
      <p:sp>
        <p:nvSpPr>
          <p:cNvPr id="24579" name="Rectangle 3"/>
          <p:cNvSpPr>
            <a:spLocks noGrp="1" noChangeArrowheads="1"/>
          </p:cNvSpPr>
          <p:nvPr>
            <p:ph idx="1"/>
          </p:nvPr>
        </p:nvSpPr>
        <p:spPr/>
        <p:txBody>
          <a:bodyPr/>
          <a:lstStyle/>
          <a:p>
            <a:pPr eaLnBrk="1" hangingPunct="1"/>
            <a:r>
              <a:rPr lang="en-US" altLang="en-US" b="1" dirty="0" smtClean="0">
                <a:solidFill>
                  <a:srgbClr val="000000"/>
                </a:solidFill>
              </a:rPr>
              <a:t>Cross-sectional analysis</a:t>
            </a:r>
            <a:r>
              <a:rPr lang="en-US" altLang="en-US" dirty="0" smtClean="0">
                <a:solidFill>
                  <a:srgbClr val="000000"/>
                </a:solidFill>
              </a:rPr>
              <a:t> is the comparison of different firms</a:t>
            </a:r>
            <a:r>
              <a:rPr lang="ja-JP" altLang="en-US" dirty="0" smtClean="0">
                <a:solidFill>
                  <a:srgbClr val="000000"/>
                </a:solidFill>
              </a:rPr>
              <a:t>’</a:t>
            </a:r>
            <a:r>
              <a:rPr lang="en-US" altLang="ja-JP" dirty="0" smtClean="0">
                <a:solidFill>
                  <a:srgbClr val="000000"/>
                </a:solidFill>
              </a:rPr>
              <a:t> financial ratios at the same point in time; involves comparing the firm</a:t>
            </a:r>
            <a:r>
              <a:rPr lang="ja-JP" altLang="en-US" dirty="0" smtClean="0">
                <a:solidFill>
                  <a:srgbClr val="000000"/>
                </a:solidFill>
              </a:rPr>
              <a:t>’</a:t>
            </a:r>
            <a:r>
              <a:rPr lang="en-US" altLang="ja-JP" dirty="0" smtClean="0">
                <a:solidFill>
                  <a:srgbClr val="000000"/>
                </a:solidFill>
              </a:rPr>
              <a:t>s ratios to those of other firms in its industry or to industry averages</a:t>
            </a:r>
          </a:p>
          <a:p>
            <a:pPr eaLnBrk="1" hangingPunct="1"/>
            <a:r>
              <a:rPr lang="en-US" altLang="en-US" b="1" dirty="0" smtClean="0">
                <a:solidFill>
                  <a:srgbClr val="000000"/>
                </a:solidFill>
              </a:rPr>
              <a:t>Benchmarking </a:t>
            </a:r>
            <a:r>
              <a:rPr lang="en-US" altLang="en-US" dirty="0" smtClean="0">
                <a:solidFill>
                  <a:srgbClr val="000000"/>
                </a:solidFill>
              </a:rPr>
              <a:t>is a type of </a:t>
            </a:r>
            <a:r>
              <a:rPr lang="en-US" altLang="en-US" i="1" dirty="0" smtClean="0">
                <a:solidFill>
                  <a:srgbClr val="000000"/>
                </a:solidFill>
              </a:rPr>
              <a:t>cross-sectional analysis</a:t>
            </a:r>
            <a:r>
              <a:rPr lang="en-US" altLang="en-US" dirty="0" smtClean="0">
                <a:solidFill>
                  <a:srgbClr val="000000"/>
                </a:solidFill>
              </a:rPr>
              <a:t> in which the firm</a:t>
            </a:r>
            <a:r>
              <a:rPr lang="ja-JP" altLang="en-US" dirty="0" smtClean="0">
                <a:solidFill>
                  <a:srgbClr val="000000"/>
                </a:solidFill>
              </a:rPr>
              <a:t>’</a:t>
            </a:r>
            <a:r>
              <a:rPr lang="en-US" altLang="ja-JP" dirty="0" smtClean="0">
                <a:solidFill>
                  <a:srgbClr val="000000"/>
                </a:solidFill>
              </a:rPr>
              <a:t>s ratio values are compared to those of a key competitor or group of competitors that it wishes to emulate.</a:t>
            </a:r>
          </a:p>
          <a:p>
            <a:pPr eaLnBrk="1" hangingPunct="1"/>
            <a:r>
              <a:rPr lang="en-US" altLang="en-US" dirty="0" smtClean="0">
                <a:solidFill>
                  <a:srgbClr val="000000"/>
                </a:solidFill>
              </a:rPr>
              <a:t>Comparison to industry averages is also </a:t>
            </a:r>
            <a:r>
              <a:rPr lang="en-US" altLang="en-US" dirty="0" smtClean="0">
                <a:solidFill>
                  <a:srgbClr val="000000"/>
                </a:solidFill>
              </a:rPr>
              <a:t>popular.</a:t>
            </a:r>
            <a:endParaRPr lang="en-US" altLang="en-US" dirty="0" smtClean="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2600" smtClean="0">
                <a:solidFill>
                  <a:srgbClr val="000000"/>
                </a:solidFill>
              </a:rPr>
              <a:t>Table 3.5 Financial Ratios for Select Firms and Their Industry Median Values</a:t>
            </a:r>
            <a:endParaRPr lang="en-US" altLang="en-US" smtClean="0">
              <a:solidFill>
                <a:srgbClr val="000000"/>
              </a:solidFill>
            </a:endParaRPr>
          </a:p>
        </p:txBody>
      </p:sp>
      <p:pic>
        <p:nvPicPr>
          <p:cNvPr id="26627" name="Picture 5" descr="tbl03_05.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534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rgbClr val="000000"/>
                </a:solidFill>
              </a:rPr>
              <a:t>Using Financial Ratios: </a:t>
            </a:r>
            <a:br>
              <a:rPr lang="en-US" altLang="en-US" dirty="0" smtClean="0">
                <a:solidFill>
                  <a:srgbClr val="000000"/>
                </a:solidFill>
              </a:rPr>
            </a:br>
            <a:r>
              <a:rPr lang="en-US" altLang="en-US" dirty="0" smtClean="0">
                <a:solidFill>
                  <a:srgbClr val="000000"/>
                </a:solidFill>
              </a:rPr>
              <a:t>Types of Ratio </a:t>
            </a:r>
            <a:r>
              <a:rPr lang="en-US" altLang="en-US" dirty="0" smtClean="0">
                <a:solidFill>
                  <a:srgbClr val="000000"/>
                </a:solidFill>
              </a:rPr>
              <a:t>Comparisons</a:t>
            </a:r>
            <a:endParaRPr lang="en-US" altLang="en-US" sz="3200" dirty="0" smtClean="0">
              <a:solidFill>
                <a:srgbClr val="000000"/>
              </a:solidFill>
            </a:endParaRPr>
          </a:p>
        </p:txBody>
      </p:sp>
      <p:sp>
        <p:nvSpPr>
          <p:cNvPr id="25603" name="Rectangle 3"/>
          <p:cNvSpPr>
            <a:spLocks noGrp="1" noChangeArrowheads="1"/>
          </p:cNvSpPr>
          <p:nvPr>
            <p:ph idx="1"/>
          </p:nvPr>
        </p:nvSpPr>
        <p:spPr/>
        <p:txBody>
          <a:bodyPr/>
          <a:lstStyle/>
          <a:p>
            <a:pPr marL="0" indent="0" eaLnBrk="1" hangingPunct="1">
              <a:buFontTx/>
              <a:buNone/>
            </a:pPr>
            <a:r>
              <a:rPr lang="en-US" altLang="en-US" smtClean="0">
                <a:solidFill>
                  <a:srgbClr val="000000"/>
                </a:solidFill>
              </a:rPr>
              <a:t>Caldwell Manufacturing</a:t>
            </a:r>
            <a:r>
              <a:rPr lang="ja-JP" altLang="en-US" smtClean="0">
                <a:solidFill>
                  <a:srgbClr val="000000"/>
                </a:solidFill>
              </a:rPr>
              <a:t>’</a:t>
            </a:r>
            <a:r>
              <a:rPr lang="en-US" altLang="ja-JP" smtClean="0">
                <a:solidFill>
                  <a:srgbClr val="000000"/>
                </a:solidFill>
              </a:rPr>
              <a:t>s calculated inventory turnover for 2015 and the average inventory turnover were as follows:</a:t>
            </a:r>
          </a:p>
          <a:p>
            <a:pPr marL="0" indent="0" eaLnBrk="1" hangingPunct="1"/>
            <a:endParaRPr lang="en-US" altLang="en-US" sz="2000" smtClean="0"/>
          </a:p>
        </p:txBody>
      </p:sp>
      <p:sp>
        <p:nvSpPr>
          <p:cNvPr id="25604" name="Rectangle 3"/>
          <p:cNvSpPr>
            <a:spLocks noChangeArrowheads="1"/>
          </p:cNvSpPr>
          <p:nvPr/>
        </p:nvSpPr>
        <p:spPr bwMode="auto">
          <a:xfrm>
            <a:off x="381000" y="3124200"/>
            <a:ext cx="8534400" cy="1293813"/>
          </a:xfrm>
          <a:prstGeom prst="rect">
            <a:avLst/>
          </a:prstGeom>
          <a:solidFill>
            <a:srgbClr val="FFFFFF"/>
          </a:solidFill>
          <a:ln w="9525">
            <a:solidFill>
              <a:srgbClr val="000000"/>
            </a:solidFill>
            <a:miter lim="800000"/>
            <a:headEnd/>
            <a:tailEnd/>
          </a:ln>
        </p:spPr>
        <p:txBody>
          <a:bodyPr lIns="92075" tIns="46038" rIns="92075" bIns="46038">
            <a:spAutoFit/>
          </a:bodyPr>
          <a:lstStyle>
            <a:lvl1pPr>
              <a:defRPr sz="2800">
                <a:solidFill>
                  <a:srgbClr val="000000"/>
                </a:solidFill>
                <a:latin typeface="Times New Roman" pitchFamily="18" charset="0"/>
                <a:ea typeface="MS PGothic" pitchFamily="34" charset="-128"/>
              </a:defRPr>
            </a:lvl1pPr>
            <a:lvl2pPr marL="37931725" indent="-37474525">
              <a:defRPr sz="2800">
                <a:solidFill>
                  <a:srgbClr val="000000"/>
                </a:solidFill>
                <a:latin typeface="Times New Roman" pitchFamily="18" charset="0"/>
                <a:ea typeface="MS PGothic" pitchFamily="34" charset="-128"/>
              </a:defRPr>
            </a:lvl2pPr>
            <a:lvl3pPr marL="1143000" indent="-228600">
              <a:defRPr sz="2800">
                <a:solidFill>
                  <a:srgbClr val="000000"/>
                </a:solidFill>
                <a:latin typeface="Times New Roman" pitchFamily="18" charset="0"/>
                <a:ea typeface="MS PGothic" pitchFamily="34" charset="-128"/>
              </a:defRPr>
            </a:lvl3pPr>
            <a:lvl4pPr marL="1600200" indent="-228600">
              <a:defRPr sz="2800">
                <a:solidFill>
                  <a:srgbClr val="000000"/>
                </a:solidFill>
                <a:latin typeface="Times New Roman" pitchFamily="18" charset="0"/>
                <a:ea typeface="MS PGothic" pitchFamily="34" charset="-128"/>
              </a:defRPr>
            </a:lvl4pPr>
            <a:lvl5pPr marL="2057400" indent="-228600">
              <a:defRPr sz="2800">
                <a:solidFill>
                  <a:srgbClr val="000000"/>
                </a:solidFill>
                <a:latin typeface="Times New Roman" pitchFamily="18" charset="0"/>
                <a:ea typeface="MS PGothic" pitchFamily="34" charset="-128"/>
              </a:defRPr>
            </a:lvl5pPr>
            <a:lvl6pPr marL="25146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6pPr>
            <a:lvl7pPr marL="29718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7pPr>
            <a:lvl8pPr marL="34290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8pPr>
            <a:lvl9pPr marL="3886200" indent="-228600" algn="r" eaLnBrk="0" fontAlgn="base" hangingPunct="0">
              <a:spcBef>
                <a:spcPct val="0"/>
              </a:spcBef>
              <a:spcAft>
                <a:spcPct val="0"/>
              </a:spcAft>
              <a:defRPr sz="2800">
                <a:solidFill>
                  <a:srgbClr val="000000"/>
                </a:solidFill>
                <a:latin typeface="Times New Roman" pitchFamily="18" charset="0"/>
                <a:ea typeface="MS PGothic" pitchFamily="34" charset="-128"/>
              </a:defRPr>
            </a:lvl9pPr>
          </a:lstStyle>
          <a:p>
            <a:pPr algn="l"/>
            <a:r>
              <a:rPr lang="en-US" altLang="en-US" sz="1800">
                <a:solidFill>
                  <a:schemeClr val="tx1"/>
                </a:solidFill>
                <a:latin typeface="Verdana" pitchFamily="34" charset="0"/>
              </a:rPr>
              <a:t> </a:t>
            </a:r>
            <a:endParaRPr lang="en-US" altLang="en-US" sz="2000">
              <a:solidFill>
                <a:schemeClr val="tx1"/>
              </a:solidFill>
              <a:latin typeface="Verdana" pitchFamily="34" charset="0"/>
            </a:endParaRPr>
          </a:p>
          <a:p>
            <a:pPr algn="l"/>
            <a:r>
              <a:rPr lang="en-US" altLang="en-US" sz="2000" b="1" u="sng">
                <a:solidFill>
                  <a:schemeClr val="tx1"/>
                </a:solidFill>
                <a:latin typeface="Verdana" pitchFamily="34" charset="0"/>
              </a:rPr>
              <a:t>					Inventory turnover, 2015</a:t>
            </a:r>
            <a:endParaRPr lang="en-US" altLang="en-US" sz="2000" u="sng">
              <a:solidFill>
                <a:schemeClr val="tx1"/>
              </a:solidFill>
              <a:latin typeface="Verdana" pitchFamily="34" charset="0"/>
            </a:endParaRPr>
          </a:p>
          <a:p>
            <a:pPr algn="l"/>
            <a:r>
              <a:rPr lang="en-US" altLang="en-US" sz="2000">
                <a:solidFill>
                  <a:schemeClr val="tx1"/>
                </a:solidFill>
                <a:latin typeface="Verdana" pitchFamily="34" charset="0"/>
              </a:rPr>
              <a:t>Caldwell Manufacturing				14.8</a:t>
            </a:r>
          </a:p>
          <a:p>
            <a:pPr algn="l"/>
            <a:r>
              <a:rPr lang="en-US" altLang="en-US" sz="2000">
                <a:solidFill>
                  <a:schemeClr val="tx1"/>
                </a:solidFill>
                <a:latin typeface="Verdana" pitchFamily="34" charset="0"/>
              </a:rPr>
              <a:t>Industry average				 	 9.7</a:t>
            </a:r>
            <a:endParaRPr lang="en-US" altLang="en-US" sz="1800">
              <a:solidFill>
                <a:schemeClr val="tx1"/>
              </a:solidFill>
              <a:latin typeface="Verdan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solidFill>
                  <a:srgbClr val="000000"/>
                </a:solidFill>
              </a:rPr>
              <a:t>Using Financial Ratios: Types of Ratio </a:t>
            </a:r>
            <a:r>
              <a:rPr lang="en-US" altLang="en-US" dirty="0" smtClean="0">
                <a:solidFill>
                  <a:srgbClr val="000000"/>
                </a:solidFill>
              </a:rPr>
              <a:t>Comparisons</a:t>
            </a:r>
            <a:endParaRPr lang="en-US" altLang="en-US" dirty="0" smtClean="0">
              <a:solidFill>
                <a:srgbClr val="000000"/>
              </a:solidFill>
            </a:endParaRPr>
          </a:p>
        </p:txBody>
      </p:sp>
      <p:sp>
        <p:nvSpPr>
          <p:cNvPr id="27651" name="Rectangle 3"/>
          <p:cNvSpPr>
            <a:spLocks noGrp="1" noChangeArrowheads="1"/>
          </p:cNvSpPr>
          <p:nvPr>
            <p:ph idx="4294967295"/>
          </p:nvPr>
        </p:nvSpPr>
        <p:spPr/>
        <p:txBody>
          <a:bodyPr/>
          <a:lstStyle/>
          <a:p>
            <a:pPr eaLnBrk="1" hangingPunct="1"/>
            <a:r>
              <a:rPr lang="en-US" altLang="en-US" b="1" dirty="0" smtClean="0">
                <a:solidFill>
                  <a:srgbClr val="000000"/>
                </a:solidFill>
              </a:rPr>
              <a:t>Time-series analysis</a:t>
            </a:r>
            <a:r>
              <a:rPr lang="en-US" altLang="en-US" dirty="0" smtClean="0">
                <a:solidFill>
                  <a:srgbClr val="000000"/>
                </a:solidFill>
              </a:rPr>
              <a:t> is the evaluation of the firm</a:t>
            </a:r>
            <a:r>
              <a:rPr lang="ja-JP" altLang="en-US" dirty="0" smtClean="0">
                <a:solidFill>
                  <a:srgbClr val="000000"/>
                </a:solidFill>
              </a:rPr>
              <a:t>’</a:t>
            </a:r>
            <a:r>
              <a:rPr lang="en-US" altLang="ja-JP" dirty="0" smtClean="0">
                <a:solidFill>
                  <a:srgbClr val="000000"/>
                </a:solidFill>
              </a:rPr>
              <a:t>s financial performance over time using financial ratio analysis</a:t>
            </a:r>
          </a:p>
          <a:p>
            <a:pPr lvl="1" eaLnBrk="1" hangingPunct="1"/>
            <a:r>
              <a:rPr lang="en-US" altLang="en-US" dirty="0" smtClean="0">
                <a:solidFill>
                  <a:srgbClr val="000000"/>
                </a:solidFill>
              </a:rPr>
              <a:t>Comparison of current to past performance, using ratios, enables analysts to assess the firm</a:t>
            </a:r>
            <a:r>
              <a:rPr lang="ja-JP" altLang="en-US" dirty="0" smtClean="0">
                <a:solidFill>
                  <a:srgbClr val="000000"/>
                </a:solidFill>
              </a:rPr>
              <a:t>’</a:t>
            </a:r>
            <a:r>
              <a:rPr lang="en-US" altLang="ja-JP" dirty="0" smtClean="0">
                <a:solidFill>
                  <a:srgbClr val="000000"/>
                </a:solidFill>
              </a:rPr>
              <a:t>s progress.</a:t>
            </a:r>
          </a:p>
          <a:p>
            <a:pPr lvl="1" eaLnBrk="1" hangingPunct="1"/>
            <a:r>
              <a:rPr lang="en-US" altLang="en-US" dirty="0" smtClean="0">
                <a:solidFill>
                  <a:srgbClr val="000000"/>
                </a:solidFill>
              </a:rPr>
              <a:t>Developing trends can be seen by using multiyear comparisons. </a:t>
            </a:r>
          </a:p>
          <a:p>
            <a:pPr eaLnBrk="1" hangingPunct="1"/>
            <a:r>
              <a:rPr lang="en-US" altLang="en-US" b="1" dirty="0" smtClean="0">
                <a:solidFill>
                  <a:srgbClr val="000000"/>
                </a:solidFill>
              </a:rPr>
              <a:t>Combined analysis </a:t>
            </a:r>
            <a:r>
              <a:rPr lang="en-US" altLang="en-US" dirty="0" smtClean="0">
                <a:solidFill>
                  <a:srgbClr val="000000"/>
                </a:solidFill>
              </a:rPr>
              <a:t>is the most </a:t>
            </a:r>
            <a:r>
              <a:rPr lang="en-US" altLang="en-US" dirty="0" smtClean="0">
                <a:solidFill>
                  <a:srgbClr val="000000"/>
                </a:solidFill>
              </a:rPr>
              <a:t>informative approach to ratio </a:t>
            </a:r>
            <a:r>
              <a:rPr lang="en-US" altLang="en-US" dirty="0" smtClean="0">
                <a:solidFill>
                  <a:srgbClr val="000000"/>
                </a:solidFill>
              </a:rPr>
              <a:t>analysis.</a:t>
            </a:r>
          </a:p>
          <a:p>
            <a:pPr lvl="1" eaLnBrk="1" hangingPunct="1"/>
            <a:r>
              <a:rPr lang="en-US" altLang="en-US" dirty="0" smtClean="0">
                <a:solidFill>
                  <a:srgbClr val="000000"/>
                </a:solidFill>
              </a:rPr>
              <a:t>Combines </a:t>
            </a:r>
            <a:r>
              <a:rPr lang="en-US" altLang="en-US" dirty="0" smtClean="0">
                <a:solidFill>
                  <a:srgbClr val="000000"/>
                </a:solidFill>
              </a:rPr>
              <a:t>cross-sectional and time-series analyses.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solidFill>
                  <a:srgbClr val="000000"/>
                </a:solidFill>
              </a:rPr>
              <a:t>Figure 3.1 Combined Analysis</a:t>
            </a:r>
          </a:p>
        </p:txBody>
      </p:sp>
      <p:pic>
        <p:nvPicPr>
          <p:cNvPr id="28675" name="Picture 5" descr="fig03_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79248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Using Financial Ratios: Cautions about Using Ratio Analysis</a:t>
            </a:r>
          </a:p>
        </p:txBody>
      </p:sp>
      <p:sp>
        <p:nvSpPr>
          <p:cNvPr id="29699" name="Rectangle 3"/>
          <p:cNvSpPr>
            <a:spLocks noGrp="1" noChangeArrowheads="1"/>
          </p:cNvSpPr>
          <p:nvPr>
            <p:ph idx="4294967295"/>
          </p:nvPr>
        </p:nvSpPr>
        <p:spPr>
          <a:xfrm>
            <a:off x="457200" y="1447800"/>
            <a:ext cx="8382000" cy="4648200"/>
          </a:xfrm>
        </p:spPr>
        <p:txBody>
          <a:bodyPr/>
          <a:lstStyle/>
          <a:p>
            <a:pPr marL="457200" indent="-457200" eaLnBrk="1" hangingPunct="1">
              <a:spcBef>
                <a:spcPts val="300"/>
              </a:spcBef>
              <a:spcAft>
                <a:spcPts val="300"/>
              </a:spcAft>
              <a:buFontTx/>
              <a:buAutoNum type="arabicPeriod"/>
            </a:pPr>
            <a:r>
              <a:rPr lang="en-US" altLang="en-US" smtClean="0">
                <a:solidFill>
                  <a:srgbClr val="000000"/>
                </a:solidFill>
              </a:rPr>
              <a:t>Ratios that reveal large deviations from the norm merely indicate </a:t>
            </a:r>
            <a:r>
              <a:rPr lang="en-US" altLang="en-US" i="1" smtClean="0">
                <a:solidFill>
                  <a:srgbClr val="000000"/>
                </a:solidFill>
              </a:rPr>
              <a:t>the possibility</a:t>
            </a:r>
            <a:r>
              <a:rPr lang="en-US" altLang="en-US" smtClean="0">
                <a:solidFill>
                  <a:srgbClr val="000000"/>
                </a:solidFill>
              </a:rPr>
              <a:t> of a problem. </a:t>
            </a:r>
          </a:p>
          <a:p>
            <a:pPr marL="457200" indent="-457200" eaLnBrk="1" hangingPunct="1">
              <a:spcBef>
                <a:spcPts val="300"/>
              </a:spcBef>
              <a:spcAft>
                <a:spcPts val="300"/>
              </a:spcAft>
              <a:buFontTx/>
              <a:buAutoNum type="arabicPeriod"/>
            </a:pPr>
            <a:r>
              <a:rPr lang="en-US" altLang="en-US" smtClean="0">
                <a:solidFill>
                  <a:srgbClr val="000000"/>
                </a:solidFill>
              </a:rPr>
              <a:t>A single ratio does not generally provide sufficient information from which to judge the </a:t>
            </a:r>
            <a:r>
              <a:rPr lang="en-US" altLang="en-US" i="1" smtClean="0">
                <a:solidFill>
                  <a:srgbClr val="000000"/>
                </a:solidFill>
              </a:rPr>
              <a:t>overall</a:t>
            </a:r>
            <a:r>
              <a:rPr lang="en-US" altLang="en-US" smtClean="0">
                <a:solidFill>
                  <a:srgbClr val="000000"/>
                </a:solidFill>
              </a:rPr>
              <a:t> performance of the firm. </a:t>
            </a:r>
          </a:p>
          <a:p>
            <a:pPr marL="457200" indent="-457200" eaLnBrk="1" hangingPunct="1">
              <a:spcBef>
                <a:spcPts val="300"/>
              </a:spcBef>
              <a:spcAft>
                <a:spcPts val="300"/>
              </a:spcAft>
              <a:buFontTx/>
              <a:buAutoNum type="arabicPeriod"/>
            </a:pPr>
            <a:r>
              <a:rPr lang="en-US" altLang="en-US" smtClean="0">
                <a:solidFill>
                  <a:srgbClr val="000000"/>
                </a:solidFill>
              </a:rPr>
              <a:t>The ratios being compared should be calculated using financial statements dated at the same point in time during the year. </a:t>
            </a:r>
          </a:p>
          <a:p>
            <a:pPr marL="457200" indent="-457200" eaLnBrk="1" hangingPunct="1">
              <a:spcBef>
                <a:spcPts val="300"/>
              </a:spcBef>
              <a:spcAft>
                <a:spcPts val="300"/>
              </a:spcAft>
              <a:buFontTx/>
              <a:buAutoNum type="arabicPeriod"/>
            </a:pPr>
            <a:r>
              <a:rPr lang="en-US" altLang="en-US" smtClean="0">
                <a:solidFill>
                  <a:srgbClr val="000000"/>
                </a:solidFill>
              </a:rPr>
              <a:t>It is preferable to use </a:t>
            </a:r>
            <a:r>
              <a:rPr lang="en-US" altLang="en-US" i="1" smtClean="0">
                <a:solidFill>
                  <a:srgbClr val="000000"/>
                </a:solidFill>
              </a:rPr>
              <a:t>audited financial statements</a:t>
            </a:r>
            <a:r>
              <a:rPr lang="en-US" altLang="en-US" smtClean="0">
                <a:solidFill>
                  <a:srgbClr val="000000"/>
                </a:solidFill>
              </a:rPr>
              <a:t>. </a:t>
            </a:r>
          </a:p>
          <a:p>
            <a:pPr marL="457200" indent="-457200" eaLnBrk="1" hangingPunct="1">
              <a:spcBef>
                <a:spcPts val="300"/>
              </a:spcBef>
              <a:spcAft>
                <a:spcPts val="300"/>
              </a:spcAft>
              <a:buFontTx/>
              <a:buAutoNum type="arabicPeriod"/>
            </a:pPr>
            <a:r>
              <a:rPr lang="en-US" altLang="en-US" smtClean="0">
                <a:solidFill>
                  <a:srgbClr val="000000"/>
                </a:solidFill>
              </a:rPr>
              <a:t>The financial data being compared should have been developed in the same way. </a:t>
            </a:r>
          </a:p>
          <a:p>
            <a:pPr marL="457200" indent="-457200" eaLnBrk="1" hangingPunct="1">
              <a:spcBef>
                <a:spcPts val="300"/>
              </a:spcBef>
              <a:spcAft>
                <a:spcPts val="300"/>
              </a:spcAft>
              <a:buFontTx/>
              <a:buAutoNum type="arabicPeriod"/>
            </a:pPr>
            <a:r>
              <a:rPr lang="en-US" altLang="en-US" smtClean="0">
                <a:solidFill>
                  <a:srgbClr val="000000"/>
                </a:solidFill>
              </a:rPr>
              <a:t>Results can be distorted by </a:t>
            </a:r>
            <a:r>
              <a:rPr lang="en-US" altLang="en-US" i="1" smtClean="0">
                <a:solidFill>
                  <a:srgbClr val="000000"/>
                </a:solidFill>
              </a:rPr>
              <a:t>inflation.</a:t>
            </a:r>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smtClean="0"/>
              <a:t>Using Financial Ratios: </a:t>
            </a:r>
            <a:r>
              <a:rPr lang="en-US" altLang="en-US" dirty="0" smtClean="0"/>
              <a:t>Categories of Financial Ratios</a:t>
            </a:r>
            <a:endParaRPr lang="en-US" altLang="en-US" dirty="0" smtClean="0"/>
          </a:p>
        </p:txBody>
      </p:sp>
      <p:sp>
        <p:nvSpPr>
          <p:cNvPr id="29699" name="Rectangle 3"/>
          <p:cNvSpPr>
            <a:spLocks noGrp="1" noChangeArrowheads="1"/>
          </p:cNvSpPr>
          <p:nvPr>
            <p:ph idx="4294967295"/>
          </p:nvPr>
        </p:nvSpPr>
        <p:spPr>
          <a:xfrm>
            <a:off x="457200" y="1447800"/>
            <a:ext cx="8382000" cy="4648200"/>
          </a:xfrm>
        </p:spPr>
        <p:txBody>
          <a:bodyPr/>
          <a:lstStyle/>
          <a:p>
            <a:pPr eaLnBrk="1" hangingPunct="1">
              <a:spcBef>
                <a:spcPts val="300"/>
              </a:spcBef>
              <a:spcAft>
                <a:spcPts val="300"/>
              </a:spcAft>
            </a:pPr>
            <a:r>
              <a:rPr lang="en-US" altLang="en-US" dirty="0" smtClean="0">
                <a:solidFill>
                  <a:srgbClr val="000000"/>
                </a:solidFill>
              </a:rPr>
              <a:t>Liquidity</a:t>
            </a:r>
            <a:endParaRPr lang="en-US" altLang="en-US" dirty="0" smtClean="0">
              <a:solidFill>
                <a:srgbClr val="000000"/>
              </a:solidFill>
            </a:endParaRPr>
          </a:p>
          <a:p>
            <a:pPr eaLnBrk="1" hangingPunct="1">
              <a:spcBef>
                <a:spcPts val="300"/>
              </a:spcBef>
              <a:spcAft>
                <a:spcPts val="300"/>
              </a:spcAft>
            </a:pPr>
            <a:r>
              <a:rPr lang="en-US" altLang="en-US" dirty="0" smtClean="0">
                <a:solidFill>
                  <a:srgbClr val="000000"/>
                </a:solidFill>
              </a:rPr>
              <a:t>Activity</a:t>
            </a:r>
            <a:endParaRPr lang="en-US" altLang="en-US" dirty="0" smtClean="0">
              <a:solidFill>
                <a:srgbClr val="000000"/>
              </a:solidFill>
            </a:endParaRPr>
          </a:p>
          <a:p>
            <a:pPr eaLnBrk="1" hangingPunct="1">
              <a:spcBef>
                <a:spcPts val="300"/>
              </a:spcBef>
              <a:spcAft>
                <a:spcPts val="300"/>
              </a:spcAft>
            </a:pPr>
            <a:r>
              <a:rPr lang="en-US" altLang="en-US" dirty="0" smtClean="0">
                <a:solidFill>
                  <a:srgbClr val="000000"/>
                </a:solidFill>
              </a:rPr>
              <a:t>Debt</a:t>
            </a:r>
            <a:endParaRPr lang="en-US" altLang="en-US" dirty="0" smtClean="0">
              <a:solidFill>
                <a:srgbClr val="000000"/>
              </a:solidFill>
            </a:endParaRPr>
          </a:p>
          <a:p>
            <a:pPr eaLnBrk="1" hangingPunct="1">
              <a:spcBef>
                <a:spcPts val="300"/>
              </a:spcBef>
              <a:spcAft>
                <a:spcPts val="300"/>
              </a:spcAft>
            </a:pPr>
            <a:r>
              <a:rPr lang="en-US" altLang="en-US" dirty="0" smtClean="0">
                <a:solidFill>
                  <a:srgbClr val="000000"/>
                </a:solidFill>
              </a:rPr>
              <a:t>Profitability </a:t>
            </a:r>
            <a:endParaRPr lang="en-US" altLang="en-US" dirty="0" smtClean="0">
              <a:solidFill>
                <a:srgbClr val="000000"/>
              </a:solidFill>
            </a:endParaRPr>
          </a:p>
          <a:p>
            <a:pPr eaLnBrk="1" hangingPunct="1">
              <a:spcBef>
                <a:spcPts val="300"/>
              </a:spcBef>
              <a:spcAft>
                <a:spcPts val="300"/>
              </a:spcAft>
            </a:pPr>
            <a:r>
              <a:rPr lang="en-US" altLang="en-US" dirty="0" smtClean="0">
                <a:solidFill>
                  <a:srgbClr val="000000"/>
                </a:solidFill>
              </a:rPr>
              <a:t>Market</a:t>
            </a:r>
          </a:p>
          <a:p>
            <a:pPr eaLnBrk="1" hangingPunct="1">
              <a:spcBef>
                <a:spcPts val="300"/>
              </a:spcBef>
              <a:spcAft>
                <a:spcPts val="300"/>
              </a:spcAft>
            </a:pPr>
            <a:r>
              <a:rPr lang="en-US" altLang="en-US" dirty="0" smtClean="0">
                <a:solidFill>
                  <a:srgbClr val="000000"/>
                </a:solidFill>
              </a:rPr>
              <a:t>Liquidity, activity, and debt measure risk</a:t>
            </a:r>
            <a:endParaRPr lang="en-US" altLang="en-US" dirty="0" smtClean="0">
              <a:solidFill>
                <a:srgbClr val="000000"/>
              </a:solidFill>
            </a:endParaRPr>
          </a:p>
          <a:p>
            <a:pPr eaLnBrk="1" hangingPunct="1">
              <a:spcBef>
                <a:spcPts val="300"/>
              </a:spcBef>
              <a:spcAft>
                <a:spcPts val="300"/>
              </a:spcAft>
            </a:pPr>
            <a:r>
              <a:rPr lang="en-US" altLang="en-US" dirty="0" smtClean="0">
                <a:solidFill>
                  <a:srgbClr val="000000"/>
                </a:solidFill>
              </a:rPr>
              <a:t>Profitability measures return</a:t>
            </a:r>
          </a:p>
          <a:p>
            <a:pPr eaLnBrk="1" hangingPunct="1">
              <a:spcBef>
                <a:spcPts val="300"/>
              </a:spcBef>
              <a:spcAft>
                <a:spcPts val="300"/>
              </a:spcAft>
            </a:pPr>
            <a:r>
              <a:rPr lang="en-US" altLang="en-US" dirty="0" smtClean="0">
                <a:solidFill>
                  <a:srgbClr val="000000"/>
                </a:solidFill>
              </a:rPr>
              <a:t>Market measures both</a:t>
            </a:r>
          </a:p>
          <a:p>
            <a:pPr eaLnBrk="1" hangingPunct="1">
              <a:spcBef>
                <a:spcPts val="300"/>
              </a:spcBef>
              <a:spcAft>
                <a:spcPts val="300"/>
              </a:spcAft>
            </a:pPr>
            <a:endParaRPr lang="en-US" altLang="en-US" dirty="0" smtClean="0">
              <a:solidFill>
                <a:srgbClr val="000000"/>
              </a:solidFill>
            </a:endParaRPr>
          </a:p>
        </p:txBody>
      </p:sp>
    </p:spTree>
    <p:extLst>
      <p:ext uri="{BB962C8B-B14F-4D97-AF65-F5344CB8AC3E}">
        <p14:creationId xmlns:p14="http://schemas.microsoft.com/office/powerpoint/2010/main" val="177150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699">
                                            <p:txEl>
                                              <p:pRg st="5" end="5"/>
                                            </p:txEl>
                                          </p:spTgt>
                                        </p:tgtEl>
                                        <p:attrNameLst>
                                          <p:attrName>style.visibility</p:attrName>
                                        </p:attrNameLst>
                                      </p:cBhvr>
                                      <p:to>
                                        <p:strVal val="visible"/>
                                      </p:to>
                                    </p:set>
                                    <p:animEffect transition="in" filter="wipe(left)">
                                      <p:cBhvr>
                                        <p:cTn id="7" dur="500"/>
                                        <p:tgtEl>
                                          <p:spTgt spid="29699">
                                            <p:txEl>
                                              <p:pRg st="5" end="5"/>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699">
                                            <p:txEl>
                                              <p:pRg st="6" end="6"/>
                                            </p:txEl>
                                          </p:spTgt>
                                        </p:tgtEl>
                                        <p:attrNameLst>
                                          <p:attrName>style.visibility</p:attrName>
                                        </p:attrNameLst>
                                      </p:cBhvr>
                                      <p:to>
                                        <p:strVal val="visible"/>
                                      </p:to>
                                    </p:set>
                                    <p:animEffect transition="in" filter="wipe(left)">
                                      <p:cBhvr>
                                        <p:cTn id="11" dur="500"/>
                                        <p:tgtEl>
                                          <p:spTgt spid="29699">
                                            <p:txEl>
                                              <p:pRg st="6" end="6"/>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699">
                                            <p:txEl>
                                              <p:pRg st="7" end="7"/>
                                            </p:txEl>
                                          </p:spTgt>
                                        </p:tgtEl>
                                        <p:attrNameLst>
                                          <p:attrName>style.visibility</p:attrName>
                                        </p:attrNameLst>
                                      </p:cBhvr>
                                      <p:to>
                                        <p:strVal val="visible"/>
                                      </p:to>
                                    </p:set>
                                    <p:animEffect transition="in" filter="wipe(left)">
                                      <p:cBhvr>
                                        <p:cTn id="15" dur="5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solidFill>
                  <a:srgbClr val="000000"/>
                </a:solidFill>
              </a:rPr>
              <a:t>Learning </a:t>
            </a:r>
            <a:r>
              <a:rPr lang="en-US" altLang="en-US" dirty="0" smtClean="0">
                <a:solidFill>
                  <a:srgbClr val="000000"/>
                </a:solidFill>
              </a:rPr>
              <a:t>Goals</a:t>
            </a:r>
            <a:endParaRPr lang="en-US" altLang="en-US" dirty="0" smtClean="0">
              <a:solidFill>
                <a:srgbClr val="000000"/>
              </a:solidFill>
            </a:endParaRPr>
          </a:p>
        </p:txBody>
      </p:sp>
      <p:sp>
        <p:nvSpPr>
          <p:cNvPr id="5123" name="Rectangle 3"/>
          <p:cNvSpPr>
            <a:spLocks noGrp="1" noChangeArrowheads="1"/>
          </p:cNvSpPr>
          <p:nvPr>
            <p:ph idx="1"/>
          </p:nvPr>
        </p:nvSpPr>
        <p:spPr/>
        <p:txBody>
          <a:bodyPr/>
          <a:lstStyle/>
          <a:p>
            <a:pPr marL="909638" indent="-909638" eaLnBrk="1" hangingPunct="1">
              <a:lnSpc>
                <a:spcPct val="90000"/>
              </a:lnSpc>
              <a:buFontTx/>
              <a:buNone/>
            </a:pPr>
            <a:r>
              <a:rPr lang="en-US" altLang="en-US" smtClean="0">
                <a:solidFill>
                  <a:srgbClr val="000000"/>
                </a:solidFill>
              </a:rPr>
              <a:t>LG4	Discuss the relationship between debt and financial leverage and the ratios used to analyze a firm</a:t>
            </a:r>
            <a:r>
              <a:rPr lang="ja-JP" altLang="en-US" smtClean="0">
                <a:solidFill>
                  <a:srgbClr val="000000"/>
                </a:solidFill>
              </a:rPr>
              <a:t>’</a:t>
            </a:r>
            <a:r>
              <a:rPr lang="en-US" altLang="ja-JP" smtClean="0">
                <a:solidFill>
                  <a:srgbClr val="000000"/>
                </a:solidFill>
              </a:rPr>
              <a:t>s debt.</a:t>
            </a:r>
          </a:p>
          <a:p>
            <a:pPr marL="909638" indent="-909638" eaLnBrk="1" hangingPunct="1">
              <a:lnSpc>
                <a:spcPct val="90000"/>
              </a:lnSpc>
              <a:buFontTx/>
              <a:buNone/>
            </a:pPr>
            <a:endParaRPr lang="en-US" altLang="en-US" smtClean="0"/>
          </a:p>
          <a:p>
            <a:pPr marL="909638" indent="-909638" eaLnBrk="1" hangingPunct="1">
              <a:lnSpc>
                <a:spcPct val="90000"/>
              </a:lnSpc>
              <a:buFontTx/>
              <a:buNone/>
            </a:pPr>
            <a:r>
              <a:rPr lang="en-US" altLang="en-US" smtClean="0"/>
              <a:t>LG5		Use ratios to analyze a firm</a:t>
            </a:r>
            <a:r>
              <a:rPr lang="ja-JP" altLang="en-US" smtClean="0"/>
              <a:t>’</a:t>
            </a:r>
            <a:r>
              <a:rPr lang="en-US" altLang="ja-JP" smtClean="0"/>
              <a:t>s profitability and its market value.</a:t>
            </a:r>
          </a:p>
          <a:p>
            <a:pPr marL="909638" indent="-909638" eaLnBrk="1" hangingPunct="1">
              <a:lnSpc>
                <a:spcPct val="90000"/>
              </a:lnSpc>
              <a:buFontTx/>
              <a:buNone/>
            </a:pPr>
            <a:endParaRPr lang="en-US" altLang="en-US" smtClean="0"/>
          </a:p>
          <a:p>
            <a:pPr marL="909638" indent="-909638" eaLnBrk="1" hangingPunct="1">
              <a:lnSpc>
                <a:spcPct val="90000"/>
              </a:lnSpc>
              <a:buFontTx/>
              <a:buNone/>
            </a:pPr>
            <a:r>
              <a:rPr lang="en-US" altLang="en-US" smtClean="0"/>
              <a:t>LG6		Use a summary of financial ratios and the DuPont system of analysis to perform a complete ratio analysis.</a:t>
            </a:r>
          </a:p>
          <a:p>
            <a:pPr marL="909638" indent="-909638"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solidFill>
                  <a:srgbClr val="000000"/>
                </a:solidFill>
              </a:rPr>
              <a:t>Ratio Analysis Example</a:t>
            </a:r>
          </a:p>
        </p:txBody>
      </p:sp>
      <p:sp>
        <p:nvSpPr>
          <p:cNvPr id="30723" name="Rectangle 3"/>
          <p:cNvSpPr>
            <a:spLocks noGrp="1" noChangeArrowheads="1"/>
          </p:cNvSpPr>
          <p:nvPr>
            <p:ph idx="1"/>
          </p:nvPr>
        </p:nvSpPr>
        <p:spPr/>
        <p:txBody>
          <a:bodyPr/>
          <a:lstStyle/>
          <a:p>
            <a:pPr marL="0" indent="0" eaLnBrk="1" hangingPunct="1">
              <a:buFontTx/>
              <a:buNone/>
            </a:pPr>
            <a:r>
              <a:rPr lang="en-US" altLang="en-US" smtClean="0">
                <a:solidFill>
                  <a:srgbClr val="000000"/>
                </a:solidFill>
              </a:rPr>
              <a:t>We will illustrate the use of financial ratios for analyzing financial statements using the Bartlett Company Income Statements and Balance Sheets presented earlier in </a:t>
            </a:r>
            <a:br>
              <a:rPr lang="en-US" altLang="en-US" smtClean="0">
                <a:solidFill>
                  <a:srgbClr val="000000"/>
                </a:solidFill>
              </a:rPr>
            </a:br>
            <a:r>
              <a:rPr lang="en-US" altLang="en-US" smtClean="0">
                <a:solidFill>
                  <a:srgbClr val="000000"/>
                </a:solidFill>
              </a:rPr>
              <a:t>Tables 3.1 and 3.2.</a:t>
            </a:r>
          </a:p>
          <a:p>
            <a:pPr marL="0" indent="0"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Liquidity Ratios</a:t>
            </a:r>
          </a:p>
        </p:txBody>
      </p:sp>
      <p:sp>
        <p:nvSpPr>
          <p:cNvPr id="31747" name="Rectangle 3"/>
          <p:cNvSpPr>
            <a:spLocks noGrp="1" noChangeArrowheads="1"/>
          </p:cNvSpPr>
          <p:nvPr>
            <p:ph idx="4294967295"/>
          </p:nvPr>
        </p:nvSpPr>
        <p:spPr>
          <a:xfrm>
            <a:off x="381000" y="1447800"/>
            <a:ext cx="8763000" cy="4648200"/>
          </a:xfrm>
        </p:spPr>
        <p:txBody>
          <a:bodyPr/>
          <a:lstStyle/>
          <a:p>
            <a:pPr indent="0" eaLnBrk="1" hangingPunct="1">
              <a:spcAft>
                <a:spcPts val="1200"/>
              </a:spcAft>
              <a:buFont typeface="Times" pitchFamily="-1" charset="0"/>
              <a:buNone/>
            </a:pPr>
            <a:r>
              <a:rPr lang="en-US" altLang="en-US" dirty="0" smtClean="0">
                <a:solidFill>
                  <a:srgbClr val="000000"/>
                </a:solidFill>
              </a:rPr>
              <a:t>The </a:t>
            </a:r>
            <a:r>
              <a:rPr lang="en-US" altLang="en-US" b="1" dirty="0" smtClean="0">
                <a:solidFill>
                  <a:srgbClr val="000000"/>
                </a:solidFill>
              </a:rPr>
              <a:t>current ratio </a:t>
            </a:r>
            <a:r>
              <a:rPr lang="en-US" altLang="en-US" dirty="0" smtClean="0">
                <a:solidFill>
                  <a:srgbClr val="000000"/>
                </a:solidFill>
              </a:rPr>
              <a:t>measures the ability of the firm to meet its short-term obligations</a:t>
            </a:r>
            <a:r>
              <a:rPr lang="en-US" altLang="en-US" dirty="0" smtClean="0">
                <a:solidFill>
                  <a:srgbClr val="000000"/>
                </a:solidFill>
              </a:rPr>
              <a:t>.</a:t>
            </a:r>
            <a:br>
              <a:rPr lang="en-US" altLang="en-US" dirty="0" smtClean="0">
                <a:solidFill>
                  <a:srgbClr val="000000"/>
                </a:solidFill>
              </a:rPr>
            </a:br>
            <a:endParaRPr lang="en-US" altLang="en-US" dirty="0" smtClean="0">
              <a:solidFill>
                <a:srgbClr val="000000"/>
              </a:solidFill>
            </a:endParaRPr>
          </a:p>
          <a:p>
            <a:pPr lvl="1" algn="ctr" eaLnBrk="1" hangingPunct="1">
              <a:buFont typeface="Times" pitchFamily="-1" charset="0"/>
              <a:buNone/>
            </a:pPr>
            <a:r>
              <a:rPr lang="en-US" altLang="en-US" dirty="0" smtClean="0">
                <a:solidFill>
                  <a:srgbClr val="000000"/>
                </a:solidFill>
              </a:rPr>
              <a:t>Current </a:t>
            </a:r>
            <a:r>
              <a:rPr lang="en-US" altLang="en-US" dirty="0" smtClean="0">
                <a:solidFill>
                  <a:srgbClr val="000000"/>
                </a:solidFill>
              </a:rPr>
              <a:t>ratio = Current assets ÷ Current </a:t>
            </a:r>
            <a:r>
              <a:rPr lang="en-US" altLang="en-US" dirty="0" smtClean="0">
                <a:solidFill>
                  <a:srgbClr val="000000"/>
                </a:solidFill>
              </a:rPr>
              <a:t>liabilities</a:t>
            </a:r>
          </a:p>
          <a:p>
            <a:pPr lvl="1" eaLnBrk="1" hangingPunct="1">
              <a:buFont typeface="Times" pitchFamily="-1" charset="0"/>
              <a:buNone/>
            </a:pPr>
            <a:endParaRPr lang="en-US" altLang="en-US" sz="1800" dirty="0">
              <a:solidFill>
                <a:srgbClr val="000000"/>
              </a:solidFill>
            </a:endParaRPr>
          </a:p>
          <a:p>
            <a:pPr lvl="1" eaLnBrk="1" hangingPunct="1">
              <a:buFont typeface="Times" pitchFamily="-1" charset="0"/>
              <a:buNone/>
            </a:pPr>
            <a:endParaRPr lang="en-US" altLang="en-US" sz="1800" dirty="0" smtClean="0">
              <a:solidFill>
                <a:srgbClr val="000000"/>
              </a:solidFill>
            </a:endParaRPr>
          </a:p>
          <a:p>
            <a:pPr lvl="1" algn="ctr" eaLnBrk="1" hangingPunct="1">
              <a:buFont typeface="Times" pitchFamily="-1" charset="0"/>
              <a:buNone/>
            </a:pPr>
            <a:r>
              <a:rPr lang="en-US" altLang="en-US" dirty="0" smtClean="0">
                <a:solidFill>
                  <a:srgbClr val="000000"/>
                </a:solidFill>
              </a:rPr>
              <a:t>$</a:t>
            </a:r>
            <a:r>
              <a:rPr lang="en-US" altLang="en-US" dirty="0" smtClean="0">
                <a:solidFill>
                  <a:srgbClr val="000000"/>
                </a:solidFill>
              </a:rPr>
              <a:t>1,223,000 ÷ $620,000 = 1.97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47">
                                            <p:txEl>
                                              <p:pRg st="4" end="4"/>
                                            </p:txEl>
                                          </p:spTgt>
                                        </p:tgtEl>
                                        <p:attrNameLst>
                                          <p:attrName>style.visibility</p:attrName>
                                        </p:attrNameLst>
                                      </p:cBhvr>
                                      <p:to>
                                        <p:strVal val="visible"/>
                                      </p:to>
                                    </p:set>
                                    <p:animEffect transition="in" filter="wipe(left)">
                                      <p:cBhvr>
                                        <p:cTn id="7"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solidFill>
                  <a:srgbClr val="000000"/>
                </a:solidFill>
              </a:rPr>
              <a:t>Matter of Fact</a:t>
            </a:r>
          </a:p>
        </p:txBody>
      </p:sp>
      <p:sp>
        <p:nvSpPr>
          <p:cNvPr id="32771" name="Rectangle 3"/>
          <p:cNvSpPr>
            <a:spLocks noGrp="1" noChangeArrowheads="1"/>
          </p:cNvSpPr>
          <p:nvPr>
            <p:ph idx="1"/>
          </p:nvPr>
        </p:nvSpPr>
        <p:spPr/>
        <p:txBody>
          <a:bodyPr/>
          <a:lstStyle/>
          <a:p>
            <a:pPr eaLnBrk="1" hangingPunct="1">
              <a:buFontTx/>
              <a:buNone/>
            </a:pPr>
            <a:r>
              <a:rPr lang="en-US" altLang="en-US" dirty="0" smtClean="0">
                <a:solidFill>
                  <a:srgbClr val="000000"/>
                </a:solidFill>
              </a:rPr>
              <a:t>Determinants of Liquidity Needs</a:t>
            </a:r>
          </a:p>
          <a:p>
            <a:pPr lvl="1" eaLnBrk="1" hangingPunct="1"/>
            <a:r>
              <a:rPr lang="en-US" altLang="en-US" dirty="0" smtClean="0">
                <a:solidFill>
                  <a:srgbClr val="000000"/>
                </a:solidFill>
              </a:rPr>
              <a:t>Large enterprises generally have well established relationships with banks that can provide lines of credit and other short-term loan products in the event that the firm has a need for liquidity. </a:t>
            </a:r>
          </a:p>
          <a:p>
            <a:pPr lvl="1" eaLnBrk="1" hangingPunct="1"/>
            <a:r>
              <a:rPr lang="en-US" altLang="en-US" dirty="0" smtClean="0">
                <a:solidFill>
                  <a:srgbClr val="000000"/>
                </a:solidFill>
              </a:rPr>
              <a:t>Smaller firms may not have the same access to credit, and therefore they tend to operate with more liquidity</a:t>
            </a:r>
            <a:r>
              <a:rPr lang="en-US" altLang="en-US" dirty="0" smtClean="0">
                <a:solidFill>
                  <a:srgbClr val="000000"/>
                </a:solidFill>
              </a:rPr>
              <a:t>.</a:t>
            </a:r>
          </a:p>
          <a:p>
            <a:pPr lvl="1" eaLnBrk="1" hangingPunct="1"/>
            <a:r>
              <a:rPr lang="en-US" altLang="en-US" dirty="0" smtClean="0">
                <a:solidFill>
                  <a:srgbClr val="000000"/>
                </a:solidFill>
              </a:rPr>
              <a:t>Firms with high sensitivity to business cycles require higher levels of liquidity.</a:t>
            </a:r>
            <a:endParaRPr lang="en-US" altLang="en-US" dirty="0" smtClean="0">
              <a:solidFill>
                <a:srgbClr val="000000"/>
              </a:solidFill>
            </a:endParaRPr>
          </a:p>
          <a:p>
            <a:pPr lvl="1" eaLnBrk="1" hangingPunct="1"/>
            <a:endParaRPr lang="en-US" alt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smtClean="0">
                <a:solidFill>
                  <a:srgbClr val="000000"/>
                </a:solidFill>
              </a:rPr>
              <a:t>Personal Finance Example</a:t>
            </a:r>
          </a:p>
        </p:txBody>
      </p:sp>
      <p:sp>
        <p:nvSpPr>
          <p:cNvPr id="33795" name="Rectangle 3"/>
          <p:cNvSpPr>
            <a:spLocks noGrp="1" noChangeArrowheads="1"/>
          </p:cNvSpPr>
          <p:nvPr>
            <p:ph idx="1"/>
          </p:nvPr>
        </p:nvSpPr>
        <p:spPr/>
        <p:txBody>
          <a:bodyPr/>
          <a:lstStyle/>
          <a:p>
            <a:pPr eaLnBrk="1" hangingPunct="1">
              <a:lnSpc>
                <a:spcPct val="90000"/>
              </a:lnSpc>
              <a:buSzPct val="120000"/>
            </a:pPr>
            <a:r>
              <a:rPr lang="en-US" altLang="en-US" sz="2200" dirty="0" smtClean="0">
                <a:solidFill>
                  <a:srgbClr val="000000"/>
                </a:solidFill>
              </a:rPr>
              <a:t>The personal liquidity ratio is calculated by dividing total liquid assets by total current debt. It indicates the percent of annual </a:t>
            </a:r>
            <a:r>
              <a:rPr lang="en-US" altLang="en-US" sz="2200" dirty="0" smtClean="0">
                <a:solidFill>
                  <a:srgbClr val="000000"/>
                </a:solidFill>
              </a:rPr>
              <a:t>debt obligations </a:t>
            </a:r>
            <a:r>
              <a:rPr lang="en-US" altLang="en-US" sz="2200" dirty="0" smtClean="0">
                <a:solidFill>
                  <a:srgbClr val="000000"/>
                </a:solidFill>
              </a:rPr>
              <a:t>that an </a:t>
            </a:r>
            <a:r>
              <a:rPr lang="en-US" altLang="en-US" sz="2200" dirty="0" smtClean="0">
                <a:solidFill>
                  <a:srgbClr val="000000"/>
                </a:solidFill>
              </a:rPr>
              <a:t>individual can meet </a:t>
            </a:r>
            <a:r>
              <a:rPr lang="en-US" altLang="en-US" sz="2200" dirty="0" smtClean="0">
                <a:solidFill>
                  <a:srgbClr val="000000"/>
                </a:solidFill>
              </a:rPr>
              <a:t>using current liquid assets. </a:t>
            </a:r>
          </a:p>
          <a:p>
            <a:pPr eaLnBrk="1" hangingPunct="1">
              <a:lnSpc>
                <a:spcPct val="90000"/>
              </a:lnSpc>
              <a:buSzPct val="120000"/>
            </a:pPr>
            <a:r>
              <a:rPr lang="en-US" altLang="en-US" sz="2200" dirty="0" smtClean="0">
                <a:solidFill>
                  <a:srgbClr val="000000"/>
                </a:solidFill>
              </a:rPr>
              <a:t>Calculate Jan and Jon Smith</a:t>
            </a:r>
            <a:r>
              <a:rPr lang="ja-JP" altLang="en-US" sz="2200" dirty="0" smtClean="0">
                <a:solidFill>
                  <a:srgbClr val="000000"/>
                </a:solidFill>
              </a:rPr>
              <a:t>’</a:t>
            </a:r>
            <a:r>
              <a:rPr lang="en-US" altLang="ja-JP" sz="2200" dirty="0" smtClean="0">
                <a:solidFill>
                  <a:srgbClr val="000000"/>
                </a:solidFill>
              </a:rPr>
              <a:t>s liquidity </a:t>
            </a:r>
            <a:r>
              <a:rPr lang="en-US" altLang="ja-JP" sz="2200" dirty="0" smtClean="0">
                <a:solidFill>
                  <a:srgbClr val="000000"/>
                </a:solidFill>
              </a:rPr>
              <a:t>ratio for calendar </a:t>
            </a:r>
            <a:r>
              <a:rPr lang="en-US" altLang="ja-JP" sz="2200" dirty="0" smtClean="0">
                <a:solidFill>
                  <a:srgbClr val="000000"/>
                </a:solidFill>
              </a:rPr>
              <a:t>year 2015:</a:t>
            </a:r>
            <a:br>
              <a:rPr lang="en-US" altLang="ja-JP" sz="2200" dirty="0" smtClean="0">
                <a:solidFill>
                  <a:srgbClr val="000000"/>
                </a:solidFill>
              </a:rPr>
            </a:br>
            <a:endParaRPr lang="en-US" altLang="ja-JP" sz="2200" dirty="0" smtClean="0">
              <a:solidFill>
                <a:srgbClr val="000000"/>
              </a:solidFill>
            </a:endParaRPr>
          </a:p>
          <a:p>
            <a:pPr eaLnBrk="1" hangingPunct="1">
              <a:lnSpc>
                <a:spcPct val="90000"/>
              </a:lnSpc>
              <a:buSzPct val="120000"/>
              <a:buFontTx/>
              <a:buNone/>
            </a:pPr>
            <a:r>
              <a:rPr lang="en-US" altLang="en-US" sz="2000" dirty="0" smtClean="0">
                <a:solidFill>
                  <a:srgbClr val="000000"/>
                </a:solidFill>
              </a:rPr>
              <a:t>	</a:t>
            </a:r>
            <a:r>
              <a:rPr lang="en-US" altLang="en-US" sz="2000" dirty="0" smtClean="0">
                <a:solidFill>
                  <a:srgbClr val="000000"/>
                </a:solidFill>
              </a:rPr>
              <a:t>		$</a:t>
            </a:r>
            <a:r>
              <a:rPr lang="en-US" altLang="en-US" sz="2000" dirty="0" smtClean="0">
                <a:solidFill>
                  <a:srgbClr val="000000"/>
                </a:solidFill>
              </a:rPr>
              <a:t>2,225/$</a:t>
            </a:r>
            <a:r>
              <a:rPr lang="en-US" altLang="en-US" sz="2000" dirty="0" smtClean="0">
                <a:solidFill>
                  <a:srgbClr val="000000"/>
                </a:solidFill>
              </a:rPr>
              <a:t>21,539=0.1033=10.3%</a:t>
            </a:r>
            <a:br>
              <a:rPr lang="en-US" altLang="en-US" sz="2000" dirty="0" smtClean="0">
                <a:solidFill>
                  <a:srgbClr val="000000"/>
                </a:solidFill>
              </a:rPr>
            </a:br>
            <a:endParaRPr lang="en-US" altLang="en-US" sz="2000" dirty="0" smtClean="0">
              <a:solidFill>
                <a:srgbClr val="000000"/>
              </a:solidFill>
            </a:endParaRPr>
          </a:p>
          <a:p>
            <a:pPr eaLnBrk="1" hangingPunct="1">
              <a:lnSpc>
                <a:spcPct val="90000"/>
              </a:lnSpc>
              <a:buSzPct val="120000"/>
            </a:pPr>
            <a:r>
              <a:rPr lang="en-US" altLang="en-US" sz="2200" dirty="0" smtClean="0">
                <a:solidFill>
                  <a:srgbClr val="000000"/>
                </a:solidFill>
              </a:rPr>
              <a:t>The </a:t>
            </a:r>
            <a:r>
              <a:rPr lang="en-US" altLang="en-US" sz="2200" dirty="0" smtClean="0">
                <a:solidFill>
                  <a:srgbClr val="000000"/>
                </a:solidFill>
              </a:rPr>
              <a:t>Smiths can </a:t>
            </a:r>
            <a:r>
              <a:rPr lang="en-US" altLang="en-US" sz="2200" dirty="0" smtClean="0">
                <a:solidFill>
                  <a:srgbClr val="000000"/>
                </a:solidFill>
              </a:rPr>
              <a:t>cover only </a:t>
            </a:r>
            <a:r>
              <a:rPr lang="en-US" altLang="en-US" sz="2200" dirty="0" smtClean="0">
                <a:solidFill>
                  <a:srgbClr val="000000"/>
                </a:solidFill>
              </a:rPr>
              <a:t>about 10 percent </a:t>
            </a:r>
            <a:r>
              <a:rPr lang="en-US" altLang="en-US" sz="2200" dirty="0" smtClean="0">
                <a:solidFill>
                  <a:srgbClr val="000000"/>
                </a:solidFill>
              </a:rPr>
              <a:t>of their </a:t>
            </a:r>
            <a:r>
              <a:rPr lang="en-US" altLang="en-US" sz="2200" dirty="0" smtClean="0">
                <a:solidFill>
                  <a:srgbClr val="000000"/>
                </a:solidFill>
              </a:rPr>
              <a:t>existing 1-year </a:t>
            </a:r>
            <a:r>
              <a:rPr lang="en-US" altLang="en-US" sz="2200" dirty="0" smtClean="0">
                <a:solidFill>
                  <a:srgbClr val="000000"/>
                </a:solidFill>
              </a:rPr>
              <a:t>debt obligations </a:t>
            </a:r>
            <a:r>
              <a:rPr lang="en-US" altLang="en-US" sz="2200" dirty="0" smtClean="0">
                <a:solidFill>
                  <a:srgbClr val="000000"/>
                </a:solidFill>
              </a:rPr>
              <a:t>with </a:t>
            </a:r>
            <a:r>
              <a:rPr lang="en-US" altLang="en-US" sz="2200" dirty="0" smtClean="0">
                <a:solidFill>
                  <a:srgbClr val="000000"/>
                </a:solidFill>
              </a:rPr>
              <a:t>their current </a:t>
            </a:r>
            <a:r>
              <a:rPr lang="en-US" altLang="en-US" sz="2200" dirty="0" smtClean="0">
                <a:solidFill>
                  <a:srgbClr val="000000"/>
                </a:solidFill>
              </a:rPr>
              <a:t>liquid assets. </a:t>
            </a:r>
          </a:p>
          <a:p>
            <a:pPr eaLnBrk="1" hangingPunct="1">
              <a:lnSpc>
                <a:spcPct val="90000"/>
              </a:lnSpc>
              <a:buSzPct val="120000"/>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animEffect transition="in" filter="wipe(left)">
                                      <p:cBhvr>
                                        <p:cTn id="7" dur="500"/>
                                        <p:tgtEl>
                                          <p:spTgt spid="337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795">
                                            <p:txEl>
                                              <p:pRg st="3" end="3"/>
                                            </p:txEl>
                                          </p:spTgt>
                                        </p:tgtEl>
                                        <p:attrNameLst>
                                          <p:attrName>style.visibility</p:attrName>
                                        </p:attrNameLst>
                                      </p:cBhvr>
                                      <p:to>
                                        <p:strVal val="visible"/>
                                      </p:to>
                                    </p:set>
                                    <p:animEffect transition="in" filter="wipe(left)">
                                      <p:cBhvr>
                                        <p:cTn id="12" dur="5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Liquidity </a:t>
            </a:r>
            <a:r>
              <a:rPr lang="en-US" altLang="en-US" dirty="0" smtClean="0"/>
              <a:t>Ratios</a:t>
            </a:r>
            <a:endParaRPr lang="en-US" altLang="en-US" dirty="0" smtClean="0"/>
          </a:p>
        </p:txBody>
      </p:sp>
      <p:sp>
        <p:nvSpPr>
          <p:cNvPr id="47107" name="Rectangle 3"/>
          <p:cNvSpPr>
            <a:spLocks noGrp="1" noChangeArrowheads="1"/>
          </p:cNvSpPr>
          <p:nvPr>
            <p:ph idx="1"/>
          </p:nvPr>
        </p:nvSpPr>
        <p:spPr/>
        <p:txBody>
          <a:bodyPr/>
          <a:lstStyle/>
          <a:p>
            <a:pPr marL="0" indent="0" eaLnBrk="1" hangingPunct="1">
              <a:buFontTx/>
              <a:buNone/>
              <a:defRPr/>
            </a:pPr>
            <a:r>
              <a:rPr lang="en-US" dirty="0">
                <a:ea typeface="ヒラギノ角ゴ Pro W3" charset="0"/>
                <a:cs typeface="ヒラギノ角ゴ Pro W3" charset="0"/>
              </a:rPr>
              <a:t>The quick (acid-test) ratio excludes inventory, which is generally the least liquid current asset.</a:t>
            </a:r>
          </a:p>
          <a:p>
            <a:pPr eaLnBrk="1" hangingPunct="1">
              <a:defRPr/>
            </a:pPr>
            <a:endParaRPr lang="en-US" dirty="0">
              <a:ea typeface="ヒラギノ角ゴ Pro W3" charset="0"/>
              <a:cs typeface="ヒラギノ角ゴ Pro W3" charset="0"/>
            </a:endParaRPr>
          </a:p>
          <a:p>
            <a:pPr eaLnBrk="1" hangingPunct="1">
              <a:defRPr/>
            </a:pPr>
            <a:endParaRPr lang="en-US" dirty="0">
              <a:ea typeface="ヒラギノ角ゴ Pro W3" charset="0"/>
              <a:cs typeface="ヒラギノ角ゴ Pro W3" charset="0"/>
            </a:endParaRPr>
          </a:p>
          <a:p>
            <a:pPr eaLnBrk="1" hangingPunct="1">
              <a:defRPr/>
            </a:pPr>
            <a:endParaRPr lang="en-US" dirty="0">
              <a:ea typeface="ヒラギノ角ゴ Pro W3" charset="0"/>
              <a:cs typeface="ヒラギノ角ゴ Pro W3" charset="0"/>
            </a:endParaRPr>
          </a:p>
          <a:p>
            <a:pPr lvl="1" eaLnBrk="1" hangingPunct="1">
              <a:defRPr/>
            </a:pPr>
            <a:endParaRPr lang="en-US" dirty="0">
              <a:ea typeface="ヒラギノ角ゴ Pro W3" charset="0"/>
            </a:endParaRPr>
          </a:p>
          <a:p>
            <a:pPr lvl="1" eaLnBrk="1" hangingPunct="1">
              <a:defRPr/>
            </a:pPr>
            <a:r>
              <a:rPr lang="en-US" dirty="0">
                <a:ea typeface="ヒラギノ角ゴ Pro W3" charset="0"/>
              </a:rPr>
              <a:t>The quick ratio for Bartlett Company in 2015 is:</a:t>
            </a:r>
          </a:p>
        </p:txBody>
      </p:sp>
      <p:pic>
        <p:nvPicPr>
          <p:cNvPr id="34820" name="Picture 5" descr="eq03_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38400"/>
            <a:ext cx="4852988" cy="108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eq03_02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800600"/>
            <a:ext cx="5638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107">
                                            <p:txEl>
                                              <p:pRg st="5" end="5"/>
                                            </p:txEl>
                                          </p:spTgt>
                                        </p:tgtEl>
                                        <p:attrNameLst>
                                          <p:attrName>style.visibility</p:attrName>
                                        </p:attrNameLst>
                                      </p:cBhvr>
                                      <p:to>
                                        <p:strVal val="visible"/>
                                      </p:to>
                                    </p:set>
                                    <p:animEffect transition="in" filter="wipe(left)">
                                      <p:cBhvr>
                                        <p:cTn id="12" dur="500"/>
                                        <p:tgtEl>
                                          <p:spTgt spid="47107">
                                            <p:txEl>
                                              <p:pRg st="5" end="5"/>
                                            </p:txEl>
                                          </p:spTgt>
                                        </p:tgtEl>
                                      </p:cBhvr>
                                    </p:animEffect>
                                  </p:childTnLst>
                                </p:cTn>
                              </p:par>
                            </p:childTnLst>
                          </p:cTn>
                        </p:par>
                        <p:par>
                          <p:cTn id="13" fill="hold">
                            <p:stCondLst>
                              <p:cond delay="500"/>
                            </p:stCondLst>
                            <p:childTnLst>
                              <p:par>
                                <p:cTn id="14" presetID="22" presetClass="entr" presetSubtype="8" fill="hold" nodeType="afterEffect">
                                  <p:stCondLst>
                                    <p:cond delay="2000"/>
                                  </p:stCondLst>
                                  <p:childTnLst>
                                    <p:set>
                                      <p:cBhvr>
                                        <p:cTn id="15" dur="1" fill="hold">
                                          <p:stCondLst>
                                            <p:cond delay="0"/>
                                          </p:stCondLst>
                                        </p:cTn>
                                        <p:tgtEl>
                                          <p:spTgt spid="34821"/>
                                        </p:tgtEl>
                                        <p:attrNameLst>
                                          <p:attrName>style.visibility</p:attrName>
                                        </p:attrNameLst>
                                      </p:cBhvr>
                                      <p:to>
                                        <p:strVal val="visible"/>
                                      </p:to>
                                    </p:set>
                                    <p:animEffect transition="in" filter="wipe(left)">
                                      <p:cBhvr>
                                        <p:cTn id="16"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solidFill>
                  <a:srgbClr val="000000"/>
                </a:solidFill>
              </a:rPr>
              <a:t>Matter of Fact</a:t>
            </a:r>
          </a:p>
        </p:txBody>
      </p:sp>
      <p:sp>
        <p:nvSpPr>
          <p:cNvPr id="35843" name="Rectangle 3"/>
          <p:cNvSpPr>
            <a:spLocks noGrp="1" noChangeArrowheads="1"/>
          </p:cNvSpPr>
          <p:nvPr>
            <p:ph idx="1"/>
          </p:nvPr>
        </p:nvSpPr>
        <p:spPr/>
        <p:txBody>
          <a:bodyPr/>
          <a:lstStyle/>
          <a:p>
            <a:pPr eaLnBrk="1" hangingPunct="1">
              <a:lnSpc>
                <a:spcPct val="90000"/>
              </a:lnSpc>
              <a:buFontTx/>
              <a:buNone/>
            </a:pPr>
            <a:r>
              <a:rPr lang="en-US" altLang="en-US" smtClean="0">
                <a:solidFill>
                  <a:srgbClr val="000000"/>
                </a:solidFill>
              </a:rPr>
              <a:t>The importance of inventories:</a:t>
            </a:r>
          </a:p>
          <a:p>
            <a:pPr lvl="1" eaLnBrk="1" hangingPunct="1">
              <a:lnSpc>
                <a:spcPct val="90000"/>
              </a:lnSpc>
            </a:pPr>
            <a:r>
              <a:rPr lang="en-US" altLang="en-US" smtClean="0">
                <a:solidFill>
                  <a:srgbClr val="000000"/>
                </a:solidFill>
              </a:rPr>
              <a:t>From Table 3.5:</a:t>
            </a:r>
          </a:p>
          <a:p>
            <a:pPr lvl="1" eaLnBrk="1" hangingPunct="1">
              <a:lnSpc>
                <a:spcPct val="90000"/>
              </a:lnSpc>
            </a:pPr>
            <a:endParaRPr lang="en-US" altLang="en-US" smtClean="0"/>
          </a:p>
          <a:p>
            <a:pPr lvl="1" eaLnBrk="1" hangingPunct="1">
              <a:lnSpc>
                <a:spcPct val="90000"/>
              </a:lnSpc>
            </a:pPr>
            <a:endParaRPr lang="en-US" altLang="en-US" smtClean="0"/>
          </a:p>
          <a:p>
            <a:pPr lvl="1" eaLnBrk="1" hangingPunct="1">
              <a:lnSpc>
                <a:spcPct val="90000"/>
              </a:lnSpc>
            </a:pPr>
            <a:endParaRPr lang="en-US" altLang="en-US" smtClean="0"/>
          </a:p>
          <a:p>
            <a:pPr lvl="1" eaLnBrk="1" hangingPunct="1">
              <a:lnSpc>
                <a:spcPct val="90000"/>
              </a:lnSpc>
            </a:pPr>
            <a:endParaRPr lang="en-US" altLang="en-US" smtClean="0"/>
          </a:p>
          <a:p>
            <a:pPr lvl="1" eaLnBrk="1" hangingPunct="1">
              <a:lnSpc>
                <a:spcPct val="90000"/>
              </a:lnSpc>
            </a:pPr>
            <a:endParaRPr lang="en-US" altLang="en-US" smtClean="0"/>
          </a:p>
          <a:p>
            <a:pPr lvl="1" eaLnBrk="1" hangingPunct="1">
              <a:lnSpc>
                <a:spcPct val="90000"/>
              </a:lnSpc>
            </a:pPr>
            <a:endParaRPr lang="en-US" altLang="en-US" smtClean="0"/>
          </a:p>
          <a:p>
            <a:pPr lvl="1" eaLnBrk="1" hangingPunct="1">
              <a:lnSpc>
                <a:spcPct val="90000"/>
              </a:lnSpc>
            </a:pPr>
            <a:r>
              <a:rPr lang="en-US" altLang="en-US" smtClean="0"/>
              <a:t>All three firms have current ratios of 1.3. However, the quick ratios for Home Depot and Lowes are dramatically lower than their current ratios, but for Dell the two ratios are nearly the same. Why?</a:t>
            </a:r>
          </a:p>
          <a:p>
            <a:pPr lvl="1" eaLnBrk="1" hangingPunct="1">
              <a:lnSpc>
                <a:spcPct val="90000"/>
              </a:lnSpc>
            </a:pPr>
            <a:endParaRPr lang="en-US" altLang="en-US" smtClean="0"/>
          </a:p>
        </p:txBody>
      </p:sp>
      <p:graphicFrame>
        <p:nvGraphicFramePr>
          <p:cNvPr id="181274" name="Group 26"/>
          <p:cNvGraphicFramePr>
            <a:graphicFrameLocks noGrp="1"/>
          </p:cNvGraphicFramePr>
          <p:nvPr/>
        </p:nvGraphicFramePr>
        <p:xfrm>
          <a:off x="1524000" y="2362200"/>
          <a:ext cx="6096000" cy="1482726"/>
        </p:xfrm>
        <a:graphic>
          <a:graphicData uri="http://schemas.openxmlformats.org/drawingml/2006/table">
            <a:tbl>
              <a:tblPr/>
              <a:tblGrid>
                <a:gridCol w="2032000"/>
                <a:gridCol w="2032000"/>
                <a:gridCol w="2032000"/>
              </a:tblGrid>
              <a:tr h="371475">
                <a:tc>
                  <a:txBody>
                    <a:bodyPr/>
                    <a:lstStyle>
                      <a:lvl1pPr algn="l">
                        <a:spcBef>
                          <a:spcPct val="20000"/>
                        </a:spcBef>
                        <a:defRPr sz="2000">
                          <a:solidFill>
                            <a:schemeClr val="tx1"/>
                          </a:solidFill>
                          <a:latin typeface="Verdana" pitchFamily="-1" charset="0"/>
                          <a:ea typeface="ヒラギノ角ゴ Pro W3" pitchFamily="-1" charset="-128"/>
                        </a:defRPr>
                      </a:lvl1pPr>
                      <a:lvl2pPr marL="37931725" indent="-37474525" algn="l">
                        <a:spcBef>
                          <a:spcPct val="20000"/>
                        </a:spcBef>
                        <a:defRPr>
                          <a:solidFill>
                            <a:schemeClr val="tx1"/>
                          </a:solidFill>
                          <a:latin typeface="Verdana" pitchFamily="-1" charset="0"/>
                          <a:ea typeface="ヒラギノ角ゴ Pro W3" pitchFamily="-1" charset="-128"/>
                        </a:defRPr>
                      </a:lvl2pPr>
                      <a:lvl3pPr>
                        <a:spcBef>
                          <a:spcPct val="20000"/>
                        </a:spcBef>
                        <a:defRPr sz="1600">
                          <a:solidFill>
                            <a:schemeClr val="tx1"/>
                          </a:solidFill>
                          <a:latin typeface="Verdana" pitchFamily="-1" charset="0"/>
                          <a:ea typeface="ＭＳ Ｐゴシック" pitchFamily="-1" charset="-128"/>
                        </a:defRPr>
                      </a:lvl3pPr>
                      <a:lvl4pPr>
                        <a:spcBef>
                          <a:spcPct val="20000"/>
                        </a:spcBef>
                        <a:defRPr sz="1400">
                          <a:solidFill>
                            <a:schemeClr val="tx1"/>
                          </a:solidFill>
                          <a:latin typeface="Verdana" pitchFamily="-1" charset="0"/>
                          <a:ea typeface="ＭＳ Ｐゴシック" pitchFamily="-1" charset="-128"/>
                        </a:defRPr>
                      </a:lvl4pPr>
                      <a:lvl5pPr>
                        <a:spcBef>
                          <a:spcPct val="20000"/>
                        </a:spcBef>
                        <a:defRPr sz="14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4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4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4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4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ts val="2000"/>
                        </a:lnSpc>
                        <a:spcBef>
                          <a:spcPct val="0"/>
                        </a:spcBef>
                        <a:spcAft>
                          <a:spcPts val="600"/>
                        </a:spcAft>
                        <a:buClrTx/>
                        <a:buSzTx/>
                        <a:buFont typeface="Arial" charset="0"/>
                        <a:buNone/>
                        <a:tabLst/>
                      </a:pPr>
                      <a:r>
                        <a:rPr kumimoji="0" lang="en-US" altLang="en-US" sz="1800" b="0" i="0" u="none" strike="noStrike" cap="none" normalizeH="0" baseline="0" smtClean="0">
                          <a:ln>
                            <a:noFill/>
                          </a:ln>
                          <a:solidFill>
                            <a:schemeClr val="tx1"/>
                          </a:solidFill>
                          <a:effectLst/>
                          <a:latin typeface="Verdana" pitchFamily="-1" charset="0"/>
                          <a:ea typeface="ＭＳ Ｐゴシック" pitchFamily="-1" charset="-128"/>
                        </a:rPr>
                        <a:t>Company</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Verdana" pitchFamily="-1" charset="0"/>
                          <a:ea typeface="ヒラギノ角ゴ Pro W3" pitchFamily="-1" charset="-128"/>
                        </a:defRPr>
                      </a:lvl1pPr>
                      <a:lvl2pPr marL="37931725" indent="-37474525" algn="l">
                        <a:spcBef>
                          <a:spcPct val="20000"/>
                        </a:spcBef>
                        <a:defRPr>
                          <a:solidFill>
                            <a:schemeClr val="tx1"/>
                          </a:solidFill>
                          <a:latin typeface="Verdana" pitchFamily="-1" charset="0"/>
                          <a:ea typeface="ヒラギノ角ゴ Pro W3" pitchFamily="-1" charset="-128"/>
                        </a:defRPr>
                      </a:lvl2pPr>
                      <a:lvl3pPr>
                        <a:spcBef>
                          <a:spcPct val="20000"/>
                        </a:spcBef>
                        <a:defRPr sz="1600">
                          <a:solidFill>
                            <a:schemeClr val="tx1"/>
                          </a:solidFill>
                          <a:latin typeface="Verdana" pitchFamily="-1" charset="0"/>
                          <a:ea typeface="ＭＳ Ｐゴシック" pitchFamily="-1" charset="-128"/>
                        </a:defRPr>
                      </a:lvl3pPr>
                      <a:lvl4pPr>
                        <a:spcBef>
                          <a:spcPct val="20000"/>
                        </a:spcBef>
                        <a:defRPr sz="1400">
                          <a:solidFill>
                            <a:schemeClr val="tx1"/>
                          </a:solidFill>
                          <a:latin typeface="Verdana" pitchFamily="-1" charset="0"/>
                          <a:ea typeface="ＭＳ Ｐゴシック" pitchFamily="-1" charset="-128"/>
                        </a:defRPr>
                      </a:lvl4pPr>
                      <a:lvl5pPr>
                        <a:spcBef>
                          <a:spcPct val="20000"/>
                        </a:spcBef>
                        <a:defRPr sz="14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4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4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4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4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altLang="en-US" sz="1800" b="0" i="0" u="none" strike="noStrike" cap="none" normalizeH="0" baseline="0" smtClean="0">
                          <a:ln>
                            <a:noFill/>
                          </a:ln>
                          <a:solidFill>
                            <a:schemeClr val="tx1"/>
                          </a:solidFill>
                          <a:effectLst/>
                          <a:latin typeface="Verdana" pitchFamily="-1" charset="0"/>
                          <a:ea typeface="ＭＳ Ｐゴシック" pitchFamily="-1" charset="-128"/>
                        </a:rPr>
                        <a:t>Current ratio</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Verdana" pitchFamily="-1" charset="0"/>
                          <a:ea typeface="ヒラギノ角ゴ Pro W3" pitchFamily="-1" charset="-128"/>
                        </a:defRPr>
                      </a:lvl1pPr>
                      <a:lvl2pPr marL="37931725" indent="-37474525" algn="l">
                        <a:spcBef>
                          <a:spcPct val="20000"/>
                        </a:spcBef>
                        <a:defRPr>
                          <a:solidFill>
                            <a:schemeClr val="tx1"/>
                          </a:solidFill>
                          <a:latin typeface="Verdana" pitchFamily="-1" charset="0"/>
                          <a:ea typeface="ヒラギノ角ゴ Pro W3" pitchFamily="-1" charset="-128"/>
                        </a:defRPr>
                      </a:lvl2pPr>
                      <a:lvl3pPr>
                        <a:spcBef>
                          <a:spcPct val="20000"/>
                        </a:spcBef>
                        <a:defRPr sz="1600">
                          <a:solidFill>
                            <a:schemeClr val="tx1"/>
                          </a:solidFill>
                          <a:latin typeface="Verdana" pitchFamily="-1" charset="0"/>
                          <a:ea typeface="ＭＳ Ｐゴシック" pitchFamily="-1" charset="-128"/>
                        </a:defRPr>
                      </a:lvl3pPr>
                      <a:lvl4pPr>
                        <a:spcBef>
                          <a:spcPct val="20000"/>
                        </a:spcBef>
                        <a:defRPr sz="1400">
                          <a:solidFill>
                            <a:schemeClr val="tx1"/>
                          </a:solidFill>
                          <a:latin typeface="Verdana" pitchFamily="-1" charset="0"/>
                          <a:ea typeface="ＭＳ Ｐゴシック" pitchFamily="-1" charset="-128"/>
                        </a:defRPr>
                      </a:lvl4pPr>
                      <a:lvl5pPr>
                        <a:spcBef>
                          <a:spcPct val="20000"/>
                        </a:spcBef>
                        <a:defRPr sz="14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4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4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4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4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altLang="en-US" sz="1800" b="0" i="0" u="none" strike="noStrike" cap="none" normalizeH="0" baseline="0" smtClean="0">
                          <a:ln>
                            <a:noFill/>
                          </a:ln>
                          <a:solidFill>
                            <a:schemeClr val="tx1"/>
                          </a:solidFill>
                          <a:effectLst/>
                          <a:latin typeface="Verdana" pitchFamily="-1" charset="0"/>
                          <a:ea typeface="ＭＳ Ｐゴシック" pitchFamily="-1" charset="-128"/>
                        </a:rPr>
                        <a:t>Quick ratio</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lgn="l">
                        <a:spcBef>
                          <a:spcPct val="20000"/>
                        </a:spcBef>
                        <a:defRPr sz="2000">
                          <a:solidFill>
                            <a:schemeClr val="tx1"/>
                          </a:solidFill>
                          <a:latin typeface="Verdana" pitchFamily="-1" charset="0"/>
                          <a:ea typeface="ヒラギノ角ゴ Pro W3" pitchFamily="-1" charset="-128"/>
                        </a:defRPr>
                      </a:lvl1pPr>
                      <a:lvl2pPr marL="37931725" indent="-37474525" algn="l">
                        <a:spcBef>
                          <a:spcPct val="20000"/>
                        </a:spcBef>
                        <a:defRPr>
                          <a:solidFill>
                            <a:schemeClr val="tx1"/>
                          </a:solidFill>
                          <a:latin typeface="Verdana" pitchFamily="-1" charset="0"/>
                          <a:ea typeface="ヒラギノ角ゴ Pro W3" pitchFamily="-1" charset="-128"/>
                        </a:defRPr>
                      </a:lvl2pPr>
                      <a:lvl3pPr>
                        <a:spcBef>
                          <a:spcPct val="20000"/>
                        </a:spcBef>
                        <a:defRPr sz="1600">
                          <a:solidFill>
                            <a:schemeClr val="tx1"/>
                          </a:solidFill>
                          <a:latin typeface="Verdana" pitchFamily="-1" charset="0"/>
                          <a:ea typeface="ＭＳ Ｐゴシック" pitchFamily="-1" charset="-128"/>
                        </a:defRPr>
                      </a:lvl3pPr>
                      <a:lvl4pPr>
                        <a:spcBef>
                          <a:spcPct val="20000"/>
                        </a:spcBef>
                        <a:defRPr sz="1400">
                          <a:solidFill>
                            <a:schemeClr val="tx1"/>
                          </a:solidFill>
                          <a:latin typeface="Verdana" pitchFamily="-1" charset="0"/>
                          <a:ea typeface="ＭＳ Ｐゴシック" pitchFamily="-1" charset="-128"/>
                        </a:defRPr>
                      </a:lvl4pPr>
                      <a:lvl5pPr>
                        <a:spcBef>
                          <a:spcPct val="20000"/>
                        </a:spcBef>
                        <a:defRPr sz="14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4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4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4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4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ts val="2000"/>
                        </a:lnSpc>
                        <a:spcBef>
                          <a:spcPct val="0"/>
                        </a:spcBef>
                        <a:spcAft>
                          <a:spcPts val="600"/>
                        </a:spcAft>
                        <a:buClrTx/>
                        <a:buSzTx/>
                        <a:buFont typeface="Arial" charset="0"/>
                        <a:buNone/>
                        <a:tabLst/>
                      </a:pPr>
                      <a:r>
                        <a:rPr kumimoji="0" lang="en-US" altLang="en-US" sz="1800" b="0" i="0" u="none" strike="noStrike" cap="none" normalizeH="0" baseline="0" smtClean="0">
                          <a:ln>
                            <a:noFill/>
                          </a:ln>
                          <a:solidFill>
                            <a:schemeClr val="tx1"/>
                          </a:solidFill>
                          <a:effectLst/>
                          <a:latin typeface="Verdana" pitchFamily="-1" charset="0"/>
                          <a:ea typeface="ＭＳ Ｐゴシック" pitchFamily="-1" charset="-128"/>
                        </a:rPr>
                        <a:t>Dell</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000">
                          <a:solidFill>
                            <a:schemeClr val="tx1"/>
                          </a:solidFill>
                          <a:latin typeface="Verdana" pitchFamily="-1" charset="0"/>
                          <a:ea typeface="ヒラギノ角ゴ Pro W3" pitchFamily="-1" charset="-128"/>
                        </a:defRPr>
                      </a:lvl1pPr>
                      <a:lvl2pPr marL="37931725" indent="-37474525" algn="l">
                        <a:spcBef>
                          <a:spcPct val="20000"/>
                        </a:spcBef>
                        <a:defRPr>
                          <a:solidFill>
                            <a:schemeClr val="tx1"/>
                          </a:solidFill>
                          <a:latin typeface="Verdana" pitchFamily="-1" charset="0"/>
                          <a:ea typeface="ヒラギノ角ゴ Pro W3" pitchFamily="-1" charset="-128"/>
                        </a:defRPr>
                      </a:lvl2pPr>
                      <a:lvl3pPr>
                        <a:spcBef>
                          <a:spcPct val="20000"/>
                        </a:spcBef>
                        <a:defRPr sz="1600">
                          <a:solidFill>
                            <a:schemeClr val="tx1"/>
                          </a:solidFill>
                          <a:latin typeface="Verdana" pitchFamily="-1" charset="0"/>
                          <a:ea typeface="ＭＳ Ｐゴシック" pitchFamily="-1" charset="-128"/>
                        </a:defRPr>
                      </a:lvl3pPr>
                      <a:lvl4pPr>
                        <a:spcBef>
                          <a:spcPct val="20000"/>
                        </a:spcBef>
                        <a:defRPr sz="1400">
                          <a:solidFill>
                            <a:schemeClr val="tx1"/>
                          </a:solidFill>
                          <a:latin typeface="Verdana" pitchFamily="-1" charset="0"/>
                          <a:ea typeface="ＭＳ Ｐゴシック" pitchFamily="-1" charset="-128"/>
                        </a:defRPr>
                      </a:lvl4pPr>
                      <a:lvl5pPr>
                        <a:spcBef>
                          <a:spcPct val="20000"/>
                        </a:spcBef>
                        <a:defRPr sz="14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4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4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4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4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altLang="en-US" sz="1800" b="0" i="0" u="none" strike="noStrike" cap="none" normalizeH="0" baseline="0" smtClean="0">
                          <a:ln>
                            <a:noFill/>
                          </a:ln>
                          <a:solidFill>
                            <a:schemeClr val="tx1"/>
                          </a:solidFill>
                          <a:effectLst/>
                          <a:latin typeface="Verdana" pitchFamily="-1" charset="0"/>
                          <a:ea typeface="ＭＳ Ｐゴシック" pitchFamily="-1" charset="-128"/>
                        </a:rPr>
                        <a:t>1.3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000">
                          <a:solidFill>
                            <a:schemeClr val="tx1"/>
                          </a:solidFill>
                          <a:latin typeface="Verdana" pitchFamily="-1" charset="0"/>
                          <a:ea typeface="ヒラギノ角ゴ Pro W3" pitchFamily="-1" charset="-128"/>
                        </a:defRPr>
                      </a:lvl1pPr>
                      <a:lvl2pPr marL="37931725" indent="-37474525" algn="l">
                        <a:spcBef>
                          <a:spcPct val="20000"/>
                        </a:spcBef>
                        <a:defRPr>
                          <a:solidFill>
                            <a:schemeClr val="tx1"/>
                          </a:solidFill>
                          <a:latin typeface="Verdana" pitchFamily="-1" charset="0"/>
                          <a:ea typeface="ヒラギノ角ゴ Pro W3" pitchFamily="-1" charset="-128"/>
                        </a:defRPr>
                      </a:lvl2pPr>
                      <a:lvl3pPr>
                        <a:spcBef>
                          <a:spcPct val="20000"/>
                        </a:spcBef>
                        <a:defRPr sz="1600">
                          <a:solidFill>
                            <a:schemeClr val="tx1"/>
                          </a:solidFill>
                          <a:latin typeface="Verdana" pitchFamily="-1" charset="0"/>
                          <a:ea typeface="ＭＳ Ｐゴシック" pitchFamily="-1" charset="-128"/>
                        </a:defRPr>
                      </a:lvl3pPr>
                      <a:lvl4pPr>
                        <a:spcBef>
                          <a:spcPct val="20000"/>
                        </a:spcBef>
                        <a:defRPr sz="1400">
                          <a:solidFill>
                            <a:schemeClr val="tx1"/>
                          </a:solidFill>
                          <a:latin typeface="Verdana" pitchFamily="-1" charset="0"/>
                          <a:ea typeface="ＭＳ Ｐゴシック" pitchFamily="-1" charset="-128"/>
                        </a:defRPr>
                      </a:lvl4pPr>
                      <a:lvl5pPr>
                        <a:spcBef>
                          <a:spcPct val="20000"/>
                        </a:spcBef>
                        <a:defRPr sz="14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4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4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4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4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altLang="en-US" sz="1800" b="0" i="0" u="none" strike="noStrike" cap="none" normalizeH="0" baseline="0" smtClean="0">
                          <a:ln>
                            <a:noFill/>
                          </a:ln>
                          <a:solidFill>
                            <a:schemeClr val="tx1"/>
                          </a:solidFill>
                          <a:effectLst/>
                          <a:latin typeface="Verdana" pitchFamily="-1" charset="0"/>
                          <a:ea typeface="ＭＳ Ｐゴシック" pitchFamily="-1" charset="-128"/>
                        </a:rPr>
                        <a:t>1.2</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71475">
                <a:tc>
                  <a:txBody>
                    <a:bodyPr/>
                    <a:lstStyle>
                      <a:lvl1pPr algn="l">
                        <a:spcBef>
                          <a:spcPct val="20000"/>
                        </a:spcBef>
                        <a:defRPr sz="2000">
                          <a:solidFill>
                            <a:schemeClr val="tx1"/>
                          </a:solidFill>
                          <a:latin typeface="Verdana" pitchFamily="-1" charset="0"/>
                          <a:ea typeface="ヒラギノ角ゴ Pro W3" pitchFamily="-1" charset="-128"/>
                        </a:defRPr>
                      </a:lvl1pPr>
                      <a:lvl2pPr marL="37931725" indent="-37474525" algn="l">
                        <a:spcBef>
                          <a:spcPct val="20000"/>
                        </a:spcBef>
                        <a:defRPr>
                          <a:solidFill>
                            <a:schemeClr val="tx1"/>
                          </a:solidFill>
                          <a:latin typeface="Verdana" pitchFamily="-1" charset="0"/>
                          <a:ea typeface="ヒラギノ角ゴ Pro W3" pitchFamily="-1" charset="-128"/>
                        </a:defRPr>
                      </a:lvl2pPr>
                      <a:lvl3pPr>
                        <a:spcBef>
                          <a:spcPct val="20000"/>
                        </a:spcBef>
                        <a:defRPr sz="1600">
                          <a:solidFill>
                            <a:schemeClr val="tx1"/>
                          </a:solidFill>
                          <a:latin typeface="Verdana" pitchFamily="-1" charset="0"/>
                          <a:ea typeface="ＭＳ Ｐゴシック" pitchFamily="-1" charset="-128"/>
                        </a:defRPr>
                      </a:lvl3pPr>
                      <a:lvl4pPr>
                        <a:spcBef>
                          <a:spcPct val="20000"/>
                        </a:spcBef>
                        <a:defRPr sz="1400">
                          <a:solidFill>
                            <a:schemeClr val="tx1"/>
                          </a:solidFill>
                          <a:latin typeface="Verdana" pitchFamily="-1" charset="0"/>
                          <a:ea typeface="ＭＳ Ｐゴシック" pitchFamily="-1" charset="-128"/>
                        </a:defRPr>
                      </a:lvl4pPr>
                      <a:lvl5pPr>
                        <a:spcBef>
                          <a:spcPct val="20000"/>
                        </a:spcBef>
                        <a:defRPr sz="14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4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4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4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4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ts val="2000"/>
                        </a:lnSpc>
                        <a:spcBef>
                          <a:spcPct val="0"/>
                        </a:spcBef>
                        <a:spcAft>
                          <a:spcPts val="600"/>
                        </a:spcAft>
                        <a:buClrTx/>
                        <a:buSzTx/>
                        <a:buFont typeface="Arial" charset="0"/>
                        <a:buNone/>
                        <a:tabLst/>
                      </a:pPr>
                      <a:r>
                        <a:rPr kumimoji="0" lang="en-US" altLang="en-US" sz="1800" b="0" i="0" u="none" strike="noStrike" cap="none" normalizeH="0" baseline="0" smtClean="0">
                          <a:ln>
                            <a:noFill/>
                          </a:ln>
                          <a:solidFill>
                            <a:schemeClr val="tx1"/>
                          </a:solidFill>
                          <a:effectLst/>
                          <a:latin typeface="Verdana" pitchFamily="-1" charset="0"/>
                          <a:ea typeface="ＭＳ Ｐゴシック" pitchFamily="-1" charset="-128"/>
                        </a:rPr>
                        <a:t>Home Depot</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1" charset="0"/>
                          <a:ea typeface="ヒラギノ角ゴ Pro W3" pitchFamily="-1" charset="-128"/>
                        </a:defRPr>
                      </a:lvl1pPr>
                      <a:lvl2pPr marL="37931725" indent="-37474525" algn="l">
                        <a:spcBef>
                          <a:spcPct val="20000"/>
                        </a:spcBef>
                        <a:defRPr>
                          <a:solidFill>
                            <a:schemeClr val="tx1"/>
                          </a:solidFill>
                          <a:latin typeface="Verdana" pitchFamily="-1" charset="0"/>
                          <a:ea typeface="ヒラギノ角ゴ Pro W3" pitchFamily="-1" charset="-128"/>
                        </a:defRPr>
                      </a:lvl2pPr>
                      <a:lvl3pPr>
                        <a:spcBef>
                          <a:spcPct val="20000"/>
                        </a:spcBef>
                        <a:defRPr sz="1600">
                          <a:solidFill>
                            <a:schemeClr val="tx1"/>
                          </a:solidFill>
                          <a:latin typeface="Verdana" pitchFamily="-1" charset="0"/>
                          <a:ea typeface="ＭＳ Ｐゴシック" pitchFamily="-1" charset="-128"/>
                        </a:defRPr>
                      </a:lvl3pPr>
                      <a:lvl4pPr>
                        <a:spcBef>
                          <a:spcPct val="20000"/>
                        </a:spcBef>
                        <a:defRPr sz="1400">
                          <a:solidFill>
                            <a:schemeClr val="tx1"/>
                          </a:solidFill>
                          <a:latin typeface="Verdana" pitchFamily="-1" charset="0"/>
                          <a:ea typeface="ＭＳ Ｐゴシック" pitchFamily="-1" charset="-128"/>
                        </a:defRPr>
                      </a:lvl4pPr>
                      <a:lvl5pPr>
                        <a:spcBef>
                          <a:spcPct val="20000"/>
                        </a:spcBef>
                        <a:defRPr sz="14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4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4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4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4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altLang="en-US" sz="1800" b="0" i="0" u="none" strike="noStrike" cap="none" normalizeH="0" baseline="0" smtClean="0">
                          <a:ln>
                            <a:noFill/>
                          </a:ln>
                          <a:solidFill>
                            <a:schemeClr val="tx1"/>
                          </a:solidFill>
                          <a:effectLst/>
                          <a:latin typeface="Verdana" pitchFamily="-1" charset="0"/>
                          <a:ea typeface="ＭＳ Ｐゴシック" pitchFamily="-1" charset="-128"/>
                        </a:rPr>
                        <a:t>1.3</a:t>
                      </a:r>
                    </a:p>
                  </a:txBody>
                  <a:tcPr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1" charset="0"/>
                          <a:ea typeface="ヒラギノ角ゴ Pro W3" pitchFamily="-1" charset="-128"/>
                        </a:defRPr>
                      </a:lvl1pPr>
                      <a:lvl2pPr marL="37931725" indent="-37474525" algn="l">
                        <a:spcBef>
                          <a:spcPct val="20000"/>
                        </a:spcBef>
                        <a:defRPr>
                          <a:solidFill>
                            <a:schemeClr val="tx1"/>
                          </a:solidFill>
                          <a:latin typeface="Verdana" pitchFamily="-1" charset="0"/>
                          <a:ea typeface="ヒラギノ角ゴ Pro W3" pitchFamily="-1" charset="-128"/>
                        </a:defRPr>
                      </a:lvl2pPr>
                      <a:lvl3pPr>
                        <a:spcBef>
                          <a:spcPct val="20000"/>
                        </a:spcBef>
                        <a:defRPr sz="1600">
                          <a:solidFill>
                            <a:schemeClr val="tx1"/>
                          </a:solidFill>
                          <a:latin typeface="Verdana" pitchFamily="-1" charset="0"/>
                          <a:ea typeface="ＭＳ Ｐゴシック" pitchFamily="-1" charset="-128"/>
                        </a:defRPr>
                      </a:lvl3pPr>
                      <a:lvl4pPr>
                        <a:spcBef>
                          <a:spcPct val="20000"/>
                        </a:spcBef>
                        <a:defRPr sz="1400">
                          <a:solidFill>
                            <a:schemeClr val="tx1"/>
                          </a:solidFill>
                          <a:latin typeface="Verdana" pitchFamily="-1" charset="0"/>
                          <a:ea typeface="ＭＳ Ｐゴシック" pitchFamily="-1" charset="-128"/>
                        </a:defRPr>
                      </a:lvl4pPr>
                      <a:lvl5pPr>
                        <a:spcBef>
                          <a:spcPct val="20000"/>
                        </a:spcBef>
                        <a:defRPr sz="14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4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4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4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4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altLang="en-US" sz="1800" b="0" i="0" u="none" strike="noStrike" cap="none" normalizeH="0" baseline="0" smtClean="0">
                          <a:ln>
                            <a:noFill/>
                          </a:ln>
                          <a:solidFill>
                            <a:schemeClr val="tx1"/>
                          </a:solidFill>
                          <a:effectLst/>
                          <a:latin typeface="Verdana" pitchFamily="-1" charset="0"/>
                          <a:ea typeface="ＭＳ Ｐゴシック" pitchFamily="-1" charset="-128"/>
                        </a:rPr>
                        <a:t>0.4</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69888">
                <a:tc>
                  <a:txBody>
                    <a:bodyPr/>
                    <a:lstStyle>
                      <a:lvl1pPr algn="l">
                        <a:spcBef>
                          <a:spcPct val="20000"/>
                        </a:spcBef>
                        <a:defRPr sz="2000">
                          <a:solidFill>
                            <a:schemeClr val="tx1"/>
                          </a:solidFill>
                          <a:latin typeface="Verdana" pitchFamily="-1" charset="0"/>
                          <a:ea typeface="ヒラギノ角ゴ Pro W3" pitchFamily="-1" charset="-128"/>
                        </a:defRPr>
                      </a:lvl1pPr>
                      <a:lvl2pPr marL="37931725" indent="-37474525" algn="l">
                        <a:spcBef>
                          <a:spcPct val="20000"/>
                        </a:spcBef>
                        <a:defRPr>
                          <a:solidFill>
                            <a:schemeClr val="tx1"/>
                          </a:solidFill>
                          <a:latin typeface="Verdana" pitchFamily="-1" charset="0"/>
                          <a:ea typeface="ヒラギノ角ゴ Pro W3" pitchFamily="-1" charset="-128"/>
                        </a:defRPr>
                      </a:lvl2pPr>
                      <a:lvl3pPr>
                        <a:spcBef>
                          <a:spcPct val="20000"/>
                        </a:spcBef>
                        <a:defRPr sz="1600">
                          <a:solidFill>
                            <a:schemeClr val="tx1"/>
                          </a:solidFill>
                          <a:latin typeface="Verdana" pitchFamily="-1" charset="0"/>
                          <a:ea typeface="ＭＳ Ｐゴシック" pitchFamily="-1" charset="-128"/>
                        </a:defRPr>
                      </a:lvl3pPr>
                      <a:lvl4pPr>
                        <a:spcBef>
                          <a:spcPct val="20000"/>
                        </a:spcBef>
                        <a:defRPr sz="1400">
                          <a:solidFill>
                            <a:schemeClr val="tx1"/>
                          </a:solidFill>
                          <a:latin typeface="Verdana" pitchFamily="-1" charset="0"/>
                          <a:ea typeface="ＭＳ Ｐゴシック" pitchFamily="-1" charset="-128"/>
                        </a:defRPr>
                      </a:lvl4pPr>
                      <a:lvl5pPr>
                        <a:spcBef>
                          <a:spcPct val="20000"/>
                        </a:spcBef>
                        <a:defRPr sz="14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4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4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4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4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ts val="2000"/>
                        </a:lnSpc>
                        <a:spcBef>
                          <a:spcPct val="0"/>
                        </a:spcBef>
                        <a:spcAft>
                          <a:spcPts val="600"/>
                        </a:spcAft>
                        <a:buClrTx/>
                        <a:buSzTx/>
                        <a:buFont typeface="Arial" charset="0"/>
                        <a:buNone/>
                        <a:tabLst/>
                      </a:pPr>
                      <a:r>
                        <a:rPr kumimoji="0" lang="en-US" altLang="en-US" sz="1800" b="0" i="0" u="none" strike="noStrike" cap="none" normalizeH="0" baseline="0" smtClean="0">
                          <a:ln>
                            <a:noFill/>
                          </a:ln>
                          <a:solidFill>
                            <a:schemeClr val="tx1"/>
                          </a:solidFill>
                          <a:effectLst/>
                          <a:latin typeface="Verdana" pitchFamily="-1" charset="0"/>
                          <a:ea typeface="ＭＳ Ｐゴシック" pitchFamily="-1" charset="-128"/>
                        </a:rPr>
                        <a:t>Lowes</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Verdana" pitchFamily="-1" charset="0"/>
                          <a:ea typeface="ヒラギノ角ゴ Pro W3" pitchFamily="-1" charset="-128"/>
                        </a:defRPr>
                      </a:lvl1pPr>
                      <a:lvl2pPr marL="37931725" indent="-37474525" algn="l">
                        <a:spcBef>
                          <a:spcPct val="20000"/>
                        </a:spcBef>
                        <a:defRPr>
                          <a:solidFill>
                            <a:schemeClr val="tx1"/>
                          </a:solidFill>
                          <a:latin typeface="Verdana" pitchFamily="-1" charset="0"/>
                          <a:ea typeface="ヒラギノ角ゴ Pro W3" pitchFamily="-1" charset="-128"/>
                        </a:defRPr>
                      </a:lvl2pPr>
                      <a:lvl3pPr>
                        <a:spcBef>
                          <a:spcPct val="20000"/>
                        </a:spcBef>
                        <a:defRPr sz="1600">
                          <a:solidFill>
                            <a:schemeClr val="tx1"/>
                          </a:solidFill>
                          <a:latin typeface="Verdana" pitchFamily="-1" charset="0"/>
                          <a:ea typeface="ＭＳ Ｐゴシック" pitchFamily="-1" charset="-128"/>
                        </a:defRPr>
                      </a:lvl3pPr>
                      <a:lvl4pPr>
                        <a:spcBef>
                          <a:spcPct val="20000"/>
                        </a:spcBef>
                        <a:defRPr sz="1400">
                          <a:solidFill>
                            <a:schemeClr val="tx1"/>
                          </a:solidFill>
                          <a:latin typeface="Verdana" pitchFamily="-1" charset="0"/>
                          <a:ea typeface="ＭＳ Ｐゴシック" pitchFamily="-1" charset="-128"/>
                        </a:defRPr>
                      </a:lvl4pPr>
                      <a:lvl5pPr>
                        <a:spcBef>
                          <a:spcPct val="20000"/>
                        </a:spcBef>
                        <a:defRPr sz="14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4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4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4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4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altLang="en-US" sz="1800" b="0" i="0" u="none" strike="noStrike" cap="none" normalizeH="0" baseline="0" smtClean="0">
                          <a:ln>
                            <a:noFill/>
                          </a:ln>
                          <a:solidFill>
                            <a:schemeClr val="tx1"/>
                          </a:solidFill>
                          <a:effectLst/>
                          <a:latin typeface="Verdana" pitchFamily="-1" charset="0"/>
                          <a:ea typeface="ＭＳ Ｐゴシック" pitchFamily="-1" charset="-128"/>
                        </a:rPr>
                        <a:t>1.3</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Verdana" pitchFamily="-1" charset="0"/>
                          <a:ea typeface="ヒラギノ角ゴ Pro W3" pitchFamily="-1" charset="-128"/>
                        </a:defRPr>
                      </a:lvl1pPr>
                      <a:lvl2pPr marL="37931725" indent="-37474525" algn="l">
                        <a:spcBef>
                          <a:spcPct val="20000"/>
                        </a:spcBef>
                        <a:defRPr>
                          <a:solidFill>
                            <a:schemeClr val="tx1"/>
                          </a:solidFill>
                          <a:latin typeface="Verdana" pitchFamily="-1" charset="0"/>
                          <a:ea typeface="ヒラギノ角ゴ Pro W3" pitchFamily="-1" charset="-128"/>
                        </a:defRPr>
                      </a:lvl2pPr>
                      <a:lvl3pPr>
                        <a:spcBef>
                          <a:spcPct val="20000"/>
                        </a:spcBef>
                        <a:defRPr sz="1600">
                          <a:solidFill>
                            <a:schemeClr val="tx1"/>
                          </a:solidFill>
                          <a:latin typeface="Verdana" pitchFamily="-1" charset="0"/>
                          <a:ea typeface="ＭＳ Ｐゴシック" pitchFamily="-1" charset="-128"/>
                        </a:defRPr>
                      </a:lvl3pPr>
                      <a:lvl4pPr>
                        <a:spcBef>
                          <a:spcPct val="20000"/>
                        </a:spcBef>
                        <a:defRPr sz="1400">
                          <a:solidFill>
                            <a:schemeClr val="tx1"/>
                          </a:solidFill>
                          <a:latin typeface="Verdana" pitchFamily="-1" charset="0"/>
                          <a:ea typeface="ＭＳ Ｐゴシック" pitchFamily="-1" charset="-128"/>
                        </a:defRPr>
                      </a:lvl4pPr>
                      <a:lvl5pPr>
                        <a:spcBef>
                          <a:spcPct val="20000"/>
                        </a:spcBef>
                        <a:defRPr sz="14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4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4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4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4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altLang="en-US" sz="1800" b="0" i="0" u="none" strike="noStrike" cap="none" normalizeH="0" baseline="0" smtClean="0">
                          <a:ln>
                            <a:noFill/>
                          </a:ln>
                          <a:solidFill>
                            <a:schemeClr val="tx1"/>
                          </a:solidFill>
                          <a:effectLst/>
                          <a:latin typeface="Verdana" pitchFamily="-1" charset="0"/>
                          <a:ea typeface="ＭＳ Ｐゴシック" pitchFamily="-1" charset="-128"/>
                        </a:rPr>
                        <a:t>0.2</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solidFill>
                  <a:srgbClr val="000000"/>
                </a:solidFill>
              </a:rPr>
              <a:t>Activity Ratios</a:t>
            </a:r>
          </a:p>
        </p:txBody>
      </p:sp>
      <p:sp>
        <p:nvSpPr>
          <p:cNvPr id="36867" name="Rectangle 3"/>
          <p:cNvSpPr>
            <a:spLocks noGrp="1" noChangeArrowheads="1"/>
          </p:cNvSpPr>
          <p:nvPr>
            <p:ph idx="4294967295"/>
          </p:nvPr>
        </p:nvSpPr>
        <p:spPr>
          <a:xfrm>
            <a:off x="457200" y="1447800"/>
            <a:ext cx="8382000" cy="4648200"/>
          </a:xfrm>
        </p:spPr>
        <p:txBody>
          <a:bodyPr/>
          <a:lstStyle/>
          <a:p>
            <a:pPr marL="0" indent="0" eaLnBrk="1" hangingPunct="1">
              <a:buFontTx/>
              <a:buNone/>
            </a:pPr>
            <a:r>
              <a:rPr lang="en-US" altLang="en-US" b="1" dirty="0" smtClean="0">
                <a:solidFill>
                  <a:srgbClr val="000000"/>
                </a:solidFill>
              </a:rPr>
              <a:t>Inventory turnover </a:t>
            </a:r>
            <a:r>
              <a:rPr lang="en-US" altLang="en-US" dirty="0" smtClean="0">
                <a:solidFill>
                  <a:srgbClr val="000000"/>
                </a:solidFill>
              </a:rPr>
              <a:t>measures the activity, or liquidity, of a firm</a:t>
            </a:r>
            <a:r>
              <a:rPr lang="ja-JP" altLang="en-US" dirty="0" smtClean="0">
                <a:solidFill>
                  <a:srgbClr val="000000"/>
                </a:solidFill>
              </a:rPr>
              <a:t>’</a:t>
            </a:r>
            <a:r>
              <a:rPr lang="en-US" altLang="ja-JP" dirty="0" smtClean="0">
                <a:solidFill>
                  <a:srgbClr val="000000"/>
                </a:solidFill>
              </a:rPr>
              <a:t>s inventory</a:t>
            </a:r>
            <a:r>
              <a:rPr lang="en-US" altLang="ja-JP" dirty="0" smtClean="0">
                <a:solidFill>
                  <a:srgbClr val="000000"/>
                </a:solidFill>
              </a:rPr>
              <a:t>.</a:t>
            </a:r>
            <a:br>
              <a:rPr lang="en-US" altLang="ja-JP" dirty="0" smtClean="0">
                <a:solidFill>
                  <a:srgbClr val="000000"/>
                </a:solidFill>
              </a:rPr>
            </a:br>
            <a:endParaRPr lang="en-US" altLang="ja-JP" dirty="0" smtClean="0">
              <a:solidFill>
                <a:srgbClr val="000000"/>
              </a:solidFill>
            </a:endParaRPr>
          </a:p>
          <a:p>
            <a:pPr marL="571500" lvl="1" indent="0" eaLnBrk="1" hangingPunct="1">
              <a:buFont typeface="Times" pitchFamily="-1" charset="0"/>
              <a:buNone/>
            </a:pPr>
            <a:r>
              <a:rPr lang="en-US" altLang="en-US" dirty="0" smtClean="0">
                <a:solidFill>
                  <a:srgbClr val="000000"/>
                </a:solidFill>
              </a:rPr>
              <a:t>Inventory </a:t>
            </a:r>
            <a:r>
              <a:rPr lang="en-US" altLang="en-US" dirty="0" smtClean="0">
                <a:solidFill>
                  <a:srgbClr val="000000"/>
                </a:solidFill>
              </a:rPr>
              <a:t>turnover = Cost of goods sold ÷ </a:t>
            </a:r>
            <a:r>
              <a:rPr lang="en-US" altLang="en-US" dirty="0" smtClean="0">
                <a:solidFill>
                  <a:srgbClr val="000000"/>
                </a:solidFill>
              </a:rPr>
              <a:t>Inventory</a:t>
            </a:r>
            <a:br>
              <a:rPr lang="en-US" altLang="en-US" dirty="0" smtClean="0">
                <a:solidFill>
                  <a:srgbClr val="000000"/>
                </a:solidFill>
              </a:rPr>
            </a:br>
            <a:r>
              <a:rPr lang="en-US" altLang="en-US" dirty="0" smtClean="0">
                <a:solidFill>
                  <a:srgbClr val="000000"/>
                </a:solidFill>
              </a:rPr>
              <a:t/>
            </a:r>
            <a:br>
              <a:rPr lang="en-US" altLang="en-US" dirty="0" smtClean="0">
                <a:solidFill>
                  <a:srgbClr val="000000"/>
                </a:solidFill>
              </a:rPr>
            </a:br>
            <a:r>
              <a:rPr lang="en-US" altLang="en-US" dirty="0" smtClean="0">
                <a:solidFill>
                  <a:srgbClr val="000000"/>
                </a:solidFill>
              </a:rPr>
              <a:t>Applying </a:t>
            </a:r>
            <a:r>
              <a:rPr lang="en-US" altLang="en-US" dirty="0" smtClean="0">
                <a:solidFill>
                  <a:srgbClr val="000000"/>
                </a:solidFill>
              </a:rPr>
              <a:t>this relationship to Bartlett Company in 2015 yields:</a:t>
            </a:r>
            <a:br>
              <a:rPr lang="en-US" altLang="en-US" dirty="0" smtClean="0">
                <a:solidFill>
                  <a:srgbClr val="000000"/>
                </a:solidFill>
              </a:rPr>
            </a:br>
            <a:r>
              <a:rPr lang="en-US" altLang="en-US" dirty="0" smtClean="0">
                <a:solidFill>
                  <a:srgbClr val="000000"/>
                </a:solidFill>
              </a:rPr>
              <a:t/>
            </a:r>
            <a:br>
              <a:rPr lang="en-US" altLang="en-US" dirty="0" smtClean="0">
                <a:solidFill>
                  <a:srgbClr val="000000"/>
                </a:solidFill>
              </a:rPr>
            </a:br>
            <a:r>
              <a:rPr lang="en-US" altLang="en-US" dirty="0" smtClean="0">
                <a:solidFill>
                  <a:srgbClr val="000000"/>
                </a:solidFill>
              </a:rPr>
              <a:t>$2,088,000 ÷ $289,000 = 7.2</a:t>
            </a:r>
          </a:p>
          <a:p>
            <a:pPr marL="571500" lvl="1" indent="0" eaLnBrk="1" hangingPunct="1"/>
            <a:endParaRPr lang="en-US" altLang="en-US" dirty="0" smtClean="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dirty="0" smtClean="0">
                <a:solidFill>
                  <a:srgbClr val="000000"/>
                </a:solidFill>
              </a:rPr>
              <a:t>Activity </a:t>
            </a:r>
            <a:r>
              <a:rPr lang="en-US" altLang="en-US" dirty="0" smtClean="0">
                <a:solidFill>
                  <a:srgbClr val="000000"/>
                </a:solidFill>
              </a:rPr>
              <a:t>Ratios</a:t>
            </a:r>
            <a:endParaRPr lang="en-US" altLang="en-US" dirty="0" smtClean="0">
              <a:solidFill>
                <a:srgbClr val="000000"/>
              </a:solidFill>
            </a:endParaRPr>
          </a:p>
        </p:txBody>
      </p:sp>
      <p:sp>
        <p:nvSpPr>
          <p:cNvPr id="37891" name="Rectangle 3"/>
          <p:cNvSpPr>
            <a:spLocks noGrp="1" noChangeArrowheads="1"/>
          </p:cNvSpPr>
          <p:nvPr>
            <p:ph idx="1"/>
          </p:nvPr>
        </p:nvSpPr>
        <p:spPr/>
        <p:txBody>
          <a:bodyPr/>
          <a:lstStyle/>
          <a:p>
            <a:pPr marL="0" indent="0" eaLnBrk="1" hangingPunct="1">
              <a:buFontTx/>
              <a:buNone/>
            </a:pPr>
            <a:r>
              <a:rPr lang="en-US" altLang="en-US" smtClean="0">
                <a:solidFill>
                  <a:srgbClr val="000000"/>
                </a:solidFill>
              </a:rPr>
              <a:t>The </a:t>
            </a:r>
            <a:r>
              <a:rPr lang="en-US" altLang="en-US" b="1" smtClean="0">
                <a:solidFill>
                  <a:srgbClr val="000000"/>
                </a:solidFill>
              </a:rPr>
              <a:t>average age of inventory </a:t>
            </a:r>
            <a:r>
              <a:rPr lang="en-US" altLang="en-US" smtClean="0">
                <a:solidFill>
                  <a:srgbClr val="000000"/>
                </a:solidFill>
              </a:rPr>
              <a:t>is the average number of days</a:t>
            </a:r>
            <a:r>
              <a:rPr lang="ja-JP" altLang="en-US" smtClean="0">
                <a:solidFill>
                  <a:srgbClr val="000000"/>
                </a:solidFill>
              </a:rPr>
              <a:t>’</a:t>
            </a:r>
            <a:r>
              <a:rPr lang="en-US" altLang="ja-JP" smtClean="0">
                <a:solidFill>
                  <a:srgbClr val="000000"/>
                </a:solidFill>
              </a:rPr>
              <a:t> sales in inventory.</a:t>
            </a:r>
          </a:p>
          <a:p>
            <a:pPr marL="571500" lvl="1" indent="0" eaLnBrk="1" hangingPunct="1">
              <a:buFont typeface="Times" pitchFamily="-1" charset="0"/>
              <a:buNone/>
            </a:pPr>
            <a:endParaRPr lang="en-US" altLang="en-US" smtClean="0">
              <a:solidFill>
                <a:srgbClr val="000000"/>
              </a:solidFill>
            </a:endParaRPr>
          </a:p>
          <a:p>
            <a:pPr marL="571500" lvl="1" indent="0" eaLnBrk="1" hangingPunct="1">
              <a:buFont typeface="Times" pitchFamily="-1" charset="0"/>
              <a:buNone/>
            </a:pPr>
            <a:r>
              <a:rPr lang="en-US" altLang="en-US" smtClean="0">
                <a:solidFill>
                  <a:srgbClr val="000000"/>
                </a:solidFill>
              </a:rPr>
              <a:t>Average Age of Inventory = 365 ÷ Inventory turnover</a:t>
            </a:r>
            <a:br>
              <a:rPr lang="en-US" altLang="en-US" smtClean="0">
                <a:solidFill>
                  <a:srgbClr val="000000"/>
                </a:solidFill>
              </a:rPr>
            </a:br>
            <a:r>
              <a:rPr lang="en-US" altLang="en-US" smtClean="0">
                <a:solidFill>
                  <a:srgbClr val="000000"/>
                </a:solidFill>
              </a:rPr>
              <a:t/>
            </a:r>
            <a:br>
              <a:rPr lang="en-US" altLang="en-US" smtClean="0">
                <a:solidFill>
                  <a:srgbClr val="000000"/>
                </a:solidFill>
              </a:rPr>
            </a:br>
            <a:r>
              <a:rPr lang="en-US" altLang="en-US" smtClean="0">
                <a:solidFill>
                  <a:srgbClr val="000000"/>
                </a:solidFill>
              </a:rPr>
              <a:t>For Bartlett Company, the average age of inventory in 2015 is:</a:t>
            </a:r>
            <a:br>
              <a:rPr lang="en-US" altLang="en-US" smtClean="0">
                <a:solidFill>
                  <a:srgbClr val="000000"/>
                </a:solidFill>
              </a:rPr>
            </a:br>
            <a:r>
              <a:rPr lang="en-US" altLang="en-US" smtClean="0">
                <a:solidFill>
                  <a:srgbClr val="000000"/>
                </a:solidFill>
              </a:rPr>
              <a:t/>
            </a:r>
            <a:br>
              <a:rPr lang="en-US" altLang="en-US" smtClean="0">
                <a:solidFill>
                  <a:srgbClr val="000000"/>
                </a:solidFill>
              </a:rPr>
            </a:br>
            <a:r>
              <a:rPr lang="en-US" altLang="en-US" smtClean="0">
                <a:solidFill>
                  <a:srgbClr val="000000"/>
                </a:solidFill>
              </a:rPr>
              <a:t>365 ÷ 7.2 = 50.7 days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smtClean="0">
                <a:solidFill>
                  <a:srgbClr val="000000"/>
                </a:solidFill>
              </a:rPr>
              <a:t>Activity </a:t>
            </a:r>
            <a:r>
              <a:rPr lang="en-US" altLang="en-US" dirty="0" smtClean="0">
                <a:solidFill>
                  <a:srgbClr val="000000"/>
                </a:solidFill>
              </a:rPr>
              <a:t>Ratios</a:t>
            </a:r>
            <a:endParaRPr lang="en-US" altLang="en-US" dirty="0" smtClean="0">
              <a:solidFill>
                <a:srgbClr val="000000"/>
              </a:solidFill>
            </a:endParaRPr>
          </a:p>
        </p:txBody>
      </p:sp>
      <p:sp>
        <p:nvSpPr>
          <p:cNvPr id="38915" name="Rectangle 3"/>
          <p:cNvSpPr>
            <a:spLocks noGrp="1" noChangeArrowheads="1"/>
          </p:cNvSpPr>
          <p:nvPr>
            <p:ph idx="1"/>
          </p:nvPr>
        </p:nvSpPr>
        <p:spPr/>
        <p:txBody>
          <a:bodyPr/>
          <a:lstStyle/>
          <a:p>
            <a:pPr marL="0" indent="0" eaLnBrk="1" hangingPunct="1">
              <a:buFontTx/>
              <a:buNone/>
            </a:pPr>
            <a:r>
              <a:rPr lang="en-US" altLang="en-US" smtClean="0">
                <a:solidFill>
                  <a:srgbClr val="000000"/>
                </a:solidFill>
              </a:rPr>
              <a:t>The </a:t>
            </a:r>
            <a:r>
              <a:rPr lang="en-US" altLang="en-US" b="1" smtClean="0">
                <a:solidFill>
                  <a:srgbClr val="000000"/>
                </a:solidFill>
              </a:rPr>
              <a:t>average collection period </a:t>
            </a:r>
            <a:r>
              <a:rPr lang="en-US" altLang="en-US" smtClean="0">
                <a:solidFill>
                  <a:srgbClr val="000000"/>
                </a:solidFill>
              </a:rPr>
              <a:t>is the average amount of time needed to collect accounts receivable.</a:t>
            </a:r>
          </a:p>
          <a:p>
            <a:pPr marL="0" indent="0" eaLnBrk="1" hangingPunct="1"/>
            <a:endParaRPr lang="en-US" altLang="en-US" smtClean="0">
              <a:solidFill>
                <a:srgbClr val="000000"/>
              </a:solidFill>
            </a:endParaRPr>
          </a:p>
          <a:p>
            <a:pPr lvl="1" eaLnBrk="1" hangingPunct="1"/>
            <a:endParaRPr lang="en-US" altLang="en-US" smtClean="0">
              <a:solidFill>
                <a:srgbClr val="000000"/>
              </a:solidFill>
            </a:endParaRPr>
          </a:p>
          <a:p>
            <a:pPr lvl="1" eaLnBrk="1" hangingPunct="1"/>
            <a:endParaRPr lang="en-US" altLang="en-US" smtClean="0">
              <a:solidFill>
                <a:srgbClr val="000000"/>
              </a:solidFill>
            </a:endParaRPr>
          </a:p>
          <a:p>
            <a:pPr lvl="1" eaLnBrk="1" hangingPunct="1"/>
            <a:endParaRPr lang="en-US" altLang="en-US" smtClean="0">
              <a:solidFill>
                <a:srgbClr val="000000"/>
              </a:solidFill>
            </a:endParaRPr>
          </a:p>
          <a:p>
            <a:pPr lvl="1" eaLnBrk="1" hangingPunct="1">
              <a:buFont typeface="Times" pitchFamily="-1" charset="0"/>
              <a:buNone/>
            </a:pPr>
            <a:endParaRPr lang="en-US" altLang="en-US" smtClean="0">
              <a:solidFill>
                <a:srgbClr val="000000"/>
              </a:solidFill>
            </a:endParaRPr>
          </a:p>
          <a:p>
            <a:pPr lvl="1" eaLnBrk="1" hangingPunct="1"/>
            <a:r>
              <a:rPr lang="en-US" altLang="en-US" smtClean="0">
                <a:solidFill>
                  <a:srgbClr val="000000"/>
                </a:solidFill>
              </a:rPr>
              <a:t>The average collection period for Bartlett Company in 2015 is:</a:t>
            </a:r>
          </a:p>
          <a:p>
            <a:pPr marL="0" indent="0" eaLnBrk="1" hangingPunct="1"/>
            <a:endParaRPr lang="en-US" altLang="en-US" smtClean="0">
              <a:solidFill>
                <a:srgbClr val="000000"/>
              </a:solidFill>
            </a:endParaRPr>
          </a:p>
          <a:p>
            <a:pPr marL="0" indent="0" eaLnBrk="1" hangingPunct="1"/>
            <a:endParaRPr lang="en-US" altLang="en-US" smtClean="0">
              <a:solidFill>
                <a:srgbClr val="000000"/>
              </a:solidFill>
            </a:endParaRPr>
          </a:p>
        </p:txBody>
      </p:sp>
      <p:pic>
        <p:nvPicPr>
          <p:cNvPr id="38916" name="Picture 5" descr="eq03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0"/>
            <a:ext cx="50292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descr="eq03_03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257800"/>
            <a:ext cx="3962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solidFill>
                  <a:srgbClr val="000000"/>
                </a:solidFill>
              </a:rPr>
              <a:t>Matter of Fact</a:t>
            </a:r>
          </a:p>
        </p:txBody>
      </p:sp>
      <p:sp>
        <p:nvSpPr>
          <p:cNvPr id="39939" name="Rectangle 3"/>
          <p:cNvSpPr>
            <a:spLocks noGrp="1" noChangeArrowheads="1"/>
          </p:cNvSpPr>
          <p:nvPr>
            <p:ph idx="1"/>
          </p:nvPr>
        </p:nvSpPr>
        <p:spPr/>
        <p:txBody>
          <a:bodyPr/>
          <a:lstStyle/>
          <a:p>
            <a:pPr eaLnBrk="1" hangingPunct="1">
              <a:buFontTx/>
              <a:buNone/>
            </a:pPr>
            <a:r>
              <a:rPr lang="en-US" altLang="en-US" smtClean="0">
                <a:solidFill>
                  <a:srgbClr val="000000"/>
                </a:solidFill>
              </a:rPr>
              <a:t>Who Gets Credit?</a:t>
            </a:r>
          </a:p>
          <a:p>
            <a:pPr lvl="1" eaLnBrk="1" hangingPunct="1"/>
            <a:r>
              <a:rPr lang="en-US" altLang="en-US" smtClean="0">
                <a:solidFill>
                  <a:srgbClr val="000000"/>
                </a:solidFill>
              </a:rPr>
              <a:t>Notice in Table 3.5 the vast differences across industries in the average collection periods.</a:t>
            </a:r>
          </a:p>
          <a:p>
            <a:pPr lvl="1" eaLnBrk="1" hangingPunct="1"/>
            <a:r>
              <a:rPr lang="en-US" altLang="en-US" smtClean="0">
                <a:solidFill>
                  <a:srgbClr val="000000"/>
                </a:solidFill>
              </a:rPr>
              <a:t>Companies in the building materials, grocery, and merchandise store industries collect in just a few days, whereas firms in the computer industry take roughly two months to collect on their sales.</a:t>
            </a:r>
          </a:p>
          <a:p>
            <a:pPr lvl="1" eaLnBrk="1" hangingPunct="1"/>
            <a:r>
              <a:rPr lang="en-US" altLang="en-US" smtClean="0">
                <a:solidFill>
                  <a:srgbClr val="000000"/>
                </a:solidFill>
              </a:rPr>
              <a:t>The difference is primarily due to the fact that these industries serve very different customers.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solidFill>
                  <a:srgbClr val="000000"/>
                </a:solidFill>
              </a:rPr>
              <a:t>The Stockholders</a:t>
            </a:r>
            <a:r>
              <a:rPr lang="ja-JP" altLang="en-US" smtClean="0">
                <a:solidFill>
                  <a:srgbClr val="000000"/>
                </a:solidFill>
              </a:rPr>
              <a:t>’</a:t>
            </a:r>
            <a:r>
              <a:rPr lang="en-US" altLang="ja-JP" smtClean="0">
                <a:solidFill>
                  <a:srgbClr val="000000"/>
                </a:solidFill>
              </a:rPr>
              <a:t> Report</a:t>
            </a:r>
            <a:endParaRPr lang="en-US" altLang="en-US" smtClean="0">
              <a:solidFill>
                <a:srgbClr val="000000"/>
              </a:solidFill>
            </a:endParaRPr>
          </a:p>
        </p:txBody>
      </p:sp>
      <p:sp>
        <p:nvSpPr>
          <p:cNvPr id="6147" name="Rectangle 3"/>
          <p:cNvSpPr>
            <a:spLocks noGrp="1" noChangeArrowheads="1"/>
          </p:cNvSpPr>
          <p:nvPr>
            <p:ph idx="1"/>
          </p:nvPr>
        </p:nvSpPr>
        <p:spPr/>
        <p:txBody>
          <a:bodyPr/>
          <a:lstStyle/>
          <a:p>
            <a:pPr eaLnBrk="1" hangingPunct="1"/>
            <a:r>
              <a:rPr lang="en-US" altLang="en-US" b="1" dirty="0" smtClean="0">
                <a:solidFill>
                  <a:srgbClr val="000000"/>
                </a:solidFill>
              </a:rPr>
              <a:t>Generally accepted accounting principles (GAAP) </a:t>
            </a:r>
            <a:r>
              <a:rPr lang="en-US" altLang="en-US" dirty="0" smtClean="0">
                <a:solidFill>
                  <a:srgbClr val="000000"/>
                </a:solidFill>
              </a:rPr>
              <a:t>are the practice and procedure guidelines used to prepare and maintain financial records and reports; authorized by the Financial Accounting Standards Board (FASB).</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smtClean="0">
                <a:solidFill>
                  <a:srgbClr val="000000"/>
                </a:solidFill>
              </a:rPr>
              <a:t>Activity </a:t>
            </a:r>
            <a:r>
              <a:rPr lang="en-US" altLang="en-US" dirty="0" smtClean="0">
                <a:solidFill>
                  <a:srgbClr val="000000"/>
                </a:solidFill>
              </a:rPr>
              <a:t>Ratios</a:t>
            </a:r>
            <a:endParaRPr lang="en-US" altLang="en-US" dirty="0" smtClean="0">
              <a:solidFill>
                <a:srgbClr val="000000"/>
              </a:solidFill>
            </a:endParaRPr>
          </a:p>
        </p:txBody>
      </p:sp>
      <p:sp>
        <p:nvSpPr>
          <p:cNvPr id="40963" name="Rectangle 3"/>
          <p:cNvSpPr>
            <a:spLocks noGrp="1" noChangeArrowheads="1"/>
          </p:cNvSpPr>
          <p:nvPr>
            <p:ph idx="1"/>
          </p:nvPr>
        </p:nvSpPr>
        <p:spPr/>
        <p:txBody>
          <a:bodyPr/>
          <a:lstStyle/>
          <a:p>
            <a:pPr marL="0" indent="0" eaLnBrk="1" hangingPunct="1">
              <a:buFontTx/>
              <a:buNone/>
            </a:pPr>
            <a:r>
              <a:rPr lang="en-US" altLang="en-US" smtClean="0">
                <a:solidFill>
                  <a:srgbClr val="000000"/>
                </a:solidFill>
              </a:rPr>
              <a:t>The </a:t>
            </a:r>
            <a:r>
              <a:rPr lang="en-US" altLang="en-US" b="1" smtClean="0">
                <a:solidFill>
                  <a:srgbClr val="000000"/>
                </a:solidFill>
              </a:rPr>
              <a:t>average payment period</a:t>
            </a:r>
            <a:r>
              <a:rPr lang="en-US" altLang="en-US" smtClean="0">
                <a:solidFill>
                  <a:srgbClr val="000000"/>
                </a:solidFill>
              </a:rPr>
              <a:t> is the average amount of time needed to pay accounts payable.</a:t>
            </a:r>
          </a:p>
          <a:p>
            <a:pPr marL="571500" lvl="1" indent="0" eaLnBrk="1" hangingPunct="1"/>
            <a:endParaRPr lang="en-US" altLang="en-US" sz="1800" smtClean="0">
              <a:solidFill>
                <a:srgbClr val="000000"/>
              </a:solidFill>
            </a:endParaRPr>
          </a:p>
          <a:p>
            <a:pPr marL="571500" lvl="1" indent="0" eaLnBrk="1" hangingPunct="1"/>
            <a:endParaRPr lang="en-US" altLang="en-US" sz="1800" smtClean="0">
              <a:solidFill>
                <a:srgbClr val="000000"/>
              </a:solidFill>
            </a:endParaRPr>
          </a:p>
          <a:p>
            <a:pPr marL="571500" lvl="1" indent="0" eaLnBrk="1" hangingPunct="1">
              <a:buFont typeface="Times" pitchFamily="-1" charset="0"/>
              <a:buNone/>
            </a:pPr>
            <a:endParaRPr lang="en-US" altLang="en-US" smtClean="0"/>
          </a:p>
          <a:p>
            <a:pPr marL="571500" lvl="1" indent="0" eaLnBrk="1" hangingPunct="1">
              <a:buFont typeface="Times" pitchFamily="-1" charset="0"/>
              <a:buNone/>
            </a:pPr>
            <a:endParaRPr lang="en-US" altLang="en-US" smtClean="0"/>
          </a:p>
          <a:p>
            <a:pPr marL="571500" lvl="1" indent="0" eaLnBrk="1" hangingPunct="1">
              <a:buFont typeface="Times" pitchFamily="-1" charset="0"/>
              <a:buNone/>
            </a:pPr>
            <a:endParaRPr lang="en-US" altLang="en-US" smtClean="0"/>
          </a:p>
          <a:p>
            <a:pPr marL="571500" lvl="1" indent="0" eaLnBrk="1" hangingPunct="1">
              <a:buFont typeface="Times" pitchFamily="-1" charset="0"/>
              <a:buNone/>
            </a:pPr>
            <a:endParaRPr lang="en-US" altLang="en-US" smtClean="0"/>
          </a:p>
          <a:p>
            <a:pPr marL="571500" lvl="1" indent="0" eaLnBrk="1" hangingPunct="1">
              <a:buFont typeface="Times" pitchFamily="-1" charset="0"/>
              <a:buNone/>
            </a:pPr>
            <a:r>
              <a:rPr lang="en-US" altLang="en-US" smtClean="0"/>
              <a:t>If we assume that Bartlett Company</a:t>
            </a:r>
            <a:r>
              <a:rPr lang="ja-JP" altLang="en-US" smtClean="0"/>
              <a:t>’</a:t>
            </a:r>
            <a:r>
              <a:rPr lang="en-US" altLang="ja-JP" smtClean="0"/>
              <a:t>s purchases equaled 70 percent of its cost of goods sold in 2015, its average payment period is:</a:t>
            </a:r>
            <a:endParaRPr lang="en-US" altLang="en-US" smtClean="0"/>
          </a:p>
        </p:txBody>
      </p:sp>
      <p:pic>
        <p:nvPicPr>
          <p:cNvPr id="40964" name="Picture 5" descr="eq03_05.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438400"/>
            <a:ext cx="4572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eq03_05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410200"/>
            <a:ext cx="44958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smtClean="0">
                <a:solidFill>
                  <a:srgbClr val="000000"/>
                </a:solidFill>
              </a:rPr>
              <a:t>Activity </a:t>
            </a:r>
            <a:r>
              <a:rPr lang="en-US" altLang="en-US" dirty="0" smtClean="0">
                <a:solidFill>
                  <a:srgbClr val="000000"/>
                </a:solidFill>
              </a:rPr>
              <a:t>Ratios</a:t>
            </a:r>
            <a:endParaRPr lang="en-US" altLang="en-US" dirty="0" smtClean="0">
              <a:solidFill>
                <a:srgbClr val="000000"/>
              </a:solidFill>
            </a:endParaRPr>
          </a:p>
        </p:txBody>
      </p:sp>
      <p:sp>
        <p:nvSpPr>
          <p:cNvPr id="41987" name="Rectangle 3"/>
          <p:cNvSpPr>
            <a:spLocks noGrp="1" noChangeArrowheads="1"/>
          </p:cNvSpPr>
          <p:nvPr>
            <p:ph idx="1"/>
          </p:nvPr>
        </p:nvSpPr>
        <p:spPr/>
        <p:txBody>
          <a:bodyPr/>
          <a:lstStyle/>
          <a:p>
            <a:pPr marL="0" indent="0" eaLnBrk="1" hangingPunct="1">
              <a:buFontTx/>
              <a:buNone/>
            </a:pPr>
            <a:r>
              <a:rPr lang="en-US" altLang="en-US" b="1" dirty="0" smtClean="0">
                <a:solidFill>
                  <a:srgbClr val="000000"/>
                </a:solidFill>
              </a:rPr>
              <a:t>Total asset turnover </a:t>
            </a:r>
            <a:r>
              <a:rPr lang="en-US" altLang="en-US" dirty="0" smtClean="0">
                <a:solidFill>
                  <a:srgbClr val="000000"/>
                </a:solidFill>
              </a:rPr>
              <a:t>indicates the efficiency with which the firm uses its assets to generate sales.</a:t>
            </a:r>
          </a:p>
          <a:p>
            <a:pPr marL="457200" lvl="1" indent="0" eaLnBrk="1" hangingPunct="1">
              <a:buFont typeface="Times" pitchFamily="-1" charset="0"/>
              <a:buNone/>
            </a:pPr>
            <a:endParaRPr lang="en-US" altLang="en-US" dirty="0" smtClean="0">
              <a:solidFill>
                <a:srgbClr val="000000"/>
              </a:solidFill>
            </a:endParaRPr>
          </a:p>
          <a:p>
            <a:pPr marL="457200" lvl="1" indent="0" eaLnBrk="1" hangingPunct="1">
              <a:buFont typeface="Times" pitchFamily="-1" charset="0"/>
              <a:buNone/>
            </a:pPr>
            <a:r>
              <a:rPr lang="en-US" altLang="en-US" dirty="0" smtClean="0">
                <a:solidFill>
                  <a:srgbClr val="000000"/>
                </a:solidFill>
              </a:rPr>
              <a:t>Total asset turnover = Sales ÷ Total assets</a:t>
            </a:r>
            <a:br>
              <a:rPr lang="en-US" altLang="en-US" dirty="0" smtClean="0">
                <a:solidFill>
                  <a:srgbClr val="000000"/>
                </a:solidFill>
              </a:rPr>
            </a:br>
            <a:r>
              <a:rPr lang="en-US" altLang="en-US" dirty="0" smtClean="0">
                <a:solidFill>
                  <a:srgbClr val="000000"/>
                </a:solidFill>
              </a:rPr>
              <a:t/>
            </a:r>
            <a:br>
              <a:rPr lang="en-US" altLang="en-US" dirty="0" smtClean="0">
                <a:solidFill>
                  <a:srgbClr val="000000"/>
                </a:solidFill>
              </a:rPr>
            </a:br>
            <a:r>
              <a:rPr lang="en-US" altLang="en-US" dirty="0" smtClean="0">
                <a:solidFill>
                  <a:srgbClr val="000000"/>
                </a:solidFill>
              </a:rPr>
              <a:t>The value of Bartlett Company</a:t>
            </a:r>
            <a:r>
              <a:rPr lang="ja-JP" altLang="en-US" dirty="0" smtClean="0">
                <a:solidFill>
                  <a:srgbClr val="000000"/>
                </a:solidFill>
              </a:rPr>
              <a:t>’</a:t>
            </a:r>
            <a:r>
              <a:rPr lang="en-US" altLang="ja-JP" dirty="0" smtClean="0">
                <a:solidFill>
                  <a:srgbClr val="000000"/>
                </a:solidFill>
              </a:rPr>
              <a:t>s total asset turnover in 2015 is:</a:t>
            </a:r>
            <a:br>
              <a:rPr lang="en-US" altLang="ja-JP" dirty="0" smtClean="0">
                <a:solidFill>
                  <a:srgbClr val="000000"/>
                </a:solidFill>
              </a:rPr>
            </a:br>
            <a:r>
              <a:rPr lang="en-US" altLang="ja-JP" dirty="0" smtClean="0">
                <a:solidFill>
                  <a:srgbClr val="000000"/>
                </a:solidFill>
              </a:rPr>
              <a:t/>
            </a:r>
            <a:br>
              <a:rPr lang="en-US" altLang="ja-JP" dirty="0" smtClean="0">
                <a:solidFill>
                  <a:srgbClr val="000000"/>
                </a:solidFill>
              </a:rPr>
            </a:br>
            <a:r>
              <a:rPr lang="en-US" altLang="ja-JP" dirty="0" smtClean="0">
                <a:solidFill>
                  <a:srgbClr val="000000"/>
                </a:solidFill>
              </a:rPr>
              <a:t>$3,074,000 ÷ $3,597,000 = 0.85</a:t>
            </a:r>
            <a:endParaRPr lang="en-US" altLang="en-US" dirty="0" smtClean="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solidFill>
                  <a:srgbClr val="000000"/>
                </a:solidFill>
              </a:rPr>
              <a:t>Matter of Fact</a:t>
            </a:r>
          </a:p>
        </p:txBody>
      </p:sp>
      <p:sp>
        <p:nvSpPr>
          <p:cNvPr id="43011" name="Rectangle 3"/>
          <p:cNvSpPr>
            <a:spLocks noGrp="1" noChangeArrowheads="1"/>
          </p:cNvSpPr>
          <p:nvPr>
            <p:ph idx="1"/>
          </p:nvPr>
        </p:nvSpPr>
        <p:spPr/>
        <p:txBody>
          <a:bodyPr/>
          <a:lstStyle/>
          <a:p>
            <a:pPr eaLnBrk="1" hangingPunct="1">
              <a:lnSpc>
                <a:spcPct val="90000"/>
              </a:lnSpc>
              <a:buFontTx/>
              <a:buNone/>
            </a:pPr>
            <a:r>
              <a:rPr lang="en-US" altLang="en-US" smtClean="0">
                <a:solidFill>
                  <a:srgbClr val="000000"/>
                </a:solidFill>
              </a:rPr>
              <a:t>Sell It Fast</a:t>
            </a:r>
          </a:p>
          <a:p>
            <a:pPr lvl="1" eaLnBrk="1" hangingPunct="1">
              <a:lnSpc>
                <a:spcPct val="90000"/>
              </a:lnSpc>
            </a:pPr>
            <a:r>
              <a:rPr lang="en-US" altLang="en-US" smtClean="0">
                <a:solidFill>
                  <a:srgbClr val="000000"/>
                </a:solidFill>
              </a:rPr>
              <a:t>Observe in Table 3.5 that the grocery business turns over assets faster than any of the other industries listed.</a:t>
            </a:r>
          </a:p>
          <a:p>
            <a:pPr lvl="1" eaLnBrk="1" hangingPunct="1">
              <a:lnSpc>
                <a:spcPct val="90000"/>
              </a:lnSpc>
            </a:pPr>
            <a:r>
              <a:rPr lang="en-US" altLang="en-US" smtClean="0">
                <a:solidFill>
                  <a:srgbClr val="000000"/>
                </a:solidFill>
              </a:rPr>
              <a:t>That makes sense because inventory is among the most valuable assets held by these firms, and grocery stores have to sell baked goods, dairy products, and produce quickly or throw them away when they spoil.</a:t>
            </a:r>
          </a:p>
          <a:p>
            <a:pPr lvl="1" eaLnBrk="1" hangingPunct="1">
              <a:lnSpc>
                <a:spcPct val="90000"/>
              </a:lnSpc>
            </a:pPr>
            <a:r>
              <a:rPr lang="en-US" altLang="en-US" smtClean="0">
                <a:solidFill>
                  <a:srgbClr val="000000"/>
                </a:solidFill>
              </a:rPr>
              <a:t>On average, a grocery stores has to replace its entire inventory in just a few days or weeks, and that contributes to the rapid turnover of the firms total assets.</a:t>
            </a:r>
          </a:p>
          <a:p>
            <a:pPr lvl="1"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dirty="0" smtClean="0"/>
              <a:t>Debt Ratios</a:t>
            </a:r>
            <a:br>
              <a:rPr lang="en-US" altLang="en-US" dirty="0" smtClean="0"/>
            </a:br>
            <a:endParaRPr lang="en-US" altLang="en-US" sz="2400" dirty="0" smtClean="0"/>
          </a:p>
        </p:txBody>
      </p:sp>
      <p:sp>
        <p:nvSpPr>
          <p:cNvPr id="44035" name="Content Placeholder 2"/>
          <p:cNvSpPr>
            <a:spLocks noGrp="1"/>
          </p:cNvSpPr>
          <p:nvPr>
            <p:ph idx="1"/>
          </p:nvPr>
        </p:nvSpPr>
        <p:spPr/>
        <p:txBody>
          <a:bodyPr/>
          <a:lstStyle/>
          <a:p>
            <a:pPr eaLnBrk="1" hangingPunct="1"/>
            <a:r>
              <a:rPr lang="en-US" altLang="en-US" sz="2200" dirty="0" smtClean="0"/>
              <a:t>Debt position indicates the amount of someone else’s money is being used to generate profits.</a:t>
            </a:r>
          </a:p>
          <a:p>
            <a:pPr eaLnBrk="1" hangingPunct="1"/>
            <a:r>
              <a:rPr lang="en-US" altLang="en-US" sz="2200" dirty="0" smtClean="0"/>
              <a:t>The more debt, the greater risk of default</a:t>
            </a:r>
          </a:p>
          <a:p>
            <a:pPr eaLnBrk="1" hangingPunct="1"/>
            <a:r>
              <a:rPr lang="en-US" altLang="en-US" sz="2200" b="1" dirty="0" smtClean="0"/>
              <a:t>Financial leverage </a:t>
            </a:r>
            <a:r>
              <a:rPr lang="en-US" altLang="en-US" sz="2200" dirty="0" smtClean="0"/>
              <a:t>is the magnification of risk and return though use of fixed-cost financing such as debt and preferred stock.</a:t>
            </a:r>
          </a:p>
          <a:p>
            <a:pPr eaLnBrk="1" hangingPunct="1"/>
            <a:r>
              <a:rPr lang="en-US" altLang="en-US" sz="2200" dirty="0" smtClean="0"/>
              <a:t>Two types of leverage measures</a:t>
            </a:r>
          </a:p>
          <a:p>
            <a:pPr lvl="1" eaLnBrk="1" hangingPunct="1"/>
            <a:r>
              <a:rPr lang="en-US" altLang="en-US" dirty="0" smtClean="0"/>
              <a:t>Degree of indebtedness measures amount of debt in relation to some other significant balance sheet amount</a:t>
            </a:r>
          </a:p>
          <a:p>
            <a:pPr lvl="1" eaLnBrk="1" hangingPunct="1"/>
            <a:r>
              <a:rPr lang="en-US" altLang="en-US" dirty="0" smtClean="0"/>
              <a:t>Ability to service debt reflects firm’s ability to make scheduled payments over life of debt</a:t>
            </a:r>
          </a:p>
          <a:p>
            <a:pPr eaLnBrk="1" hangingPunct="1"/>
            <a:r>
              <a:rPr lang="en-US" altLang="en-US" sz="2200" dirty="0" smtClean="0"/>
              <a:t>Coverage ratios measure a firm’s ability to pay certain fixed charges.</a:t>
            </a:r>
          </a:p>
          <a:p>
            <a:pPr eaLnBrk="1" hangingPunct="1"/>
            <a:endParaRPr lang="en-US" altLang="en-US" b="1" dirty="0" smtClean="0"/>
          </a:p>
        </p:txBody>
      </p:sp>
    </p:spTree>
    <p:extLst>
      <p:ext uri="{BB962C8B-B14F-4D97-AF65-F5344CB8AC3E}">
        <p14:creationId xmlns:p14="http://schemas.microsoft.com/office/powerpoint/2010/main" val="461680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dirty="0" smtClean="0"/>
              <a:t>Debt Ratios</a:t>
            </a:r>
            <a:br>
              <a:rPr lang="en-US" altLang="en-US" dirty="0" smtClean="0"/>
            </a:br>
            <a:r>
              <a:rPr lang="en-US" altLang="en-US" sz="2400" dirty="0" smtClean="0"/>
              <a:t>Example </a:t>
            </a:r>
            <a:r>
              <a:rPr lang="en-US" altLang="en-US" sz="2400" dirty="0" smtClean="0"/>
              <a:t>3.5 </a:t>
            </a:r>
          </a:p>
        </p:txBody>
      </p:sp>
      <p:sp>
        <p:nvSpPr>
          <p:cNvPr id="44035" name="Content Placeholder 2"/>
          <p:cNvSpPr>
            <a:spLocks noGrp="1"/>
          </p:cNvSpPr>
          <p:nvPr>
            <p:ph idx="1"/>
          </p:nvPr>
        </p:nvSpPr>
        <p:spPr/>
        <p:txBody>
          <a:bodyPr/>
          <a:lstStyle/>
          <a:p>
            <a:pPr eaLnBrk="1" hangingPunct="1"/>
            <a:r>
              <a:rPr lang="en-US" altLang="en-US" dirty="0" smtClean="0"/>
              <a:t>Patty Akers in incorporating her new business. She needs an initial investment of $50,000. She is considering a no-debt plan, under which she would invest the full amount without borrowing. The second option, the debt plan, involves investing $25,000 and balancing the remainder at 12%.</a:t>
            </a:r>
          </a:p>
          <a:p>
            <a:pPr eaLnBrk="1" hangingPunct="1"/>
            <a:r>
              <a:rPr lang="en-US" altLang="en-US" dirty="0" smtClean="0"/>
              <a:t>Patty expects $30,000 in sales and $18,000 in operating expenses and has a tax rate of 40%.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solidFill>
                  <a:srgbClr val="000000"/>
                </a:solidFill>
              </a:rPr>
              <a:t>Table 3.6 Financial Statements Associated with Patty</a:t>
            </a:r>
            <a:r>
              <a:rPr lang="ja-JP" altLang="en-US" smtClean="0">
                <a:solidFill>
                  <a:srgbClr val="000000"/>
                </a:solidFill>
              </a:rPr>
              <a:t>’</a:t>
            </a:r>
            <a:r>
              <a:rPr lang="en-US" altLang="ja-JP" smtClean="0">
                <a:solidFill>
                  <a:srgbClr val="000000"/>
                </a:solidFill>
              </a:rPr>
              <a:t>s Alternatives</a:t>
            </a:r>
            <a:endParaRPr lang="en-US" altLang="en-US" smtClean="0">
              <a:solidFill>
                <a:srgbClr val="000000"/>
              </a:solidFill>
            </a:endParaRPr>
          </a:p>
        </p:txBody>
      </p:sp>
      <p:pic>
        <p:nvPicPr>
          <p:cNvPr id="45059" name="Picture 5" descr="tbl03_06.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70866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solidFill>
                  <a:srgbClr val="000000"/>
                </a:solidFill>
              </a:rPr>
              <a:t>Debt Ratios</a:t>
            </a:r>
          </a:p>
        </p:txBody>
      </p:sp>
      <p:sp>
        <p:nvSpPr>
          <p:cNvPr id="46083" name="Rectangle 3"/>
          <p:cNvSpPr>
            <a:spLocks noGrp="1" noChangeArrowheads="1"/>
          </p:cNvSpPr>
          <p:nvPr>
            <p:ph idx="1"/>
          </p:nvPr>
        </p:nvSpPr>
        <p:spPr/>
        <p:txBody>
          <a:bodyPr/>
          <a:lstStyle/>
          <a:p>
            <a:pPr marL="0" indent="0" eaLnBrk="1" hangingPunct="1">
              <a:buFontTx/>
              <a:buNone/>
            </a:pPr>
            <a:r>
              <a:rPr lang="en-US" altLang="en-US" smtClean="0">
                <a:solidFill>
                  <a:srgbClr val="000000"/>
                </a:solidFill>
              </a:rPr>
              <a:t>The </a:t>
            </a:r>
            <a:r>
              <a:rPr lang="en-US" altLang="en-US" b="1" smtClean="0">
                <a:solidFill>
                  <a:srgbClr val="000000"/>
                </a:solidFill>
              </a:rPr>
              <a:t>debt ratio</a:t>
            </a:r>
            <a:r>
              <a:rPr lang="en-US" altLang="en-US" smtClean="0">
                <a:solidFill>
                  <a:srgbClr val="000000"/>
                </a:solidFill>
              </a:rPr>
              <a:t> measures the proportion of total assets financed by the firm</a:t>
            </a:r>
            <a:r>
              <a:rPr lang="ja-JP" altLang="en-US" smtClean="0">
                <a:solidFill>
                  <a:srgbClr val="000000"/>
                </a:solidFill>
              </a:rPr>
              <a:t>’</a:t>
            </a:r>
            <a:r>
              <a:rPr lang="en-US" altLang="ja-JP" smtClean="0">
                <a:solidFill>
                  <a:srgbClr val="000000"/>
                </a:solidFill>
              </a:rPr>
              <a:t>s creditors.</a:t>
            </a:r>
          </a:p>
          <a:p>
            <a:pPr marL="571500" lvl="1" indent="0" eaLnBrk="1" hangingPunct="1">
              <a:buFont typeface="Times" pitchFamily="-1" charset="0"/>
              <a:buNone/>
            </a:pPr>
            <a:endParaRPr lang="en-US" altLang="en-US" smtClean="0">
              <a:solidFill>
                <a:srgbClr val="000000"/>
              </a:solidFill>
            </a:endParaRPr>
          </a:p>
          <a:p>
            <a:pPr marL="571500" lvl="1" indent="0" eaLnBrk="1" hangingPunct="1">
              <a:buFont typeface="Times" pitchFamily="-1" charset="0"/>
              <a:buNone/>
            </a:pPr>
            <a:r>
              <a:rPr lang="en-US" altLang="en-US" smtClean="0">
                <a:solidFill>
                  <a:srgbClr val="000000"/>
                </a:solidFill>
              </a:rPr>
              <a:t>Debt ratio = Total liabilities ÷ Total assets</a:t>
            </a:r>
            <a:br>
              <a:rPr lang="en-US" altLang="en-US" smtClean="0">
                <a:solidFill>
                  <a:srgbClr val="000000"/>
                </a:solidFill>
              </a:rPr>
            </a:br>
            <a:r>
              <a:rPr lang="en-US" altLang="en-US" smtClean="0">
                <a:solidFill>
                  <a:srgbClr val="000000"/>
                </a:solidFill>
              </a:rPr>
              <a:t/>
            </a:r>
            <a:br>
              <a:rPr lang="en-US" altLang="en-US" smtClean="0">
                <a:solidFill>
                  <a:srgbClr val="000000"/>
                </a:solidFill>
              </a:rPr>
            </a:br>
            <a:r>
              <a:rPr lang="en-US" altLang="en-US" smtClean="0">
                <a:solidFill>
                  <a:srgbClr val="000000"/>
                </a:solidFill>
              </a:rPr>
              <a:t>The debt ratio for Bartlett Company in 2015 is</a:t>
            </a:r>
            <a:br>
              <a:rPr lang="en-US" altLang="en-US" smtClean="0">
                <a:solidFill>
                  <a:srgbClr val="000000"/>
                </a:solidFill>
              </a:rPr>
            </a:br>
            <a:r>
              <a:rPr lang="en-US" altLang="en-US" smtClean="0">
                <a:solidFill>
                  <a:srgbClr val="000000"/>
                </a:solidFill>
              </a:rPr>
              <a:t/>
            </a:r>
            <a:br>
              <a:rPr lang="en-US" altLang="en-US" smtClean="0">
                <a:solidFill>
                  <a:srgbClr val="000000"/>
                </a:solidFill>
              </a:rPr>
            </a:br>
            <a:r>
              <a:rPr lang="en-US" altLang="en-US" smtClean="0">
                <a:solidFill>
                  <a:srgbClr val="000000"/>
                </a:solidFill>
              </a:rPr>
              <a:t>$1,643,000 ÷ $3,597,000 = 0.457 = 45.7%</a:t>
            </a:r>
          </a:p>
          <a:p>
            <a:pPr marL="571500" lvl="1" indent="0" eaLnBrk="1" hangingPunct="1">
              <a:buFont typeface="Times" pitchFamily="-1" charset="0"/>
              <a:buNone/>
            </a:pPr>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dirty="0" smtClean="0">
                <a:solidFill>
                  <a:srgbClr val="000000"/>
                </a:solidFill>
              </a:rPr>
              <a:t>Debt </a:t>
            </a:r>
            <a:r>
              <a:rPr lang="en-US" altLang="en-US" dirty="0" smtClean="0">
                <a:solidFill>
                  <a:srgbClr val="000000"/>
                </a:solidFill>
              </a:rPr>
              <a:t>Ratios</a:t>
            </a:r>
            <a:endParaRPr lang="en-US" altLang="en-US" dirty="0" smtClean="0">
              <a:solidFill>
                <a:srgbClr val="000000"/>
              </a:solidFill>
            </a:endParaRPr>
          </a:p>
        </p:txBody>
      </p:sp>
      <p:sp>
        <p:nvSpPr>
          <p:cNvPr id="47107" name="Rectangle 3"/>
          <p:cNvSpPr>
            <a:spLocks noGrp="1" noChangeArrowheads="1"/>
          </p:cNvSpPr>
          <p:nvPr>
            <p:ph idx="1"/>
          </p:nvPr>
        </p:nvSpPr>
        <p:spPr/>
        <p:txBody>
          <a:bodyPr/>
          <a:lstStyle/>
          <a:p>
            <a:pPr marL="0" indent="0" eaLnBrk="1" hangingPunct="1">
              <a:buFontTx/>
              <a:buNone/>
            </a:pPr>
            <a:r>
              <a:rPr lang="en-US" altLang="en-US" dirty="0" smtClean="0">
                <a:solidFill>
                  <a:srgbClr val="000000"/>
                </a:solidFill>
              </a:rPr>
              <a:t>The </a:t>
            </a:r>
            <a:r>
              <a:rPr lang="en-US" altLang="en-US" b="1" dirty="0" smtClean="0">
                <a:solidFill>
                  <a:srgbClr val="000000"/>
                </a:solidFill>
              </a:rPr>
              <a:t>debt-to-equity ratio</a:t>
            </a:r>
            <a:r>
              <a:rPr lang="en-US" altLang="en-US" dirty="0" smtClean="0">
                <a:solidFill>
                  <a:srgbClr val="000000"/>
                </a:solidFill>
              </a:rPr>
              <a:t> measures the relative proportion of total liabilities and common stock equity used to finance the firm</a:t>
            </a:r>
            <a:r>
              <a:rPr lang="ja-JP" altLang="en-US" dirty="0" smtClean="0">
                <a:solidFill>
                  <a:srgbClr val="000000"/>
                </a:solidFill>
              </a:rPr>
              <a:t>’</a:t>
            </a:r>
            <a:r>
              <a:rPr lang="en-US" altLang="ja-JP" dirty="0" smtClean="0">
                <a:solidFill>
                  <a:srgbClr val="000000"/>
                </a:solidFill>
              </a:rPr>
              <a:t>s total assets.</a:t>
            </a:r>
          </a:p>
          <a:p>
            <a:pPr marL="571500" lvl="1" indent="0" eaLnBrk="1" hangingPunct="1">
              <a:buFont typeface="Times" pitchFamily="-1" charset="0"/>
              <a:buNone/>
            </a:pPr>
            <a:endParaRPr lang="en-US" altLang="en-US" dirty="0" smtClean="0">
              <a:solidFill>
                <a:srgbClr val="000000"/>
              </a:solidFill>
            </a:endParaRPr>
          </a:p>
          <a:p>
            <a:pPr marL="571500" lvl="1" indent="0" eaLnBrk="1" hangingPunct="1">
              <a:buFont typeface="Times" pitchFamily="-1" charset="0"/>
              <a:buNone/>
            </a:pPr>
            <a:r>
              <a:rPr lang="en-US" altLang="en-US" dirty="0" smtClean="0">
                <a:solidFill>
                  <a:srgbClr val="000000"/>
                </a:solidFill>
              </a:rPr>
              <a:t>Debt to equity = Total liabilities ÷ Common stock equity</a:t>
            </a:r>
            <a:br>
              <a:rPr lang="en-US" altLang="en-US" dirty="0" smtClean="0">
                <a:solidFill>
                  <a:srgbClr val="000000"/>
                </a:solidFill>
              </a:rPr>
            </a:br>
            <a:r>
              <a:rPr lang="en-US" altLang="en-US" dirty="0" smtClean="0">
                <a:solidFill>
                  <a:srgbClr val="000000"/>
                </a:solidFill>
              </a:rPr>
              <a:t/>
            </a:r>
            <a:br>
              <a:rPr lang="en-US" altLang="en-US" dirty="0" smtClean="0">
                <a:solidFill>
                  <a:srgbClr val="000000"/>
                </a:solidFill>
              </a:rPr>
            </a:br>
            <a:r>
              <a:rPr lang="en-US" altLang="en-US" dirty="0" smtClean="0">
                <a:solidFill>
                  <a:srgbClr val="000000"/>
                </a:solidFill>
              </a:rPr>
              <a:t>The debt-to-equity ratio for Bartlett Company in 2015 is</a:t>
            </a:r>
            <a:br>
              <a:rPr lang="en-US" altLang="en-US" dirty="0" smtClean="0">
                <a:solidFill>
                  <a:srgbClr val="000000"/>
                </a:solidFill>
              </a:rPr>
            </a:br>
            <a:r>
              <a:rPr lang="en-US" altLang="en-US" dirty="0" smtClean="0">
                <a:solidFill>
                  <a:srgbClr val="000000"/>
                </a:solidFill>
              </a:rPr>
              <a:t/>
            </a:r>
            <a:br>
              <a:rPr lang="en-US" altLang="en-US" dirty="0" smtClean="0">
                <a:solidFill>
                  <a:srgbClr val="000000"/>
                </a:solidFill>
              </a:rPr>
            </a:br>
            <a:r>
              <a:rPr lang="en-US" altLang="en-US" dirty="0" smtClean="0">
                <a:solidFill>
                  <a:srgbClr val="000000"/>
                </a:solidFill>
              </a:rPr>
              <a:t>$1,643,000 ÷ $1,754,000 = 0.937 = 93.7</a:t>
            </a:r>
            <a:r>
              <a:rPr lang="en-US" altLang="en-US" dirty="0" smtClean="0">
                <a:solidFill>
                  <a:srgbClr val="000000"/>
                </a:solidFill>
              </a:rPr>
              <a:t>%</a:t>
            </a:r>
          </a:p>
          <a:p>
            <a:pPr marL="571500" lvl="1" indent="0" eaLnBrk="1" hangingPunct="1">
              <a:buFont typeface="Times" pitchFamily="-1" charset="0"/>
              <a:buNone/>
            </a:pPr>
            <a:endParaRPr lang="en-US" altLang="en-US" dirty="0">
              <a:solidFill>
                <a:srgbClr val="000000"/>
              </a:solidFill>
            </a:endParaRPr>
          </a:p>
          <a:p>
            <a:pPr marL="571500" lvl="1" indent="0" eaLnBrk="1" hangingPunct="1">
              <a:buFont typeface="Times" pitchFamily="-1" charset="0"/>
              <a:buNone/>
            </a:pPr>
            <a:r>
              <a:rPr lang="en-US" altLang="en-US" dirty="0" smtClean="0">
                <a:solidFill>
                  <a:srgbClr val="000000"/>
                </a:solidFill>
              </a:rPr>
              <a:t>For every $1.00 invested in common stock, the company owes 4.94 to creditors.</a:t>
            </a:r>
            <a:endParaRPr lang="en-US" altLang="en-US" dirty="0" smtClean="0">
              <a:solidFill>
                <a:srgbClr val="000000"/>
              </a:solidFill>
            </a:endParaRPr>
          </a:p>
          <a:p>
            <a:pPr marL="571500" lvl="1" indent="0" eaLnBrk="1" hangingPunct="1">
              <a:buFont typeface="Times" pitchFamily="-1" charset="0"/>
              <a:buNone/>
            </a:pPr>
            <a:endParaRPr lang="en-US" altLang="en-US" dirty="0" smtClean="0">
              <a:solidFill>
                <a:srgbClr val="0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dirty="0" smtClean="0">
                <a:solidFill>
                  <a:srgbClr val="000000"/>
                </a:solidFill>
              </a:rPr>
              <a:t>Debt </a:t>
            </a:r>
            <a:r>
              <a:rPr lang="en-US" altLang="en-US" dirty="0" smtClean="0">
                <a:solidFill>
                  <a:srgbClr val="000000"/>
                </a:solidFill>
              </a:rPr>
              <a:t>Ratios</a:t>
            </a:r>
            <a:endParaRPr lang="en-US" altLang="en-US" dirty="0" smtClean="0">
              <a:solidFill>
                <a:srgbClr val="000000"/>
              </a:solidFill>
            </a:endParaRPr>
          </a:p>
        </p:txBody>
      </p:sp>
      <p:sp>
        <p:nvSpPr>
          <p:cNvPr id="48131" name="Rectangle 3"/>
          <p:cNvSpPr>
            <a:spLocks noGrp="1" noChangeArrowheads="1"/>
          </p:cNvSpPr>
          <p:nvPr>
            <p:ph idx="1"/>
          </p:nvPr>
        </p:nvSpPr>
        <p:spPr/>
        <p:txBody>
          <a:bodyPr/>
          <a:lstStyle/>
          <a:p>
            <a:pPr marL="0" indent="0" eaLnBrk="1" hangingPunct="1">
              <a:lnSpc>
                <a:spcPct val="90000"/>
              </a:lnSpc>
              <a:buFontTx/>
              <a:buNone/>
            </a:pPr>
            <a:r>
              <a:rPr lang="en-US" altLang="en-US" smtClean="0">
                <a:solidFill>
                  <a:srgbClr val="000000"/>
                </a:solidFill>
              </a:rPr>
              <a:t>The </a:t>
            </a:r>
            <a:r>
              <a:rPr lang="en-US" altLang="en-US" b="1" smtClean="0">
                <a:solidFill>
                  <a:srgbClr val="000000"/>
                </a:solidFill>
              </a:rPr>
              <a:t>times interest earned ratio</a:t>
            </a:r>
            <a:r>
              <a:rPr lang="en-US" altLang="en-US" smtClean="0">
                <a:solidFill>
                  <a:srgbClr val="000000"/>
                </a:solidFill>
              </a:rPr>
              <a:t> measures the firm</a:t>
            </a:r>
            <a:r>
              <a:rPr lang="ja-JP" altLang="en-US" smtClean="0">
                <a:solidFill>
                  <a:srgbClr val="000000"/>
                </a:solidFill>
              </a:rPr>
              <a:t>’</a:t>
            </a:r>
            <a:r>
              <a:rPr lang="en-US" altLang="ja-JP" smtClean="0">
                <a:solidFill>
                  <a:srgbClr val="000000"/>
                </a:solidFill>
              </a:rPr>
              <a:t>s ability to make contractual interest payments; sometimes called the </a:t>
            </a:r>
            <a:r>
              <a:rPr lang="en-US" altLang="ja-JP" i="1" smtClean="0">
                <a:solidFill>
                  <a:srgbClr val="000000"/>
                </a:solidFill>
              </a:rPr>
              <a:t>interest coverage ratio</a:t>
            </a:r>
            <a:r>
              <a:rPr lang="en-US" altLang="ja-JP" smtClean="0">
                <a:solidFill>
                  <a:srgbClr val="000000"/>
                </a:solidFill>
              </a:rPr>
              <a:t>.</a:t>
            </a:r>
            <a:endParaRPr lang="en-US" altLang="ja-JP" sz="2000" smtClean="0">
              <a:solidFill>
                <a:srgbClr val="000000"/>
              </a:solidFill>
            </a:endParaRPr>
          </a:p>
          <a:p>
            <a:pPr marL="571500" lvl="1" indent="0" eaLnBrk="1" hangingPunct="1">
              <a:lnSpc>
                <a:spcPct val="90000"/>
              </a:lnSpc>
              <a:buFont typeface="Times" pitchFamily="-1" charset="0"/>
              <a:buNone/>
            </a:pPr>
            <a:r>
              <a:rPr lang="en-US" altLang="en-US" smtClean="0">
                <a:solidFill>
                  <a:srgbClr val="000000"/>
                </a:solidFill>
              </a:rPr>
              <a:t>Times interest earned ratio = EBIT ÷ taxes</a:t>
            </a:r>
            <a:br>
              <a:rPr lang="en-US" altLang="en-US" smtClean="0">
                <a:solidFill>
                  <a:srgbClr val="000000"/>
                </a:solidFill>
              </a:rPr>
            </a:br>
            <a:r>
              <a:rPr lang="en-US" altLang="en-US" smtClean="0">
                <a:solidFill>
                  <a:srgbClr val="000000"/>
                </a:solidFill>
              </a:rPr>
              <a:t/>
            </a:r>
            <a:br>
              <a:rPr lang="en-US" altLang="en-US" smtClean="0">
                <a:solidFill>
                  <a:srgbClr val="000000"/>
                </a:solidFill>
              </a:rPr>
            </a:br>
            <a:r>
              <a:rPr lang="en-US" altLang="en-US" smtClean="0"/>
              <a:t>The figure for earnings before interest and taxes (EBIT) is the same as that for operating profits shown in the income statement. </a:t>
            </a:r>
            <a:br>
              <a:rPr lang="en-US" altLang="en-US" smtClean="0"/>
            </a:br>
            <a:r>
              <a:rPr lang="en-US" altLang="en-US" smtClean="0"/>
              <a:t/>
            </a:r>
            <a:br>
              <a:rPr lang="en-US" altLang="en-US" smtClean="0"/>
            </a:br>
            <a:r>
              <a:rPr lang="en-US" altLang="en-US" smtClean="0"/>
              <a:t>Applying this ratio to Bartlett Company yields the following </a:t>
            </a:r>
            <a:br>
              <a:rPr lang="en-US" altLang="en-US" smtClean="0"/>
            </a:br>
            <a:r>
              <a:rPr lang="en-US" altLang="en-US" smtClean="0"/>
              <a:t>2015 value:</a:t>
            </a:r>
            <a:br>
              <a:rPr lang="en-US" altLang="en-US" smtClean="0"/>
            </a:br>
            <a:r>
              <a:rPr lang="en-US" altLang="en-US" smtClean="0"/>
              <a:t/>
            </a:r>
            <a:br>
              <a:rPr lang="en-US" altLang="en-US" smtClean="0"/>
            </a:br>
            <a:r>
              <a:rPr lang="en-US" altLang="en-US" smtClean="0"/>
              <a:t>$418,000 </a:t>
            </a:r>
            <a:r>
              <a:rPr lang="en-US" altLang="en-US" smtClean="0">
                <a:solidFill>
                  <a:srgbClr val="000000"/>
                </a:solidFill>
              </a:rPr>
              <a:t>÷</a:t>
            </a:r>
            <a:r>
              <a:rPr lang="en-US" altLang="en-US" smtClean="0"/>
              <a:t> $93,000 = 4.49</a:t>
            </a:r>
          </a:p>
          <a:p>
            <a:pPr marL="571500" lvl="1" indent="0" eaLnBrk="1" hangingPunct="1">
              <a:lnSpc>
                <a:spcPct val="90000"/>
              </a:lnSpc>
            </a:pPr>
            <a:endParaRPr lang="en-US" altLang="en-US" smtClean="0"/>
          </a:p>
          <a:p>
            <a:pPr marL="571500" lvl="1" indent="0"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solidFill>
                  <a:srgbClr val="000000"/>
                </a:solidFill>
              </a:rPr>
              <a:t>Debt Ratios (cont.)</a:t>
            </a:r>
          </a:p>
        </p:txBody>
      </p:sp>
      <p:sp>
        <p:nvSpPr>
          <p:cNvPr id="49155" name="Rectangle 3"/>
          <p:cNvSpPr>
            <a:spLocks noGrp="1" noChangeArrowheads="1"/>
          </p:cNvSpPr>
          <p:nvPr>
            <p:ph idx="1"/>
          </p:nvPr>
        </p:nvSpPr>
        <p:spPr/>
        <p:txBody>
          <a:bodyPr/>
          <a:lstStyle/>
          <a:p>
            <a:pPr marL="0" indent="0" eaLnBrk="1" hangingPunct="1">
              <a:buFontTx/>
              <a:buNone/>
            </a:pPr>
            <a:r>
              <a:rPr lang="en-US" altLang="en-US" smtClean="0">
                <a:solidFill>
                  <a:srgbClr val="000000"/>
                </a:solidFill>
              </a:rPr>
              <a:t>The </a:t>
            </a:r>
            <a:r>
              <a:rPr lang="en-US" altLang="en-US" b="1" smtClean="0">
                <a:solidFill>
                  <a:srgbClr val="000000"/>
                </a:solidFill>
              </a:rPr>
              <a:t>fixed-payment coverage ratio</a:t>
            </a:r>
            <a:r>
              <a:rPr lang="en-US" altLang="en-US" smtClean="0">
                <a:solidFill>
                  <a:srgbClr val="000000"/>
                </a:solidFill>
              </a:rPr>
              <a:t> measures the firm</a:t>
            </a:r>
            <a:r>
              <a:rPr lang="ja-JP" altLang="en-US" smtClean="0">
                <a:solidFill>
                  <a:srgbClr val="000000"/>
                </a:solidFill>
              </a:rPr>
              <a:t>’</a:t>
            </a:r>
            <a:r>
              <a:rPr lang="en-US" altLang="ja-JP" smtClean="0">
                <a:solidFill>
                  <a:srgbClr val="000000"/>
                </a:solidFill>
              </a:rPr>
              <a:t>s ability to meet all fixed-payment obligations.</a:t>
            </a:r>
          </a:p>
          <a:p>
            <a:pPr marL="571500" lvl="1" indent="0" eaLnBrk="1" hangingPunct="1">
              <a:buFont typeface="Times" pitchFamily="-1" charset="0"/>
              <a:buNone/>
            </a:pPr>
            <a:r>
              <a:rPr lang="en-US" altLang="en-US" smtClean="0">
                <a:solidFill>
                  <a:srgbClr val="000000"/>
                </a:solidFill>
              </a:rPr>
              <a:t>Fixed-Payment coverage Ratio (FPCR)</a:t>
            </a:r>
          </a:p>
          <a:p>
            <a:pPr marL="571500" lvl="1" indent="0" eaLnBrk="1" hangingPunct="1">
              <a:buFont typeface="Times" pitchFamily="-1" charset="0"/>
              <a:buNone/>
            </a:pPr>
            <a:endParaRPr lang="en-US" altLang="en-US" smtClean="0">
              <a:solidFill>
                <a:srgbClr val="000000"/>
              </a:solidFill>
            </a:endParaRPr>
          </a:p>
          <a:p>
            <a:pPr marL="571500" lvl="1" indent="0" eaLnBrk="1" hangingPunct="1">
              <a:buFont typeface="Times" pitchFamily="-1" charset="0"/>
              <a:buNone/>
            </a:pPr>
            <a:endParaRPr lang="en-US" altLang="en-US" smtClean="0">
              <a:solidFill>
                <a:srgbClr val="000000"/>
              </a:solidFill>
            </a:endParaRPr>
          </a:p>
          <a:p>
            <a:pPr marL="571500" lvl="1" indent="0" eaLnBrk="1" hangingPunct="1">
              <a:buFont typeface="Times" pitchFamily="-1" charset="0"/>
              <a:buNone/>
            </a:pPr>
            <a:endParaRPr lang="en-US" altLang="en-US" smtClean="0">
              <a:solidFill>
                <a:srgbClr val="000000"/>
              </a:solidFill>
            </a:endParaRPr>
          </a:p>
          <a:p>
            <a:pPr marL="571500" lvl="1" indent="0" eaLnBrk="1" hangingPunct="1">
              <a:buFont typeface="Times" pitchFamily="-1" charset="0"/>
              <a:buNone/>
            </a:pPr>
            <a:endParaRPr lang="en-US" altLang="en-US" smtClean="0">
              <a:solidFill>
                <a:srgbClr val="000000"/>
              </a:solidFill>
            </a:endParaRPr>
          </a:p>
          <a:p>
            <a:pPr marL="571500" lvl="1" indent="0" eaLnBrk="1" hangingPunct="1">
              <a:buFont typeface="Times" pitchFamily="-1" charset="0"/>
              <a:buNone/>
            </a:pPr>
            <a:r>
              <a:rPr lang="en-US" altLang="en-US" smtClean="0">
                <a:solidFill>
                  <a:srgbClr val="000000"/>
                </a:solidFill>
              </a:rPr>
              <a:t>Applying the formula to Bartlett Company</a:t>
            </a:r>
            <a:r>
              <a:rPr lang="ja-JP" altLang="en-US" smtClean="0">
                <a:solidFill>
                  <a:srgbClr val="000000"/>
                </a:solidFill>
              </a:rPr>
              <a:t>’</a:t>
            </a:r>
            <a:r>
              <a:rPr lang="en-US" altLang="ja-JP" smtClean="0">
                <a:solidFill>
                  <a:srgbClr val="000000"/>
                </a:solidFill>
              </a:rPr>
              <a:t>s 2015 data yields:</a:t>
            </a:r>
          </a:p>
          <a:p>
            <a:pPr marL="571500" lvl="1" indent="0" eaLnBrk="1" hangingPunct="1"/>
            <a:endParaRPr lang="en-US" altLang="en-US" smtClean="0">
              <a:solidFill>
                <a:srgbClr val="000000"/>
              </a:solidFill>
            </a:endParaRPr>
          </a:p>
        </p:txBody>
      </p:sp>
      <p:pic>
        <p:nvPicPr>
          <p:cNvPr id="49156" name="Picture 5" descr="eq03_10.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767013"/>
            <a:ext cx="676751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6" descr="eq03_10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029200"/>
            <a:ext cx="77009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t>The Stockholders</a:t>
            </a:r>
            <a:r>
              <a:rPr lang="ja-JP" altLang="en-US" dirty="0" smtClean="0"/>
              <a:t>’</a:t>
            </a:r>
            <a:r>
              <a:rPr lang="en-US" altLang="ja-JP" dirty="0" smtClean="0"/>
              <a:t> </a:t>
            </a:r>
            <a:r>
              <a:rPr lang="en-US" altLang="ja-JP" dirty="0" smtClean="0"/>
              <a:t>Report</a:t>
            </a:r>
            <a:endParaRPr lang="en-US" altLang="en-US" dirty="0" smtClean="0"/>
          </a:p>
        </p:txBody>
      </p:sp>
      <p:sp>
        <p:nvSpPr>
          <p:cNvPr id="7171" name="Rectangle 3"/>
          <p:cNvSpPr>
            <a:spLocks noGrp="1" noChangeArrowheads="1"/>
          </p:cNvSpPr>
          <p:nvPr>
            <p:ph idx="1"/>
          </p:nvPr>
        </p:nvSpPr>
        <p:spPr/>
        <p:txBody>
          <a:bodyPr/>
          <a:lstStyle/>
          <a:p>
            <a:pPr eaLnBrk="1" hangingPunct="1"/>
            <a:r>
              <a:rPr lang="en-US" altLang="en-US" smtClean="0"/>
              <a:t>The Sarbanes-Oxley Act of 2002, passed to eliminate the many disclosure and conflict of interest problems of corporations, established the Public Company Accounting Oversight Board (PCAOB), which is a not-for-profit corporation that overseas auditors.</a:t>
            </a:r>
          </a:p>
          <a:p>
            <a:pPr eaLnBrk="1" hangingPunct="1"/>
            <a:r>
              <a:rPr lang="en-US" altLang="en-US" smtClean="0"/>
              <a:t>The PCAOB is charged with protecting the interests of investors and furthering the public interest in the preparation of informative, fair, and independent audit reports.</a:t>
            </a:r>
          </a:p>
          <a:p>
            <a:pPr eaLnBrk="1" hangingPunct="1"/>
            <a:endParaRPr lang="en-US" alt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solidFill>
                  <a:srgbClr val="000000"/>
                </a:solidFill>
              </a:rPr>
              <a:t>Table 3.7 Bartlett Company </a:t>
            </a:r>
            <a:br>
              <a:rPr lang="en-US" altLang="en-US" smtClean="0">
                <a:solidFill>
                  <a:srgbClr val="000000"/>
                </a:solidFill>
              </a:rPr>
            </a:br>
            <a:r>
              <a:rPr lang="en-US" altLang="en-US" smtClean="0">
                <a:solidFill>
                  <a:srgbClr val="000000"/>
                </a:solidFill>
              </a:rPr>
              <a:t>Common-Size Income Statements</a:t>
            </a:r>
          </a:p>
        </p:txBody>
      </p:sp>
      <p:pic>
        <p:nvPicPr>
          <p:cNvPr id="50179" name="Picture 5" descr="tbl03_07.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9200"/>
            <a:ext cx="54864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solidFill>
                  <a:srgbClr val="000000"/>
                </a:solidFill>
              </a:rPr>
              <a:t>Profitability Ratios</a:t>
            </a:r>
          </a:p>
        </p:txBody>
      </p:sp>
      <p:sp>
        <p:nvSpPr>
          <p:cNvPr id="51203" name="Rectangle 3"/>
          <p:cNvSpPr>
            <a:spLocks noGrp="1" noChangeArrowheads="1"/>
          </p:cNvSpPr>
          <p:nvPr>
            <p:ph idx="1"/>
          </p:nvPr>
        </p:nvSpPr>
        <p:spPr/>
        <p:txBody>
          <a:bodyPr/>
          <a:lstStyle/>
          <a:p>
            <a:pPr marL="0" indent="0" eaLnBrk="1" hangingPunct="1">
              <a:buFontTx/>
              <a:buNone/>
            </a:pPr>
            <a:r>
              <a:rPr lang="en-US" altLang="en-US" b="1" smtClean="0">
                <a:solidFill>
                  <a:srgbClr val="000000"/>
                </a:solidFill>
              </a:rPr>
              <a:t>Gross profit margin</a:t>
            </a:r>
            <a:r>
              <a:rPr lang="en-US" altLang="en-US" smtClean="0">
                <a:solidFill>
                  <a:srgbClr val="000000"/>
                </a:solidFill>
              </a:rPr>
              <a:t> measures the percentage of each sales dollar remaining after the firm has paid for its goods.</a:t>
            </a:r>
          </a:p>
          <a:p>
            <a:pPr marL="0" indent="0" eaLnBrk="1" hangingPunct="1">
              <a:buFontTx/>
              <a:buNone/>
            </a:pPr>
            <a:endParaRPr lang="en-US" altLang="en-US" smtClean="0">
              <a:solidFill>
                <a:srgbClr val="000000"/>
              </a:solidFill>
            </a:endParaRPr>
          </a:p>
          <a:p>
            <a:pPr lvl="1" eaLnBrk="1" hangingPunct="1"/>
            <a:endParaRPr lang="en-US" altLang="en-US" sz="1800" smtClean="0">
              <a:solidFill>
                <a:srgbClr val="000000"/>
              </a:solidFill>
            </a:endParaRPr>
          </a:p>
          <a:p>
            <a:pPr lvl="1" eaLnBrk="1" hangingPunct="1">
              <a:buFont typeface="Times" pitchFamily="-1" charset="0"/>
              <a:buNone/>
            </a:pPr>
            <a:endParaRPr lang="en-US" altLang="en-US" sz="1800" smtClean="0">
              <a:solidFill>
                <a:srgbClr val="000000"/>
              </a:solidFill>
            </a:endParaRPr>
          </a:p>
          <a:p>
            <a:pPr lvl="1" eaLnBrk="1" hangingPunct="1">
              <a:buFont typeface="Times" pitchFamily="-1" charset="0"/>
              <a:buNone/>
            </a:pPr>
            <a:endParaRPr lang="en-US" altLang="en-US" sz="1800" smtClean="0">
              <a:solidFill>
                <a:srgbClr val="000000"/>
              </a:solidFill>
            </a:endParaRPr>
          </a:p>
          <a:p>
            <a:pPr lvl="1" eaLnBrk="1" hangingPunct="1">
              <a:buFont typeface="Times" pitchFamily="-1" charset="0"/>
              <a:buNone/>
            </a:pPr>
            <a:r>
              <a:rPr lang="en-US" altLang="en-US" smtClean="0">
                <a:solidFill>
                  <a:srgbClr val="000000"/>
                </a:solidFill>
              </a:rPr>
              <a:t>Bartlett Company</a:t>
            </a:r>
            <a:r>
              <a:rPr lang="ja-JP" altLang="en-US" smtClean="0">
                <a:solidFill>
                  <a:srgbClr val="000000"/>
                </a:solidFill>
              </a:rPr>
              <a:t>’</a:t>
            </a:r>
            <a:r>
              <a:rPr lang="en-US" altLang="ja-JP" smtClean="0">
                <a:solidFill>
                  <a:srgbClr val="000000"/>
                </a:solidFill>
              </a:rPr>
              <a:t>s gross profit margin for 2015 is:</a:t>
            </a:r>
            <a:endParaRPr lang="en-US" altLang="en-US" smtClean="0">
              <a:solidFill>
                <a:srgbClr val="000000"/>
              </a:solidFill>
            </a:endParaRPr>
          </a:p>
        </p:txBody>
      </p:sp>
      <p:pic>
        <p:nvPicPr>
          <p:cNvPr id="51204" name="Picture 5" descr="eq03_1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19400"/>
            <a:ext cx="683895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descr="eq03_11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876800"/>
            <a:ext cx="64770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smtClean="0">
                <a:solidFill>
                  <a:srgbClr val="000000"/>
                </a:solidFill>
              </a:rPr>
              <a:t>Profitability Ratios</a:t>
            </a:r>
            <a:endParaRPr lang="en-US" altLang="en-US" dirty="0" smtClean="0">
              <a:solidFill>
                <a:srgbClr val="000000"/>
              </a:solidFill>
            </a:endParaRPr>
          </a:p>
        </p:txBody>
      </p:sp>
      <p:sp>
        <p:nvSpPr>
          <p:cNvPr id="52227" name="Rectangle 3"/>
          <p:cNvSpPr>
            <a:spLocks noGrp="1" noChangeArrowheads="1"/>
          </p:cNvSpPr>
          <p:nvPr>
            <p:ph idx="1"/>
          </p:nvPr>
        </p:nvSpPr>
        <p:spPr/>
        <p:txBody>
          <a:bodyPr/>
          <a:lstStyle/>
          <a:p>
            <a:pPr marL="4763" indent="0" eaLnBrk="1" hangingPunct="1">
              <a:buFontTx/>
              <a:buNone/>
            </a:pPr>
            <a:r>
              <a:rPr lang="en-US" altLang="en-US" b="1" smtClean="0">
                <a:solidFill>
                  <a:srgbClr val="000000"/>
                </a:solidFill>
              </a:rPr>
              <a:t>Operating profit margin</a:t>
            </a:r>
            <a:r>
              <a:rPr lang="en-US" altLang="en-US" smtClean="0">
                <a:solidFill>
                  <a:srgbClr val="000000"/>
                </a:solidFill>
              </a:rPr>
              <a:t> measures the percentage of each sales dollar remaining after all costs and expenses other than interest, taxes, and preferred stock dividends are deducted.</a:t>
            </a:r>
            <a:endParaRPr lang="en-US" altLang="en-US" b="1" smtClean="0">
              <a:solidFill>
                <a:srgbClr val="000000"/>
              </a:solidFill>
            </a:endParaRPr>
          </a:p>
          <a:p>
            <a:pPr marL="571500" lvl="1" indent="0" eaLnBrk="1" hangingPunct="1">
              <a:buFont typeface="Times" pitchFamily="-1" charset="0"/>
              <a:buNone/>
            </a:pPr>
            <a:r>
              <a:rPr lang="en-US" altLang="en-US" smtClean="0">
                <a:solidFill>
                  <a:srgbClr val="000000"/>
                </a:solidFill>
              </a:rPr>
              <a:t/>
            </a:r>
            <a:br>
              <a:rPr lang="en-US" altLang="en-US" smtClean="0">
                <a:solidFill>
                  <a:srgbClr val="000000"/>
                </a:solidFill>
              </a:rPr>
            </a:br>
            <a:r>
              <a:rPr lang="en-US" altLang="en-US" smtClean="0">
                <a:solidFill>
                  <a:srgbClr val="000000"/>
                </a:solidFill>
              </a:rPr>
              <a:t>Operating profit margin = Operating profits  ÷ sales</a:t>
            </a:r>
            <a:br>
              <a:rPr lang="en-US" altLang="en-US" smtClean="0">
                <a:solidFill>
                  <a:srgbClr val="000000"/>
                </a:solidFill>
              </a:rPr>
            </a:br>
            <a:r>
              <a:rPr lang="en-US" altLang="en-US" smtClean="0">
                <a:solidFill>
                  <a:srgbClr val="000000"/>
                </a:solidFill>
              </a:rPr>
              <a:t/>
            </a:r>
            <a:br>
              <a:rPr lang="en-US" altLang="en-US" smtClean="0">
                <a:solidFill>
                  <a:srgbClr val="000000"/>
                </a:solidFill>
              </a:rPr>
            </a:br>
            <a:r>
              <a:rPr lang="en-US" altLang="en-US" smtClean="0">
                <a:solidFill>
                  <a:srgbClr val="000000"/>
                </a:solidFill>
              </a:rPr>
              <a:t>Bartlett Company</a:t>
            </a:r>
            <a:r>
              <a:rPr lang="ja-JP" altLang="en-US" smtClean="0">
                <a:solidFill>
                  <a:srgbClr val="000000"/>
                </a:solidFill>
              </a:rPr>
              <a:t>’</a:t>
            </a:r>
            <a:r>
              <a:rPr lang="en-US" altLang="ja-JP" smtClean="0">
                <a:solidFill>
                  <a:srgbClr val="000000"/>
                </a:solidFill>
              </a:rPr>
              <a:t>s operating profit margin for 2015 is:</a:t>
            </a:r>
            <a:br>
              <a:rPr lang="en-US" altLang="ja-JP" smtClean="0">
                <a:solidFill>
                  <a:srgbClr val="000000"/>
                </a:solidFill>
              </a:rPr>
            </a:br>
            <a:r>
              <a:rPr lang="en-US" altLang="ja-JP" smtClean="0">
                <a:solidFill>
                  <a:srgbClr val="000000"/>
                </a:solidFill>
              </a:rPr>
              <a:t/>
            </a:r>
            <a:br>
              <a:rPr lang="en-US" altLang="ja-JP" smtClean="0">
                <a:solidFill>
                  <a:srgbClr val="000000"/>
                </a:solidFill>
              </a:rPr>
            </a:br>
            <a:r>
              <a:rPr lang="en-US" altLang="ja-JP" smtClean="0">
                <a:solidFill>
                  <a:srgbClr val="000000"/>
                </a:solidFill>
              </a:rPr>
              <a:t>$418,000 ÷ $3,074,000 = 13.6%</a:t>
            </a:r>
            <a:endParaRPr lang="en-US" altLang="ja-JP" sz="1800" smtClean="0">
              <a:solidFill>
                <a:srgbClr val="000000"/>
              </a:solidFill>
            </a:endParaRPr>
          </a:p>
          <a:p>
            <a:pPr marL="571500" lvl="1" indent="0" eaLnBrk="1" hangingPunct="1"/>
            <a:endParaRPr lang="en-US" altLang="en-US" sz="1800" smtClean="0">
              <a:solidFill>
                <a:srgbClr val="0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smtClean="0">
                <a:solidFill>
                  <a:srgbClr val="000000"/>
                </a:solidFill>
              </a:rPr>
              <a:t>Profitability </a:t>
            </a:r>
            <a:r>
              <a:rPr lang="en-US" altLang="en-US" dirty="0" smtClean="0">
                <a:solidFill>
                  <a:srgbClr val="000000"/>
                </a:solidFill>
              </a:rPr>
              <a:t>Ratios</a:t>
            </a:r>
            <a:endParaRPr lang="en-US" altLang="en-US" dirty="0" smtClean="0">
              <a:solidFill>
                <a:srgbClr val="000000"/>
              </a:solidFill>
            </a:endParaRPr>
          </a:p>
        </p:txBody>
      </p:sp>
      <p:sp>
        <p:nvSpPr>
          <p:cNvPr id="53251" name="Rectangle 3"/>
          <p:cNvSpPr>
            <a:spLocks noGrp="1" noChangeArrowheads="1"/>
          </p:cNvSpPr>
          <p:nvPr>
            <p:ph idx="1"/>
          </p:nvPr>
        </p:nvSpPr>
        <p:spPr/>
        <p:txBody>
          <a:bodyPr/>
          <a:lstStyle/>
          <a:p>
            <a:pPr marL="0" indent="0" eaLnBrk="1" hangingPunct="1">
              <a:buFontTx/>
              <a:buNone/>
            </a:pPr>
            <a:r>
              <a:rPr lang="en-US" altLang="en-US" b="1" smtClean="0">
                <a:solidFill>
                  <a:srgbClr val="000000"/>
                </a:solidFill>
              </a:rPr>
              <a:t>Net profit margin</a:t>
            </a:r>
            <a:r>
              <a:rPr lang="en-US" altLang="en-US" smtClean="0">
                <a:solidFill>
                  <a:srgbClr val="000000"/>
                </a:solidFill>
              </a:rPr>
              <a:t> measures the percentage of each sales dollar remaining after all costs and expenses, including interest, taxes, and preferred stock dividends, have been deducted.</a:t>
            </a:r>
            <a:endParaRPr lang="en-US" altLang="en-US" b="1" smtClean="0">
              <a:solidFill>
                <a:srgbClr val="000000"/>
              </a:solidFill>
            </a:endParaRPr>
          </a:p>
          <a:p>
            <a:pPr marL="571500" lvl="1" indent="0" eaLnBrk="1" hangingPunct="1">
              <a:buFont typeface="Times" pitchFamily="-1" charset="0"/>
              <a:buNone/>
            </a:pPr>
            <a:r>
              <a:rPr lang="en-US" altLang="en-US" smtClean="0">
                <a:solidFill>
                  <a:srgbClr val="000000"/>
                </a:solidFill>
              </a:rPr>
              <a:t/>
            </a:r>
            <a:br>
              <a:rPr lang="en-US" altLang="en-US" smtClean="0">
                <a:solidFill>
                  <a:srgbClr val="000000"/>
                </a:solidFill>
              </a:rPr>
            </a:br>
            <a:r>
              <a:rPr lang="en-US" altLang="en-US" smtClean="0">
                <a:solidFill>
                  <a:srgbClr val="000000"/>
                </a:solidFill>
              </a:rPr>
              <a:t>Net profit margin = Earnings available for common </a:t>
            </a:r>
            <a:br>
              <a:rPr lang="en-US" altLang="en-US" smtClean="0">
                <a:solidFill>
                  <a:srgbClr val="000000"/>
                </a:solidFill>
              </a:rPr>
            </a:br>
            <a:r>
              <a:rPr lang="en-US" altLang="en-US" smtClean="0">
                <a:solidFill>
                  <a:srgbClr val="000000"/>
                </a:solidFill>
              </a:rPr>
              <a:t>stockholders </a:t>
            </a:r>
            <a:r>
              <a:rPr lang="en-US" altLang="en-US" sz="1800" smtClean="0">
                <a:solidFill>
                  <a:srgbClr val="000000"/>
                </a:solidFill>
              </a:rPr>
              <a:t>÷</a:t>
            </a:r>
            <a:r>
              <a:rPr lang="en-US" altLang="en-US" smtClean="0">
                <a:solidFill>
                  <a:srgbClr val="000000"/>
                </a:solidFill>
              </a:rPr>
              <a:t> Sales</a:t>
            </a:r>
            <a:br>
              <a:rPr lang="en-US" altLang="en-US" smtClean="0">
                <a:solidFill>
                  <a:srgbClr val="000000"/>
                </a:solidFill>
              </a:rPr>
            </a:br>
            <a:r>
              <a:rPr lang="en-US" altLang="en-US" smtClean="0">
                <a:solidFill>
                  <a:srgbClr val="000000"/>
                </a:solidFill>
              </a:rPr>
              <a:t/>
            </a:r>
            <a:br>
              <a:rPr lang="en-US" altLang="en-US" smtClean="0">
                <a:solidFill>
                  <a:srgbClr val="000000"/>
                </a:solidFill>
              </a:rPr>
            </a:br>
            <a:r>
              <a:rPr lang="en-US" altLang="en-US" smtClean="0">
                <a:solidFill>
                  <a:srgbClr val="000000"/>
                </a:solidFill>
              </a:rPr>
              <a:t>Bartlett Company</a:t>
            </a:r>
            <a:r>
              <a:rPr lang="ja-JP" altLang="en-US" smtClean="0">
                <a:solidFill>
                  <a:srgbClr val="000000"/>
                </a:solidFill>
              </a:rPr>
              <a:t>’</a:t>
            </a:r>
            <a:r>
              <a:rPr lang="en-US" altLang="ja-JP" smtClean="0">
                <a:solidFill>
                  <a:srgbClr val="000000"/>
                </a:solidFill>
              </a:rPr>
              <a:t>s net profit margin for 2015 is:</a:t>
            </a:r>
            <a:br>
              <a:rPr lang="en-US" altLang="ja-JP" smtClean="0">
                <a:solidFill>
                  <a:srgbClr val="000000"/>
                </a:solidFill>
              </a:rPr>
            </a:br>
            <a:r>
              <a:rPr lang="en-US" altLang="ja-JP" smtClean="0">
                <a:solidFill>
                  <a:srgbClr val="000000"/>
                </a:solidFill>
              </a:rPr>
              <a:t/>
            </a:r>
            <a:br>
              <a:rPr lang="en-US" altLang="ja-JP" smtClean="0">
                <a:solidFill>
                  <a:srgbClr val="000000"/>
                </a:solidFill>
              </a:rPr>
            </a:br>
            <a:r>
              <a:rPr lang="en-US" altLang="ja-JP" smtClean="0">
                <a:solidFill>
                  <a:srgbClr val="000000"/>
                </a:solidFill>
              </a:rPr>
              <a:t>$221,000 ÷ $3,074,000 = 0.072 = 7.2%</a:t>
            </a:r>
          </a:p>
          <a:p>
            <a:pPr marL="571500" lvl="1" indent="0" eaLnBrk="1" hangingPunct="1"/>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dirty="0" smtClean="0">
                <a:solidFill>
                  <a:srgbClr val="000000"/>
                </a:solidFill>
              </a:rPr>
              <a:t>Profitability </a:t>
            </a:r>
            <a:r>
              <a:rPr lang="en-US" altLang="en-US" dirty="0" smtClean="0">
                <a:solidFill>
                  <a:srgbClr val="000000"/>
                </a:solidFill>
              </a:rPr>
              <a:t>Ratios</a:t>
            </a:r>
            <a:endParaRPr lang="en-US" altLang="en-US" dirty="0" smtClean="0">
              <a:solidFill>
                <a:srgbClr val="000000"/>
              </a:solidFill>
            </a:endParaRPr>
          </a:p>
        </p:txBody>
      </p:sp>
      <p:sp>
        <p:nvSpPr>
          <p:cNvPr id="54275" name="Rectangle 3"/>
          <p:cNvSpPr>
            <a:spLocks noGrp="1" noChangeArrowheads="1"/>
          </p:cNvSpPr>
          <p:nvPr>
            <p:ph idx="1"/>
          </p:nvPr>
        </p:nvSpPr>
        <p:spPr/>
        <p:txBody>
          <a:bodyPr/>
          <a:lstStyle/>
          <a:p>
            <a:pPr marL="0" indent="0" eaLnBrk="1" hangingPunct="1">
              <a:lnSpc>
                <a:spcPct val="90000"/>
              </a:lnSpc>
              <a:buFontTx/>
              <a:buNone/>
            </a:pPr>
            <a:r>
              <a:rPr lang="en-US" altLang="en-US" b="1" smtClean="0">
                <a:solidFill>
                  <a:srgbClr val="000000"/>
                </a:solidFill>
              </a:rPr>
              <a:t>Earnings per share</a:t>
            </a:r>
            <a:r>
              <a:rPr lang="en-US" altLang="en-US" smtClean="0">
                <a:solidFill>
                  <a:srgbClr val="000000"/>
                </a:solidFill>
              </a:rPr>
              <a:t> represents the number of dollars earned during the period on the behalf of each outstanding share of common stock.</a:t>
            </a:r>
          </a:p>
          <a:p>
            <a:pPr lvl="1" eaLnBrk="1" hangingPunct="1">
              <a:lnSpc>
                <a:spcPct val="90000"/>
              </a:lnSpc>
            </a:pPr>
            <a:endParaRPr lang="en-US" altLang="en-US" smtClean="0">
              <a:solidFill>
                <a:srgbClr val="000000"/>
              </a:solidFill>
            </a:endParaRPr>
          </a:p>
          <a:p>
            <a:pPr lvl="1" eaLnBrk="1" hangingPunct="1">
              <a:lnSpc>
                <a:spcPct val="90000"/>
              </a:lnSpc>
            </a:pPr>
            <a:endParaRPr lang="en-US" altLang="en-US" smtClean="0">
              <a:solidFill>
                <a:srgbClr val="000000"/>
              </a:solidFill>
            </a:endParaRPr>
          </a:p>
          <a:p>
            <a:pPr lvl="1" eaLnBrk="1" hangingPunct="1">
              <a:lnSpc>
                <a:spcPct val="90000"/>
              </a:lnSpc>
            </a:pPr>
            <a:endParaRPr lang="en-US" altLang="en-US" smtClean="0">
              <a:solidFill>
                <a:srgbClr val="000000"/>
              </a:solidFill>
            </a:endParaRPr>
          </a:p>
          <a:p>
            <a:pPr lvl="1" eaLnBrk="1" hangingPunct="1">
              <a:lnSpc>
                <a:spcPct val="90000"/>
              </a:lnSpc>
            </a:pPr>
            <a:endParaRPr lang="en-US" altLang="en-US" smtClean="0">
              <a:solidFill>
                <a:srgbClr val="000000"/>
              </a:solidFill>
            </a:endParaRPr>
          </a:p>
          <a:p>
            <a:pPr lvl="1" eaLnBrk="1" hangingPunct="1">
              <a:lnSpc>
                <a:spcPct val="90000"/>
              </a:lnSpc>
            </a:pPr>
            <a:endParaRPr lang="en-US" altLang="en-US" smtClean="0">
              <a:solidFill>
                <a:srgbClr val="000000"/>
              </a:solidFill>
            </a:endParaRPr>
          </a:p>
          <a:p>
            <a:pPr lvl="1" eaLnBrk="1" hangingPunct="1">
              <a:lnSpc>
                <a:spcPct val="90000"/>
              </a:lnSpc>
              <a:buFont typeface="Times" pitchFamily="-1" charset="0"/>
              <a:buNone/>
            </a:pPr>
            <a:r>
              <a:rPr lang="en-US" altLang="en-US" smtClean="0">
                <a:solidFill>
                  <a:srgbClr val="000000"/>
                </a:solidFill>
              </a:rPr>
              <a:t>Bartlett Company</a:t>
            </a:r>
            <a:r>
              <a:rPr lang="ja-JP" altLang="en-US" smtClean="0">
                <a:solidFill>
                  <a:srgbClr val="000000"/>
                </a:solidFill>
              </a:rPr>
              <a:t>’</a:t>
            </a:r>
            <a:r>
              <a:rPr lang="en-US" altLang="ja-JP" smtClean="0">
                <a:solidFill>
                  <a:srgbClr val="000000"/>
                </a:solidFill>
              </a:rPr>
              <a:t>s earnings per share (EPS) in 2015 is:</a:t>
            </a:r>
          </a:p>
          <a:p>
            <a:pPr lvl="3" eaLnBrk="1" hangingPunct="1">
              <a:lnSpc>
                <a:spcPct val="90000"/>
              </a:lnSpc>
              <a:buFont typeface="Times" pitchFamily="-1" charset="0"/>
              <a:buNone/>
            </a:pPr>
            <a:endParaRPr lang="en-US" altLang="en-US" sz="1800" smtClean="0">
              <a:solidFill>
                <a:srgbClr val="000000"/>
              </a:solidFill>
            </a:endParaRPr>
          </a:p>
          <a:p>
            <a:pPr lvl="3" algn="ctr" eaLnBrk="1" hangingPunct="1">
              <a:lnSpc>
                <a:spcPct val="90000"/>
              </a:lnSpc>
              <a:buFont typeface="Times" pitchFamily="-1" charset="0"/>
              <a:buNone/>
            </a:pPr>
            <a:r>
              <a:rPr lang="en-US" altLang="en-US" sz="1800" smtClean="0">
                <a:solidFill>
                  <a:srgbClr val="000000"/>
                </a:solidFill>
              </a:rPr>
              <a:t>$221,000 ÷ 76,262 = $2.90</a:t>
            </a:r>
          </a:p>
          <a:p>
            <a:pPr lvl="1" eaLnBrk="1" hangingPunct="1">
              <a:lnSpc>
                <a:spcPct val="90000"/>
              </a:lnSpc>
            </a:pPr>
            <a:endParaRPr lang="en-US" altLang="en-US" smtClean="0">
              <a:solidFill>
                <a:srgbClr val="000000"/>
              </a:solidFill>
            </a:endParaRPr>
          </a:p>
          <a:p>
            <a:pPr lvl="1" eaLnBrk="1" hangingPunct="1">
              <a:lnSpc>
                <a:spcPct val="90000"/>
              </a:lnSpc>
            </a:pPr>
            <a:endParaRPr lang="en-US" altLang="en-US" smtClean="0">
              <a:solidFill>
                <a:srgbClr val="000000"/>
              </a:solidFill>
            </a:endParaRPr>
          </a:p>
        </p:txBody>
      </p:sp>
      <p:pic>
        <p:nvPicPr>
          <p:cNvPr id="54276" name="Picture 4" descr="eq03_1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19400"/>
            <a:ext cx="68961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dirty="0" smtClean="0">
                <a:solidFill>
                  <a:srgbClr val="000000"/>
                </a:solidFill>
              </a:rPr>
              <a:t>Profitability </a:t>
            </a:r>
            <a:r>
              <a:rPr lang="en-US" altLang="en-US" dirty="0" smtClean="0">
                <a:solidFill>
                  <a:srgbClr val="000000"/>
                </a:solidFill>
              </a:rPr>
              <a:t>Ratios</a:t>
            </a:r>
            <a:endParaRPr lang="en-US" altLang="en-US" dirty="0" smtClean="0">
              <a:solidFill>
                <a:srgbClr val="000000"/>
              </a:solidFill>
            </a:endParaRPr>
          </a:p>
        </p:txBody>
      </p:sp>
      <p:sp>
        <p:nvSpPr>
          <p:cNvPr id="55299" name="Rectangle 3"/>
          <p:cNvSpPr>
            <a:spLocks noGrp="1" noChangeArrowheads="1"/>
          </p:cNvSpPr>
          <p:nvPr>
            <p:ph idx="1"/>
          </p:nvPr>
        </p:nvSpPr>
        <p:spPr/>
        <p:txBody>
          <a:bodyPr/>
          <a:lstStyle/>
          <a:p>
            <a:pPr marL="0" indent="0" eaLnBrk="1" hangingPunct="1">
              <a:buFontTx/>
              <a:buNone/>
            </a:pPr>
            <a:r>
              <a:rPr lang="en-US" altLang="en-US" smtClean="0">
                <a:solidFill>
                  <a:srgbClr val="000000"/>
                </a:solidFill>
              </a:rPr>
              <a:t>The </a:t>
            </a:r>
            <a:r>
              <a:rPr lang="en-US" altLang="en-US" b="1" smtClean="0">
                <a:solidFill>
                  <a:srgbClr val="000000"/>
                </a:solidFill>
              </a:rPr>
              <a:t>return on total assets </a:t>
            </a:r>
            <a:r>
              <a:rPr lang="en-US" altLang="en-US" smtClean="0">
                <a:solidFill>
                  <a:srgbClr val="000000"/>
                </a:solidFill>
              </a:rPr>
              <a:t>measures the overall effectiveness of management in generating profits with its available assets.</a:t>
            </a:r>
          </a:p>
          <a:p>
            <a:pPr marL="571500" lvl="1" indent="0" eaLnBrk="1" hangingPunct="1">
              <a:buFont typeface="Times" pitchFamily="-1" charset="0"/>
              <a:buNone/>
            </a:pPr>
            <a:r>
              <a:rPr lang="en-US" altLang="en-US" smtClean="0">
                <a:solidFill>
                  <a:srgbClr val="000000"/>
                </a:solidFill>
              </a:rPr>
              <a:t/>
            </a:r>
            <a:br>
              <a:rPr lang="en-US" altLang="en-US" smtClean="0">
                <a:solidFill>
                  <a:srgbClr val="000000"/>
                </a:solidFill>
              </a:rPr>
            </a:br>
            <a:r>
              <a:rPr lang="en-US" altLang="en-US" smtClean="0">
                <a:solidFill>
                  <a:srgbClr val="000000"/>
                </a:solidFill>
              </a:rPr>
              <a:t>Return on total assets (ROA) = Earnings available for common stockholders ÷ Total assets</a:t>
            </a:r>
            <a:br>
              <a:rPr lang="en-US" altLang="en-US" smtClean="0">
                <a:solidFill>
                  <a:srgbClr val="000000"/>
                </a:solidFill>
              </a:rPr>
            </a:br>
            <a:r>
              <a:rPr lang="en-US" altLang="en-US" smtClean="0">
                <a:solidFill>
                  <a:srgbClr val="000000"/>
                </a:solidFill>
              </a:rPr>
              <a:t/>
            </a:r>
            <a:br>
              <a:rPr lang="en-US" altLang="en-US" smtClean="0">
                <a:solidFill>
                  <a:srgbClr val="000000"/>
                </a:solidFill>
              </a:rPr>
            </a:br>
            <a:r>
              <a:rPr lang="en-US" altLang="en-US" smtClean="0">
                <a:solidFill>
                  <a:srgbClr val="000000"/>
                </a:solidFill>
              </a:rPr>
              <a:t>Bartlett Company</a:t>
            </a:r>
            <a:r>
              <a:rPr lang="ja-JP" altLang="en-US" smtClean="0">
                <a:solidFill>
                  <a:srgbClr val="000000"/>
                </a:solidFill>
              </a:rPr>
              <a:t>’</a:t>
            </a:r>
            <a:r>
              <a:rPr lang="en-US" altLang="ja-JP" smtClean="0">
                <a:solidFill>
                  <a:srgbClr val="000000"/>
                </a:solidFill>
              </a:rPr>
              <a:t>s return on total assets in 2015 is:</a:t>
            </a:r>
            <a:br>
              <a:rPr lang="en-US" altLang="ja-JP" smtClean="0">
                <a:solidFill>
                  <a:srgbClr val="000000"/>
                </a:solidFill>
              </a:rPr>
            </a:br>
            <a:r>
              <a:rPr lang="en-US" altLang="ja-JP" smtClean="0">
                <a:solidFill>
                  <a:srgbClr val="000000"/>
                </a:solidFill>
              </a:rPr>
              <a:t/>
            </a:r>
            <a:br>
              <a:rPr lang="en-US" altLang="ja-JP" smtClean="0">
                <a:solidFill>
                  <a:srgbClr val="000000"/>
                </a:solidFill>
              </a:rPr>
            </a:br>
            <a:r>
              <a:rPr lang="en-US" altLang="ja-JP" smtClean="0">
                <a:solidFill>
                  <a:srgbClr val="000000"/>
                </a:solidFill>
              </a:rPr>
              <a:t>$221,000 ÷ $3,597,000 = 0.061 = 6.1%</a:t>
            </a:r>
          </a:p>
          <a:p>
            <a:pPr marL="571500" lvl="1" indent="0" eaLnBrk="1" hangingPunct="1"/>
            <a:endParaRPr lang="en-US" altLang="en-US" sz="1800" smtClean="0">
              <a:solidFill>
                <a:srgbClr val="000000"/>
              </a:solidFill>
            </a:endParaRPr>
          </a:p>
          <a:p>
            <a:pPr marL="571500" lvl="1" indent="0" eaLnBrk="1" hangingPunct="1"/>
            <a:endParaRPr lang="en-US" altLang="en-US" sz="1800" smtClean="0">
              <a:solidFill>
                <a:srgbClr val="0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dirty="0" smtClean="0">
                <a:solidFill>
                  <a:srgbClr val="000000"/>
                </a:solidFill>
              </a:rPr>
              <a:t>Profitability </a:t>
            </a:r>
            <a:r>
              <a:rPr lang="en-US" altLang="en-US" dirty="0" smtClean="0">
                <a:solidFill>
                  <a:srgbClr val="000000"/>
                </a:solidFill>
              </a:rPr>
              <a:t>Ratios</a:t>
            </a:r>
            <a:endParaRPr lang="en-US" altLang="en-US" dirty="0" smtClean="0">
              <a:solidFill>
                <a:srgbClr val="000000"/>
              </a:solidFill>
            </a:endParaRPr>
          </a:p>
        </p:txBody>
      </p:sp>
      <p:sp>
        <p:nvSpPr>
          <p:cNvPr id="56323" name="Rectangle 3"/>
          <p:cNvSpPr>
            <a:spLocks noGrp="1" noChangeArrowheads="1"/>
          </p:cNvSpPr>
          <p:nvPr>
            <p:ph idx="1"/>
          </p:nvPr>
        </p:nvSpPr>
        <p:spPr/>
        <p:txBody>
          <a:bodyPr/>
          <a:lstStyle/>
          <a:p>
            <a:pPr marL="0" indent="0" eaLnBrk="1" hangingPunct="1">
              <a:lnSpc>
                <a:spcPct val="90000"/>
              </a:lnSpc>
              <a:buFontTx/>
              <a:buNone/>
            </a:pPr>
            <a:r>
              <a:rPr lang="en-US" altLang="en-US" smtClean="0">
                <a:solidFill>
                  <a:srgbClr val="000000"/>
                </a:solidFill>
              </a:rPr>
              <a:t>The </a:t>
            </a:r>
            <a:r>
              <a:rPr lang="en-US" altLang="en-US" b="1" smtClean="0">
                <a:solidFill>
                  <a:srgbClr val="000000"/>
                </a:solidFill>
              </a:rPr>
              <a:t>return on equity</a:t>
            </a:r>
            <a:r>
              <a:rPr lang="en-US" altLang="en-US" smtClean="0">
                <a:solidFill>
                  <a:srgbClr val="000000"/>
                </a:solidFill>
              </a:rPr>
              <a:t> measures the return earned on common stockholders</a:t>
            </a:r>
            <a:r>
              <a:rPr lang="ja-JP" altLang="en-US" smtClean="0">
                <a:solidFill>
                  <a:srgbClr val="000000"/>
                </a:solidFill>
              </a:rPr>
              <a:t>’</a:t>
            </a:r>
            <a:r>
              <a:rPr lang="en-US" altLang="ja-JP" smtClean="0">
                <a:solidFill>
                  <a:srgbClr val="000000"/>
                </a:solidFill>
              </a:rPr>
              <a:t> investment in the firm.</a:t>
            </a:r>
          </a:p>
          <a:p>
            <a:pPr marL="571500" lvl="1" indent="0" eaLnBrk="1" hangingPunct="1">
              <a:lnSpc>
                <a:spcPct val="90000"/>
              </a:lnSpc>
              <a:buFont typeface="Times" pitchFamily="-1" charset="0"/>
              <a:buNone/>
            </a:pPr>
            <a:r>
              <a:rPr lang="en-US" altLang="en-US" smtClean="0">
                <a:solidFill>
                  <a:srgbClr val="000000"/>
                </a:solidFill>
              </a:rPr>
              <a:t/>
            </a:r>
            <a:br>
              <a:rPr lang="en-US" altLang="en-US" smtClean="0">
                <a:solidFill>
                  <a:srgbClr val="000000"/>
                </a:solidFill>
              </a:rPr>
            </a:br>
            <a:r>
              <a:rPr lang="en-US" altLang="en-US" smtClean="0">
                <a:solidFill>
                  <a:srgbClr val="000000"/>
                </a:solidFill>
              </a:rPr>
              <a:t>Return on Equity (ROE) = Earnings available for common stockholders </a:t>
            </a:r>
            <a:r>
              <a:rPr lang="en-US" altLang="en-US" sz="1800" smtClean="0">
                <a:solidFill>
                  <a:srgbClr val="000000"/>
                </a:solidFill>
              </a:rPr>
              <a:t>÷</a:t>
            </a:r>
            <a:r>
              <a:rPr lang="en-US" altLang="en-US" smtClean="0">
                <a:solidFill>
                  <a:srgbClr val="000000"/>
                </a:solidFill>
              </a:rPr>
              <a:t> Common stock equity</a:t>
            </a:r>
            <a:br>
              <a:rPr lang="en-US" altLang="en-US" smtClean="0">
                <a:solidFill>
                  <a:srgbClr val="000000"/>
                </a:solidFill>
              </a:rPr>
            </a:br>
            <a:r>
              <a:rPr lang="en-US" altLang="en-US" smtClean="0">
                <a:solidFill>
                  <a:srgbClr val="000000"/>
                </a:solidFill>
              </a:rPr>
              <a:t/>
            </a:r>
            <a:br>
              <a:rPr lang="en-US" altLang="en-US" smtClean="0">
                <a:solidFill>
                  <a:srgbClr val="000000"/>
                </a:solidFill>
              </a:rPr>
            </a:br>
            <a:r>
              <a:rPr lang="en-US" altLang="en-US" smtClean="0">
                <a:solidFill>
                  <a:srgbClr val="000000"/>
                </a:solidFill>
              </a:rPr>
              <a:t>This ratio for Bartlett Company in 2015 is:</a:t>
            </a:r>
            <a:br>
              <a:rPr lang="en-US" altLang="en-US" smtClean="0">
                <a:solidFill>
                  <a:srgbClr val="000000"/>
                </a:solidFill>
              </a:rPr>
            </a:br>
            <a:r>
              <a:rPr lang="en-US" altLang="en-US" smtClean="0">
                <a:solidFill>
                  <a:srgbClr val="000000"/>
                </a:solidFill>
              </a:rPr>
              <a:t/>
            </a:r>
            <a:br>
              <a:rPr lang="en-US" altLang="en-US" smtClean="0">
                <a:solidFill>
                  <a:srgbClr val="000000"/>
                </a:solidFill>
              </a:rPr>
            </a:br>
            <a:r>
              <a:rPr lang="en-US" altLang="en-US" smtClean="0">
                <a:solidFill>
                  <a:srgbClr val="000000"/>
                </a:solidFill>
              </a:rPr>
              <a:t>$221,000 </a:t>
            </a:r>
            <a:r>
              <a:rPr lang="en-US" altLang="en-US" sz="1800" smtClean="0">
                <a:solidFill>
                  <a:srgbClr val="000000"/>
                </a:solidFill>
              </a:rPr>
              <a:t>÷</a:t>
            </a:r>
            <a:r>
              <a:rPr lang="en-US" altLang="en-US" smtClean="0">
                <a:solidFill>
                  <a:srgbClr val="000000"/>
                </a:solidFill>
              </a:rPr>
              <a:t> $1,754,000 = 0.126 = 12.6%</a:t>
            </a:r>
          </a:p>
          <a:p>
            <a:pPr marL="571500" lvl="1" indent="0" eaLnBrk="1" hangingPunct="1">
              <a:lnSpc>
                <a:spcPct val="90000"/>
              </a:lnSpc>
              <a:buFont typeface="Times" pitchFamily="-1" charset="0"/>
              <a:buNone/>
            </a:pPr>
            <a:endParaRPr lang="en-US" altLang="en-US" smtClean="0">
              <a:solidFill>
                <a:srgbClr val="000000"/>
              </a:solidFill>
            </a:endParaRPr>
          </a:p>
          <a:p>
            <a:pPr marL="571500" lvl="1" indent="0" eaLnBrk="1" hangingPunct="1">
              <a:lnSpc>
                <a:spcPct val="90000"/>
              </a:lnSpc>
              <a:buFont typeface="Times" pitchFamily="-1" charset="0"/>
              <a:buNone/>
            </a:pPr>
            <a:endParaRPr lang="en-US" altLang="en-US" sz="1800" smtClean="0">
              <a:solidFill>
                <a:srgbClr val="0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solidFill>
                  <a:srgbClr val="000000"/>
                </a:solidFill>
              </a:rPr>
              <a:t>Market Ratios</a:t>
            </a:r>
          </a:p>
        </p:txBody>
      </p:sp>
      <p:sp>
        <p:nvSpPr>
          <p:cNvPr id="57347" name="Rectangle 3"/>
          <p:cNvSpPr>
            <a:spLocks noGrp="1" noChangeArrowheads="1"/>
          </p:cNvSpPr>
          <p:nvPr>
            <p:ph idx="1"/>
          </p:nvPr>
        </p:nvSpPr>
        <p:spPr/>
        <p:txBody>
          <a:bodyPr/>
          <a:lstStyle/>
          <a:p>
            <a:pPr marL="0" indent="0" eaLnBrk="1" hangingPunct="1">
              <a:lnSpc>
                <a:spcPct val="90000"/>
              </a:lnSpc>
              <a:buFontTx/>
              <a:buNone/>
            </a:pPr>
            <a:r>
              <a:rPr lang="en-US" altLang="en-US" smtClean="0">
                <a:solidFill>
                  <a:srgbClr val="000000"/>
                </a:solidFill>
              </a:rPr>
              <a:t>The </a:t>
            </a:r>
            <a:r>
              <a:rPr lang="en-US" altLang="en-US" b="1" smtClean="0">
                <a:solidFill>
                  <a:srgbClr val="000000"/>
                </a:solidFill>
              </a:rPr>
              <a:t>price/earnings (P/E) ratio</a:t>
            </a:r>
            <a:r>
              <a:rPr lang="en-US" altLang="en-US" smtClean="0">
                <a:solidFill>
                  <a:srgbClr val="000000"/>
                </a:solidFill>
              </a:rPr>
              <a:t> measures the amount that investors are willing to pay for each dollar of a firm</a:t>
            </a:r>
            <a:r>
              <a:rPr lang="ja-JP" altLang="en-US" smtClean="0">
                <a:solidFill>
                  <a:srgbClr val="000000"/>
                </a:solidFill>
              </a:rPr>
              <a:t>’</a:t>
            </a:r>
            <a:r>
              <a:rPr lang="en-US" altLang="ja-JP" smtClean="0">
                <a:solidFill>
                  <a:srgbClr val="000000"/>
                </a:solidFill>
              </a:rPr>
              <a:t>s earnings.</a:t>
            </a:r>
          </a:p>
          <a:p>
            <a:pPr marL="0" indent="0" eaLnBrk="1" hangingPunct="1">
              <a:lnSpc>
                <a:spcPct val="90000"/>
              </a:lnSpc>
            </a:pPr>
            <a:endParaRPr lang="en-US" altLang="en-US" sz="2000" smtClean="0">
              <a:solidFill>
                <a:srgbClr val="000000"/>
              </a:solidFill>
            </a:endParaRPr>
          </a:p>
          <a:p>
            <a:pPr marL="571500" lvl="1" indent="0" eaLnBrk="1" hangingPunct="1">
              <a:lnSpc>
                <a:spcPct val="90000"/>
              </a:lnSpc>
              <a:buFont typeface="Times" pitchFamily="-1" charset="0"/>
              <a:buNone/>
            </a:pPr>
            <a:r>
              <a:rPr lang="en-US" altLang="en-US" smtClean="0">
                <a:solidFill>
                  <a:srgbClr val="000000"/>
                </a:solidFill>
              </a:rPr>
              <a:t>Price Earnings (P/E) Ratio = Market price per share of common stock ÷ Earnings per share</a:t>
            </a:r>
            <a:br>
              <a:rPr lang="en-US" altLang="en-US" smtClean="0">
                <a:solidFill>
                  <a:srgbClr val="000000"/>
                </a:solidFill>
              </a:rPr>
            </a:br>
            <a:r>
              <a:rPr lang="en-US" altLang="en-US" smtClean="0">
                <a:solidFill>
                  <a:srgbClr val="000000"/>
                </a:solidFill>
              </a:rPr>
              <a:t/>
            </a:r>
            <a:br>
              <a:rPr lang="en-US" altLang="en-US" smtClean="0">
                <a:solidFill>
                  <a:srgbClr val="000000"/>
                </a:solidFill>
              </a:rPr>
            </a:br>
            <a:r>
              <a:rPr lang="en-US" altLang="en-US" smtClean="0"/>
              <a:t>If Bartlett Company</a:t>
            </a:r>
            <a:r>
              <a:rPr lang="ja-JP" altLang="en-US" smtClean="0"/>
              <a:t>’</a:t>
            </a:r>
            <a:r>
              <a:rPr lang="en-US" altLang="ja-JP" smtClean="0"/>
              <a:t>s common stock at the end of 2015 was selling at $32.25, using the EPS of $2.90, the P/E ratio at </a:t>
            </a:r>
            <a:br>
              <a:rPr lang="en-US" altLang="ja-JP" smtClean="0"/>
            </a:br>
            <a:r>
              <a:rPr lang="en-US" altLang="ja-JP" smtClean="0"/>
              <a:t>year-end 2015 is:</a:t>
            </a:r>
            <a:r>
              <a:rPr lang="en-US" altLang="ja-JP" smtClean="0">
                <a:solidFill>
                  <a:srgbClr val="000000"/>
                </a:solidFill>
              </a:rPr>
              <a:t/>
            </a:r>
            <a:br>
              <a:rPr lang="en-US" altLang="ja-JP" smtClean="0">
                <a:solidFill>
                  <a:srgbClr val="000000"/>
                </a:solidFill>
              </a:rPr>
            </a:br>
            <a:r>
              <a:rPr lang="en-US" altLang="ja-JP" smtClean="0">
                <a:solidFill>
                  <a:srgbClr val="000000"/>
                </a:solidFill>
              </a:rPr>
              <a:t/>
            </a:r>
            <a:br>
              <a:rPr lang="en-US" altLang="ja-JP" smtClean="0">
                <a:solidFill>
                  <a:srgbClr val="000000"/>
                </a:solidFill>
              </a:rPr>
            </a:br>
            <a:r>
              <a:rPr lang="en-US" altLang="ja-JP" smtClean="0">
                <a:solidFill>
                  <a:srgbClr val="000000"/>
                </a:solidFill>
              </a:rPr>
              <a:t>$32.25 ÷ $2.90 = 11.12</a:t>
            </a:r>
          </a:p>
          <a:p>
            <a:pPr marL="571500" lvl="1" indent="0" eaLnBrk="1" hangingPunct="1">
              <a:lnSpc>
                <a:spcPct val="90000"/>
              </a:lnSpc>
            </a:pPr>
            <a:endParaRPr lang="en-US" altLang="en-US" smtClean="0">
              <a:solidFill>
                <a:srgbClr val="000000"/>
              </a:solidFill>
            </a:endParaRPr>
          </a:p>
          <a:p>
            <a:pPr marL="571500" lvl="1" indent="0" eaLnBrk="1" hangingPunct="1">
              <a:lnSpc>
                <a:spcPct val="90000"/>
              </a:lnSpc>
            </a:pPr>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dirty="0" smtClean="0">
                <a:solidFill>
                  <a:srgbClr val="000000"/>
                </a:solidFill>
              </a:rPr>
              <a:t>Market </a:t>
            </a:r>
            <a:r>
              <a:rPr lang="en-US" altLang="en-US" dirty="0" smtClean="0">
                <a:solidFill>
                  <a:srgbClr val="000000"/>
                </a:solidFill>
              </a:rPr>
              <a:t>Ratios</a:t>
            </a:r>
            <a:endParaRPr lang="en-US" altLang="en-US" dirty="0" smtClean="0">
              <a:solidFill>
                <a:srgbClr val="000000"/>
              </a:solidFill>
            </a:endParaRPr>
          </a:p>
        </p:txBody>
      </p:sp>
      <p:sp>
        <p:nvSpPr>
          <p:cNvPr id="58371" name="Rectangle 3"/>
          <p:cNvSpPr>
            <a:spLocks noGrp="1" noChangeArrowheads="1"/>
          </p:cNvSpPr>
          <p:nvPr>
            <p:ph idx="1"/>
          </p:nvPr>
        </p:nvSpPr>
        <p:spPr/>
        <p:txBody>
          <a:bodyPr/>
          <a:lstStyle/>
          <a:p>
            <a:pPr indent="0" eaLnBrk="1" hangingPunct="1">
              <a:lnSpc>
                <a:spcPct val="90000"/>
              </a:lnSpc>
              <a:buFontTx/>
              <a:buNone/>
            </a:pPr>
            <a:r>
              <a:rPr lang="en-US" altLang="en-US" smtClean="0">
                <a:solidFill>
                  <a:srgbClr val="000000"/>
                </a:solidFill>
              </a:rPr>
              <a:t>The </a:t>
            </a:r>
            <a:r>
              <a:rPr lang="en-US" altLang="en-US" b="1" smtClean="0">
                <a:solidFill>
                  <a:srgbClr val="000000"/>
                </a:solidFill>
              </a:rPr>
              <a:t>market/book (M/B) ratio</a:t>
            </a:r>
            <a:r>
              <a:rPr lang="en-US" altLang="en-US" smtClean="0">
                <a:solidFill>
                  <a:srgbClr val="000000"/>
                </a:solidFill>
              </a:rPr>
              <a:t> provides an assessment of how investors view the firm</a:t>
            </a:r>
            <a:r>
              <a:rPr lang="ja-JP" altLang="en-US" smtClean="0">
                <a:solidFill>
                  <a:srgbClr val="000000"/>
                </a:solidFill>
              </a:rPr>
              <a:t>’</a:t>
            </a:r>
            <a:r>
              <a:rPr lang="en-US" altLang="ja-JP" smtClean="0">
                <a:solidFill>
                  <a:srgbClr val="000000"/>
                </a:solidFill>
              </a:rPr>
              <a:t>s performance.</a:t>
            </a:r>
          </a:p>
          <a:p>
            <a:pPr indent="0" eaLnBrk="1" hangingPunct="1">
              <a:lnSpc>
                <a:spcPct val="90000"/>
              </a:lnSpc>
              <a:buFontTx/>
              <a:buNone/>
            </a:pPr>
            <a:endParaRPr lang="en-US" altLang="en-US" smtClean="0">
              <a:solidFill>
                <a:srgbClr val="000000"/>
              </a:solidFill>
            </a:endParaRPr>
          </a:p>
          <a:p>
            <a:pPr lvl="1" eaLnBrk="1" hangingPunct="1">
              <a:lnSpc>
                <a:spcPct val="90000"/>
              </a:lnSpc>
            </a:pPr>
            <a:endParaRPr lang="en-US" altLang="en-US" smtClean="0"/>
          </a:p>
          <a:p>
            <a:pPr lvl="1" eaLnBrk="1" hangingPunct="1">
              <a:lnSpc>
                <a:spcPct val="90000"/>
              </a:lnSpc>
            </a:pPr>
            <a:endParaRPr lang="en-US" altLang="en-US" smtClean="0"/>
          </a:p>
          <a:p>
            <a:pPr lvl="1" eaLnBrk="1" hangingPunct="1">
              <a:lnSpc>
                <a:spcPct val="90000"/>
              </a:lnSpc>
              <a:buFont typeface="Times" pitchFamily="-1" charset="0"/>
              <a:buNone/>
            </a:pPr>
            <a:r>
              <a:rPr lang="en-US" altLang="en-US" smtClean="0"/>
              <a:t>where,</a:t>
            </a:r>
          </a:p>
          <a:p>
            <a:pPr lvl="1" eaLnBrk="1" hangingPunct="1">
              <a:lnSpc>
                <a:spcPct val="90000"/>
              </a:lnSpc>
            </a:pPr>
            <a:endParaRPr lang="en-US" altLang="en-US" smtClean="0"/>
          </a:p>
          <a:p>
            <a:pPr lvl="1" eaLnBrk="1" hangingPunct="1">
              <a:lnSpc>
                <a:spcPct val="90000"/>
              </a:lnSpc>
            </a:pPr>
            <a:endParaRPr lang="en-US" altLang="en-US" smtClean="0">
              <a:solidFill>
                <a:srgbClr val="000000"/>
              </a:solidFill>
            </a:endParaRPr>
          </a:p>
          <a:p>
            <a:pPr lvl="1" eaLnBrk="1" hangingPunct="1">
              <a:lnSpc>
                <a:spcPct val="90000"/>
              </a:lnSpc>
            </a:pPr>
            <a:endParaRPr lang="en-US" altLang="en-US" smtClean="0">
              <a:solidFill>
                <a:srgbClr val="000000"/>
              </a:solidFill>
            </a:endParaRPr>
          </a:p>
          <a:p>
            <a:pPr lvl="1" eaLnBrk="1" hangingPunct="1">
              <a:lnSpc>
                <a:spcPct val="90000"/>
              </a:lnSpc>
            </a:pPr>
            <a:endParaRPr lang="en-US" altLang="en-US" smtClean="0">
              <a:solidFill>
                <a:srgbClr val="000000"/>
              </a:solidFill>
            </a:endParaRPr>
          </a:p>
          <a:p>
            <a:pPr lvl="1" eaLnBrk="1" hangingPunct="1">
              <a:lnSpc>
                <a:spcPct val="90000"/>
              </a:lnSpc>
            </a:pPr>
            <a:endParaRPr lang="en-US" altLang="en-US" smtClean="0">
              <a:solidFill>
                <a:srgbClr val="000000"/>
              </a:solidFill>
            </a:endParaRPr>
          </a:p>
        </p:txBody>
      </p:sp>
      <p:pic>
        <p:nvPicPr>
          <p:cNvPr id="58372" name="Picture 5" descr="eq03_18.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962400"/>
            <a:ext cx="789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7" descr="eq03_19.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0800"/>
            <a:ext cx="78486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dirty="0" smtClean="0">
                <a:solidFill>
                  <a:srgbClr val="000000"/>
                </a:solidFill>
              </a:rPr>
              <a:t>Market </a:t>
            </a:r>
            <a:r>
              <a:rPr lang="en-US" altLang="en-US" dirty="0" smtClean="0">
                <a:solidFill>
                  <a:srgbClr val="000000"/>
                </a:solidFill>
              </a:rPr>
              <a:t>Ratios</a:t>
            </a:r>
            <a:endParaRPr lang="en-US" altLang="en-US" dirty="0" smtClean="0">
              <a:solidFill>
                <a:srgbClr val="000000"/>
              </a:solidFill>
            </a:endParaRPr>
          </a:p>
        </p:txBody>
      </p:sp>
      <p:sp>
        <p:nvSpPr>
          <p:cNvPr id="59395" name="Rectangle 3"/>
          <p:cNvSpPr>
            <a:spLocks noGrp="1" noChangeArrowheads="1"/>
          </p:cNvSpPr>
          <p:nvPr>
            <p:ph idx="1"/>
          </p:nvPr>
        </p:nvSpPr>
        <p:spPr/>
        <p:txBody>
          <a:bodyPr/>
          <a:lstStyle/>
          <a:p>
            <a:pPr marL="457200" indent="-457200" eaLnBrk="1" hangingPunct="1"/>
            <a:r>
              <a:rPr lang="en-US" altLang="en-US" smtClean="0">
                <a:solidFill>
                  <a:srgbClr val="000000"/>
                </a:solidFill>
              </a:rPr>
              <a:t>Substituting the appropriate values for Bartlett Company from its 2015 balance sheet, we get:</a:t>
            </a:r>
          </a:p>
          <a:p>
            <a:pPr marL="457200" indent="-457200" eaLnBrk="1" hangingPunct="1"/>
            <a:endParaRPr lang="en-US" altLang="en-US" smtClean="0">
              <a:solidFill>
                <a:srgbClr val="000000"/>
              </a:solidFill>
            </a:endParaRPr>
          </a:p>
          <a:p>
            <a:pPr marL="457200" indent="-457200" eaLnBrk="1" hangingPunct="1"/>
            <a:endParaRPr lang="en-US" altLang="en-US" smtClean="0"/>
          </a:p>
          <a:p>
            <a:pPr marL="457200" indent="-457200" eaLnBrk="1" hangingPunct="1"/>
            <a:endParaRPr lang="en-US" altLang="en-US" smtClean="0"/>
          </a:p>
          <a:p>
            <a:pPr marL="457200" indent="-457200" eaLnBrk="1" hangingPunct="1"/>
            <a:r>
              <a:rPr lang="en-US" altLang="en-US" smtClean="0"/>
              <a:t>Substituting Bartlett Company</a:t>
            </a:r>
            <a:r>
              <a:rPr lang="ja-JP" altLang="en-US" smtClean="0"/>
              <a:t>’</a:t>
            </a:r>
            <a:r>
              <a:rPr lang="en-US" altLang="ja-JP" smtClean="0"/>
              <a:t>s end of 2015 common stock price of $32.25 and its $23.00 book value per share of common stock (calculated above) into the M/B ratio formula, we get:</a:t>
            </a:r>
            <a:br>
              <a:rPr lang="en-US" altLang="ja-JP" smtClean="0"/>
            </a:br>
            <a:r>
              <a:rPr lang="en-US" altLang="ja-JP" smtClean="0"/>
              <a:t/>
            </a:r>
            <a:br>
              <a:rPr lang="en-US" altLang="ja-JP" smtClean="0"/>
            </a:br>
            <a:r>
              <a:rPr lang="en-US" altLang="ja-JP" smtClean="0"/>
              <a:t>$32.25 </a:t>
            </a:r>
            <a:r>
              <a:rPr lang="en-US" altLang="ja-JP" smtClean="0">
                <a:solidFill>
                  <a:srgbClr val="000000"/>
                </a:solidFill>
              </a:rPr>
              <a:t>÷</a:t>
            </a:r>
            <a:r>
              <a:rPr lang="en-US" altLang="ja-JP" smtClean="0"/>
              <a:t> $23.00 = 1.40</a:t>
            </a:r>
            <a:endParaRPr lang="en-US" altLang="en-US" smtClean="0">
              <a:solidFill>
                <a:srgbClr val="000000"/>
              </a:solidFill>
            </a:endParaRPr>
          </a:p>
        </p:txBody>
      </p:sp>
      <p:pic>
        <p:nvPicPr>
          <p:cNvPr id="59396" name="Picture 4" descr="eq03_18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7000"/>
            <a:ext cx="574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solidFill>
                  <a:srgbClr val="000000"/>
                </a:solidFill>
              </a:rPr>
              <a:t>The Stockholders</a:t>
            </a:r>
            <a:r>
              <a:rPr lang="ja-JP" altLang="en-US" dirty="0" smtClean="0">
                <a:solidFill>
                  <a:srgbClr val="000000"/>
                </a:solidFill>
              </a:rPr>
              <a:t>’</a:t>
            </a:r>
            <a:r>
              <a:rPr lang="en-US" altLang="ja-JP" dirty="0" smtClean="0">
                <a:solidFill>
                  <a:srgbClr val="000000"/>
                </a:solidFill>
              </a:rPr>
              <a:t> </a:t>
            </a:r>
            <a:r>
              <a:rPr lang="en-US" altLang="ja-JP" dirty="0" smtClean="0">
                <a:solidFill>
                  <a:srgbClr val="000000"/>
                </a:solidFill>
              </a:rPr>
              <a:t>Report</a:t>
            </a:r>
            <a:endParaRPr lang="en-US" altLang="en-US" dirty="0" smtClean="0">
              <a:solidFill>
                <a:srgbClr val="000000"/>
              </a:solidFill>
            </a:endParaRPr>
          </a:p>
        </p:txBody>
      </p:sp>
      <p:sp>
        <p:nvSpPr>
          <p:cNvPr id="8195" name="Rectangle 3"/>
          <p:cNvSpPr>
            <a:spLocks noGrp="1" noChangeArrowheads="1"/>
          </p:cNvSpPr>
          <p:nvPr>
            <p:ph idx="1"/>
          </p:nvPr>
        </p:nvSpPr>
        <p:spPr/>
        <p:txBody>
          <a:bodyPr/>
          <a:lstStyle/>
          <a:p>
            <a:pPr eaLnBrk="1" hangingPunct="1"/>
            <a:r>
              <a:rPr lang="en-US" altLang="en-US" smtClean="0">
                <a:solidFill>
                  <a:srgbClr val="000000"/>
                </a:solidFill>
              </a:rPr>
              <a:t>Public corporations with more than $5 million in assets and more than 500 stockholders are required by the Securities and Exchange Commission (SEC) to provide their stockholders with an annual</a:t>
            </a:r>
            <a:r>
              <a:rPr lang="en-US" altLang="en-US" b="1" smtClean="0">
                <a:solidFill>
                  <a:srgbClr val="000000"/>
                </a:solidFill>
              </a:rPr>
              <a:t> stockholders</a:t>
            </a:r>
            <a:r>
              <a:rPr lang="ja-JP" altLang="en-US" b="1" smtClean="0">
                <a:solidFill>
                  <a:srgbClr val="000000"/>
                </a:solidFill>
              </a:rPr>
              <a:t>’</a:t>
            </a:r>
            <a:r>
              <a:rPr lang="en-US" altLang="ja-JP" b="1" smtClean="0">
                <a:solidFill>
                  <a:srgbClr val="000000"/>
                </a:solidFill>
              </a:rPr>
              <a:t> report</a:t>
            </a:r>
            <a:r>
              <a:rPr lang="en-US" altLang="ja-JP" smtClean="0">
                <a:solidFill>
                  <a:srgbClr val="000000"/>
                </a:solidFill>
              </a:rPr>
              <a:t>, which summarizes and documents the firm</a:t>
            </a:r>
            <a:r>
              <a:rPr lang="ja-JP" altLang="en-US" smtClean="0">
                <a:solidFill>
                  <a:srgbClr val="000000"/>
                </a:solidFill>
              </a:rPr>
              <a:t>’</a:t>
            </a:r>
            <a:r>
              <a:rPr lang="en-US" altLang="ja-JP" smtClean="0">
                <a:solidFill>
                  <a:srgbClr val="000000"/>
                </a:solidFill>
              </a:rPr>
              <a:t>s financial activities during the past year.</a:t>
            </a:r>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z="2400" smtClean="0">
                <a:solidFill>
                  <a:srgbClr val="000000"/>
                </a:solidFill>
              </a:rPr>
              <a:t>Table 3.8a Summary of Bartlett Company Ratios </a:t>
            </a:r>
          </a:p>
        </p:txBody>
      </p:sp>
      <p:pic>
        <p:nvPicPr>
          <p:cNvPr id="60419" name="Picture 5" descr="tbl03_08a.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6858000"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z="2400" smtClean="0">
                <a:solidFill>
                  <a:srgbClr val="000000"/>
                </a:solidFill>
              </a:rPr>
              <a:t>Table 3.8b Summary of Bartlett Company Ratios </a:t>
            </a:r>
          </a:p>
        </p:txBody>
      </p:sp>
      <p:pic>
        <p:nvPicPr>
          <p:cNvPr id="61443" name="Picture 5" descr="tbl03_08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42645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solidFill>
                  <a:srgbClr val="000000"/>
                </a:solidFill>
              </a:rPr>
              <a:t>DuPont System of Analysis</a:t>
            </a:r>
          </a:p>
        </p:txBody>
      </p:sp>
      <p:sp>
        <p:nvSpPr>
          <p:cNvPr id="62467" name="Rectangle 3"/>
          <p:cNvSpPr>
            <a:spLocks noGrp="1" noChangeArrowheads="1"/>
          </p:cNvSpPr>
          <p:nvPr>
            <p:ph idx="1"/>
          </p:nvPr>
        </p:nvSpPr>
        <p:spPr/>
        <p:txBody>
          <a:bodyPr/>
          <a:lstStyle/>
          <a:p>
            <a:pPr eaLnBrk="1" hangingPunct="1">
              <a:lnSpc>
                <a:spcPct val="90000"/>
              </a:lnSpc>
            </a:pPr>
            <a:r>
              <a:rPr lang="en-US" altLang="en-US" b="1" smtClean="0">
                <a:solidFill>
                  <a:srgbClr val="000000"/>
                </a:solidFill>
              </a:rPr>
              <a:t>The DuPont system</a:t>
            </a:r>
            <a:r>
              <a:rPr lang="en-US" altLang="en-US" smtClean="0">
                <a:solidFill>
                  <a:srgbClr val="000000"/>
                </a:solidFill>
              </a:rPr>
              <a:t> of analysis is used to dissect the firm</a:t>
            </a:r>
            <a:r>
              <a:rPr lang="ja-JP" altLang="en-US" smtClean="0">
                <a:solidFill>
                  <a:srgbClr val="000000"/>
                </a:solidFill>
              </a:rPr>
              <a:t>’</a:t>
            </a:r>
            <a:r>
              <a:rPr lang="en-US" altLang="ja-JP" smtClean="0">
                <a:solidFill>
                  <a:srgbClr val="000000"/>
                </a:solidFill>
              </a:rPr>
              <a:t>s financial statements and to assess its financial condition.</a:t>
            </a:r>
          </a:p>
          <a:p>
            <a:pPr eaLnBrk="1" hangingPunct="1">
              <a:lnSpc>
                <a:spcPct val="90000"/>
              </a:lnSpc>
            </a:pPr>
            <a:r>
              <a:rPr lang="en-US" altLang="en-US" smtClean="0">
                <a:solidFill>
                  <a:srgbClr val="000000"/>
                </a:solidFill>
              </a:rPr>
              <a:t>It merges the income statement and balance sheet into two summary measures of profitability.</a:t>
            </a:r>
          </a:p>
          <a:p>
            <a:pPr eaLnBrk="1" hangingPunct="1">
              <a:lnSpc>
                <a:spcPct val="90000"/>
              </a:lnSpc>
            </a:pPr>
            <a:r>
              <a:rPr lang="en-US" altLang="en-US" smtClean="0">
                <a:solidFill>
                  <a:srgbClr val="000000"/>
                </a:solidFill>
              </a:rPr>
              <a:t>The Modified DuPont Formula relates the firm</a:t>
            </a:r>
            <a:r>
              <a:rPr lang="ja-JP" altLang="en-US" smtClean="0">
                <a:solidFill>
                  <a:srgbClr val="000000"/>
                </a:solidFill>
              </a:rPr>
              <a:t>’</a:t>
            </a:r>
            <a:r>
              <a:rPr lang="en-US" altLang="ja-JP" smtClean="0">
                <a:solidFill>
                  <a:srgbClr val="000000"/>
                </a:solidFill>
              </a:rPr>
              <a:t>s ROA to its ROE using the financial leverage multiplier (FLM), which is the ratio of total assets to common stock equity:</a:t>
            </a:r>
          </a:p>
          <a:p>
            <a:pPr eaLnBrk="1" hangingPunct="1">
              <a:lnSpc>
                <a:spcPct val="90000"/>
              </a:lnSpc>
            </a:pPr>
            <a:r>
              <a:rPr lang="en-US" altLang="en-US" smtClean="0">
                <a:solidFill>
                  <a:srgbClr val="000000"/>
                </a:solidFill>
              </a:rPr>
              <a:t>ROA and ROE as shown in the series of equations on the following slide.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solidFill>
                  <a:srgbClr val="000000"/>
                </a:solidFill>
              </a:rPr>
              <a:t>DuPont System of Analysis</a:t>
            </a:r>
          </a:p>
        </p:txBody>
      </p:sp>
      <p:sp>
        <p:nvSpPr>
          <p:cNvPr id="63491" name="Rectangle 3"/>
          <p:cNvSpPr>
            <a:spLocks noGrp="1" noChangeArrowheads="1"/>
          </p:cNvSpPr>
          <p:nvPr>
            <p:ph idx="1"/>
          </p:nvPr>
        </p:nvSpPr>
        <p:spPr/>
        <p:txBody>
          <a:bodyPr/>
          <a:lstStyle/>
          <a:p>
            <a:pPr eaLnBrk="1" hangingPunct="1"/>
            <a:r>
              <a:rPr lang="en-US" altLang="en-US" smtClean="0">
                <a:solidFill>
                  <a:srgbClr val="000000"/>
                </a:solidFill>
              </a:rPr>
              <a:t>The DuPont system first brings together the </a:t>
            </a:r>
            <a:r>
              <a:rPr lang="en-US" altLang="en-US" i="1" smtClean="0">
                <a:solidFill>
                  <a:srgbClr val="000000"/>
                </a:solidFill>
              </a:rPr>
              <a:t>net profit margin,</a:t>
            </a:r>
            <a:r>
              <a:rPr lang="en-US" altLang="en-US" smtClean="0">
                <a:solidFill>
                  <a:srgbClr val="000000"/>
                </a:solidFill>
              </a:rPr>
              <a:t> which measures the firm</a:t>
            </a:r>
            <a:r>
              <a:rPr lang="ja-JP" altLang="en-US" smtClean="0">
                <a:solidFill>
                  <a:srgbClr val="000000"/>
                </a:solidFill>
              </a:rPr>
              <a:t>’</a:t>
            </a:r>
            <a:r>
              <a:rPr lang="en-US" altLang="ja-JP" smtClean="0">
                <a:solidFill>
                  <a:srgbClr val="000000"/>
                </a:solidFill>
              </a:rPr>
              <a:t>s profitability on sales, with its </a:t>
            </a:r>
            <a:r>
              <a:rPr lang="en-US" altLang="ja-JP" i="1" smtClean="0">
                <a:solidFill>
                  <a:srgbClr val="000000"/>
                </a:solidFill>
              </a:rPr>
              <a:t>total asset turnover,</a:t>
            </a:r>
            <a:r>
              <a:rPr lang="en-US" altLang="ja-JP" smtClean="0">
                <a:solidFill>
                  <a:srgbClr val="000000"/>
                </a:solidFill>
              </a:rPr>
              <a:t> which indicates how efficiently the firm has used its assets to generate sales.</a:t>
            </a:r>
          </a:p>
          <a:p>
            <a:pPr algn="ctr" eaLnBrk="1" hangingPunct="1">
              <a:buFontTx/>
              <a:buNone/>
            </a:pPr>
            <a:r>
              <a:rPr lang="en-US" altLang="en-US" smtClean="0"/>
              <a:t>ROA = Net profit margin </a:t>
            </a:r>
            <a:r>
              <a:rPr lang="en-US" altLang="en-US" smtClean="0">
                <a:solidFill>
                  <a:srgbClr val="000000"/>
                </a:solidFill>
                <a:sym typeface="Symbol" pitchFamily="18" charset="2"/>
              </a:rPr>
              <a:t></a:t>
            </a:r>
            <a:r>
              <a:rPr lang="en-US" altLang="en-US" smtClean="0">
                <a:solidFill>
                  <a:srgbClr val="000000"/>
                </a:solidFill>
              </a:rPr>
              <a:t> Total asset turnover</a:t>
            </a:r>
          </a:p>
          <a:p>
            <a:pPr eaLnBrk="1" hangingPunct="1"/>
            <a:r>
              <a:rPr lang="en-US" altLang="en-US" smtClean="0"/>
              <a:t>Substituting the appropriate formulas into the equation and simplifying results in the formula given earlier,</a:t>
            </a:r>
            <a:endParaRPr lang="en-US" altLang="en-US" smtClean="0">
              <a:solidFill>
                <a:srgbClr val="000000"/>
              </a:solidFill>
            </a:endParaRPr>
          </a:p>
        </p:txBody>
      </p:sp>
      <p:pic>
        <p:nvPicPr>
          <p:cNvPr id="63492" name="Picture 4" descr="eq03_ROA.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181600"/>
            <a:ext cx="76962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dirty="0" smtClean="0">
                <a:solidFill>
                  <a:srgbClr val="000000"/>
                </a:solidFill>
              </a:rPr>
              <a:t>DuPont System of </a:t>
            </a:r>
            <a:r>
              <a:rPr lang="en-US" altLang="en-US" dirty="0" smtClean="0">
                <a:solidFill>
                  <a:srgbClr val="000000"/>
                </a:solidFill>
              </a:rPr>
              <a:t>Analysis</a:t>
            </a:r>
            <a:endParaRPr lang="en-US" altLang="en-US" dirty="0" smtClean="0">
              <a:solidFill>
                <a:srgbClr val="000000"/>
              </a:solidFill>
            </a:endParaRPr>
          </a:p>
        </p:txBody>
      </p:sp>
      <p:sp>
        <p:nvSpPr>
          <p:cNvPr id="64515" name="Rectangle 3"/>
          <p:cNvSpPr>
            <a:spLocks noGrp="1" noChangeArrowheads="1"/>
          </p:cNvSpPr>
          <p:nvPr>
            <p:ph idx="4294967295"/>
          </p:nvPr>
        </p:nvSpPr>
        <p:spPr>
          <a:xfrm>
            <a:off x="457200" y="1447800"/>
            <a:ext cx="8382000" cy="4648200"/>
          </a:xfrm>
        </p:spPr>
        <p:txBody>
          <a:bodyPr/>
          <a:lstStyle/>
          <a:p>
            <a:pPr marL="0" indent="0" eaLnBrk="1" hangingPunct="1">
              <a:buFontTx/>
              <a:buNone/>
            </a:pPr>
            <a:r>
              <a:rPr lang="en-US" altLang="en-US" smtClean="0">
                <a:solidFill>
                  <a:srgbClr val="000000"/>
                </a:solidFill>
              </a:rPr>
              <a:t>When the 2015 values of the net profit margin and total asset turnover for Bartlett Company, calculated earlier, are substituted into the DuPont formula, the result is:</a:t>
            </a:r>
            <a:br>
              <a:rPr lang="en-US" altLang="en-US" smtClean="0">
                <a:solidFill>
                  <a:srgbClr val="000000"/>
                </a:solidFill>
              </a:rPr>
            </a:br>
            <a:endParaRPr lang="en-US" altLang="en-US" smtClean="0">
              <a:solidFill>
                <a:srgbClr val="000000"/>
              </a:solidFill>
            </a:endParaRPr>
          </a:p>
          <a:p>
            <a:pPr marL="0" indent="0" algn="ctr" eaLnBrk="1" hangingPunct="1">
              <a:buFontTx/>
              <a:buNone/>
            </a:pPr>
            <a:r>
              <a:rPr lang="en-US" altLang="en-US" smtClean="0"/>
              <a:t>ROA = 7.2% </a:t>
            </a:r>
            <a:r>
              <a:rPr lang="en-US" altLang="en-US" smtClean="0">
                <a:solidFill>
                  <a:srgbClr val="000000"/>
                </a:solidFill>
                <a:sym typeface="Symbol" pitchFamily="18" charset="2"/>
              </a:rPr>
              <a:t></a:t>
            </a:r>
            <a:r>
              <a:rPr lang="en-US" altLang="en-US" smtClean="0">
                <a:solidFill>
                  <a:srgbClr val="000000"/>
                </a:solidFill>
              </a:rPr>
              <a:t> 0.85 = 6.1%</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solidFill>
                  <a:srgbClr val="000000"/>
                </a:solidFill>
              </a:rPr>
              <a:t>DuPont System of Analysis: </a:t>
            </a:r>
            <a:br>
              <a:rPr lang="en-US" altLang="en-US" smtClean="0">
                <a:solidFill>
                  <a:srgbClr val="000000"/>
                </a:solidFill>
              </a:rPr>
            </a:br>
            <a:r>
              <a:rPr lang="en-US" altLang="en-US" smtClean="0">
                <a:solidFill>
                  <a:srgbClr val="000000"/>
                </a:solidFill>
              </a:rPr>
              <a:t>Modified DuPont Formula</a:t>
            </a:r>
          </a:p>
        </p:txBody>
      </p:sp>
      <p:sp>
        <p:nvSpPr>
          <p:cNvPr id="65539" name="Rectangle 3"/>
          <p:cNvSpPr>
            <a:spLocks noGrp="1" noChangeArrowheads="1"/>
          </p:cNvSpPr>
          <p:nvPr>
            <p:ph idx="4294967295"/>
          </p:nvPr>
        </p:nvSpPr>
        <p:spPr/>
        <p:txBody>
          <a:bodyPr/>
          <a:lstStyle/>
          <a:p>
            <a:pPr eaLnBrk="1" hangingPunct="1"/>
            <a:r>
              <a:rPr lang="en-US" altLang="en-US" smtClean="0">
                <a:solidFill>
                  <a:srgbClr val="000000"/>
                </a:solidFill>
              </a:rPr>
              <a:t>The modified DuPont Formula relates the firm</a:t>
            </a:r>
            <a:r>
              <a:rPr lang="ja-JP" altLang="en-US" smtClean="0">
                <a:solidFill>
                  <a:srgbClr val="000000"/>
                </a:solidFill>
              </a:rPr>
              <a:t>’</a:t>
            </a:r>
            <a:r>
              <a:rPr lang="en-US" altLang="ja-JP" smtClean="0">
                <a:solidFill>
                  <a:srgbClr val="000000"/>
                </a:solidFill>
              </a:rPr>
              <a:t>s return on total assets to its return on common equity. The latter is calculated by multiplying the return on total assets (ROA) by the </a:t>
            </a:r>
            <a:r>
              <a:rPr lang="en-US" altLang="ja-JP" b="1" smtClean="0">
                <a:solidFill>
                  <a:srgbClr val="000000"/>
                </a:solidFill>
              </a:rPr>
              <a:t>financial leverage multiplier (FLM),</a:t>
            </a:r>
            <a:r>
              <a:rPr lang="en-US" altLang="ja-JP" smtClean="0">
                <a:solidFill>
                  <a:srgbClr val="000000"/>
                </a:solidFill>
              </a:rPr>
              <a:t> which is the ratio of total assets to common stock equity:</a:t>
            </a:r>
          </a:p>
          <a:p>
            <a:pPr algn="ctr" eaLnBrk="1" hangingPunct="1">
              <a:buFontTx/>
              <a:buNone/>
            </a:pPr>
            <a:r>
              <a:rPr lang="en-US" altLang="en-US" smtClean="0"/>
              <a:t>ROE = ROA </a:t>
            </a:r>
            <a:r>
              <a:rPr lang="en-US" altLang="en-US" sz="2000" smtClean="0">
                <a:solidFill>
                  <a:srgbClr val="000000"/>
                </a:solidFill>
                <a:sym typeface="Symbol" pitchFamily="18" charset="2"/>
              </a:rPr>
              <a:t></a:t>
            </a:r>
            <a:r>
              <a:rPr lang="en-US" altLang="en-US" sz="2000" smtClean="0">
                <a:solidFill>
                  <a:srgbClr val="000000"/>
                </a:solidFill>
              </a:rPr>
              <a:t> </a:t>
            </a:r>
            <a:r>
              <a:rPr lang="en-US" altLang="en-US" smtClean="0"/>
              <a:t>FLM</a:t>
            </a:r>
          </a:p>
          <a:p>
            <a:pPr eaLnBrk="1" hangingPunct="1"/>
            <a:r>
              <a:rPr lang="en-US" altLang="en-US" smtClean="0"/>
              <a:t>Substituting the appropriate formulas into the equation and simplifying results in the formula given earlier,</a:t>
            </a:r>
            <a:endParaRPr lang="en-US" altLang="en-US" smtClean="0">
              <a:solidFill>
                <a:srgbClr val="000000"/>
              </a:solidFill>
            </a:endParaRPr>
          </a:p>
        </p:txBody>
      </p:sp>
      <p:pic>
        <p:nvPicPr>
          <p:cNvPr id="65540" name="Picture 4" descr="eq03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0"/>
            <a:ext cx="845502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solidFill>
                  <a:srgbClr val="000000"/>
                </a:solidFill>
              </a:rPr>
              <a:t>DuPont System of Analysis: </a:t>
            </a:r>
            <a:br>
              <a:rPr lang="en-US" altLang="en-US" smtClean="0">
                <a:solidFill>
                  <a:srgbClr val="000000"/>
                </a:solidFill>
              </a:rPr>
            </a:br>
            <a:r>
              <a:rPr lang="en-US" altLang="en-US" smtClean="0">
                <a:solidFill>
                  <a:srgbClr val="000000"/>
                </a:solidFill>
              </a:rPr>
              <a:t>Modified DuPont Formula (cont.)</a:t>
            </a:r>
            <a:endParaRPr lang="en-US" altLang="en-US" sz="2400" smtClean="0">
              <a:solidFill>
                <a:srgbClr val="000000"/>
              </a:solidFill>
            </a:endParaRPr>
          </a:p>
        </p:txBody>
      </p:sp>
      <p:sp>
        <p:nvSpPr>
          <p:cNvPr id="66563" name="Rectangle 3"/>
          <p:cNvSpPr>
            <a:spLocks noGrp="1" noChangeArrowheads="1"/>
          </p:cNvSpPr>
          <p:nvPr>
            <p:ph idx="1"/>
          </p:nvPr>
        </p:nvSpPr>
        <p:spPr/>
        <p:txBody>
          <a:bodyPr/>
          <a:lstStyle/>
          <a:p>
            <a:pPr marL="0" indent="0" eaLnBrk="1" hangingPunct="1">
              <a:buFontTx/>
              <a:buNone/>
            </a:pPr>
            <a:r>
              <a:rPr lang="en-US" altLang="en-US" smtClean="0">
                <a:solidFill>
                  <a:srgbClr val="000000"/>
                </a:solidFill>
              </a:rPr>
              <a:t>Substituting the values for Bartlett Company</a:t>
            </a:r>
            <a:r>
              <a:rPr lang="ja-JP" altLang="en-US" smtClean="0">
                <a:solidFill>
                  <a:srgbClr val="000000"/>
                </a:solidFill>
              </a:rPr>
              <a:t>’</a:t>
            </a:r>
            <a:r>
              <a:rPr lang="en-US" altLang="ja-JP" smtClean="0">
                <a:solidFill>
                  <a:srgbClr val="000000"/>
                </a:solidFill>
              </a:rPr>
              <a:t>s ROA of 6.1 percent, calculated earlier, and Bartlett</a:t>
            </a:r>
            <a:r>
              <a:rPr lang="ja-JP" altLang="en-US" smtClean="0">
                <a:solidFill>
                  <a:srgbClr val="000000"/>
                </a:solidFill>
              </a:rPr>
              <a:t>’</a:t>
            </a:r>
            <a:r>
              <a:rPr lang="en-US" altLang="ja-JP" smtClean="0">
                <a:solidFill>
                  <a:srgbClr val="000000"/>
                </a:solidFill>
              </a:rPr>
              <a:t>s FLM of 2.051 ($3,597,000 total assets </a:t>
            </a:r>
            <a:r>
              <a:rPr lang="en-US" altLang="ja-JP" sz="2000" smtClean="0">
                <a:solidFill>
                  <a:srgbClr val="000000"/>
                </a:solidFill>
                <a:sym typeface="Symbol" pitchFamily="18" charset="2"/>
              </a:rPr>
              <a:t> ÷</a:t>
            </a:r>
            <a:r>
              <a:rPr lang="en-US" altLang="ja-JP" smtClean="0">
                <a:solidFill>
                  <a:srgbClr val="000000"/>
                </a:solidFill>
              </a:rPr>
              <a:t> $1,754,000 common stock equity) into the modified DuPont formula yields:</a:t>
            </a:r>
          </a:p>
          <a:p>
            <a:pPr marL="0" indent="0" algn="ctr" eaLnBrk="1" hangingPunct="1">
              <a:buFontTx/>
              <a:buNone/>
            </a:pPr>
            <a:r>
              <a:rPr lang="en-US" altLang="en-US" smtClean="0"/>
              <a:t>ROE = 6.1% </a:t>
            </a:r>
            <a:r>
              <a:rPr lang="en-US" altLang="en-US" smtClean="0">
                <a:solidFill>
                  <a:srgbClr val="000000"/>
                </a:solidFill>
                <a:sym typeface="Symbol" pitchFamily="18" charset="2"/>
              </a:rPr>
              <a:t></a:t>
            </a:r>
            <a:r>
              <a:rPr lang="en-US" altLang="en-US" smtClean="0"/>
              <a:t> 2.051 = 12.5%</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0"/>
            <a:ext cx="2743200" cy="2438400"/>
          </a:xfrm>
        </p:spPr>
        <p:txBody>
          <a:bodyPr/>
          <a:lstStyle/>
          <a:p>
            <a:pPr eaLnBrk="1" hangingPunct="1"/>
            <a:r>
              <a:rPr lang="en-US" altLang="en-US" smtClean="0">
                <a:solidFill>
                  <a:srgbClr val="000000"/>
                </a:solidFill>
              </a:rPr>
              <a:t>Figure 3.2 </a:t>
            </a:r>
            <a:br>
              <a:rPr lang="en-US" altLang="en-US" smtClean="0">
                <a:solidFill>
                  <a:srgbClr val="000000"/>
                </a:solidFill>
              </a:rPr>
            </a:br>
            <a:r>
              <a:rPr lang="en-US" altLang="en-US" smtClean="0">
                <a:solidFill>
                  <a:srgbClr val="000000"/>
                </a:solidFill>
              </a:rPr>
              <a:t>DuPont System of Analysis</a:t>
            </a:r>
          </a:p>
        </p:txBody>
      </p:sp>
      <p:pic>
        <p:nvPicPr>
          <p:cNvPr id="67587" name="Picture 5" descr="fig03_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304800"/>
            <a:ext cx="523398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solidFill>
                  <a:srgbClr val="000000"/>
                </a:solidFill>
              </a:rPr>
              <a:t>Review of Learning Goals</a:t>
            </a:r>
          </a:p>
        </p:txBody>
      </p:sp>
      <p:sp>
        <p:nvSpPr>
          <p:cNvPr id="81923" name="Rectangle 3"/>
          <p:cNvSpPr>
            <a:spLocks noGrp="1" noChangeArrowheads="1"/>
          </p:cNvSpPr>
          <p:nvPr>
            <p:ph idx="1"/>
          </p:nvPr>
        </p:nvSpPr>
        <p:spPr>
          <a:xfrm>
            <a:off x="381000" y="1219200"/>
            <a:ext cx="8382000" cy="4648200"/>
          </a:xfrm>
        </p:spPr>
        <p:txBody>
          <a:bodyPr/>
          <a:lstStyle/>
          <a:p>
            <a:pPr marL="914400" indent="-914400" eaLnBrk="1" hangingPunct="1">
              <a:buFontTx/>
              <a:buNone/>
              <a:tabLst>
                <a:tab pos="228600" algn="l"/>
              </a:tabLst>
            </a:pPr>
            <a:r>
              <a:rPr lang="en-US" altLang="en-US" sz="2000" smtClean="0">
                <a:solidFill>
                  <a:srgbClr val="000000"/>
                </a:solidFill>
              </a:rPr>
              <a:t>LG1	Review the contents of the stockholders</a:t>
            </a:r>
            <a:r>
              <a:rPr lang="ja-JP" altLang="en-US" sz="2000" smtClean="0">
                <a:solidFill>
                  <a:srgbClr val="000000"/>
                </a:solidFill>
              </a:rPr>
              <a:t>’</a:t>
            </a:r>
            <a:r>
              <a:rPr lang="en-US" altLang="ja-JP" sz="2000" smtClean="0">
                <a:solidFill>
                  <a:srgbClr val="000000"/>
                </a:solidFill>
              </a:rPr>
              <a:t> report and the procedures for consolidating international financial statements. </a:t>
            </a:r>
          </a:p>
          <a:p>
            <a:pPr marL="1084263" lvl="1" indent="0" eaLnBrk="1" hangingPunct="1">
              <a:buFont typeface="Times" pitchFamily="-1" charset="0"/>
              <a:buNone/>
              <a:tabLst>
                <a:tab pos="228600" algn="l"/>
              </a:tabLst>
            </a:pPr>
            <a:r>
              <a:rPr lang="en-US" altLang="en-US" sz="1800" smtClean="0">
                <a:solidFill>
                  <a:srgbClr val="000000"/>
                </a:solidFill>
              </a:rPr>
              <a:t>The annual stockholders</a:t>
            </a:r>
            <a:r>
              <a:rPr lang="ja-JP" altLang="en-US" sz="1800" smtClean="0">
                <a:solidFill>
                  <a:srgbClr val="000000"/>
                </a:solidFill>
              </a:rPr>
              <a:t>’</a:t>
            </a:r>
            <a:r>
              <a:rPr lang="en-US" altLang="ja-JP" sz="1800" smtClean="0">
                <a:solidFill>
                  <a:srgbClr val="000000"/>
                </a:solidFill>
              </a:rPr>
              <a:t> report, which publicly owned corporations must provide to stockholders, documents the firm</a:t>
            </a:r>
            <a:r>
              <a:rPr lang="ja-JP" altLang="en-US" sz="1800" smtClean="0">
                <a:solidFill>
                  <a:srgbClr val="000000"/>
                </a:solidFill>
              </a:rPr>
              <a:t>’</a:t>
            </a:r>
            <a:r>
              <a:rPr lang="en-US" altLang="ja-JP" sz="1800" smtClean="0">
                <a:solidFill>
                  <a:srgbClr val="000000"/>
                </a:solidFill>
              </a:rPr>
              <a:t>s financial activities of the past year. It includes the letter to stockholders and various subjective and factual information. It also contains four key financial statements: the income statement, the balance sheet, the statement of stockholders</a:t>
            </a:r>
            <a:r>
              <a:rPr lang="ja-JP" altLang="en-US" sz="1800" smtClean="0">
                <a:solidFill>
                  <a:srgbClr val="000000"/>
                </a:solidFill>
              </a:rPr>
              <a:t>’</a:t>
            </a:r>
            <a:r>
              <a:rPr lang="en-US" altLang="ja-JP" sz="1800" smtClean="0">
                <a:solidFill>
                  <a:srgbClr val="000000"/>
                </a:solidFill>
              </a:rPr>
              <a:t> equity (or its abbreviated form, the statement of retained earnings), and the statement of cash flows. Notes describing the technical aspects of the financial statements follow. Financial statements of companies that have operations whose cash flows are denominated in one or more foreign currencies must be translated into dollars in accordance with FASB Standard No. 52.</a:t>
            </a:r>
            <a:endParaRPr lang="en-US" altLang="en-US" sz="18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dirty="0" smtClean="0">
                <a:solidFill>
                  <a:srgbClr val="000000"/>
                </a:solidFill>
              </a:rPr>
              <a:t>Review of Learning </a:t>
            </a:r>
            <a:r>
              <a:rPr lang="en-US" altLang="en-US" dirty="0" smtClean="0">
                <a:solidFill>
                  <a:srgbClr val="000000"/>
                </a:solidFill>
              </a:rPr>
              <a:t>Goals</a:t>
            </a:r>
            <a:endParaRPr lang="en-US" altLang="en-US" dirty="0" smtClean="0">
              <a:solidFill>
                <a:srgbClr val="000000"/>
              </a:solidFill>
            </a:endParaRPr>
          </a:p>
        </p:txBody>
      </p:sp>
      <p:sp>
        <p:nvSpPr>
          <p:cNvPr id="82947" name="Rectangle 3"/>
          <p:cNvSpPr>
            <a:spLocks noGrp="1" noChangeArrowheads="1"/>
          </p:cNvSpPr>
          <p:nvPr>
            <p:ph idx="1"/>
          </p:nvPr>
        </p:nvSpPr>
        <p:spPr>
          <a:xfrm>
            <a:off x="381000" y="1219200"/>
            <a:ext cx="8382000" cy="4648200"/>
          </a:xfrm>
        </p:spPr>
        <p:txBody>
          <a:bodyPr/>
          <a:lstStyle/>
          <a:p>
            <a:pPr marL="850900" indent="-850900" eaLnBrk="1" hangingPunct="1">
              <a:lnSpc>
                <a:spcPct val="90000"/>
              </a:lnSpc>
              <a:buFontTx/>
              <a:buNone/>
              <a:tabLst>
                <a:tab pos="914400" algn="l"/>
              </a:tabLst>
            </a:pPr>
            <a:r>
              <a:rPr lang="en-US" altLang="en-US" sz="2000" smtClean="0">
                <a:solidFill>
                  <a:srgbClr val="000000"/>
                </a:solidFill>
              </a:rPr>
              <a:t>LG2	Understand who uses financial ratios and how. </a:t>
            </a:r>
          </a:p>
          <a:p>
            <a:pPr marL="965200" lvl="1" indent="0" eaLnBrk="1" hangingPunct="1">
              <a:lnSpc>
                <a:spcPct val="90000"/>
              </a:lnSpc>
              <a:buFont typeface="Times" pitchFamily="-1" charset="0"/>
              <a:buNone/>
              <a:tabLst>
                <a:tab pos="914400" algn="l"/>
              </a:tabLst>
            </a:pPr>
            <a:r>
              <a:rPr lang="en-US" altLang="en-US" sz="1800" smtClean="0">
                <a:solidFill>
                  <a:srgbClr val="000000"/>
                </a:solidFill>
              </a:rPr>
              <a:t>Ratio analysis enables stockholders, lenders, and the firm</a:t>
            </a:r>
            <a:r>
              <a:rPr lang="ja-JP" altLang="en-US" sz="1800" smtClean="0">
                <a:solidFill>
                  <a:srgbClr val="000000"/>
                </a:solidFill>
              </a:rPr>
              <a:t>’</a:t>
            </a:r>
            <a:r>
              <a:rPr lang="en-US" altLang="ja-JP" sz="1800" smtClean="0">
                <a:solidFill>
                  <a:srgbClr val="000000"/>
                </a:solidFill>
              </a:rPr>
              <a:t>s managers to evaluate the firm</a:t>
            </a:r>
            <a:r>
              <a:rPr lang="ja-JP" altLang="en-US" sz="1800" smtClean="0">
                <a:solidFill>
                  <a:srgbClr val="000000"/>
                </a:solidFill>
              </a:rPr>
              <a:t>’</a:t>
            </a:r>
            <a:r>
              <a:rPr lang="en-US" altLang="ja-JP" sz="1800" smtClean="0">
                <a:solidFill>
                  <a:srgbClr val="000000"/>
                </a:solidFill>
              </a:rPr>
              <a:t>s financial performance. It can be performed on a cross-sectional or a time-series basis. Benchmarking is a popular type of cross-sectional analysis. Users of ratios should understand the cautions that apply to their use.</a:t>
            </a:r>
          </a:p>
          <a:p>
            <a:pPr marL="850900" indent="-850900" eaLnBrk="1" hangingPunct="1">
              <a:lnSpc>
                <a:spcPct val="90000"/>
              </a:lnSpc>
              <a:buFontTx/>
              <a:buNone/>
              <a:tabLst>
                <a:tab pos="914400" algn="l"/>
              </a:tabLst>
            </a:pPr>
            <a:r>
              <a:rPr lang="en-US" altLang="en-US" sz="2000" smtClean="0">
                <a:solidFill>
                  <a:srgbClr val="000000"/>
                </a:solidFill>
              </a:rPr>
              <a:t>LG3	Use ratios to analyze a firm</a:t>
            </a:r>
            <a:r>
              <a:rPr lang="ja-JP" altLang="en-US" sz="2000" smtClean="0">
                <a:solidFill>
                  <a:srgbClr val="000000"/>
                </a:solidFill>
              </a:rPr>
              <a:t>’</a:t>
            </a:r>
            <a:r>
              <a:rPr lang="en-US" altLang="ja-JP" sz="2000" smtClean="0">
                <a:solidFill>
                  <a:srgbClr val="000000"/>
                </a:solidFill>
              </a:rPr>
              <a:t>s liquidity and activity. </a:t>
            </a:r>
          </a:p>
          <a:p>
            <a:pPr marL="965200" lvl="1" indent="0" eaLnBrk="1" hangingPunct="1">
              <a:lnSpc>
                <a:spcPct val="90000"/>
              </a:lnSpc>
              <a:buFont typeface="Times" pitchFamily="-1" charset="0"/>
              <a:buNone/>
              <a:tabLst>
                <a:tab pos="914400" algn="l"/>
              </a:tabLst>
            </a:pPr>
            <a:r>
              <a:rPr lang="en-US" altLang="en-US" sz="1800" smtClean="0">
                <a:solidFill>
                  <a:srgbClr val="000000"/>
                </a:solidFill>
              </a:rPr>
              <a:t>Liquidity, or the ability of the firm to pay its bills as they come due, can be measured by the current ratio and the quick (acid-test) ratio. Activity ratios measure the speed with which accounts are converted into sales or cash—inflows or outflows. The activity of inventory can be measured by its turnover, that of accounts receivable by the average collection period and that of accounts payable by the average payment period. Total asset turnover measures the efficiency with which the firm uses its assets to generate sales.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solidFill>
                  <a:srgbClr val="000000"/>
                </a:solidFill>
              </a:rPr>
              <a:t>Focus on Ethics</a:t>
            </a:r>
          </a:p>
        </p:txBody>
      </p:sp>
      <p:sp>
        <p:nvSpPr>
          <p:cNvPr id="9219" name="Rectangle 3"/>
          <p:cNvSpPr>
            <a:spLocks noGrp="1" noChangeArrowheads="1"/>
          </p:cNvSpPr>
          <p:nvPr>
            <p:ph idx="1"/>
          </p:nvPr>
        </p:nvSpPr>
        <p:spPr>
          <a:xfrm>
            <a:off x="381000" y="1219200"/>
            <a:ext cx="8382000" cy="4648200"/>
          </a:xfrm>
        </p:spPr>
        <p:txBody>
          <a:bodyPr/>
          <a:lstStyle/>
          <a:p>
            <a:pPr eaLnBrk="1" hangingPunct="1"/>
            <a:r>
              <a:rPr lang="en-US" altLang="en-US" smtClean="0">
                <a:solidFill>
                  <a:srgbClr val="000000"/>
                </a:solidFill>
              </a:rPr>
              <a:t>Take Earnings Reports at Face Value</a:t>
            </a:r>
          </a:p>
          <a:p>
            <a:pPr lvl="1" eaLnBrk="1" hangingPunct="1"/>
            <a:r>
              <a:rPr lang="en-US" altLang="en-US" smtClean="0">
                <a:solidFill>
                  <a:srgbClr val="000000"/>
                </a:solidFill>
              </a:rPr>
              <a:t>Near the end of each quarter, many companies unveil their quarterly performance. </a:t>
            </a:r>
          </a:p>
          <a:p>
            <a:pPr lvl="1" eaLnBrk="1" hangingPunct="1"/>
            <a:r>
              <a:rPr lang="en-US" altLang="en-US" smtClean="0">
                <a:solidFill>
                  <a:srgbClr val="000000"/>
                </a:solidFill>
              </a:rPr>
              <a:t>Firms that beat analyst estimates often see their share prices jump, while those that miss estimates by even a small amount, tend to suffer price declines. </a:t>
            </a:r>
          </a:p>
          <a:p>
            <a:pPr lvl="1" eaLnBrk="1" hangingPunct="1"/>
            <a:r>
              <a:rPr lang="en-US" altLang="en-US" smtClean="0">
                <a:solidFill>
                  <a:srgbClr val="000000"/>
                </a:solidFill>
              </a:rPr>
              <a:t>The practice of manipulating earnings in order to mislead investors is known as earnings management.</a:t>
            </a:r>
          </a:p>
          <a:p>
            <a:pPr eaLnBrk="1" hangingPunct="1"/>
            <a:r>
              <a:rPr lang="en-US" altLang="en-US" i="1" smtClean="0">
                <a:solidFill>
                  <a:srgbClr val="000000"/>
                </a:solidFill>
              </a:rPr>
              <a:t>Why might financial managers be tempted to manage earnings?</a:t>
            </a:r>
          </a:p>
          <a:p>
            <a:pPr eaLnBrk="1" hangingPunct="1"/>
            <a:r>
              <a:rPr lang="en-US" altLang="en-US" i="1" smtClean="0">
                <a:solidFill>
                  <a:srgbClr val="000000"/>
                </a:solidFill>
              </a:rPr>
              <a:t>Is it unethical for managers to manage earnings if they disclose their activities to investors?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dirty="0" smtClean="0">
                <a:solidFill>
                  <a:srgbClr val="000000"/>
                </a:solidFill>
              </a:rPr>
              <a:t>Review of Learning </a:t>
            </a:r>
            <a:r>
              <a:rPr lang="en-US" altLang="en-US" dirty="0" smtClean="0">
                <a:solidFill>
                  <a:srgbClr val="000000"/>
                </a:solidFill>
              </a:rPr>
              <a:t>Goals</a:t>
            </a:r>
            <a:endParaRPr lang="en-US" altLang="en-US" dirty="0" smtClean="0">
              <a:solidFill>
                <a:srgbClr val="000000"/>
              </a:solidFill>
            </a:endParaRPr>
          </a:p>
        </p:txBody>
      </p:sp>
      <p:sp>
        <p:nvSpPr>
          <p:cNvPr id="83971" name="Rectangle 3"/>
          <p:cNvSpPr>
            <a:spLocks noGrp="1" noChangeArrowheads="1"/>
          </p:cNvSpPr>
          <p:nvPr>
            <p:ph idx="1"/>
          </p:nvPr>
        </p:nvSpPr>
        <p:spPr/>
        <p:txBody>
          <a:bodyPr/>
          <a:lstStyle/>
          <a:p>
            <a:pPr marL="914400" indent="-914400" eaLnBrk="1" hangingPunct="1">
              <a:lnSpc>
                <a:spcPct val="90000"/>
              </a:lnSpc>
              <a:buFontTx/>
              <a:buNone/>
            </a:pPr>
            <a:r>
              <a:rPr lang="en-US" altLang="en-US" sz="2000" smtClean="0">
                <a:solidFill>
                  <a:srgbClr val="000000"/>
                </a:solidFill>
              </a:rPr>
              <a:t>LG4	Discuss the relationship between debt and financial leverage and the ratios used to analyze a firm</a:t>
            </a:r>
            <a:r>
              <a:rPr lang="ja-JP" altLang="en-US" sz="2000" smtClean="0">
                <a:solidFill>
                  <a:srgbClr val="000000"/>
                </a:solidFill>
              </a:rPr>
              <a:t>’</a:t>
            </a:r>
            <a:r>
              <a:rPr lang="en-US" altLang="ja-JP" sz="2000" smtClean="0">
                <a:solidFill>
                  <a:srgbClr val="000000"/>
                </a:solidFill>
              </a:rPr>
              <a:t>s debt. </a:t>
            </a:r>
          </a:p>
          <a:p>
            <a:pPr marL="1033463" lvl="1" indent="0" eaLnBrk="1" hangingPunct="1">
              <a:lnSpc>
                <a:spcPct val="90000"/>
              </a:lnSpc>
              <a:buFont typeface="Times" pitchFamily="-1" charset="0"/>
              <a:buNone/>
            </a:pPr>
            <a:r>
              <a:rPr lang="en-US" altLang="en-US" sz="1800" smtClean="0">
                <a:solidFill>
                  <a:srgbClr val="000000"/>
                </a:solidFill>
              </a:rPr>
              <a:t>The more debt a firm uses, the greater its financial leverage, which magnifies both risk and return. A common measure of indebtedness is the debt ratio. The ability to pay fixed charges can be measured by times interest earned and fixed-payment coverage ratios.</a:t>
            </a:r>
          </a:p>
          <a:p>
            <a:pPr marL="914400" indent="-914400" eaLnBrk="1" hangingPunct="1">
              <a:lnSpc>
                <a:spcPct val="90000"/>
              </a:lnSpc>
              <a:buFontTx/>
              <a:buNone/>
            </a:pPr>
            <a:r>
              <a:rPr lang="en-US" altLang="en-US" sz="2000" smtClean="0">
                <a:solidFill>
                  <a:srgbClr val="000000"/>
                </a:solidFill>
              </a:rPr>
              <a:t>LG5	Use ratios to analyze a firm</a:t>
            </a:r>
            <a:r>
              <a:rPr lang="ja-JP" altLang="en-US" sz="2000" smtClean="0">
                <a:solidFill>
                  <a:srgbClr val="000000"/>
                </a:solidFill>
              </a:rPr>
              <a:t>’</a:t>
            </a:r>
            <a:r>
              <a:rPr lang="en-US" altLang="ja-JP" sz="2000" smtClean="0">
                <a:solidFill>
                  <a:srgbClr val="000000"/>
                </a:solidFill>
              </a:rPr>
              <a:t>s profitability and its market value.</a:t>
            </a:r>
          </a:p>
          <a:p>
            <a:pPr marL="1033463" lvl="1" indent="0" eaLnBrk="1" hangingPunct="1">
              <a:lnSpc>
                <a:spcPct val="90000"/>
              </a:lnSpc>
              <a:buFont typeface="Times" pitchFamily="-1" charset="0"/>
              <a:buNone/>
            </a:pPr>
            <a:r>
              <a:rPr lang="en-US" altLang="en-US" sz="1800" smtClean="0">
                <a:solidFill>
                  <a:srgbClr val="000000"/>
                </a:solidFill>
              </a:rPr>
              <a:t>The common-size income statement, which shows all items as a percentage of sales, can be used to determine gross profit margin, operating profit margin, and net profit margin. Other measures of profitability include earnings per share, return on total assets, and return on common equity. Market ratios include the price/earnings ratio and the market/book ratio.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dirty="0" smtClean="0">
                <a:solidFill>
                  <a:srgbClr val="000000"/>
                </a:solidFill>
              </a:rPr>
              <a:t>Review of Learning </a:t>
            </a:r>
            <a:r>
              <a:rPr lang="en-US" altLang="en-US" dirty="0" smtClean="0">
                <a:solidFill>
                  <a:srgbClr val="000000"/>
                </a:solidFill>
              </a:rPr>
              <a:t>Goals</a:t>
            </a:r>
            <a:endParaRPr lang="en-US" altLang="en-US" dirty="0" smtClean="0">
              <a:solidFill>
                <a:srgbClr val="000000"/>
              </a:solidFill>
            </a:endParaRPr>
          </a:p>
        </p:txBody>
      </p:sp>
      <p:sp>
        <p:nvSpPr>
          <p:cNvPr id="84995" name="Rectangle 3"/>
          <p:cNvSpPr>
            <a:spLocks noGrp="1" noChangeArrowheads="1"/>
          </p:cNvSpPr>
          <p:nvPr>
            <p:ph idx="1"/>
          </p:nvPr>
        </p:nvSpPr>
        <p:spPr/>
        <p:txBody>
          <a:bodyPr/>
          <a:lstStyle/>
          <a:p>
            <a:pPr marL="914400" indent="-914400" eaLnBrk="1" hangingPunct="1">
              <a:buFontTx/>
              <a:buNone/>
            </a:pPr>
            <a:r>
              <a:rPr lang="en-US" altLang="en-US" smtClean="0">
                <a:solidFill>
                  <a:srgbClr val="000000"/>
                </a:solidFill>
              </a:rPr>
              <a:t>LG6	Use a summary of financial ratios and the DuPont system of analysis to perform a complete ratio analysis. </a:t>
            </a:r>
          </a:p>
          <a:p>
            <a:pPr marL="1150938" lvl="1" indent="0" eaLnBrk="1" hangingPunct="1">
              <a:lnSpc>
                <a:spcPct val="90000"/>
              </a:lnSpc>
              <a:buFont typeface="Times" pitchFamily="-1" charset="0"/>
              <a:buNone/>
            </a:pPr>
            <a:r>
              <a:rPr lang="en-US" altLang="en-US" smtClean="0">
                <a:solidFill>
                  <a:srgbClr val="000000"/>
                </a:solidFill>
              </a:rPr>
              <a:t>A summary of all ratios can be used to perform a complete ratio analysis using cross-sectional and time-series analysis. The DuPont system of analysis is a diagnostic tool used to find the key areas responsible for the firm</a:t>
            </a:r>
            <a:r>
              <a:rPr lang="ja-JP" altLang="en-US" smtClean="0">
                <a:solidFill>
                  <a:srgbClr val="000000"/>
                </a:solidFill>
              </a:rPr>
              <a:t>’</a:t>
            </a:r>
            <a:r>
              <a:rPr lang="en-US" altLang="ja-JP" smtClean="0">
                <a:solidFill>
                  <a:srgbClr val="000000"/>
                </a:solidFill>
              </a:rPr>
              <a:t>s financial performance. It enables the firm to break the return on common equity into three components: profit on sales, efficiency of asset use, and use of financial leverage.</a:t>
            </a:r>
            <a:endParaRPr lang="en-US" altLang="en-US"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dirty="0">
                <a:latin typeface="Verdana" pitchFamily="34" charset="0"/>
              </a:rPr>
              <a:t>Financial Statements and Ratio Analysis</a:t>
            </a:r>
            <a:endParaRPr lang="en-US" altLang="en-US" dirty="0">
              <a:latin typeface="Verdana" pitchFamily="34" charset="0"/>
            </a:endParaRPr>
          </a:p>
        </p:txBody>
      </p:sp>
      <p:sp>
        <p:nvSpPr>
          <p:cNvPr id="84995" name="Rectangle 3"/>
          <p:cNvSpPr>
            <a:spLocks noGrp="1" noChangeArrowheads="1"/>
          </p:cNvSpPr>
          <p:nvPr>
            <p:ph idx="1"/>
          </p:nvPr>
        </p:nvSpPr>
        <p:spPr/>
        <p:txBody>
          <a:bodyPr/>
          <a:lstStyle/>
          <a:p>
            <a:pPr marL="914400" indent="-914400" eaLnBrk="1" hangingPunct="1">
              <a:buFontTx/>
              <a:buNone/>
            </a:pPr>
            <a:r>
              <a:rPr lang="en-US" altLang="en-US" dirty="0" smtClean="0">
                <a:solidFill>
                  <a:srgbClr val="000000"/>
                </a:solidFill>
              </a:rPr>
              <a:t>Questions?</a:t>
            </a:r>
            <a:r>
              <a:rPr lang="en-US" altLang="en-US" dirty="0" smtClean="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462387"/>
            <a:ext cx="4267200" cy="4788277"/>
          </a:xfrm>
          <a:prstGeom prst="rect">
            <a:avLst/>
          </a:prstGeom>
        </p:spPr>
      </p:pic>
    </p:spTree>
    <p:extLst>
      <p:ext uri="{BB962C8B-B14F-4D97-AF65-F5344CB8AC3E}">
        <p14:creationId xmlns:p14="http://schemas.microsoft.com/office/powerpoint/2010/main" val="354433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solidFill>
                  <a:srgbClr val="000000"/>
                </a:solidFill>
              </a:rPr>
              <a:t>The Four Key Financial </a:t>
            </a:r>
            <a:r>
              <a:rPr lang="en-US" altLang="en-US" dirty="0" smtClean="0">
                <a:solidFill>
                  <a:srgbClr val="000000"/>
                </a:solidFill>
              </a:rPr>
              <a:t>Statements</a:t>
            </a:r>
            <a:endParaRPr lang="en-US" altLang="en-US" sz="3200" dirty="0" smtClean="0">
              <a:solidFill>
                <a:srgbClr val="000000"/>
              </a:solidFill>
            </a:endParaRPr>
          </a:p>
        </p:txBody>
      </p:sp>
      <p:sp>
        <p:nvSpPr>
          <p:cNvPr id="10243" name="Rectangle 3"/>
          <p:cNvSpPr>
            <a:spLocks noGrp="1" noChangeArrowheads="1"/>
          </p:cNvSpPr>
          <p:nvPr>
            <p:ph idx="4294967295"/>
          </p:nvPr>
        </p:nvSpPr>
        <p:spPr/>
        <p:txBody>
          <a:bodyPr/>
          <a:lstStyle/>
          <a:p>
            <a:pPr eaLnBrk="1" hangingPunct="1"/>
            <a:r>
              <a:rPr lang="en-US" altLang="en-US" dirty="0" smtClean="0">
                <a:solidFill>
                  <a:srgbClr val="000000"/>
                </a:solidFill>
              </a:rPr>
              <a:t>Required by SEC for reporting to shareholders</a:t>
            </a:r>
          </a:p>
          <a:p>
            <a:pPr lvl="1" eaLnBrk="1" hangingPunct="1"/>
            <a:r>
              <a:rPr lang="en-US" altLang="ja-JP" dirty="0" smtClean="0">
                <a:solidFill>
                  <a:srgbClr val="000000"/>
                </a:solidFill>
              </a:rPr>
              <a:t>Income Statement</a:t>
            </a:r>
          </a:p>
          <a:p>
            <a:pPr lvl="1" eaLnBrk="1" hangingPunct="1"/>
            <a:r>
              <a:rPr lang="en-US" altLang="ja-JP" dirty="0" smtClean="0">
                <a:solidFill>
                  <a:srgbClr val="000000"/>
                </a:solidFill>
              </a:rPr>
              <a:t>Balance Sheet</a:t>
            </a:r>
          </a:p>
          <a:p>
            <a:pPr lvl="1" eaLnBrk="1" hangingPunct="1"/>
            <a:r>
              <a:rPr lang="en-US" altLang="ja-JP" dirty="0" smtClean="0">
                <a:solidFill>
                  <a:srgbClr val="000000"/>
                </a:solidFill>
              </a:rPr>
              <a:t>Statement of Stockholders’ Equity</a:t>
            </a:r>
          </a:p>
          <a:p>
            <a:pPr lvl="1" eaLnBrk="1" hangingPunct="1"/>
            <a:r>
              <a:rPr lang="en-US" altLang="ja-JP" dirty="0" smtClean="0">
                <a:solidFill>
                  <a:srgbClr val="000000"/>
                </a:solidFill>
              </a:rPr>
              <a:t>Statement of Cash Flows</a:t>
            </a:r>
            <a:endParaRPr lang="en-US" altLang="ja-JP" dirty="0" smtClean="0">
              <a:solidFill>
                <a:srgbClr val="000000"/>
              </a:solidFill>
            </a:endParaRPr>
          </a:p>
        </p:txBody>
      </p:sp>
    </p:spTree>
    <p:extLst>
      <p:ext uri="{BB962C8B-B14F-4D97-AF65-F5344CB8AC3E}">
        <p14:creationId xmlns:p14="http://schemas.microsoft.com/office/powerpoint/2010/main" val="2569294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solidFill>
                  <a:srgbClr val="000000"/>
                </a:solidFill>
              </a:rPr>
              <a:t>The Four Key Financial Statements: The Income Statement</a:t>
            </a:r>
            <a:endParaRPr lang="en-US" altLang="en-US" sz="3200" smtClean="0">
              <a:solidFill>
                <a:srgbClr val="000000"/>
              </a:solidFill>
            </a:endParaRPr>
          </a:p>
        </p:txBody>
      </p:sp>
      <p:sp>
        <p:nvSpPr>
          <p:cNvPr id="10243" name="Rectangle 3"/>
          <p:cNvSpPr>
            <a:spLocks noGrp="1" noChangeArrowheads="1"/>
          </p:cNvSpPr>
          <p:nvPr>
            <p:ph idx="4294967295"/>
          </p:nvPr>
        </p:nvSpPr>
        <p:spPr/>
        <p:txBody>
          <a:bodyPr/>
          <a:lstStyle/>
          <a:p>
            <a:pPr eaLnBrk="1" hangingPunct="1"/>
            <a:r>
              <a:rPr lang="en-US" altLang="en-US" smtClean="0">
                <a:solidFill>
                  <a:srgbClr val="000000"/>
                </a:solidFill>
              </a:rPr>
              <a:t>The</a:t>
            </a:r>
            <a:r>
              <a:rPr lang="en-US" altLang="en-US" b="1" smtClean="0">
                <a:solidFill>
                  <a:srgbClr val="000000"/>
                </a:solidFill>
              </a:rPr>
              <a:t> income statement </a:t>
            </a:r>
            <a:r>
              <a:rPr lang="en-US" altLang="en-US" smtClean="0">
                <a:solidFill>
                  <a:srgbClr val="000000"/>
                </a:solidFill>
              </a:rPr>
              <a:t>provides a financial summary of a company</a:t>
            </a:r>
            <a:r>
              <a:rPr lang="ja-JP" altLang="en-US" smtClean="0">
                <a:solidFill>
                  <a:srgbClr val="000000"/>
                </a:solidFill>
              </a:rPr>
              <a:t>’</a:t>
            </a:r>
            <a:r>
              <a:rPr lang="en-US" altLang="ja-JP" smtClean="0">
                <a:solidFill>
                  <a:srgbClr val="000000"/>
                </a:solidFill>
              </a:rPr>
              <a:t>s operating results during a specified period.</a:t>
            </a:r>
          </a:p>
          <a:p>
            <a:pPr eaLnBrk="1" hangingPunct="1"/>
            <a:r>
              <a:rPr lang="en-US" altLang="en-US" smtClean="0">
                <a:solidFill>
                  <a:srgbClr val="000000"/>
                </a:solidFill>
              </a:rPr>
              <a:t>Although they are prepared quarterly for reporting purposes, they are generally computed monthly by management and quarterly for tax purposes.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arson_PowerPoint_Template_Bekaer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arson_PowerPoint_Template_Bekae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arson_PowerPoint_Template_Bekae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arson_PowerPoint_Template_Bekae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arson_PowerPoint_Template_Bekae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arson_PowerPoint_Template_Bekae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arson_PowerPoint_Template_Bekae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arson_PowerPoint_Template_Bekae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arson_PowerPoint_Template_Bekae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arson_PowerPoint_Template_Bekae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arson_PowerPoint_Template_Bekae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arson_PowerPoint_Template_Bekae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Presentation1_PPT2011.pot</Template>
  <TotalTime>1589</TotalTime>
  <Words>2710</Words>
  <Application>Microsoft Office PowerPoint</Application>
  <PresentationFormat>On-screen Show (4:3)</PresentationFormat>
  <Paragraphs>307</Paragraphs>
  <Slides>72</Slides>
  <Notes>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Presentation1</vt:lpstr>
      <vt:lpstr>PowerPoint Presentation</vt:lpstr>
      <vt:lpstr>Learning Goals</vt:lpstr>
      <vt:lpstr>Learning Goals</vt:lpstr>
      <vt:lpstr>The Stockholders’ Report</vt:lpstr>
      <vt:lpstr>The Stockholders’ Report</vt:lpstr>
      <vt:lpstr>The Stockholders’ Report</vt:lpstr>
      <vt:lpstr>Focus on Ethics</vt:lpstr>
      <vt:lpstr>The Four Key Financial Statements</vt:lpstr>
      <vt:lpstr>The Four Key Financial Statements: The Income Statement</vt:lpstr>
      <vt:lpstr>Table 3.1 Bartlett Company Income Statements</vt:lpstr>
      <vt:lpstr>Personal Finance Example</vt:lpstr>
      <vt:lpstr>The Four Key Financial Statements: The Balance Sheet</vt:lpstr>
      <vt:lpstr>Table 3.2a Bartlett Company Balance Sheets</vt:lpstr>
      <vt:lpstr>Table 3.2b Bartlett Company Balance Sheets</vt:lpstr>
      <vt:lpstr>Personal Finance Example</vt:lpstr>
      <vt:lpstr>The Four Key Financial Statements: Statement of Retained Earnings</vt:lpstr>
      <vt:lpstr>Table 3.3 Bartlett Company Statement of Retained Earnings for the Year Ended December 31, 2015</vt:lpstr>
      <vt:lpstr>The Four Key Financial Statements: Statement of Cash Flows</vt:lpstr>
      <vt:lpstr>Table 3.4 Bartlett Company Statement of Cash Flows for the Year Ended December 31, 2015</vt:lpstr>
      <vt:lpstr>Consolidating International Financial Statements</vt:lpstr>
      <vt:lpstr>Consolidating International Financial Statements</vt:lpstr>
      <vt:lpstr>Using Financial Ratios:  Interested Parties</vt:lpstr>
      <vt:lpstr>Using Financial Ratios:  Types of Ratio Comparisons</vt:lpstr>
      <vt:lpstr>Table 3.5 Financial Ratios for Select Firms and Their Industry Median Values</vt:lpstr>
      <vt:lpstr>Using Financial Ratios:  Types of Ratio Comparisons</vt:lpstr>
      <vt:lpstr>Using Financial Ratios: Types of Ratio Comparisons</vt:lpstr>
      <vt:lpstr>Figure 3.1 Combined Analysis</vt:lpstr>
      <vt:lpstr>Using Financial Ratios: Cautions about Using Ratio Analysis</vt:lpstr>
      <vt:lpstr>Using Financial Ratios: Categories of Financial Ratios</vt:lpstr>
      <vt:lpstr>Ratio Analysis Example</vt:lpstr>
      <vt:lpstr>Liquidity Ratios</vt:lpstr>
      <vt:lpstr>Matter of Fact</vt:lpstr>
      <vt:lpstr>Personal Finance Example</vt:lpstr>
      <vt:lpstr>Liquidity Ratios</vt:lpstr>
      <vt:lpstr>Matter of Fact</vt:lpstr>
      <vt:lpstr>Activity Ratios</vt:lpstr>
      <vt:lpstr>Activity Ratios</vt:lpstr>
      <vt:lpstr>Activity Ratios</vt:lpstr>
      <vt:lpstr>Matter of Fact</vt:lpstr>
      <vt:lpstr>Activity Ratios</vt:lpstr>
      <vt:lpstr>Activity Ratios</vt:lpstr>
      <vt:lpstr>Matter of Fact</vt:lpstr>
      <vt:lpstr>Debt Ratios </vt:lpstr>
      <vt:lpstr>Debt Ratios Example 3.5 </vt:lpstr>
      <vt:lpstr>Table 3.6 Financial Statements Associated with Patty’s Alternatives</vt:lpstr>
      <vt:lpstr>Debt Ratios</vt:lpstr>
      <vt:lpstr>Debt Ratios</vt:lpstr>
      <vt:lpstr>Debt Ratios</vt:lpstr>
      <vt:lpstr>Debt Ratios (cont.)</vt:lpstr>
      <vt:lpstr>Table 3.7 Bartlett Company  Common-Size Income Statements</vt:lpstr>
      <vt:lpstr>Profitability Ratios</vt:lpstr>
      <vt:lpstr>Profitability Ratios</vt:lpstr>
      <vt:lpstr>Profitability Ratios</vt:lpstr>
      <vt:lpstr>Profitability Ratios</vt:lpstr>
      <vt:lpstr>Profitability Ratios</vt:lpstr>
      <vt:lpstr>Profitability Ratios</vt:lpstr>
      <vt:lpstr>Market Ratios</vt:lpstr>
      <vt:lpstr>Market Ratios</vt:lpstr>
      <vt:lpstr>Market Ratios</vt:lpstr>
      <vt:lpstr>Table 3.8a Summary of Bartlett Company Ratios </vt:lpstr>
      <vt:lpstr>Table 3.8b Summary of Bartlett Company Ratios </vt:lpstr>
      <vt:lpstr>DuPont System of Analysis</vt:lpstr>
      <vt:lpstr>DuPont System of Analysis</vt:lpstr>
      <vt:lpstr>DuPont System of Analysis</vt:lpstr>
      <vt:lpstr>DuPont System of Analysis:  Modified DuPont Formula</vt:lpstr>
      <vt:lpstr>DuPont System of Analysis:  Modified DuPont Formula (cont.)</vt:lpstr>
      <vt:lpstr>Figure 3.2  DuPont System of Analysis</vt:lpstr>
      <vt:lpstr>Review of Learning Goals</vt:lpstr>
      <vt:lpstr>Review of Learning Goals</vt:lpstr>
      <vt:lpstr>Review of Learning Goals</vt:lpstr>
      <vt:lpstr>Review of Learning Goals</vt:lpstr>
      <vt:lpstr>Financial Statements and Ratio Analysis</vt:lpstr>
    </vt:vector>
  </TitlesOfParts>
  <Company>Lynn L'Heureux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L'Heureux</dc:creator>
  <cp:lastModifiedBy>Desktop</cp:lastModifiedBy>
  <cp:revision>121</cp:revision>
  <dcterms:created xsi:type="dcterms:W3CDTF">2014-03-14T19:31:13Z</dcterms:created>
  <dcterms:modified xsi:type="dcterms:W3CDTF">2015-06-15T20:27:07Z</dcterms:modified>
</cp:coreProperties>
</file>