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9"/>
  </p:notesMasterIdLst>
  <p:sldIdLst>
    <p:sldId id="394" r:id="rId2"/>
    <p:sldId id="395" r:id="rId3"/>
    <p:sldId id="256" r:id="rId4"/>
    <p:sldId id="297" r:id="rId5"/>
    <p:sldId id="368" r:id="rId6"/>
    <p:sldId id="369" r:id="rId7"/>
    <p:sldId id="340" r:id="rId8"/>
    <p:sldId id="387" r:id="rId9"/>
    <p:sldId id="370" r:id="rId10"/>
    <p:sldId id="371" r:id="rId11"/>
    <p:sldId id="388" r:id="rId12"/>
    <p:sldId id="390" r:id="rId13"/>
    <p:sldId id="372" r:id="rId14"/>
    <p:sldId id="373" r:id="rId15"/>
    <p:sldId id="393" r:id="rId16"/>
    <p:sldId id="392" r:id="rId17"/>
    <p:sldId id="389" r:id="rId18"/>
    <p:sldId id="391" r:id="rId19"/>
    <p:sldId id="355" r:id="rId20"/>
    <p:sldId id="356" r:id="rId21"/>
    <p:sldId id="374" r:id="rId22"/>
    <p:sldId id="357" r:id="rId23"/>
    <p:sldId id="381" r:id="rId24"/>
    <p:sldId id="382" r:id="rId25"/>
    <p:sldId id="384" r:id="rId26"/>
    <p:sldId id="375" r:id="rId27"/>
    <p:sldId id="376" r:id="rId28"/>
    <p:sldId id="380" r:id="rId29"/>
    <p:sldId id="358" r:id="rId30"/>
    <p:sldId id="377" r:id="rId31"/>
    <p:sldId id="386" r:id="rId32"/>
    <p:sldId id="378" r:id="rId33"/>
    <p:sldId id="379" r:id="rId34"/>
    <p:sldId id="383" r:id="rId35"/>
    <p:sldId id="385" r:id="rId36"/>
    <p:sldId id="276" r:id="rId37"/>
    <p:sldId id="33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0" autoAdjust="0"/>
    <p:restoredTop sz="94670" autoAdjust="0"/>
  </p:normalViewPr>
  <p:slideViewPr>
    <p:cSldViewPr>
      <p:cViewPr varScale="1">
        <p:scale>
          <a:sx n="42" d="100"/>
          <a:sy n="42" d="100"/>
        </p:scale>
        <p:origin x="6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C3A40-F757-4FBB-9545-DDC97E72014B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FAAB5-7195-4881-95CD-6D78192407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4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7506249-8794-461F-A419-61866C6BB7D5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27674AF-453F-4B27-AE1F-9F20CD6C1C0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 smtClean="0"/>
              <a:t>Pennsylvania/German custom with roots in the old world</a:t>
            </a:r>
          </a:p>
          <a:p>
            <a:pPr lvl="1"/>
            <a:r>
              <a:rPr lang="en-US" sz="3600" dirty="0" smtClean="0"/>
              <a:t>Some critter emerges from hibernation and predicts arrival of spring</a:t>
            </a:r>
            <a:endParaRPr lang="en-US" sz="3800" dirty="0" smtClean="0"/>
          </a:p>
          <a:p>
            <a:r>
              <a:rPr lang="en-US" sz="3800" dirty="0" smtClean="0"/>
              <a:t>Largest celebration in Punxsutawney, PA (since at least 1886)</a:t>
            </a:r>
          </a:p>
          <a:p>
            <a:pPr lvl="1"/>
            <a:r>
              <a:rPr lang="en-US" sz="3600" dirty="0" smtClean="0"/>
              <a:t>Punxsutawney Phil</a:t>
            </a:r>
          </a:p>
          <a:p>
            <a:pPr lvl="1"/>
            <a:r>
              <a:rPr lang="en-US" sz="3600" dirty="0" smtClean="0"/>
              <a:t>Ground hog sees his shadow, retreats to his burrow and portends 6 more weeks of winter</a:t>
            </a:r>
          </a:p>
          <a:p>
            <a:pPr lvl="1"/>
            <a:r>
              <a:rPr lang="en-US" sz="3600" dirty="0"/>
              <a:t>Ground hog </a:t>
            </a:r>
            <a:r>
              <a:rPr lang="en-US" sz="3600" dirty="0" smtClean="0"/>
              <a:t>doesn’t see </a:t>
            </a:r>
            <a:r>
              <a:rPr lang="en-US" sz="3600" dirty="0"/>
              <a:t>his shadow, </a:t>
            </a:r>
            <a:r>
              <a:rPr lang="en-US" sz="3600" dirty="0" smtClean="0"/>
              <a:t>expect an early spring</a:t>
            </a:r>
            <a:endParaRPr lang="en-US" sz="3600" dirty="0"/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Groundhog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8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Financing Options</a:t>
            </a:r>
          </a:p>
          <a:p>
            <a:pPr lvl="1"/>
            <a:r>
              <a:rPr lang="en-US" sz="3000" dirty="0" smtClean="0"/>
              <a:t>Pre-approval</a:t>
            </a:r>
          </a:p>
          <a:p>
            <a:pPr lvl="1"/>
            <a:r>
              <a:rPr lang="en-US" sz="3000" dirty="0" smtClean="0"/>
              <a:t>Loan term</a:t>
            </a:r>
          </a:p>
          <a:p>
            <a:pPr lvl="1"/>
            <a:r>
              <a:rPr lang="en-US" sz="3000" dirty="0" smtClean="0"/>
              <a:t>Leasing</a:t>
            </a:r>
          </a:p>
          <a:p>
            <a:r>
              <a:rPr lang="en-US" sz="3200" dirty="0" smtClean="0"/>
              <a:t>Refinancing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3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54487"/>
            <a:ext cx="4800600" cy="534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7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" y="0"/>
            <a:ext cx="9112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2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Buy vs Rent</a:t>
            </a:r>
          </a:p>
          <a:p>
            <a:pPr lvl="1"/>
            <a:r>
              <a:rPr lang="en-US" sz="3000" dirty="0" smtClean="0"/>
              <a:t>Appreciation/Equity</a:t>
            </a:r>
          </a:p>
          <a:p>
            <a:pPr lvl="1"/>
            <a:r>
              <a:rPr lang="en-US" sz="3000" dirty="0" smtClean="0"/>
              <a:t>Tax Advantage</a:t>
            </a:r>
          </a:p>
          <a:p>
            <a:pPr lvl="1"/>
            <a:endParaRPr lang="en-US" sz="3000" dirty="0" smtClean="0"/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7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Financing Options</a:t>
            </a:r>
          </a:p>
          <a:p>
            <a:pPr lvl="1"/>
            <a:r>
              <a:rPr lang="en-US" sz="2800" dirty="0" smtClean="0"/>
              <a:t>Down payment requirements</a:t>
            </a:r>
          </a:p>
          <a:p>
            <a:pPr lvl="1"/>
            <a:r>
              <a:rPr lang="en-US" sz="2800" dirty="0" smtClean="0"/>
              <a:t>Mortgage</a:t>
            </a:r>
          </a:p>
          <a:p>
            <a:pPr lvl="2"/>
            <a:r>
              <a:rPr lang="en-US" sz="2600" dirty="0" smtClean="0"/>
              <a:t>Conventional/Exotic products</a:t>
            </a:r>
          </a:p>
          <a:p>
            <a:pPr lvl="2"/>
            <a:r>
              <a:rPr lang="en-US" sz="2600" dirty="0" smtClean="0"/>
              <a:t>FHA</a:t>
            </a:r>
          </a:p>
          <a:p>
            <a:pPr lvl="2"/>
            <a:r>
              <a:rPr lang="en-US" sz="2600" dirty="0" smtClean="0"/>
              <a:t>VA</a:t>
            </a:r>
          </a:p>
          <a:p>
            <a:pPr lvl="1"/>
            <a:r>
              <a:rPr lang="en-US" sz="2800" dirty="0" smtClean="0"/>
              <a:t>Closing costs</a:t>
            </a:r>
            <a:endParaRPr lang="en-US" sz="2800" dirty="0"/>
          </a:p>
          <a:p>
            <a:pPr lvl="2"/>
            <a:endParaRPr lang="en-US" sz="2800" dirty="0" smtClean="0"/>
          </a:p>
          <a:p>
            <a:pPr lvl="1"/>
            <a:endParaRPr lang="en-US" sz="3000" dirty="0" smtClean="0"/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Mortgage Loan Payments* for P and I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2133600"/>
            <a:ext cx="7738533" cy="4114800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sz="3000" b="1" u="sng" dirty="0" smtClean="0"/>
              <a:t>Rate     15 yrs 	 20 </a:t>
            </a:r>
            <a:r>
              <a:rPr lang="en-US" sz="3000" b="1" u="sng" dirty="0" err="1" smtClean="0"/>
              <a:t>yrs</a:t>
            </a:r>
            <a:r>
              <a:rPr lang="en-US" sz="3000" b="1" u="sng" dirty="0" smtClean="0"/>
              <a:t>      25 </a:t>
            </a:r>
            <a:r>
              <a:rPr lang="en-US" sz="3000" b="1" u="sng" dirty="0" err="1" smtClean="0"/>
              <a:t>yrs</a:t>
            </a:r>
            <a:r>
              <a:rPr lang="en-US" sz="3000" b="1" u="sng" dirty="0" smtClean="0"/>
              <a:t> 	  30 yrs</a:t>
            </a:r>
          </a:p>
          <a:p>
            <a:pPr marL="0" indent="0" eaLnBrk="1" hangingPunct="1">
              <a:buFontTx/>
              <a:buNone/>
            </a:pPr>
            <a:r>
              <a:rPr lang="en-US" sz="3200" dirty="0" smtClean="0"/>
              <a:t>5.0 	  7.9079      6.5996  5.8459 	 5.3682</a:t>
            </a:r>
          </a:p>
          <a:p>
            <a:pPr marL="0" indent="0" eaLnBrk="1" hangingPunct="1">
              <a:buFontTx/>
              <a:buNone/>
            </a:pPr>
            <a:r>
              <a:rPr lang="en-US" sz="3200" dirty="0" smtClean="0"/>
              <a:t>5.5 	  8.1708 	6.8789   6.1409 	 5.6779</a:t>
            </a:r>
          </a:p>
          <a:p>
            <a:pPr marL="0" indent="0" eaLnBrk="1" hangingPunct="1">
              <a:buFontTx/>
              <a:buNone/>
            </a:pPr>
            <a:r>
              <a:rPr lang="en-US" sz="3200" dirty="0" smtClean="0"/>
              <a:t>6.0 	  8.4386 	7.1643   6.4430 	 </a:t>
            </a:r>
            <a:r>
              <a:rPr lang="en-US" sz="3200" dirty="0" smtClean="0">
                <a:solidFill>
                  <a:srgbClr val="FF0000"/>
                </a:solidFill>
              </a:rPr>
              <a:t>5.9955</a:t>
            </a:r>
          </a:p>
          <a:p>
            <a:pPr marL="0" indent="0" eaLnBrk="1" hangingPunct="1">
              <a:buFontTx/>
              <a:buNone/>
            </a:pPr>
            <a:r>
              <a:rPr lang="en-US" sz="3200" dirty="0" smtClean="0"/>
              <a:t>6.5 	  8.7111 	7.4557   6.7521 	 6.3207</a:t>
            </a:r>
          </a:p>
          <a:p>
            <a:pPr marL="0" indent="0" eaLnBrk="1" hangingPunct="1">
              <a:buFontTx/>
              <a:buNone/>
            </a:pPr>
            <a:r>
              <a:rPr lang="en-US" sz="3200" dirty="0" smtClean="0"/>
              <a:t>7.0 	  8.9883 	7.7530   7.0678 	 6.6530</a:t>
            </a:r>
          </a:p>
          <a:p>
            <a:pPr marL="0" indent="0" eaLnBrk="1" hangingPunct="1">
              <a:buFontTx/>
              <a:buNone/>
            </a:pPr>
            <a:r>
              <a:rPr lang="en-US" sz="3000" dirty="0" smtClean="0"/>
              <a:t>*$ per $1000 borrowed</a:t>
            </a:r>
          </a:p>
        </p:txBody>
      </p:sp>
    </p:spTree>
    <p:extLst>
      <p:ext uri="{BB962C8B-B14F-4D97-AF65-F5344CB8AC3E}">
        <p14:creationId xmlns:p14="http://schemas.microsoft.com/office/powerpoint/2010/main" val="1202785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2209800"/>
            <a:ext cx="80772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3000" b="1" u="sng" smtClean="0"/>
              <a:t>Rate    15 yrs 	20 yrs   25 yrs. 		30 yrs</a:t>
            </a:r>
          </a:p>
          <a:p>
            <a:pPr marL="0" indent="0">
              <a:buFontTx/>
              <a:buNone/>
            </a:pPr>
            <a:r>
              <a:rPr lang="en-US" smtClean="0"/>
              <a:t>5.0 	  7.9079   6.5996  5.8459 	5.3682</a:t>
            </a:r>
            <a:endParaRPr lang="en-US" sz="3000" smtClean="0"/>
          </a:p>
          <a:p>
            <a:pPr marL="0" indent="0">
              <a:buFontTx/>
              <a:buNone/>
            </a:pPr>
            <a:r>
              <a:rPr lang="en-US" sz="3000" smtClean="0"/>
              <a:t>5.5 	  8.1708 	6.8789   6.1409 	5.6779</a:t>
            </a:r>
          </a:p>
          <a:p>
            <a:pPr marL="0" indent="0">
              <a:buFontTx/>
              <a:buNone/>
            </a:pPr>
            <a:r>
              <a:rPr lang="en-US" sz="3000" smtClean="0"/>
              <a:t>6.0 	  8.4386 	7.1643   6.4430 	</a:t>
            </a:r>
            <a:r>
              <a:rPr lang="en-US" sz="3000" smtClean="0">
                <a:solidFill>
                  <a:srgbClr val="FF0000"/>
                </a:solidFill>
              </a:rPr>
              <a:t>5.9955</a:t>
            </a:r>
          </a:p>
          <a:p>
            <a:pPr marL="0" indent="0">
              <a:buFontTx/>
              <a:buNone/>
            </a:pPr>
            <a:r>
              <a:rPr lang="en-US" sz="3000" smtClean="0"/>
              <a:t>6.5 	  8.7111 	7.4557   6.7521 	6.3207</a:t>
            </a:r>
          </a:p>
          <a:p>
            <a:pPr marL="0" indent="0">
              <a:buFontTx/>
              <a:buNone/>
            </a:pPr>
            <a:r>
              <a:rPr lang="en-US" sz="3000" smtClean="0"/>
              <a:t>7.0 	  8.9883 	7.7530   7.0678 	6.6530</a:t>
            </a:r>
          </a:p>
          <a:p>
            <a:pPr marL="0" indent="0">
              <a:buFontTx/>
              <a:buNone/>
            </a:pPr>
            <a:r>
              <a:rPr lang="en-US" sz="3000" smtClean="0"/>
              <a:t>*$ per $1000 borrowed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838463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945"/>
            <a:ext cx="6858000" cy="663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378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6" y="0"/>
            <a:ext cx="89725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00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Business start-up</a:t>
            </a:r>
          </a:p>
          <a:p>
            <a:pPr lvl="1"/>
            <a:r>
              <a:rPr lang="en-US" sz="2800" dirty="0" smtClean="0"/>
              <a:t>Down payment</a:t>
            </a:r>
          </a:p>
          <a:p>
            <a:pPr lvl="1"/>
            <a:r>
              <a:rPr lang="en-US" sz="2800" dirty="0" smtClean="0"/>
              <a:t>Business plan</a:t>
            </a:r>
          </a:p>
          <a:p>
            <a:pPr lvl="1"/>
            <a:r>
              <a:rPr lang="en-US" sz="2800" dirty="0" smtClean="0"/>
              <a:t>Good credit </a:t>
            </a:r>
          </a:p>
          <a:p>
            <a:pPr lvl="1"/>
            <a:r>
              <a:rPr lang="en-US" sz="2800" dirty="0" smtClean="0"/>
              <a:t>Collateral</a:t>
            </a:r>
          </a:p>
          <a:p>
            <a:pPr lvl="1"/>
            <a:r>
              <a:rPr lang="en-US" sz="2800" dirty="0" smtClean="0"/>
              <a:t>Line of credit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0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Groundhog, </a:t>
            </a:r>
            <a:r>
              <a:rPr lang="en-US" sz="3200" dirty="0" err="1" smtClean="0"/>
              <a:t>wooodchuck</a:t>
            </a:r>
            <a:r>
              <a:rPr lang="en-US" sz="3200" dirty="0" smtClean="0"/>
              <a:t>, </a:t>
            </a:r>
            <a:r>
              <a:rPr lang="en-US" sz="3200" dirty="0" err="1" smtClean="0"/>
              <a:t>whistlepig</a:t>
            </a:r>
            <a:endParaRPr lang="en-US" sz="3200" dirty="0" smtClean="0"/>
          </a:p>
          <a:p>
            <a:pPr lvl="1"/>
            <a:r>
              <a:rPr lang="en-US" sz="2800" i="1" dirty="0" smtClean="0"/>
              <a:t>Marmota </a:t>
            </a:r>
            <a:r>
              <a:rPr lang="en-US" sz="2800" i="1" dirty="0" err="1" smtClean="0"/>
              <a:t>monax</a:t>
            </a:r>
            <a:endParaRPr lang="en-US" sz="2800" i="1" dirty="0" smtClean="0"/>
          </a:p>
          <a:p>
            <a:pPr lvl="1"/>
            <a:r>
              <a:rPr lang="en-US" sz="2800" dirty="0" smtClean="0"/>
              <a:t>Large ground squirrels</a:t>
            </a:r>
          </a:p>
          <a:p>
            <a:endParaRPr lang="en-US" sz="32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Groundhog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43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Debt repayment plan– strategy for paying off debt in a way that reduces total interest paid</a:t>
            </a:r>
          </a:p>
          <a:p>
            <a:r>
              <a:rPr lang="en-US" sz="3200" dirty="0" smtClean="0"/>
              <a:t>Student Loan Debt</a:t>
            </a:r>
          </a:p>
          <a:p>
            <a:pPr lvl="1"/>
            <a:r>
              <a:rPr lang="en-US" sz="2800" dirty="0" smtClean="0"/>
              <a:t>Deferred payment loans</a:t>
            </a:r>
          </a:p>
          <a:p>
            <a:pPr lvl="1"/>
            <a:r>
              <a:rPr lang="en-US" sz="2800" dirty="0" smtClean="0"/>
              <a:t>Subsidized/Unsubsidized loans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Repayment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Mortgage Debt</a:t>
            </a:r>
          </a:p>
          <a:p>
            <a:pPr lvl="1"/>
            <a:r>
              <a:rPr lang="en-US" sz="2800" dirty="0" smtClean="0"/>
              <a:t>Balloon payment</a:t>
            </a:r>
          </a:p>
          <a:p>
            <a:r>
              <a:rPr lang="en-US" sz="3200" dirty="0" smtClean="0"/>
              <a:t>Lease/Rent-to-own</a:t>
            </a:r>
          </a:p>
          <a:p>
            <a:pPr lvl="1"/>
            <a:r>
              <a:rPr lang="en-US" sz="2800" dirty="0" smtClean="0"/>
              <a:t>Housing</a:t>
            </a:r>
          </a:p>
          <a:p>
            <a:pPr lvl="1"/>
            <a:r>
              <a:rPr lang="en-US" sz="2800" dirty="0" smtClean="0"/>
              <a:t>Furniture/Appliances/Electronics</a:t>
            </a:r>
          </a:p>
          <a:p>
            <a:r>
              <a:rPr lang="en-US" sz="3200" dirty="0" smtClean="0"/>
              <a:t>Prepayment Penalties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Debt Repayment Plans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45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Establish credit</a:t>
            </a:r>
          </a:p>
          <a:p>
            <a:r>
              <a:rPr lang="en-US" sz="3200" dirty="0" smtClean="0"/>
              <a:t>Protect your credit</a:t>
            </a:r>
          </a:p>
          <a:p>
            <a:r>
              <a:rPr lang="en-US" sz="3200" dirty="0" smtClean="0"/>
              <a:t>Billing cycle</a:t>
            </a:r>
          </a:p>
          <a:p>
            <a:r>
              <a:rPr lang="en-US" sz="3200" dirty="0" smtClean="0"/>
              <a:t>The Economy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Establish credit</a:t>
            </a:r>
          </a:p>
          <a:p>
            <a:r>
              <a:rPr lang="en-US" sz="3200" dirty="0" smtClean="0"/>
              <a:t>Protect your credit</a:t>
            </a:r>
          </a:p>
          <a:p>
            <a:r>
              <a:rPr lang="en-US" sz="3200" dirty="0" smtClean="0"/>
              <a:t>Billing cycle</a:t>
            </a:r>
          </a:p>
          <a:p>
            <a:r>
              <a:rPr lang="en-US" sz="3200" dirty="0" smtClean="0"/>
              <a:t>The Economy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Management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Making Sense of Your Credit Scores</a:t>
            </a:r>
          </a:p>
        </p:txBody>
      </p:sp>
      <p:pic>
        <p:nvPicPr>
          <p:cNvPr id="4" name="Picture 6" descr="3902x_06_un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9948" y="1676400"/>
            <a:ext cx="5002537" cy="511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0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646770"/>
            <a:ext cx="3962400" cy="318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3450696"/>
          </a:xfrm>
        </p:spPr>
        <p:txBody>
          <a:bodyPr>
            <a:normAutofit/>
          </a:bodyPr>
          <a:lstStyle/>
          <a:p>
            <a:r>
              <a:rPr lang="en-US" sz="3200" dirty="0"/>
              <a:t>You can access your credit bureau file for free only at annualcreditreport.com</a:t>
            </a:r>
            <a:endParaRPr lang="en-US" sz="3200" b="1" dirty="0"/>
          </a:p>
          <a:p>
            <a:r>
              <a:rPr lang="en-US" sz="3200" dirty="0"/>
              <a:t>A recent Federal Trade Commission study found that one in five consumers have an error on at least one of their credit reports.</a:t>
            </a:r>
            <a:endParaRPr lang="en-US" alt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Credit Reputation</a:t>
            </a:r>
          </a:p>
        </p:txBody>
      </p:sp>
    </p:spTree>
    <p:extLst>
      <p:ext uri="{BB962C8B-B14F-4D97-AF65-F5344CB8AC3E}">
        <p14:creationId xmlns:p14="http://schemas.microsoft.com/office/powerpoint/2010/main" val="21049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Credit offers</a:t>
            </a:r>
          </a:p>
          <a:p>
            <a:pPr lvl="1"/>
            <a:r>
              <a:rPr lang="en-US" sz="2800" dirty="0"/>
              <a:t>Disclosure terms</a:t>
            </a:r>
          </a:p>
          <a:p>
            <a:pPr lvl="1"/>
            <a:r>
              <a:rPr lang="en-US" sz="2800" dirty="0" smtClean="0"/>
              <a:t>Interest rate</a:t>
            </a:r>
          </a:p>
          <a:p>
            <a:pPr lvl="1"/>
            <a:r>
              <a:rPr lang="en-US" sz="2800" dirty="0" smtClean="0"/>
              <a:t>Grace period</a:t>
            </a:r>
          </a:p>
          <a:p>
            <a:pPr lvl="1"/>
            <a:r>
              <a:rPr lang="en-US" sz="2800" dirty="0" smtClean="0"/>
              <a:t>Annual fee</a:t>
            </a:r>
          </a:p>
          <a:p>
            <a:pPr lvl="1"/>
            <a:r>
              <a:rPr lang="en-US" sz="2800" dirty="0" smtClean="0"/>
              <a:t>Minimum finance charge</a:t>
            </a:r>
          </a:p>
          <a:p>
            <a:pPr lvl="1"/>
            <a:r>
              <a:rPr lang="en-US" sz="2800" dirty="0" smtClean="0"/>
              <a:t>Transaction fees</a:t>
            </a:r>
          </a:p>
          <a:p>
            <a:pPr lvl="1"/>
            <a:r>
              <a:rPr lang="en-US" sz="2800" dirty="0" smtClean="0"/>
              <a:t>Cash advance fees</a:t>
            </a:r>
          </a:p>
          <a:p>
            <a:pPr lvl="1"/>
            <a:r>
              <a:rPr lang="en-US" sz="2800" dirty="0" smtClean="0"/>
              <a:t>Late/over limit fees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2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057400"/>
                <a:ext cx="7408333" cy="4038600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Debt Load</a:t>
                </a:r>
                <a:endParaRPr lang="en-US" sz="3200" dirty="0"/>
              </a:p>
              <a:p>
                <a:pPr lvl="1"/>
                <a:r>
                  <a:rPr lang="en-US" sz="2800" dirty="0" smtClean="0"/>
                  <a:t>Installment debt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800" dirty="0" smtClean="0"/>
                  <a:t>20%yearly take-home pay</a:t>
                </a:r>
                <a:endParaRPr lang="en-US" sz="2800" dirty="0"/>
              </a:p>
              <a:p>
                <a:pPr lvl="1"/>
                <a:r>
                  <a:rPr lang="en-US" sz="2800" dirty="0" smtClean="0"/>
                  <a:t>Pay off all installment debt in one year </a:t>
                </a:r>
              </a:p>
              <a:p>
                <a:pPr lvl="1"/>
                <a:r>
                  <a:rPr lang="en-US" sz="2800" dirty="0" smtClean="0"/>
                  <a:t>Payoff debts within 30 days if absolutely necessary</a:t>
                </a:r>
              </a:p>
              <a:p>
                <a:pPr lvl="1"/>
                <a:r>
                  <a:rPr lang="en-US" sz="2800" dirty="0" smtClean="0"/>
                  <a:t>Debt represents future earnings already spent.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057400"/>
                <a:ext cx="7408333" cy="4038600"/>
              </a:xfrm>
              <a:blipFill rotWithShape="1">
                <a:blip r:embed="rId2"/>
                <a:stretch>
                  <a:fillRect l="-2140" t="-2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872067" y="2057400"/>
                <a:ext cx="7408333" cy="40386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sz="3500" dirty="0" smtClean="0"/>
                  <a:t>Debt-to-Income</a:t>
                </a:r>
              </a:p>
              <a:p>
                <a:pPr lvl="1"/>
                <a:r>
                  <a:rPr lang="en-US" sz="3000" dirty="0" smtClean="0"/>
                  <a:t>Annual or monthly debt payments divided by annual or monthly gross income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smtClean="0"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en-US" sz="2600" dirty="0" smtClean="0"/>
                  <a:t> 36%</a:t>
                </a:r>
                <a:endParaRPr lang="en-US" sz="2600" dirty="0"/>
              </a:p>
              <a:p>
                <a:r>
                  <a:rPr lang="en-US" sz="3200" dirty="0" smtClean="0"/>
                  <a:t>Debt payments-to-disposable income</a:t>
                </a:r>
              </a:p>
              <a:p>
                <a:pPr lvl="1"/>
                <a:r>
                  <a:rPr lang="en-US" sz="3000" dirty="0" smtClean="0"/>
                  <a:t>Debt payments (minus mortgage) divided by disposable income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00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en-US" sz="3000" dirty="0" smtClean="0"/>
                  <a:t> 15%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067" y="2057400"/>
                <a:ext cx="7408333" cy="4038600"/>
              </a:xfrm>
              <a:blipFill rotWithShape="1">
                <a:blip r:embed="rId2"/>
                <a:stretch>
                  <a:fillRect l="-2140" t="-2719" b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4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 fontScale="85000" lnSpcReduction="20000"/>
          </a:bodyPr>
          <a:lstStyle/>
          <a:p>
            <a:r>
              <a:rPr lang="en-US" sz="3300" dirty="0" smtClean="0"/>
              <a:t>Pay cash when able</a:t>
            </a:r>
          </a:p>
          <a:p>
            <a:r>
              <a:rPr lang="en-US" sz="3300" dirty="0" smtClean="0"/>
              <a:t>Reduce number of cards</a:t>
            </a:r>
          </a:p>
          <a:p>
            <a:r>
              <a:rPr lang="en-US" sz="3300" dirty="0" smtClean="0"/>
              <a:t>Shop for credit cards</a:t>
            </a:r>
          </a:p>
          <a:p>
            <a:r>
              <a:rPr lang="en-US" sz="3300" dirty="0" smtClean="0"/>
              <a:t>Take advantage of special deals</a:t>
            </a:r>
          </a:p>
          <a:p>
            <a:pPr lvl="1"/>
            <a:r>
              <a:rPr lang="en-US" sz="3000" dirty="0" smtClean="0"/>
              <a:t>Sales finance company</a:t>
            </a:r>
          </a:p>
          <a:p>
            <a:pPr lvl="1"/>
            <a:r>
              <a:rPr lang="en-US" sz="3000" dirty="0" smtClean="0"/>
              <a:t>Consumer finance company</a:t>
            </a:r>
          </a:p>
          <a:p>
            <a:r>
              <a:rPr lang="en-US" sz="3300" dirty="0" smtClean="0"/>
              <a:t>Sales/rebates/rewards</a:t>
            </a:r>
          </a:p>
          <a:p>
            <a:r>
              <a:rPr lang="en-US" sz="3300" dirty="0" smtClean="0"/>
              <a:t>Timing purchases</a:t>
            </a:r>
          </a:p>
          <a:p>
            <a:r>
              <a:rPr lang="en-US" sz="3300" dirty="0" smtClean="0"/>
              <a:t>Pay on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Reduce/Avoid Credit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94308"/>
          </a:xfrm>
        </p:spPr>
        <p:txBody>
          <a:bodyPr/>
          <a:lstStyle/>
          <a:p>
            <a:r>
              <a:rPr lang="en-US" dirty="0" smtClean="0"/>
              <a:t>Preserving </a:t>
            </a:r>
            <a:r>
              <a:rPr lang="en-US" smtClean="0"/>
              <a:t>Your Credit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Autofit/>
          </a:bodyPr>
          <a:lstStyle/>
          <a:p>
            <a:r>
              <a:rPr lang="en-US" sz="2600" dirty="0" smtClean="0"/>
              <a:t>Usury laws</a:t>
            </a:r>
          </a:p>
          <a:p>
            <a:r>
              <a:rPr lang="en-US" sz="2600" dirty="0" smtClean="0"/>
              <a:t>Loan sharks</a:t>
            </a:r>
          </a:p>
          <a:p>
            <a:r>
              <a:rPr lang="en-US" sz="2600" dirty="0" smtClean="0"/>
              <a:t>Advance-fee loans</a:t>
            </a:r>
          </a:p>
          <a:p>
            <a:r>
              <a:rPr lang="en-US" sz="2600" dirty="0" smtClean="0"/>
              <a:t>Equity stripping</a:t>
            </a:r>
          </a:p>
          <a:p>
            <a:r>
              <a:rPr lang="en-US" sz="2600" dirty="0" smtClean="0"/>
              <a:t>Payday loans</a:t>
            </a:r>
          </a:p>
          <a:p>
            <a:r>
              <a:rPr lang="en-US" sz="2600" dirty="0" smtClean="0"/>
              <a:t>Pawn shops</a:t>
            </a:r>
          </a:p>
          <a:p>
            <a:r>
              <a:rPr lang="en-US" sz="2600" dirty="0" smtClean="0"/>
              <a:t>Car title loans</a:t>
            </a:r>
          </a:p>
          <a:p>
            <a:r>
              <a:rPr lang="en-US" sz="2600" dirty="0" smtClean="0"/>
              <a:t>Refund anticipation loans</a:t>
            </a:r>
          </a:p>
          <a:p>
            <a:r>
              <a:rPr lang="en-US" sz="2600" dirty="0" smtClean="0"/>
              <a:t>Joey from the bar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Avoid Unethical/High Interest Loan Practices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Credit Pyramid</a:t>
            </a:r>
            <a:endParaRPr lang="en-US" dirty="0"/>
          </a:p>
        </p:txBody>
      </p:sp>
      <p:pic>
        <p:nvPicPr>
          <p:cNvPr id="4" name="Picture 7" descr="3902x_06_un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9411" y="1600200"/>
            <a:ext cx="6683252" cy="5061449"/>
          </a:xfrm>
          <a:noFill/>
        </p:spPr>
      </p:pic>
    </p:spTree>
    <p:extLst>
      <p:ext uri="{BB962C8B-B14F-4D97-AF65-F5344CB8AC3E}">
        <p14:creationId xmlns:p14="http://schemas.microsoft.com/office/powerpoint/2010/main" val="330896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Autofit/>
          </a:bodyPr>
          <a:lstStyle/>
          <a:p>
            <a:r>
              <a:rPr lang="en-US" sz="3200" dirty="0"/>
              <a:t>Good uses of credit</a:t>
            </a:r>
            <a:r>
              <a:rPr lang="en-US" sz="3200" b="1" dirty="0"/>
              <a:t> </a:t>
            </a:r>
            <a:r>
              <a:rPr lang="en-US" sz="3200" dirty="0"/>
              <a:t>include 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convenience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emergencies </a:t>
            </a:r>
          </a:p>
          <a:p>
            <a:pPr lvl="1"/>
            <a:r>
              <a:rPr lang="en-US" sz="2800" dirty="0"/>
              <a:t>reservations </a:t>
            </a:r>
          </a:p>
          <a:p>
            <a:pPr lvl="1"/>
            <a:r>
              <a:rPr lang="en-US" sz="2800" dirty="0"/>
              <a:t>owning expensive items sooner</a:t>
            </a:r>
          </a:p>
          <a:p>
            <a:pPr lvl="1"/>
            <a:r>
              <a:rPr lang="en-US" sz="2800" dirty="0"/>
              <a:t>taking advantage of free credit</a:t>
            </a:r>
          </a:p>
          <a:p>
            <a:pPr lvl="1"/>
            <a:r>
              <a:rPr lang="en-US" sz="2800" dirty="0"/>
              <a:t>for protection against fraud</a:t>
            </a:r>
          </a:p>
          <a:p>
            <a:pPr lvl="1"/>
            <a:r>
              <a:rPr lang="en-US" sz="2800" dirty="0"/>
              <a:t>to obtain an education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and Against Using Credit</a:t>
            </a:r>
          </a:p>
        </p:txBody>
      </p:sp>
    </p:spTree>
    <p:extLst>
      <p:ext uri="{BB962C8B-B14F-4D97-AF65-F5344CB8AC3E}">
        <p14:creationId xmlns:p14="http://schemas.microsoft.com/office/powerpoint/2010/main" val="22682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Autofit/>
          </a:bodyPr>
          <a:lstStyle/>
          <a:p>
            <a:r>
              <a:rPr lang="en-US" sz="3200" dirty="0"/>
              <a:t>The downside of credit:</a:t>
            </a:r>
          </a:p>
          <a:p>
            <a:pPr lvl="1"/>
            <a:r>
              <a:rPr lang="en-US" sz="2800" dirty="0"/>
              <a:t>Use of credit reduces financial flexibility</a:t>
            </a:r>
          </a:p>
          <a:p>
            <a:pPr lvl="1"/>
            <a:r>
              <a:rPr lang="en-US" sz="2800" dirty="0"/>
              <a:t>Interest is costly.</a:t>
            </a:r>
          </a:p>
          <a:p>
            <a:pPr lvl="2">
              <a:lnSpc>
                <a:spcPct val="90000"/>
              </a:lnSpc>
            </a:pPr>
            <a:r>
              <a:rPr lang="en-US" sz="2600" b="1" dirty="0"/>
              <a:t>Finance Charge ($)</a:t>
            </a:r>
          </a:p>
          <a:p>
            <a:pPr lvl="2">
              <a:lnSpc>
                <a:spcPct val="90000"/>
              </a:lnSpc>
            </a:pPr>
            <a:r>
              <a:rPr lang="en-US" sz="2600" b="1" dirty="0"/>
              <a:t>Annual Percentage Rate (%)</a:t>
            </a:r>
          </a:p>
          <a:p>
            <a:pPr lvl="1"/>
            <a:r>
              <a:rPr lang="en-US" sz="2800" dirty="0"/>
              <a:t>It is tempting to overspend</a:t>
            </a:r>
          </a:p>
          <a:p>
            <a:pPr lvl="1"/>
            <a:r>
              <a:rPr lang="en-US" sz="2800" dirty="0" smtClean="0"/>
              <a:t>Over indebtedness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and Against Using Credit</a:t>
            </a:r>
          </a:p>
        </p:txBody>
      </p:sp>
    </p:spTree>
    <p:extLst>
      <p:ext uri="{BB962C8B-B14F-4D97-AF65-F5344CB8AC3E}">
        <p14:creationId xmlns:p14="http://schemas.microsoft.com/office/powerpoint/2010/main" val="2716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Autofit/>
          </a:bodyPr>
          <a:lstStyle/>
          <a:p>
            <a:r>
              <a:rPr lang="en-US" sz="3200" dirty="0"/>
              <a:t>The downside of credit:</a:t>
            </a:r>
          </a:p>
          <a:p>
            <a:pPr lvl="1"/>
            <a:r>
              <a:rPr lang="en-US" sz="2800" dirty="0"/>
              <a:t>Use of credit reduces financial flexibility</a:t>
            </a:r>
          </a:p>
          <a:p>
            <a:pPr lvl="1"/>
            <a:r>
              <a:rPr lang="en-US" sz="2800" dirty="0"/>
              <a:t>Interest is costly.</a:t>
            </a:r>
          </a:p>
          <a:p>
            <a:pPr lvl="2">
              <a:lnSpc>
                <a:spcPct val="90000"/>
              </a:lnSpc>
            </a:pPr>
            <a:r>
              <a:rPr lang="en-US" sz="2600" b="1" dirty="0"/>
              <a:t>Finance Charge ($)</a:t>
            </a:r>
          </a:p>
          <a:p>
            <a:pPr lvl="2">
              <a:lnSpc>
                <a:spcPct val="90000"/>
              </a:lnSpc>
            </a:pPr>
            <a:r>
              <a:rPr lang="en-US" sz="2600" b="1" dirty="0"/>
              <a:t>Annual Percentage Rate (%)</a:t>
            </a:r>
          </a:p>
          <a:p>
            <a:pPr lvl="1"/>
            <a:r>
              <a:rPr lang="en-US" sz="2800" dirty="0"/>
              <a:t>It is tempting to overspend</a:t>
            </a:r>
          </a:p>
          <a:p>
            <a:pPr lvl="1"/>
            <a:r>
              <a:rPr lang="en-US" sz="2800" dirty="0" smtClean="0"/>
              <a:t>Over indebtedness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and Against Using Credit</a:t>
            </a:r>
          </a:p>
        </p:txBody>
      </p:sp>
    </p:spTree>
    <p:extLst>
      <p:ext uri="{BB962C8B-B14F-4D97-AF65-F5344CB8AC3E}">
        <p14:creationId xmlns:p14="http://schemas.microsoft.com/office/powerpoint/2010/main" val="27772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Autofit/>
          </a:bodyPr>
          <a:lstStyle/>
          <a:p>
            <a:r>
              <a:rPr lang="en-US" sz="3200" dirty="0"/>
              <a:t>Equal Credit Opportunity Act (ECOA</a:t>
            </a:r>
            <a:r>
              <a:rPr lang="en-US" sz="3200" dirty="0" smtClean="0"/>
              <a:t>)</a:t>
            </a:r>
            <a:endParaRPr lang="en-US" sz="3200" dirty="0"/>
          </a:p>
          <a:p>
            <a:r>
              <a:rPr lang="en-US" sz="3200" b="1" dirty="0"/>
              <a:t>Unfair discrimination</a:t>
            </a:r>
            <a:r>
              <a:rPr lang="en-US" sz="3200" dirty="0"/>
              <a:t> is </a:t>
            </a:r>
            <a:r>
              <a:rPr lang="en-US" sz="3200" dirty="0" smtClean="0"/>
              <a:t>illegal</a:t>
            </a:r>
          </a:p>
          <a:p>
            <a:r>
              <a:rPr lang="en-US" altLang="en-US" sz="3200" dirty="0"/>
              <a:t>The </a:t>
            </a:r>
            <a:r>
              <a:rPr lang="en-US" altLang="en-US" sz="3200" b="1" dirty="0"/>
              <a:t>Fair Credit Reporting Act</a:t>
            </a:r>
            <a:r>
              <a:rPr lang="en-US" altLang="en-US" sz="3200" dirty="0"/>
              <a:t> (FCRA) allows you to challenge errors in your credit bureau files.</a:t>
            </a:r>
          </a:p>
          <a:p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Unfair Credit Discrimination is Unlawful</a:t>
            </a:r>
          </a:p>
        </p:txBody>
      </p:sp>
    </p:spTree>
    <p:extLst>
      <p:ext uri="{BB962C8B-B14F-4D97-AF65-F5344CB8AC3E}">
        <p14:creationId xmlns:p14="http://schemas.microsoft.com/office/powerpoint/2010/main" val="18248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4" y="1485528"/>
            <a:ext cx="7848600" cy="529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5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 fontScale="85000" lnSpcReduction="10000"/>
          </a:bodyPr>
          <a:lstStyle/>
          <a:p>
            <a:r>
              <a:rPr lang="en-US" sz="3800" dirty="0" smtClean="0"/>
              <a:t>Get </a:t>
            </a:r>
            <a:r>
              <a:rPr lang="en-US" sz="3800" dirty="0"/>
              <a:t>a copy of your credit </a:t>
            </a:r>
            <a:r>
              <a:rPr lang="en-US" sz="3800" dirty="0" smtClean="0"/>
              <a:t>report, go to: </a:t>
            </a:r>
            <a:endParaRPr lang="en-US" sz="3800" dirty="0"/>
          </a:p>
          <a:p>
            <a:pPr lvl="1"/>
            <a:r>
              <a:rPr lang="en-US" sz="3300" dirty="0" smtClean="0"/>
              <a:t>www.freecreditreport.com </a:t>
            </a:r>
          </a:p>
          <a:p>
            <a:r>
              <a:rPr lang="en-US" sz="3800" dirty="0" smtClean="0"/>
              <a:t>Learn your credit score. Go to:</a:t>
            </a:r>
          </a:p>
          <a:p>
            <a:pPr lvl="1"/>
            <a:r>
              <a:rPr lang="en-US" sz="3300" dirty="0" smtClean="0"/>
              <a:t>www.creditkarma.com</a:t>
            </a:r>
          </a:p>
          <a:p>
            <a:pPr lvl="1"/>
            <a:r>
              <a:rPr lang="en-US" sz="3300" dirty="0" smtClean="0"/>
              <a:t>www.freecreditscore.com</a:t>
            </a:r>
          </a:p>
          <a:p>
            <a:pPr lvl="1" fontAlgn="ctr"/>
            <a:r>
              <a:rPr lang="en-US" sz="3300" dirty="0" smtClean="0"/>
              <a:t>www.discover.com/free-credit-score</a:t>
            </a:r>
            <a:r>
              <a:rPr lang="en-US" sz="3300" dirty="0"/>
              <a:t>/</a:t>
            </a:r>
          </a:p>
          <a:p>
            <a:r>
              <a:rPr lang="en-US" sz="3000" dirty="0"/>
              <a:t/>
            </a:r>
            <a:br>
              <a:rPr lang="en-US" sz="3000" dirty="0"/>
            </a:br>
            <a:endParaRPr lang="en-US" sz="3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Shared responsibilities – an agreement between two or more people to bear a portion of an obligation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Financial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Living Arrangements</a:t>
            </a:r>
          </a:p>
          <a:p>
            <a:pPr lvl="1"/>
            <a:r>
              <a:rPr lang="en-US" sz="3000" dirty="0" smtClean="0"/>
              <a:t>Roommate</a:t>
            </a:r>
          </a:p>
          <a:p>
            <a:pPr lvl="1"/>
            <a:r>
              <a:rPr lang="en-US" sz="3000" dirty="0" smtClean="0"/>
              <a:t>Living Habits</a:t>
            </a:r>
          </a:p>
          <a:p>
            <a:r>
              <a:rPr lang="en-US" sz="3500" dirty="0" smtClean="0"/>
              <a:t>Financial Issues</a:t>
            </a:r>
          </a:p>
          <a:p>
            <a:pPr lvl="1"/>
            <a:r>
              <a:rPr lang="en-US" sz="2800" dirty="0" smtClean="0"/>
              <a:t>Logistics</a:t>
            </a:r>
          </a:p>
          <a:p>
            <a:pPr lvl="1"/>
            <a:r>
              <a:rPr lang="en-US" sz="2800" dirty="0" smtClean="0"/>
              <a:t>Security Deposit</a:t>
            </a:r>
          </a:p>
          <a:p>
            <a:pPr lvl="1"/>
            <a:r>
              <a:rPr lang="en-US" sz="2800" dirty="0" smtClean="0"/>
              <a:t>Group Budgeting</a:t>
            </a:r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Financial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6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Contractual Rights &amp; Duties</a:t>
            </a:r>
          </a:p>
          <a:p>
            <a:pPr lvl="1"/>
            <a:r>
              <a:rPr lang="en-US" sz="2800" dirty="0" smtClean="0"/>
              <a:t>Lease</a:t>
            </a:r>
          </a:p>
          <a:p>
            <a:pPr lvl="1"/>
            <a:r>
              <a:rPr lang="en-US" sz="2800" dirty="0" smtClean="0"/>
              <a:t>Tenant Rights &amp; Responsibilities</a:t>
            </a:r>
          </a:p>
          <a:p>
            <a:pPr lvl="2"/>
            <a:r>
              <a:rPr lang="en-US" sz="2600" dirty="0" smtClean="0"/>
              <a:t>Rent</a:t>
            </a:r>
          </a:p>
          <a:p>
            <a:pPr lvl="1"/>
            <a:r>
              <a:rPr lang="en-US" sz="2800" dirty="0" smtClean="0"/>
              <a:t>Landlord Rights &amp; Responsibilities</a:t>
            </a:r>
          </a:p>
          <a:p>
            <a:pPr lvl="2"/>
            <a:r>
              <a:rPr lang="en-US" sz="2600" dirty="0" smtClean="0"/>
              <a:t>Rent</a:t>
            </a:r>
          </a:p>
          <a:p>
            <a:pPr lvl="2"/>
            <a:r>
              <a:rPr lang="en-US" sz="2600" dirty="0" smtClean="0"/>
              <a:t>Property Manager</a:t>
            </a:r>
            <a:endParaRPr lang="en-US" sz="2800" dirty="0" smtClean="0"/>
          </a:p>
          <a:p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Financial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Long-Term Debt- loan repayable over a period longer than a year</a:t>
            </a:r>
          </a:p>
          <a:p>
            <a:pPr lvl="1"/>
            <a:r>
              <a:rPr lang="en-US" sz="3000" dirty="0" smtClean="0"/>
              <a:t>Automobile</a:t>
            </a:r>
          </a:p>
          <a:p>
            <a:pPr lvl="1"/>
            <a:r>
              <a:rPr lang="en-US" sz="3000" dirty="0" smtClean="0"/>
              <a:t>Student</a:t>
            </a:r>
          </a:p>
          <a:p>
            <a:pPr lvl="1"/>
            <a:r>
              <a:rPr lang="en-US" sz="3000" dirty="0" smtClean="0"/>
              <a:t>Home mortgage</a:t>
            </a:r>
          </a:p>
          <a:p>
            <a:pPr lvl="1"/>
            <a:r>
              <a:rPr lang="en-US" sz="3000" dirty="0"/>
              <a:t> </a:t>
            </a:r>
            <a:r>
              <a:rPr lang="en-US" sz="3000" dirty="0" smtClean="0"/>
              <a:t>Business</a:t>
            </a:r>
          </a:p>
          <a:p>
            <a:r>
              <a:rPr lang="en-US" sz="3500" dirty="0" smtClean="0"/>
              <a:t>Amortization – process of dividing up debt plus interest into equal monthly payments over a set period of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Debt Repayment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76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700" y="987868"/>
            <a:ext cx="6188500" cy="495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57400"/>
            <a:ext cx="7408333" cy="4038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Installment Loan – regular payments over a set period of time</a:t>
            </a:r>
          </a:p>
          <a:p>
            <a:r>
              <a:rPr lang="en-US" sz="3200" dirty="0" smtClean="0"/>
              <a:t>Down Payment</a:t>
            </a:r>
          </a:p>
          <a:p>
            <a:r>
              <a:rPr lang="en-US" sz="3200" dirty="0" smtClean="0"/>
              <a:t>Trade-in</a:t>
            </a:r>
          </a:p>
          <a:p>
            <a:r>
              <a:rPr lang="en-US" sz="3200" dirty="0" smtClean="0"/>
              <a:t>Depreciation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a Car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88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3808</TotalTime>
  <Words>676</Words>
  <Application>Microsoft Office PowerPoint</Application>
  <PresentationFormat>On-screen Show (4:3)</PresentationFormat>
  <Paragraphs>192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Cambria Math</vt:lpstr>
      <vt:lpstr>Candara</vt:lpstr>
      <vt:lpstr>Symbol</vt:lpstr>
      <vt:lpstr>Waveform</vt:lpstr>
      <vt:lpstr>Groundhog Day</vt:lpstr>
      <vt:lpstr>Groundhog Day</vt:lpstr>
      <vt:lpstr>Preserving Your Credit</vt:lpstr>
      <vt:lpstr>Identifying Financial Issues</vt:lpstr>
      <vt:lpstr>Identifying Financial Issues</vt:lpstr>
      <vt:lpstr>Identifying Financial Issues</vt:lpstr>
      <vt:lpstr>Long-Term Debt Repayment</vt:lpstr>
      <vt:lpstr>PowerPoint Presentation</vt:lpstr>
      <vt:lpstr>Buying a Car</vt:lpstr>
      <vt:lpstr>Buying a Car</vt:lpstr>
      <vt:lpstr>PowerPoint Presentation</vt:lpstr>
      <vt:lpstr>PowerPoint Presentation</vt:lpstr>
      <vt:lpstr>Buying a House</vt:lpstr>
      <vt:lpstr>Buying a House</vt:lpstr>
      <vt:lpstr>Estimating Mortgage Loan Payments* for P and I</vt:lpstr>
      <vt:lpstr>PowerPoint Presentation</vt:lpstr>
      <vt:lpstr>PowerPoint Presentation</vt:lpstr>
      <vt:lpstr>PowerPoint Presentation</vt:lpstr>
      <vt:lpstr>Business Debt</vt:lpstr>
      <vt:lpstr>Debt Repayment Plans</vt:lpstr>
      <vt:lpstr>Debt Repayment Plans</vt:lpstr>
      <vt:lpstr>Credit Management</vt:lpstr>
      <vt:lpstr>Credit Management</vt:lpstr>
      <vt:lpstr>Making Sense of Your Credit Scores</vt:lpstr>
      <vt:lpstr>Your Credit Reputation</vt:lpstr>
      <vt:lpstr>Credit Management</vt:lpstr>
      <vt:lpstr>Credit Management</vt:lpstr>
      <vt:lpstr>Credit Management</vt:lpstr>
      <vt:lpstr>Reduce/Avoid Credit Costs</vt:lpstr>
      <vt:lpstr>Avoid Unethical/High Interest Loan Practices</vt:lpstr>
      <vt:lpstr>The Credit Pyramid</vt:lpstr>
      <vt:lpstr>Reasons For and Against Using Credit</vt:lpstr>
      <vt:lpstr>Reasons For and Against Using Credit</vt:lpstr>
      <vt:lpstr>Reasons For and Against Using Credit</vt:lpstr>
      <vt:lpstr>Unfair Credit Discrimination is Unlawful</vt:lpstr>
      <vt:lpstr>Questions?</vt:lpstr>
      <vt:lpstr>Homework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Your Choices Affect Income</dc:title>
  <dc:creator>Clamhusker</dc:creator>
  <cp:lastModifiedBy>NetTech</cp:lastModifiedBy>
  <cp:revision>150</cp:revision>
  <dcterms:created xsi:type="dcterms:W3CDTF">2016-11-20T00:45:05Z</dcterms:created>
  <dcterms:modified xsi:type="dcterms:W3CDTF">2017-02-03T00:04:46Z</dcterms:modified>
</cp:coreProperties>
</file>