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92" r:id="rId1"/>
  </p:sldMasterIdLst>
  <p:notesMasterIdLst>
    <p:notesMasterId r:id="rId64"/>
  </p:notesMasterIdLst>
  <p:handoutMasterIdLst>
    <p:handoutMasterId r:id="rId65"/>
  </p:handoutMasterIdLst>
  <p:sldIdLst>
    <p:sldId id="358" r:id="rId2"/>
    <p:sldId id="360" r:id="rId3"/>
    <p:sldId id="362" r:id="rId4"/>
    <p:sldId id="361" r:id="rId5"/>
    <p:sldId id="363" r:id="rId6"/>
    <p:sldId id="364" r:id="rId7"/>
    <p:sldId id="366" r:id="rId8"/>
    <p:sldId id="365" r:id="rId9"/>
    <p:sldId id="367" r:id="rId10"/>
    <p:sldId id="368" r:id="rId11"/>
    <p:sldId id="369" r:id="rId12"/>
    <p:sldId id="370" r:id="rId13"/>
    <p:sldId id="371" r:id="rId14"/>
    <p:sldId id="372" r:id="rId15"/>
    <p:sldId id="373" r:id="rId16"/>
    <p:sldId id="374" r:id="rId17"/>
    <p:sldId id="375" r:id="rId18"/>
    <p:sldId id="376" r:id="rId19"/>
    <p:sldId id="419" r:id="rId20"/>
    <p:sldId id="377" r:id="rId21"/>
    <p:sldId id="378" r:id="rId22"/>
    <p:sldId id="379" r:id="rId23"/>
    <p:sldId id="380" r:id="rId24"/>
    <p:sldId id="408" r:id="rId25"/>
    <p:sldId id="409" r:id="rId26"/>
    <p:sldId id="381" r:id="rId27"/>
    <p:sldId id="382" r:id="rId28"/>
    <p:sldId id="410" r:id="rId29"/>
    <p:sldId id="383" r:id="rId30"/>
    <p:sldId id="384" r:id="rId31"/>
    <p:sldId id="411" r:id="rId32"/>
    <p:sldId id="385" r:id="rId33"/>
    <p:sldId id="386" r:id="rId34"/>
    <p:sldId id="412" r:id="rId35"/>
    <p:sldId id="387" r:id="rId36"/>
    <p:sldId id="388" r:id="rId37"/>
    <p:sldId id="413" r:id="rId38"/>
    <p:sldId id="414" r:id="rId39"/>
    <p:sldId id="389" r:id="rId40"/>
    <p:sldId id="390" r:id="rId41"/>
    <p:sldId id="415" r:id="rId42"/>
    <p:sldId id="416" r:id="rId43"/>
    <p:sldId id="391" r:id="rId44"/>
    <p:sldId id="392" r:id="rId45"/>
    <p:sldId id="417" r:id="rId46"/>
    <p:sldId id="418" r:id="rId47"/>
    <p:sldId id="393" r:id="rId48"/>
    <p:sldId id="394" r:id="rId49"/>
    <p:sldId id="406" r:id="rId50"/>
    <p:sldId id="395" r:id="rId51"/>
    <p:sldId id="396" r:id="rId52"/>
    <p:sldId id="397" r:id="rId53"/>
    <p:sldId id="398" r:id="rId54"/>
    <p:sldId id="399" r:id="rId55"/>
    <p:sldId id="400" r:id="rId56"/>
    <p:sldId id="401" r:id="rId57"/>
    <p:sldId id="403" r:id="rId58"/>
    <p:sldId id="404" r:id="rId59"/>
    <p:sldId id="405" r:id="rId60"/>
    <p:sldId id="407" r:id="rId61"/>
    <p:sldId id="420" r:id="rId62"/>
    <p:sldId id="421" r:id="rId6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5pPr>
    <a:lvl6pPr marL="2286000" algn="l" defTabSz="457200" rtl="0" eaLnBrk="1" latinLnBrk="0" hangingPunct="1">
      <a:defRPr kern="1200">
        <a:solidFill>
          <a:schemeClr val="tx1"/>
        </a:solidFill>
        <a:latin typeface="Tahoma" charset="0"/>
        <a:ea typeface="ＭＳ Ｐゴシック" charset="0"/>
        <a:cs typeface="ＭＳ Ｐゴシック" charset="0"/>
      </a:defRPr>
    </a:lvl6pPr>
    <a:lvl7pPr marL="2743200" algn="l" defTabSz="457200" rtl="0" eaLnBrk="1" latinLnBrk="0" hangingPunct="1">
      <a:defRPr kern="1200">
        <a:solidFill>
          <a:schemeClr val="tx1"/>
        </a:solidFill>
        <a:latin typeface="Tahoma" charset="0"/>
        <a:ea typeface="ＭＳ Ｐゴシック" charset="0"/>
        <a:cs typeface="ＭＳ Ｐゴシック" charset="0"/>
      </a:defRPr>
    </a:lvl7pPr>
    <a:lvl8pPr marL="3200400" algn="l" defTabSz="457200" rtl="0" eaLnBrk="1" latinLnBrk="0" hangingPunct="1">
      <a:defRPr kern="1200">
        <a:solidFill>
          <a:schemeClr val="tx1"/>
        </a:solidFill>
        <a:latin typeface="Tahoma" charset="0"/>
        <a:ea typeface="ＭＳ Ｐゴシック" charset="0"/>
        <a:cs typeface="ＭＳ Ｐゴシック" charset="0"/>
      </a:defRPr>
    </a:lvl8pPr>
    <a:lvl9pPr marL="3657600" algn="l" defTabSz="457200" rtl="0" eaLnBrk="1" latinLnBrk="0" hangingPunct="1">
      <a:defRPr kern="1200">
        <a:solidFill>
          <a:schemeClr val="tx1"/>
        </a:solidFill>
        <a:latin typeface="Tahom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F1F1"/>
    <a:srgbClr val="F9C637"/>
    <a:srgbClr val="FF9B57"/>
    <a:srgbClr val="BE4D00"/>
    <a:srgbClr val="FFAF79"/>
    <a:srgbClr val="F6F5CD"/>
    <a:srgbClr val="E9E67C"/>
    <a:srgbClr val="5F233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0" d="100"/>
          <a:sy n="40" d="100"/>
        </p:scale>
        <p:origin x="-1296"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049106-CC54-C54C-8865-A4A1E3328772}" type="datetimeFigureOut">
              <a:rPr lang="en-US" smtClean="0"/>
              <a:t>9/26/2017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85B4F0B-6424-9644-B83F-6D59CD5F3C9E}" type="slidenum">
              <a:rPr lang="en-US" smtClean="0"/>
              <a:t>‹#›</a:t>
            </a:fld>
            <a:endParaRPr lang="en-US"/>
          </a:p>
        </p:txBody>
      </p:sp>
    </p:spTree>
    <p:extLst>
      <p:ext uri="{BB962C8B-B14F-4D97-AF65-F5344CB8AC3E}">
        <p14:creationId xmlns:p14="http://schemas.microsoft.com/office/powerpoint/2010/main" val="33398919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134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10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4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4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134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EAA9ABB-ECCB-0644-B6C8-715F1550A86E}" type="slidenum">
              <a:rPr lang="en-US"/>
              <a:pPr>
                <a:defRPr/>
              </a:pPr>
              <a:t>‹#›</a:t>
            </a:fld>
            <a:endParaRPr lang="en-US"/>
          </a:p>
        </p:txBody>
      </p:sp>
    </p:spTree>
    <p:extLst>
      <p:ext uri="{BB962C8B-B14F-4D97-AF65-F5344CB8AC3E}">
        <p14:creationId xmlns:p14="http://schemas.microsoft.com/office/powerpoint/2010/main" val="386490336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E7A52549-BEB8-B844-A40D-5FB7EEF8C6E7}" type="slidenum">
              <a:rPr lang="en-US" sz="1200"/>
              <a:pPr/>
              <a:t>1</a:t>
            </a:fld>
            <a:endParaRPr lang="en-US" sz="1200"/>
          </a:p>
        </p:txBody>
      </p:sp>
      <p:sp>
        <p:nvSpPr>
          <p:cNvPr id="5122" name="Rectangle 2"/>
          <p:cNvSpPr>
            <a:spLocks noGrp="1" noRot="1" noChangeAspect="1" noChangeArrowheads="1"/>
          </p:cNvSpPr>
          <p:nvPr>
            <p:ph type="sldImg"/>
          </p:nvPr>
        </p:nvSpPr>
        <p:spPr>
          <a:xfrm>
            <a:off x="1152525" y="692150"/>
            <a:ext cx="4552950" cy="3414713"/>
          </a:xfrm>
          <a:ln w="12700" cap="flat">
            <a:solidFill>
              <a:schemeClr val="tx1"/>
            </a:solidFill>
          </a:ln>
        </p:spPr>
      </p:sp>
      <p:sp>
        <p:nvSpPr>
          <p:cNvPr id="5123"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96CB4055-003B-F74C-8318-08ADA153BABC}" type="slidenum">
              <a:rPr lang="en-US" sz="1200"/>
              <a:pPr/>
              <a:t>12</a:t>
            </a:fld>
            <a:endParaRPr lang="en-US" sz="120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937767BD-5FA7-944B-A828-0B0D04C1711A}" type="slidenum">
              <a:rPr lang="en-US" sz="1200"/>
              <a:pPr/>
              <a:t>13</a:t>
            </a:fld>
            <a:endParaRPr lang="en-US" sz="12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45C56110-8EBA-6B43-96BD-B41676862B45}" type="slidenum">
              <a:rPr lang="en-US" sz="1200"/>
              <a:pPr/>
              <a:t>14</a:t>
            </a:fld>
            <a:endParaRPr lang="en-US"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9DA244CE-EFF9-0C4F-A729-D02AC9D0D6E0}" type="slidenum">
              <a:rPr lang="en-US" sz="1200"/>
              <a:pPr/>
              <a:t>15</a:t>
            </a:fld>
            <a:endParaRPr lang="en-US" sz="12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91A47A1F-80C8-2E44-8673-E5C079F73790}" type="slidenum">
              <a:rPr lang="en-US" sz="1200"/>
              <a:pPr/>
              <a:t>16</a:t>
            </a:fld>
            <a:endParaRPr lang="en-US" sz="120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0DEC378E-8D1E-2242-9774-BE777A356589}" type="slidenum">
              <a:rPr lang="en-US" sz="1200"/>
              <a:pPr/>
              <a:t>17</a:t>
            </a:fld>
            <a:endParaRPr lang="en-US" sz="120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3AC19C3E-FCE0-FF48-BF61-4714F467FA82}" type="slidenum">
              <a:rPr lang="en-US" sz="1200"/>
              <a:pPr/>
              <a:t>18</a:t>
            </a:fld>
            <a:endParaRPr lang="en-US" sz="120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07375416-2D5A-AE40-B0D5-38EC712FB105}" type="slidenum">
              <a:rPr lang="en-US" sz="1200"/>
              <a:pPr/>
              <a:t>20</a:t>
            </a:fld>
            <a:endParaRPr lang="en-US" sz="120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A0993902-4217-4F40-A22F-EF3F341BFEE1}" type="slidenum">
              <a:rPr lang="en-US" sz="1200"/>
              <a:pPr/>
              <a:t>21</a:t>
            </a:fld>
            <a:endParaRPr lang="en-US" sz="120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52E7E66F-CFDE-9841-9E22-15179224D72A}" type="slidenum">
              <a:rPr lang="en-US" sz="1200"/>
              <a:pPr/>
              <a:t>22</a:t>
            </a:fld>
            <a:endParaRPr lang="en-US" sz="120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E882DC94-9228-3F4E-9E21-D7D6F39CD2B1}" type="slidenum">
              <a:rPr lang="en-US" sz="1200"/>
              <a:pPr/>
              <a:t>4</a:t>
            </a:fld>
            <a:endParaRPr lang="en-US" sz="1200"/>
          </a:p>
        </p:txBody>
      </p:sp>
      <p:sp>
        <p:nvSpPr>
          <p:cNvPr id="7170" name="Rectangle 2"/>
          <p:cNvSpPr>
            <a:spLocks noGrp="1" noRot="1" noChangeAspect="1" noChangeArrowheads="1" noTextEdit="1"/>
          </p:cNvSpPr>
          <p:nvPr>
            <p:ph type="sldImg"/>
          </p:nvPr>
        </p:nvSpPr>
        <p:spPr>
          <a:xfrm>
            <a:off x="1152525" y="692150"/>
            <a:ext cx="4552950" cy="3414713"/>
          </a:xfrm>
          <a:ln w="12700" cap="flat">
            <a:solidFill>
              <a:schemeClr val="tx1"/>
            </a:solidFill>
          </a:ln>
        </p:spPr>
      </p:sp>
      <p:sp>
        <p:nvSpPr>
          <p:cNvPr id="7171"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lstStyle/>
          <a:p>
            <a:pPr eaLnBrk="1" hangingPunct="1"/>
            <a:endParaRPr lang="en-US">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7F105AF7-A8B8-F440-ABA8-E4D33FF60931}" type="slidenum">
              <a:rPr lang="en-US" sz="1200"/>
              <a:pPr/>
              <a:t>23</a:t>
            </a:fld>
            <a:endParaRPr lang="en-US" sz="120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240B4421-76FA-8A44-B306-3FCB965225DE}" type="slidenum">
              <a:rPr lang="en-US" sz="1200"/>
              <a:pPr/>
              <a:t>26</a:t>
            </a:fld>
            <a:endParaRPr lang="en-US" sz="120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CAA33194-F028-3740-B0DA-0CED0DA07030}" type="slidenum">
              <a:rPr lang="en-US" sz="1200"/>
              <a:pPr/>
              <a:t>27</a:t>
            </a:fld>
            <a:endParaRPr lang="en-US" sz="120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A8F6F8EC-4043-A04E-8ACC-5317AD9CA62E}" type="slidenum">
              <a:rPr lang="en-US" sz="1200"/>
              <a:pPr/>
              <a:t>29</a:t>
            </a:fld>
            <a:endParaRPr lang="en-US" sz="12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B652A12F-C60A-1C42-B72C-D5F272C95B7E}" type="slidenum">
              <a:rPr lang="en-US" sz="1200"/>
              <a:pPr/>
              <a:t>30</a:t>
            </a:fld>
            <a:endParaRPr lang="en-US" sz="120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B360E809-C93F-B944-8659-439CA097A05E}" type="slidenum">
              <a:rPr lang="en-US" sz="1200"/>
              <a:pPr/>
              <a:t>32</a:t>
            </a:fld>
            <a:endParaRPr lang="en-US" sz="120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9B5F6144-79CD-F64D-B518-196EAA9EC177}" type="slidenum">
              <a:rPr lang="en-US" sz="1200"/>
              <a:pPr/>
              <a:t>33</a:t>
            </a:fld>
            <a:endParaRPr lang="en-US" sz="12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9C5BFAC8-BD82-9940-96AB-795B8A6EA9D6}" type="slidenum">
              <a:rPr lang="en-US" sz="1200"/>
              <a:pPr/>
              <a:t>35</a:t>
            </a:fld>
            <a:endParaRPr lang="en-US" sz="12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2396A518-5030-1A41-86A9-02A13D729F76}" type="slidenum">
              <a:rPr lang="en-US" sz="1200"/>
              <a:pPr/>
              <a:t>36</a:t>
            </a:fld>
            <a:endParaRPr lang="en-US" sz="12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12478D85-6335-D648-B709-CB42598665F5}" type="slidenum">
              <a:rPr lang="en-US" sz="1200"/>
              <a:pPr/>
              <a:t>39</a:t>
            </a:fld>
            <a:endParaRPr lang="en-US" sz="120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1954FBB8-8C63-244F-8306-8C9B6C61AE2A}" type="slidenum">
              <a:rPr lang="en-US" sz="1200"/>
              <a:pPr/>
              <a:t>5</a:t>
            </a:fld>
            <a:endParaRPr lang="en-US" sz="1200"/>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2D8B044B-9628-D54B-B4EE-7EF6B8A7965B}" type="slidenum">
              <a:rPr lang="en-US" sz="1200"/>
              <a:pPr/>
              <a:t>40</a:t>
            </a:fld>
            <a:endParaRPr lang="en-US" sz="120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D9D9452D-B6D8-B449-A46A-61FCE7E795C0}" type="slidenum">
              <a:rPr lang="en-US" sz="1200"/>
              <a:pPr/>
              <a:t>43</a:t>
            </a:fld>
            <a:endParaRPr lang="en-US" sz="120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C1A459B2-70B3-C247-B4B7-7C88295A6EC4}" type="slidenum">
              <a:rPr lang="en-US" sz="1200"/>
              <a:pPr/>
              <a:t>44</a:t>
            </a:fld>
            <a:endParaRPr lang="en-US" sz="120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8A37B535-A80D-BE44-AB3B-673DB3955075}" type="slidenum">
              <a:rPr lang="en-US" sz="1200"/>
              <a:pPr/>
              <a:t>47</a:t>
            </a:fld>
            <a:endParaRPr lang="en-US" sz="120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260084A7-BA5B-B742-8BAD-BF4BB408E693}" type="slidenum">
              <a:rPr lang="en-US" sz="1200"/>
              <a:pPr/>
              <a:t>50</a:t>
            </a:fld>
            <a:endParaRPr lang="en-US" sz="120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798E4874-3A96-D64C-9D76-9DE3471FEAC5}" type="slidenum">
              <a:rPr lang="en-US" sz="1200"/>
              <a:pPr/>
              <a:t>52</a:t>
            </a:fld>
            <a:endParaRPr lang="en-US" sz="120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CD22C26F-981B-5140-AC14-644688D404BD}" type="slidenum">
              <a:rPr lang="en-US" sz="1200"/>
              <a:pPr/>
              <a:t>53</a:t>
            </a:fld>
            <a:endParaRPr lang="en-US" sz="120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4EA2FC8D-3460-C54C-B903-A9703EA0848E}" type="slidenum">
              <a:rPr lang="en-US" sz="1200"/>
              <a:pPr/>
              <a:t>54</a:t>
            </a:fld>
            <a:endParaRPr lang="en-US" sz="120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2EB07D7F-0D91-BF41-9667-AF37E2A4D05C}" type="slidenum">
              <a:rPr lang="en-US" sz="1200"/>
              <a:pPr/>
              <a:t>55</a:t>
            </a:fld>
            <a:endParaRPr lang="en-US" sz="120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ACC67055-33C3-724B-AE24-567A2A2E7393}" type="slidenum">
              <a:rPr lang="en-US" sz="1200"/>
              <a:pPr/>
              <a:t>56</a:t>
            </a:fld>
            <a:endParaRPr lang="en-US" sz="120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36C1C7D0-E2A3-8342-9004-997298D9F886}" type="slidenum">
              <a:rPr lang="en-US" sz="1200"/>
              <a:pPr/>
              <a:t>6</a:t>
            </a:fld>
            <a:endParaRPr lang="en-US" sz="1200"/>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7AEB2495-5345-B44F-B84E-917EEA29C56C}" type="slidenum">
              <a:rPr lang="en-US" sz="1200"/>
              <a:pPr/>
              <a:t>57</a:t>
            </a:fld>
            <a:endParaRPr lang="en-US" sz="120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5D58BFAE-F382-A04F-9354-766E9C4E9076}" type="slidenum">
              <a:rPr lang="en-US" sz="1200"/>
              <a:pPr/>
              <a:t>59</a:t>
            </a:fld>
            <a:endParaRPr lang="en-US" sz="120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E47732F1-21C4-FE46-AA55-402B96FD647A}" type="slidenum">
              <a:rPr lang="en-US" sz="1200"/>
              <a:pPr/>
              <a:t>7</a:t>
            </a:fld>
            <a:endParaRPr lang="en-US"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210DF26F-DE94-DB4C-9204-78561EC9AFBA}" type="slidenum">
              <a:rPr lang="en-US" sz="1200"/>
              <a:pPr/>
              <a:t>8</a:t>
            </a:fld>
            <a:endParaRPr lang="en-US" sz="1200"/>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DF4AD948-7023-CD4D-9CF5-26F706D4051D}" type="slidenum">
              <a:rPr lang="en-US" sz="1200"/>
              <a:pPr/>
              <a:t>9</a:t>
            </a:fld>
            <a:endParaRPr lang="en-US" sz="1200"/>
          </a:p>
        </p:txBody>
      </p:sp>
      <p:sp>
        <p:nvSpPr>
          <p:cNvPr id="18434" name="Rectangle 2"/>
          <p:cNvSpPr>
            <a:spLocks noGrp="1" noRot="1" noChangeAspect="1" noChangeArrowheads="1" noTextEdit="1"/>
          </p:cNvSpPr>
          <p:nvPr>
            <p:ph type="sldImg"/>
          </p:nvPr>
        </p:nvSpPr>
        <p:spPr>
          <a:xfrm>
            <a:off x="1152525" y="692150"/>
            <a:ext cx="4552950" cy="3414713"/>
          </a:xfrm>
          <a:ln w="12700" cap="flat">
            <a:solidFill>
              <a:schemeClr val="tx1"/>
            </a:solidFill>
          </a:ln>
        </p:spPr>
      </p:sp>
      <p:sp>
        <p:nvSpPr>
          <p:cNvPr id="18435"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193611D9-3ACD-3546-99B4-F999341A0B3E}" type="slidenum">
              <a:rPr lang="en-US" sz="1200"/>
              <a:pPr/>
              <a:t>10</a:t>
            </a:fld>
            <a:endParaRPr lang="en-US" sz="12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E7F9986A-E313-694D-BE91-8FE7DA2CC0AD}" type="slidenum">
              <a:rPr lang="en-US" sz="1200"/>
              <a:pPr/>
              <a:t>11</a:t>
            </a:fld>
            <a:endParaRPr lang="en-US" sz="12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5789613" y="6356350"/>
            <a:ext cx="28956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F09CA19-23B1-9E4D-A6C1-9772406CCB2A}" type="slidenum">
              <a:rPr lang="en-US" smtClean="0"/>
              <a:pPr>
                <a:defRPr/>
              </a:pPr>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a:xfrm>
            <a:off x="5789613" y="6356350"/>
            <a:ext cx="2895600" cy="365125"/>
          </a:xfrm>
          <a:prstGeom prst="rect">
            <a:avLst/>
          </a:prstGeom>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5A7F507-D6BD-2841-A108-54E6CBEFDD3B}"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pPr>
              <a:defRPr/>
            </a:pPr>
            <a:endParaRPr lang="en-US"/>
          </a:p>
        </p:txBody>
      </p:sp>
      <p:sp>
        <p:nvSpPr>
          <p:cNvPr id="6" name="Footer Placeholder 5"/>
          <p:cNvSpPr>
            <a:spLocks noGrp="1"/>
          </p:cNvSpPr>
          <p:nvPr>
            <p:ph type="ftr" sz="quarter" idx="11"/>
          </p:nvPr>
        </p:nvSpPr>
        <p:spPr>
          <a:xfrm>
            <a:off x="5789613" y="6356350"/>
            <a:ext cx="2895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3ED5DF5-DE73-784F-8320-9D8758C500B3}"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pPr>
              <a:defRPr/>
            </a:pPr>
            <a:endParaRPr lang="en-US"/>
          </a:p>
        </p:txBody>
      </p:sp>
      <p:sp>
        <p:nvSpPr>
          <p:cNvPr id="6" name="Footer Placeholder 5"/>
          <p:cNvSpPr>
            <a:spLocks noGrp="1"/>
          </p:cNvSpPr>
          <p:nvPr>
            <p:ph type="ftr" sz="quarter" idx="11"/>
          </p:nvPr>
        </p:nvSpPr>
        <p:spPr>
          <a:xfrm>
            <a:off x="5789613" y="6356350"/>
            <a:ext cx="2895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FEE8461-1BCC-AE40-8495-E41D939E0C67}" type="slidenum">
              <a:rPr lang="en-US" smtClean="0"/>
              <a:pPr>
                <a:defRPr/>
              </a:pPr>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pPr>
              <a:defRPr/>
            </a:pPr>
            <a:endParaRPr lang="en-US"/>
          </a:p>
        </p:txBody>
      </p:sp>
      <p:sp>
        <p:nvSpPr>
          <p:cNvPr id="6" name="Footer Placeholder 5"/>
          <p:cNvSpPr>
            <a:spLocks noGrp="1"/>
          </p:cNvSpPr>
          <p:nvPr>
            <p:ph type="ftr" sz="quarter" idx="11"/>
          </p:nvPr>
        </p:nvSpPr>
        <p:spPr>
          <a:xfrm>
            <a:off x="5789613" y="6356350"/>
            <a:ext cx="2895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C9CFD96-72D6-3F47-B549-13D7E77D40ED}" type="slidenum">
              <a:rPr lang="en-US" smtClean="0"/>
              <a:pPr>
                <a:defRPr/>
              </a:pPr>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smtClean="0"/>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5789613" y="6356350"/>
            <a:ext cx="28956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D8D1C83-E0E4-BC49-9333-A1BD6F895B3F}" type="slidenum">
              <a:rPr lang="en-US" smtClean="0"/>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5789613" y="6356350"/>
            <a:ext cx="28956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612D9BA-1FE3-9F4D-B74C-30EAA57E754C}" type="slidenum">
              <a:rPr lang="en-US" smtClean="0"/>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a:xfrm>
            <a:off x="5789613" y="6356350"/>
            <a:ext cx="2895600" cy="365125"/>
          </a:xfrm>
          <a:prstGeom prst="rect">
            <a:avLst/>
          </a:prstGeom>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C9CFD96-72D6-3F47-B549-13D7E77D40ED}"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5789613" y="6356350"/>
            <a:ext cx="28956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472984F-7818-0145-BB59-12BFF053FE58}"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pPr>
              <a:defRPr/>
            </a:pPr>
            <a:endParaRPr lang="en-US"/>
          </a:p>
        </p:txBody>
      </p:sp>
      <p:sp>
        <p:nvSpPr>
          <p:cNvPr id="5" name="Footer Placeholder 4"/>
          <p:cNvSpPr>
            <a:spLocks noGrp="1"/>
          </p:cNvSpPr>
          <p:nvPr>
            <p:ph type="ftr" sz="quarter" idx="11"/>
          </p:nvPr>
        </p:nvSpPr>
        <p:spPr>
          <a:xfrm>
            <a:off x="7238999" y="6356350"/>
            <a:ext cx="1446213"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393C8A16-93B2-2F47-8EB0-E24870B29157}" type="slidenum">
              <a:rPr lang="en-US" smtClean="0"/>
              <a:pPr>
                <a:defRPr/>
              </a:pPr>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5789613" y="6356350"/>
            <a:ext cx="2895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AD4B166-28AF-B74A-943B-F2A2E91B8326}"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a:xfrm>
            <a:off x="5789613" y="6356350"/>
            <a:ext cx="2895600" cy="365125"/>
          </a:xfrm>
          <a:prstGeom prst="rect">
            <a:avLst/>
          </a:prstGeom>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CA1C5CA-CA49-AE40-AB75-836C4D8AB6CE}"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5789613" y="6356350"/>
            <a:ext cx="2895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CD65C5A-4E6D-1047-9EFB-FB9F0F07E532}" type="slidenum">
              <a:rPr lang="en-US" smtClean="0"/>
              <a:pPr>
                <a:defRPr/>
              </a:pPr>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5789613" y="6356350"/>
            <a:ext cx="2895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217CD47-A853-BD44-B356-FFF37FC54CC7}" type="slidenum">
              <a:rPr lang="en-US" smtClean="0"/>
              <a:pPr>
                <a:defRPr/>
              </a:pPr>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5789613" y="6356350"/>
            <a:ext cx="2895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F96DFA0-77C5-F544-A21E-77CFC943141C}" type="slidenum">
              <a:rPr lang="en-US" smtClean="0"/>
              <a:pPr>
                <a:defRPr/>
              </a:pPr>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a:xfrm>
            <a:off x="5789613" y="6356350"/>
            <a:ext cx="2895600" cy="365125"/>
          </a:xfrm>
          <a:prstGeom prst="rect">
            <a:avLst/>
          </a:prstGeom>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DBA8B64-2BD6-9440-A1E1-AC326DD7F253}"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en-US"/>
          </a:p>
        </p:txBody>
      </p:sp>
      <p:sp>
        <p:nvSpPr>
          <p:cNvPr id="6" name="Slide Number Placeholder 5"/>
          <p:cNvSpPr>
            <a:spLocks noGrp="1"/>
          </p:cNvSpPr>
          <p:nvPr>
            <p:ph type="sldNum" sz="quarter" idx="4"/>
          </p:nvPr>
        </p:nvSpPr>
        <p:spPr>
          <a:xfrm>
            <a:off x="8382000" y="6400800"/>
            <a:ext cx="533400" cy="365125"/>
          </a:xfrm>
          <a:prstGeom prst="rect">
            <a:avLst/>
          </a:prstGeom>
        </p:spPr>
        <p:txBody>
          <a:bodyPr vert="horz" lIns="91440" tIns="45720" rIns="91440" bIns="45720" rtlCol="0" anchor="ctr"/>
          <a:lstStyle>
            <a:lvl1pPr algn="ctr">
              <a:defRPr sz="1100" b="1">
                <a:solidFill>
                  <a:srgbClr val="000000"/>
                </a:solidFill>
              </a:defRPr>
            </a:lvl1pPr>
          </a:lstStyle>
          <a:p>
            <a:pPr>
              <a:defRPr/>
            </a:pPr>
            <a:fld id="{4C9CFD96-72D6-3F47-B549-13D7E77D40ED}"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Lst>
  <p:hf hdr="0" ftr="0" dt="0"/>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ctrTitle"/>
          </p:nvPr>
        </p:nvSpPr>
        <p:spPr>
          <a:xfrm>
            <a:off x="1066800" y="228600"/>
            <a:ext cx="7086600" cy="1431925"/>
          </a:xfrm>
          <a:ln>
            <a:miter lim="800000"/>
            <a:headEnd/>
            <a:tailEnd/>
          </a:ln>
          <a:effectLst>
            <a:outerShdw blurRad="63500" dist="13470" dir="2700000" algn="ctr" rotWithShape="0">
              <a:schemeClr val="bg2"/>
            </a:outerShdw>
          </a:effectLst>
          <a:extLst/>
        </p:spPr>
        <p:txBody>
          <a:bodyPr lIns="92075" tIns="46038" rIns="92075" bIns="46038" rtlCol="0" anchor="ctr">
            <a:noAutofit/>
          </a:bodyPr>
          <a:lstStyle/>
          <a:p>
            <a:pPr fontAlgn="auto">
              <a:spcAft>
                <a:spcPts val="0"/>
              </a:spcAft>
              <a:defRPr/>
            </a:pPr>
            <a:r>
              <a:rPr lang="en-US" sz="4600" dirty="0">
                <a:ea typeface="+mj-ea"/>
                <a:cs typeface="+mj-cs"/>
              </a:rPr>
              <a:t>Chapter </a:t>
            </a:r>
            <a:r>
              <a:rPr lang="en-US" sz="4600" dirty="0" smtClean="0">
                <a:ea typeface="+mj-ea"/>
                <a:cs typeface="+mj-cs"/>
              </a:rPr>
              <a:t>4</a:t>
            </a:r>
            <a:endParaRPr lang="en-US" sz="4600" dirty="0">
              <a:ea typeface="+mj-ea"/>
              <a:cs typeface="+mj-cs"/>
            </a:endParaRPr>
          </a:p>
        </p:txBody>
      </p:sp>
      <p:sp>
        <p:nvSpPr>
          <p:cNvPr id="16386" name="Rectangle 3"/>
          <p:cNvSpPr>
            <a:spLocks noGrp="1" noChangeArrowheads="1"/>
          </p:cNvSpPr>
          <p:nvPr>
            <p:ph type="subTitle" idx="1"/>
          </p:nvPr>
        </p:nvSpPr>
        <p:spPr>
          <a:xfrm>
            <a:off x="1600200" y="2057400"/>
            <a:ext cx="5791200" cy="1828800"/>
          </a:xfrm>
        </p:spPr>
        <p:txBody>
          <a:bodyPr lIns="92075" tIns="46038" rIns="92075" bIns="46038" rtlCol="0">
            <a:normAutofit/>
          </a:bodyPr>
          <a:lstStyle/>
          <a:p>
            <a:pPr fontAlgn="auto">
              <a:lnSpc>
                <a:spcPct val="90000"/>
              </a:lnSpc>
              <a:spcAft>
                <a:spcPts val="0"/>
              </a:spcAft>
              <a:defRPr/>
            </a:pPr>
            <a:r>
              <a:rPr lang="en-US" sz="4000" dirty="0">
                <a:latin typeface="Constantia" charset="0"/>
                <a:ea typeface="ＭＳ Ｐゴシック" charset="0"/>
                <a:cs typeface="ＭＳ Ｐゴシック" charset="0"/>
              </a:rPr>
              <a:t>Tools and Techniques for Quality Improvement</a:t>
            </a:r>
          </a:p>
        </p:txBody>
      </p:sp>
      <p:sp>
        <p:nvSpPr>
          <p:cNvPr id="4099" name="TextBox 1"/>
          <p:cNvSpPr txBox="1">
            <a:spLocks noChangeArrowheads="1"/>
          </p:cNvSpPr>
          <p:nvPr/>
        </p:nvSpPr>
        <p:spPr bwMode="auto">
          <a:xfrm>
            <a:off x="152400" y="228600"/>
            <a:ext cx="2667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800" i="1">
                <a:solidFill>
                  <a:schemeClr val="bg1"/>
                </a:solidFill>
              </a:rPr>
              <a:t>Quality &amp; Performance Excellence</a:t>
            </a:r>
            <a:r>
              <a:rPr lang="en-US" sz="1800">
                <a:solidFill>
                  <a:schemeClr val="bg1"/>
                </a:solidFill>
              </a:rPr>
              <a:t>, </a:t>
            </a:r>
            <a:r>
              <a:rPr lang="en-US" sz="1800" i="1">
                <a:solidFill>
                  <a:schemeClr val="bg1"/>
                </a:solidFill>
              </a:rPr>
              <a:t>8</a:t>
            </a:r>
            <a:r>
              <a:rPr lang="en-US" sz="1800" i="1" baseline="30000">
                <a:solidFill>
                  <a:schemeClr val="bg1"/>
                </a:solidFill>
              </a:rPr>
              <a:t>th</a:t>
            </a:r>
            <a:r>
              <a:rPr lang="en-US" sz="1800" i="1">
                <a:solidFill>
                  <a:schemeClr val="bg1"/>
                </a:solidFill>
              </a:rPr>
              <a:t> Edition</a:t>
            </a:r>
          </a:p>
        </p:txBody>
      </p:sp>
    </p:spTree>
    <p:extLst>
      <p:ext uri="{BB962C8B-B14F-4D97-AF65-F5344CB8AC3E}">
        <p14:creationId xmlns:p14="http://schemas.microsoft.com/office/powerpoint/2010/main" val="3190074924"/>
      </p:ext>
    </p:extLst>
  </p:cSld>
  <p:clrMapOvr>
    <a:masterClrMapping/>
  </p:clrMapOvr>
  <p:transition spd="med">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57200" y="304800"/>
            <a:ext cx="8229600" cy="819150"/>
          </a:xfrm>
        </p:spPr>
        <p:txBody>
          <a:bodyPr/>
          <a:lstStyle/>
          <a:p>
            <a:r>
              <a:rPr lang="en-US">
                <a:latin typeface="Calisto MT" charset="0"/>
              </a:rPr>
              <a:t>Plan </a:t>
            </a:r>
            <a:r>
              <a:rPr lang="en-US" sz="2000">
                <a:latin typeface="Calisto MT" charset="0"/>
              </a:rPr>
              <a:t>(1 of 2)</a:t>
            </a:r>
          </a:p>
        </p:txBody>
      </p:sp>
      <p:sp>
        <p:nvSpPr>
          <p:cNvPr id="31746" name="Rectangle 3"/>
          <p:cNvSpPr>
            <a:spLocks noGrp="1" noChangeArrowheads="1"/>
          </p:cNvSpPr>
          <p:nvPr>
            <p:ph idx="1"/>
          </p:nvPr>
        </p:nvSpPr>
        <p:spPr>
          <a:xfrm>
            <a:off x="533400" y="2514600"/>
            <a:ext cx="8229600" cy="3886200"/>
          </a:xfrm>
        </p:spPr>
        <p:txBody>
          <a:bodyPr rtlCol="0">
            <a:normAutofit fontScale="92500" lnSpcReduction="10000"/>
          </a:bodyPr>
          <a:lstStyle/>
          <a:p>
            <a:pPr marL="533400" indent="-533400" fontAlgn="auto">
              <a:spcAft>
                <a:spcPts val="0"/>
              </a:spcAft>
              <a:buFont typeface="Wingdings" charset="0"/>
              <a:buAutoNum type="arabicPeriod"/>
              <a:defRPr/>
            </a:pPr>
            <a:r>
              <a:rPr lang="en-US" dirty="0">
                <a:solidFill>
                  <a:schemeClr val="tx1">
                    <a:lumMod val="75000"/>
                    <a:lumOff val="25000"/>
                  </a:schemeClr>
                </a:solidFill>
                <a:latin typeface="Constantia" charset="0"/>
              </a:rPr>
              <a:t>Define the process: its start, end, and what it does.</a:t>
            </a:r>
          </a:p>
          <a:p>
            <a:pPr marL="533400" indent="-533400" fontAlgn="auto">
              <a:spcAft>
                <a:spcPts val="0"/>
              </a:spcAft>
              <a:buFont typeface="Wingdings" charset="0"/>
              <a:buAutoNum type="arabicPeriod"/>
              <a:defRPr/>
            </a:pPr>
            <a:r>
              <a:rPr lang="en-US" dirty="0">
                <a:solidFill>
                  <a:schemeClr val="tx1">
                    <a:lumMod val="75000"/>
                    <a:lumOff val="25000"/>
                  </a:schemeClr>
                </a:solidFill>
                <a:latin typeface="Constantia" charset="0"/>
              </a:rPr>
              <a:t>Describe the process: list the key tasks performed and sequence of steps, people involved, equipment used, environmental conditions, work methods, and materials used.</a:t>
            </a:r>
          </a:p>
          <a:p>
            <a:pPr marL="533400" indent="-533400" fontAlgn="auto">
              <a:spcAft>
                <a:spcPts val="0"/>
              </a:spcAft>
              <a:buFont typeface="Wingdings" charset="0"/>
              <a:buAutoNum type="arabicPeriod"/>
              <a:defRPr/>
            </a:pPr>
            <a:r>
              <a:rPr lang="en-US" dirty="0">
                <a:solidFill>
                  <a:schemeClr val="tx1">
                    <a:lumMod val="75000"/>
                    <a:lumOff val="25000"/>
                  </a:schemeClr>
                </a:solidFill>
                <a:latin typeface="Constantia" charset="0"/>
              </a:rPr>
              <a:t>Describe the players: external and internal customers and suppliers, and process operators.</a:t>
            </a:r>
          </a:p>
          <a:p>
            <a:pPr marL="533400" indent="-533400" fontAlgn="auto">
              <a:spcAft>
                <a:spcPts val="0"/>
              </a:spcAft>
              <a:buFont typeface="Wingdings" charset="0"/>
              <a:buAutoNum type="arabicPeriod"/>
              <a:defRPr/>
            </a:pPr>
            <a:r>
              <a:rPr lang="en-US" dirty="0">
                <a:solidFill>
                  <a:schemeClr val="tx1">
                    <a:lumMod val="75000"/>
                    <a:lumOff val="25000"/>
                  </a:schemeClr>
                </a:solidFill>
                <a:latin typeface="Constantia" charset="0"/>
              </a:rPr>
              <a:t>Define customer expectations: what the customer wants, when, and where, for both external and internal customers.</a:t>
            </a:r>
          </a:p>
          <a:p>
            <a:pPr marL="533400" indent="-533400" fontAlgn="auto">
              <a:spcAft>
                <a:spcPts val="0"/>
              </a:spcAft>
              <a:buFont typeface="Wingdings" charset="0"/>
              <a:buAutoNum type="arabicPeriod"/>
              <a:defRPr/>
            </a:pPr>
            <a:r>
              <a:rPr lang="en-US" dirty="0">
                <a:solidFill>
                  <a:schemeClr val="tx1">
                    <a:lumMod val="75000"/>
                    <a:lumOff val="25000"/>
                  </a:schemeClr>
                </a:solidFill>
                <a:latin typeface="Constantia" charset="0"/>
              </a:rPr>
              <a:t>Determine what historical data are available on process performance, or what data need to be collected to better understand the process.</a:t>
            </a:r>
          </a:p>
        </p:txBody>
      </p:sp>
      <p:sp>
        <p:nvSpPr>
          <p:cNvPr id="194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E45660B5-0E5A-6C42-A3A6-CD2F2C1806DC}" type="slidenum">
              <a:rPr lang="en-US" sz="1200">
                <a:solidFill>
                  <a:srgbClr val="045C75"/>
                </a:solidFill>
              </a:rPr>
              <a:pPr/>
              <a:t>10</a:t>
            </a:fld>
            <a:endParaRPr lang="en-US" sz="1200">
              <a:solidFill>
                <a:srgbClr val="045C75"/>
              </a:solidFill>
            </a:endParaRPr>
          </a:p>
        </p:txBody>
      </p:sp>
    </p:spTree>
    <p:extLst>
      <p:ext uri="{BB962C8B-B14F-4D97-AF65-F5344CB8AC3E}">
        <p14:creationId xmlns:p14="http://schemas.microsoft.com/office/powerpoint/2010/main" val="3810876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457200" y="304800"/>
            <a:ext cx="8229600" cy="971550"/>
          </a:xfrm>
        </p:spPr>
        <p:txBody>
          <a:bodyPr/>
          <a:lstStyle/>
          <a:p>
            <a:r>
              <a:rPr lang="en-US">
                <a:latin typeface="Calisto MT" charset="0"/>
              </a:rPr>
              <a:t>Plan </a:t>
            </a:r>
            <a:r>
              <a:rPr lang="en-US" sz="2000">
                <a:latin typeface="Calisto MT" charset="0"/>
              </a:rPr>
              <a:t>(2 of 2)</a:t>
            </a:r>
          </a:p>
        </p:txBody>
      </p:sp>
      <p:sp>
        <p:nvSpPr>
          <p:cNvPr id="33794" name="Rectangle 3"/>
          <p:cNvSpPr>
            <a:spLocks noGrp="1" noChangeArrowheads="1"/>
          </p:cNvSpPr>
          <p:nvPr>
            <p:ph idx="1"/>
          </p:nvPr>
        </p:nvSpPr>
        <p:spPr>
          <a:xfrm>
            <a:off x="533400" y="2514600"/>
            <a:ext cx="8153400" cy="3581400"/>
          </a:xfrm>
        </p:spPr>
        <p:txBody>
          <a:bodyPr rtlCol="0">
            <a:normAutofit fontScale="77500" lnSpcReduction="20000"/>
          </a:bodyPr>
          <a:lstStyle/>
          <a:p>
            <a:pPr marL="609600" indent="-609600" fontAlgn="auto">
              <a:spcAft>
                <a:spcPts val="0"/>
              </a:spcAft>
              <a:buFont typeface="Wingdings" charset="0"/>
              <a:buAutoNum type="arabicPeriod" startAt="6"/>
              <a:defRPr/>
            </a:pPr>
            <a:r>
              <a:rPr lang="en-US" sz="2800" dirty="0">
                <a:solidFill>
                  <a:schemeClr val="tx1">
                    <a:lumMod val="75000"/>
                    <a:lumOff val="25000"/>
                  </a:schemeClr>
                </a:solidFill>
                <a:latin typeface="Constantia" charset="0"/>
              </a:rPr>
              <a:t>Describe the perceived problems associated with the process; for instance, failure to meet customer expectations, excessive variation, long cycle times, and so on.</a:t>
            </a:r>
          </a:p>
          <a:p>
            <a:pPr marL="609600" indent="-609600" fontAlgn="auto">
              <a:spcAft>
                <a:spcPts val="0"/>
              </a:spcAft>
              <a:buFont typeface="Wingdings" charset="0"/>
              <a:buAutoNum type="arabicPeriod" startAt="6"/>
              <a:defRPr/>
            </a:pPr>
            <a:r>
              <a:rPr lang="en-US" sz="2800" dirty="0">
                <a:solidFill>
                  <a:schemeClr val="tx1">
                    <a:lumMod val="75000"/>
                    <a:lumOff val="25000"/>
                  </a:schemeClr>
                </a:solidFill>
                <a:latin typeface="Constantia" charset="0"/>
              </a:rPr>
              <a:t>Identify the primary causes of the problems and their impacts on process performance.</a:t>
            </a:r>
          </a:p>
          <a:p>
            <a:pPr marL="609600" indent="-609600" fontAlgn="auto">
              <a:spcAft>
                <a:spcPts val="0"/>
              </a:spcAft>
              <a:buFont typeface="Wingdings" charset="0"/>
              <a:buAutoNum type="arabicPeriod" startAt="6"/>
              <a:defRPr/>
            </a:pPr>
            <a:r>
              <a:rPr lang="en-US" sz="2800" dirty="0">
                <a:solidFill>
                  <a:schemeClr val="tx1">
                    <a:lumMod val="75000"/>
                    <a:lumOff val="25000"/>
                  </a:schemeClr>
                </a:solidFill>
                <a:latin typeface="Constantia" charset="0"/>
              </a:rPr>
              <a:t>Develop potential changes or solutions to the process, and evaluate how these changes or solutions will address the primary causes.</a:t>
            </a:r>
          </a:p>
          <a:p>
            <a:pPr marL="609600" indent="-609600" fontAlgn="auto">
              <a:spcAft>
                <a:spcPts val="0"/>
              </a:spcAft>
              <a:buFont typeface="Wingdings" charset="0"/>
              <a:buAutoNum type="arabicPeriod" startAt="6"/>
              <a:defRPr/>
            </a:pPr>
            <a:r>
              <a:rPr lang="en-US" sz="2800" dirty="0">
                <a:solidFill>
                  <a:schemeClr val="tx1">
                    <a:lumMod val="75000"/>
                    <a:lumOff val="25000"/>
                  </a:schemeClr>
                </a:solidFill>
                <a:latin typeface="Constantia" charset="0"/>
              </a:rPr>
              <a:t>Select the most promising solution(s).</a:t>
            </a:r>
          </a:p>
          <a:p>
            <a:pPr marL="609600" indent="-609600" fontAlgn="auto">
              <a:spcAft>
                <a:spcPts val="0"/>
              </a:spcAft>
              <a:buFont typeface="Wingdings" pitchFamily="2" charset="2"/>
              <a:buChar char="v"/>
              <a:defRPr/>
            </a:pPr>
            <a:endParaRPr lang="en-US" sz="2800" dirty="0">
              <a:solidFill>
                <a:schemeClr val="tx1">
                  <a:lumMod val="75000"/>
                  <a:lumOff val="25000"/>
                </a:schemeClr>
              </a:solidFill>
              <a:latin typeface="Constantia" charset="0"/>
            </a:endParaRPr>
          </a:p>
        </p:txBody>
      </p:sp>
      <p:sp>
        <p:nvSpPr>
          <p:cNvPr id="215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424790B0-BB3A-1241-ACFC-FEA279773489}" type="slidenum">
              <a:rPr lang="en-US" sz="1200">
                <a:solidFill>
                  <a:srgbClr val="045C75"/>
                </a:solidFill>
              </a:rPr>
              <a:pPr/>
              <a:t>11</a:t>
            </a:fld>
            <a:endParaRPr lang="en-US" sz="1200">
              <a:solidFill>
                <a:srgbClr val="045C75"/>
              </a:solidFill>
            </a:endParaRPr>
          </a:p>
        </p:txBody>
      </p:sp>
    </p:spTree>
    <p:extLst>
      <p:ext uri="{BB962C8B-B14F-4D97-AF65-F5344CB8AC3E}">
        <p14:creationId xmlns:p14="http://schemas.microsoft.com/office/powerpoint/2010/main" val="1135154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381000" y="533400"/>
            <a:ext cx="8229600" cy="971550"/>
          </a:xfrm>
        </p:spPr>
        <p:txBody>
          <a:bodyPr/>
          <a:lstStyle/>
          <a:p>
            <a:r>
              <a:rPr lang="en-US">
                <a:latin typeface="Calisto MT" charset="0"/>
              </a:rPr>
              <a:t>Do</a:t>
            </a:r>
          </a:p>
        </p:txBody>
      </p:sp>
      <p:sp>
        <p:nvSpPr>
          <p:cNvPr id="23554" name="Rectangle 3"/>
          <p:cNvSpPr>
            <a:spLocks noGrp="1" noChangeArrowheads="1"/>
          </p:cNvSpPr>
          <p:nvPr>
            <p:ph idx="1"/>
          </p:nvPr>
        </p:nvSpPr>
        <p:spPr>
          <a:xfrm>
            <a:off x="725488" y="2590800"/>
            <a:ext cx="7693025" cy="3568700"/>
          </a:xfrm>
        </p:spPr>
        <p:txBody>
          <a:bodyPr/>
          <a:lstStyle/>
          <a:p>
            <a:pPr marL="609600" indent="-609600">
              <a:buFont typeface="Wingdings" charset="0"/>
              <a:buAutoNum type="arabicPeriod"/>
            </a:pPr>
            <a:r>
              <a:rPr lang="en-US" sz="2800" dirty="0">
                <a:latin typeface="Constantia" charset="0"/>
              </a:rPr>
              <a:t>Conduct a pilot study or experiment to test the impact of the potential solution(s).</a:t>
            </a:r>
          </a:p>
          <a:p>
            <a:pPr marL="609600" indent="-609600">
              <a:buFont typeface="Wingdings" charset="0"/>
              <a:buAutoNum type="arabicPeriod"/>
            </a:pPr>
            <a:r>
              <a:rPr lang="en-US" sz="2800" dirty="0">
                <a:latin typeface="Constantia" charset="0"/>
              </a:rPr>
              <a:t>Identify measures to understand how any changes or solutions are successful in addressing the perceived problems.</a:t>
            </a:r>
          </a:p>
        </p:txBody>
      </p:sp>
      <p:sp>
        <p:nvSpPr>
          <p:cNvPr id="2355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26647D32-436F-084D-9F11-E4EFA8B39DFB}" type="slidenum">
              <a:rPr lang="en-US" sz="1200">
                <a:solidFill>
                  <a:srgbClr val="045C75"/>
                </a:solidFill>
              </a:rPr>
              <a:pPr/>
              <a:t>12</a:t>
            </a:fld>
            <a:endParaRPr lang="en-US" sz="1200">
              <a:solidFill>
                <a:srgbClr val="045C75"/>
              </a:solidFill>
            </a:endParaRPr>
          </a:p>
        </p:txBody>
      </p:sp>
    </p:spTree>
    <p:extLst>
      <p:ext uri="{BB962C8B-B14F-4D97-AF65-F5344CB8AC3E}">
        <p14:creationId xmlns:p14="http://schemas.microsoft.com/office/powerpoint/2010/main" val="1859662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457200" y="304800"/>
            <a:ext cx="8229600" cy="971550"/>
          </a:xfrm>
        </p:spPr>
        <p:txBody>
          <a:bodyPr/>
          <a:lstStyle/>
          <a:p>
            <a:r>
              <a:rPr lang="en-US">
                <a:latin typeface="Calisto MT" charset="0"/>
              </a:rPr>
              <a:t>Study</a:t>
            </a:r>
          </a:p>
        </p:txBody>
      </p:sp>
      <p:sp>
        <p:nvSpPr>
          <p:cNvPr id="25602" name="Rectangle 3"/>
          <p:cNvSpPr>
            <a:spLocks noGrp="1" noChangeArrowheads="1"/>
          </p:cNvSpPr>
          <p:nvPr>
            <p:ph idx="1"/>
          </p:nvPr>
        </p:nvSpPr>
        <p:spPr>
          <a:xfrm>
            <a:off x="739775" y="2590800"/>
            <a:ext cx="7662864" cy="3446463"/>
          </a:xfrm>
        </p:spPr>
        <p:txBody>
          <a:bodyPr/>
          <a:lstStyle/>
          <a:p>
            <a:pPr marL="609600" indent="-609600">
              <a:buFont typeface="Wingdings" charset="0"/>
              <a:buAutoNum type="arabicPeriod"/>
            </a:pPr>
            <a:r>
              <a:rPr lang="en-US" sz="2800" dirty="0">
                <a:latin typeface="Constantia" charset="0"/>
              </a:rPr>
              <a:t>Examine the results of the pilot study or experiment.</a:t>
            </a:r>
          </a:p>
          <a:p>
            <a:pPr marL="609600" indent="-609600">
              <a:buFont typeface="Wingdings" charset="0"/>
              <a:buAutoNum type="arabicPeriod"/>
            </a:pPr>
            <a:r>
              <a:rPr lang="en-US" sz="2800" dirty="0">
                <a:latin typeface="Constantia" charset="0"/>
              </a:rPr>
              <a:t>Determine whether process performance has improved.</a:t>
            </a:r>
          </a:p>
          <a:p>
            <a:pPr marL="609600" indent="-609600">
              <a:buFont typeface="Wingdings" charset="0"/>
              <a:buAutoNum type="arabicPeriod"/>
            </a:pPr>
            <a:r>
              <a:rPr lang="en-US" sz="2800" dirty="0">
                <a:latin typeface="Constantia" charset="0"/>
              </a:rPr>
              <a:t>Identify further experimentation that may be necessary.</a:t>
            </a:r>
          </a:p>
        </p:txBody>
      </p:sp>
      <p:sp>
        <p:nvSpPr>
          <p:cNvPr id="2560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1CACEF10-DDB2-ED4A-9030-B9CB50E09C25}" type="slidenum">
              <a:rPr lang="en-US" sz="1200">
                <a:solidFill>
                  <a:srgbClr val="045C75"/>
                </a:solidFill>
              </a:rPr>
              <a:pPr/>
              <a:t>13</a:t>
            </a:fld>
            <a:endParaRPr lang="en-US" sz="1200">
              <a:solidFill>
                <a:srgbClr val="045C75"/>
              </a:solidFill>
            </a:endParaRPr>
          </a:p>
        </p:txBody>
      </p:sp>
    </p:spTree>
    <p:extLst>
      <p:ext uri="{BB962C8B-B14F-4D97-AF65-F5344CB8AC3E}">
        <p14:creationId xmlns:p14="http://schemas.microsoft.com/office/powerpoint/2010/main" val="46476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381000" y="381000"/>
            <a:ext cx="8229600" cy="1047750"/>
          </a:xfrm>
        </p:spPr>
        <p:txBody>
          <a:bodyPr/>
          <a:lstStyle/>
          <a:p>
            <a:r>
              <a:rPr lang="en-US">
                <a:latin typeface="Calisto MT" charset="0"/>
              </a:rPr>
              <a:t>Act</a:t>
            </a:r>
          </a:p>
        </p:txBody>
      </p:sp>
      <p:sp>
        <p:nvSpPr>
          <p:cNvPr id="27650" name="Rectangle 3"/>
          <p:cNvSpPr>
            <a:spLocks noGrp="1" noChangeArrowheads="1"/>
          </p:cNvSpPr>
          <p:nvPr>
            <p:ph idx="1"/>
          </p:nvPr>
        </p:nvSpPr>
        <p:spPr>
          <a:xfrm>
            <a:off x="739775" y="2667000"/>
            <a:ext cx="7662864" cy="3657600"/>
          </a:xfrm>
        </p:spPr>
        <p:txBody>
          <a:bodyPr>
            <a:normAutofit lnSpcReduction="10000"/>
          </a:bodyPr>
          <a:lstStyle/>
          <a:p>
            <a:pPr marL="533400" indent="-533400">
              <a:lnSpc>
                <a:spcPct val="90000"/>
              </a:lnSpc>
              <a:buFont typeface="Wingdings" charset="0"/>
              <a:buAutoNum type="arabicPeriod"/>
            </a:pPr>
            <a:r>
              <a:rPr lang="en-US" sz="2800" dirty="0">
                <a:latin typeface="Constantia" charset="0"/>
              </a:rPr>
              <a:t>Select the best change or solution.</a:t>
            </a:r>
          </a:p>
          <a:p>
            <a:pPr marL="533400" indent="-533400">
              <a:lnSpc>
                <a:spcPct val="90000"/>
              </a:lnSpc>
              <a:buFont typeface="Wingdings" charset="0"/>
              <a:buAutoNum type="arabicPeriod"/>
            </a:pPr>
            <a:r>
              <a:rPr lang="en-US" sz="2800" dirty="0">
                <a:latin typeface="Constantia" charset="0"/>
              </a:rPr>
              <a:t>Develop an implementation plan: what needs to be done, who should be involved, and when the plan should be accomplished.</a:t>
            </a:r>
          </a:p>
          <a:p>
            <a:pPr marL="533400" indent="-533400">
              <a:lnSpc>
                <a:spcPct val="90000"/>
              </a:lnSpc>
              <a:buFont typeface="Wingdings" charset="0"/>
              <a:buAutoNum type="arabicPeriod"/>
            </a:pPr>
            <a:r>
              <a:rPr lang="en-US" sz="2800" dirty="0">
                <a:latin typeface="Constantia" charset="0"/>
              </a:rPr>
              <a:t>Standardize the solution, for example, by writing new standard operating procedures.</a:t>
            </a:r>
          </a:p>
          <a:p>
            <a:pPr marL="533400" indent="-533400">
              <a:lnSpc>
                <a:spcPct val="90000"/>
              </a:lnSpc>
              <a:buFont typeface="Wingdings" charset="0"/>
              <a:buAutoNum type="arabicPeriod"/>
            </a:pPr>
            <a:r>
              <a:rPr lang="en-US" sz="2800" dirty="0">
                <a:latin typeface="Constantia" charset="0"/>
              </a:rPr>
              <a:t>Establish a process to monitor and control process performance.</a:t>
            </a:r>
          </a:p>
        </p:txBody>
      </p:sp>
      <p:sp>
        <p:nvSpPr>
          <p:cNvPr id="2765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CD75A7AF-8B45-9544-B316-F62801A06492}" type="slidenum">
              <a:rPr lang="en-US" sz="1200">
                <a:solidFill>
                  <a:srgbClr val="045C75"/>
                </a:solidFill>
              </a:rPr>
              <a:pPr/>
              <a:t>14</a:t>
            </a:fld>
            <a:endParaRPr lang="en-US" sz="1200">
              <a:solidFill>
                <a:srgbClr val="045C75"/>
              </a:solidFill>
            </a:endParaRPr>
          </a:p>
        </p:txBody>
      </p:sp>
    </p:spTree>
    <p:extLst>
      <p:ext uri="{BB962C8B-B14F-4D97-AF65-F5344CB8AC3E}">
        <p14:creationId xmlns:p14="http://schemas.microsoft.com/office/powerpoint/2010/main" val="1405127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sz="4800">
                <a:latin typeface="Calisto MT" charset="0"/>
              </a:rPr>
              <a:t>Six Sigma DMAIC Methodology</a:t>
            </a:r>
          </a:p>
        </p:txBody>
      </p:sp>
      <p:sp>
        <p:nvSpPr>
          <p:cNvPr id="29698" name="Rectangle 3"/>
          <p:cNvSpPr>
            <a:spLocks noGrp="1" noChangeArrowheads="1"/>
          </p:cNvSpPr>
          <p:nvPr>
            <p:ph idx="1"/>
          </p:nvPr>
        </p:nvSpPr>
        <p:spPr>
          <a:xfrm>
            <a:off x="2819400" y="2590800"/>
            <a:ext cx="3733800" cy="3429000"/>
          </a:xfrm>
        </p:spPr>
        <p:txBody>
          <a:bodyPr>
            <a:normAutofit fontScale="92500" lnSpcReduction="10000"/>
          </a:bodyPr>
          <a:lstStyle/>
          <a:p>
            <a:pPr marL="609600" indent="-609600">
              <a:buFontTx/>
              <a:buAutoNum type="arabicPeriod"/>
            </a:pPr>
            <a:r>
              <a:rPr lang="en-US" sz="3600" dirty="0">
                <a:solidFill>
                  <a:srgbClr val="2397E2"/>
                </a:solidFill>
                <a:latin typeface="Constantia" charset="0"/>
              </a:rPr>
              <a:t>D</a:t>
            </a:r>
            <a:r>
              <a:rPr lang="en-US" sz="3600" dirty="0">
                <a:latin typeface="Constantia" charset="0"/>
              </a:rPr>
              <a:t>efine</a:t>
            </a:r>
          </a:p>
          <a:p>
            <a:pPr marL="609600" indent="-609600">
              <a:buFontTx/>
              <a:buAutoNum type="arabicPeriod"/>
            </a:pPr>
            <a:r>
              <a:rPr lang="en-US" sz="3600" dirty="0">
                <a:solidFill>
                  <a:srgbClr val="2397E2"/>
                </a:solidFill>
                <a:latin typeface="Constantia" charset="0"/>
              </a:rPr>
              <a:t>M</a:t>
            </a:r>
            <a:r>
              <a:rPr lang="en-US" sz="3600" dirty="0">
                <a:latin typeface="Constantia" charset="0"/>
              </a:rPr>
              <a:t>easure</a:t>
            </a:r>
          </a:p>
          <a:p>
            <a:pPr marL="609600" indent="-609600">
              <a:buFontTx/>
              <a:buAutoNum type="arabicPeriod"/>
            </a:pPr>
            <a:r>
              <a:rPr lang="en-US" sz="3600" dirty="0">
                <a:solidFill>
                  <a:srgbClr val="2397E2"/>
                </a:solidFill>
                <a:latin typeface="Constantia" charset="0"/>
              </a:rPr>
              <a:t>A</a:t>
            </a:r>
            <a:r>
              <a:rPr lang="en-US" sz="3600" dirty="0">
                <a:latin typeface="Constantia" charset="0"/>
              </a:rPr>
              <a:t>nalyze</a:t>
            </a:r>
          </a:p>
          <a:p>
            <a:pPr marL="609600" indent="-609600">
              <a:buFontTx/>
              <a:buAutoNum type="arabicPeriod"/>
            </a:pPr>
            <a:r>
              <a:rPr lang="en-US" sz="3600" dirty="0">
                <a:solidFill>
                  <a:srgbClr val="2397E2"/>
                </a:solidFill>
                <a:latin typeface="Constantia" charset="0"/>
              </a:rPr>
              <a:t>I</a:t>
            </a:r>
            <a:r>
              <a:rPr lang="en-US" sz="3600" dirty="0">
                <a:latin typeface="Constantia" charset="0"/>
              </a:rPr>
              <a:t>mprove</a:t>
            </a:r>
          </a:p>
          <a:p>
            <a:pPr marL="609600" indent="-609600">
              <a:buFontTx/>
              <a:buAutoNum type="arabicPeriod"/>
            </a:pPr>
            <a:r>
              <a:rPr lang="en-US" sz="3600" dirty="0">
                <a:solidFill>
                  <a:srgbClr val="2397E2"/>
                </a:solidFill>
                <a:latin typeface="Constantia" charset="0"/>
              </a:rPr>
              <a:t>C</a:t>
            </a:r>
            <a:r>
              <a:rPr lang="en-US" sz="3600" dirty="0">
                <a:latin typeface="Constantia" charset="0"/>
              </a:rPr>
              <a:t>ontrol</a:t>
            </a:r>
          </a:p>
        </p:txBody>
      </p:sp>
      <p:sp>
        <p:nvSpPr>
          <p:cNvPr id="2969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1BAE916A-73B4-C840-A108-67DE115FC218}" type="slidenum">
              <a:rPr lang="en-US" sz="1200">
                <a:solidFill>
                  <a:srgbClr val="045C75"/>
                </a:solidFill>
              </a:rPr>
              <a:pPr/>
              <a:t>15</a:t>
            </a:fld>
            <a:endParaRPr lang="en-US" sz="1200">
              <a:solidFill>
                <a:srgbClr val="045C75"/>
              </a:solidFill>
            </a:endParaRPr>
          </a:p>
        </p:txBody>
      </p:sp>
    </p:spTree>
    <p:extLst>
      <p:ext uri="{BB962C8B-B14F-4D97-AF65-F5344CB8AC3E}">
        <p14:creationId xmlns:p14="http://schemas.microsoft.com/office/powerpoint/2010/main" val="1587918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r>
              <a:rPr lang="en-US">
                <a:latin typeface="Calisto MT" charset="0"/>
              </a:rPr>
              <a:t>Define</a:t>
            </a:r>
          </a:p>
        </p:txBody>
      </p:sp>
      <p:sp>
        <p:nvSpPr>
          <p:cNvPr id="31746" name="Rectangle 3"/>
          <p:cNvSpPr>
            <a:spLocks noGrp="1" noChangeArrowheads="1"/>
          </p:cNvSpPr>
          <p:nvPr>
            <p:ph idx="1"/>
          </p:nvPr>
        </p:nvSpPr>
        <p:spPr>
          <a:xfrm>
            <a:off x="739775" y="2590800"/>
            <a:ext cx="7662864" cy="3446463"/>
          </a:xfrm>
        </p:spPr>
        <p:txBody>
          <a:bodyPr>
            <a:normAutofit fontScale="92500"/>
          </a:bodyPr>
          <a:lstStyle/>
          <a:p>
            <a:r>
              <a:rPr lang="en-US" sz="3200" dirty="0">
                <a:latin typeface="Constantia" charset="0"/>
              </a:rPr>
              <a:t>Describe the problem in operational terms</a:t>
            </a:r>
          </a:p>
          <a:p>
            <a:r>
              <a:rPr lang="en-US" sz="3200" dirty="0">
                <a:latin typeface="Constantia" charset="0"/>
              </a:rPr>
              <a:t>Drill down to a specific problem statement (</a:t>
            </a:r>
            <a:r>
              <a:rPr lang="en-US" sz="3200" dirty="0">
                <a:solidFill>
                  <a:srgbClr val="2397E2"/>
                </a:solidFill>
                <a:latin typeface="Constantia" charset="0"/>
              </a:rPr>
              <a:t>project scoping</a:t>
            </a:r>
            <a:r>
              <a:rPr lang="en-US" sz="3200" dirty="0">
                <a:latin typeface="Constantia" charset="0"/>
              </a:rPr>
              <a:t>)</a:t>
            </a:r>
          </a:p>
          <a:p>
            <a:r>
              <a:rPr lang="en-US" sz="3200" dirty="0">
                <a:latin typeface="Constantia" charset="0"/>
              </a:rPr>
              <a:t>Identify customers and CTQs, performance metrics, and cost/revenue implications</a:t>
            </a:r>
          </a:p>
        </p:txBody>
      </p:sp>
      <p:sp>
        <p:nvSpPr>
          <p:cNvPr id="317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29700375-8C48-7F4E-BBA4-A4780414462D}" type="slidenum">
              <a:rPr lang="en-US" sz="1200">
                <a:solidFill>
                  <a:srgbClr val="045C75"/>
                </a:solidFill>
              </a:rPr>
              <a:pPr/>
              <a:t>16</a:t>
            </a:fld>
            <a:endParaRPr lang="en-US" sz="1200">
              <a:solidFill>
                <a:srgbClr val="045C75"/>
              </a:solidFill>
            </a:endParaRPr>
          </a:p>
        </p:txBody>
      </p:sp>
    </p:spTree>
    <p:extLst>
      <p:ext uri="{BB962C8B-B14F-4D97-AF65-F5344CB8AC3E}">
        <p14:creationId xmlns:p14="http://schemas.microsoft.com/office/powerpoint/2010/main" val="2499974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en-US">
                <a:latin typeface="Calisto MT" charset="0"/>
              </a:rPr>
              <a:t>Measure</a:t>
            </a:r>
          </a:p>
        </p:txBody>
      </p:sp>
      <p:sp>
        <p:nvSpPr>
          <p:cNvPr id="33794" name="Rectangle 3"/>
          <p:cNvSpPr>
            <a:spLocks noGrp="1" noChangeArrowheads="1"/>
          </p:cNvSpPr>
          <p:nvPr>
            <p:ph idx="1"/>
          </p:nvPr>
        </p:nvSpPr>
        <p:spPr>
          <a:xfrm>
            <a:off x="739775" y="2590800"/>
            <a:ext cx="7662864" cy="3446463"/>
          </a:xfrm>
        </p:spPr>
        <p:txBody>
          <a:bodyPr>
            <a:normAutofit lnSpcReduction="10000"/>
          </a:bodyPr>
          <a:lstStyle/>
          <a:p>
            <a:pPr>
              <a:lnSpc>
                <a:spcPct val="90000"/>
              </a:lnSpc>
            </a:pPr>
            <a:r>
              <a:rPr lang="en-US" sz="2800" dirty="0">
                <a:latin typeface="Constantia" charset="0"/>
              </a:rPr>
              <a:t>Key data collection questions</a:t>
            </a:r>
          </a:p>
          <a:p>
            <a:pPr lvl="1">
              <a:lnSpc>
                <a:spcPct val="90000"/>
              </a:lnSpc>
            </a:pPr>
            <a:r>
              <a:rPr lang="en-US" sz="2800" dirty="0">
                <a:latin typeface="Constantia" charset="0"/>
              </a:rPr>
              <a:t>What questions are we trying to answer?</a:t>
            </a:r>
          </a:p>
          <a:p>
            <a:pPr lvl="1">
              <a:lnSpc>
                <a:spcPct val="90000"/>
              </a:lnSpc>
            </a:pPr>
            <a:r>
              <a:rPr lang="en-US" sz="2800" dirty="0">
                <a:latin typeface="Constantia" charset="0"/>
              </a:rPr>
              <a:t>What type of data will we need to answer the question?</a:t>
            </a:r>
          </a:p>
          <a:p>
            <a:pPr lvl="1">
              <a:lnSpc>
                <a:spcPct val="90000"/>
              </a:lnSpc>
            </a:pPr>
            <a:r>
              <a:rPr lang="en-US" sz="2800" dirty="0">
                <a:latin typeface="Constantia" charset="0"/>
              </a:rPr>
              <a:t>Where can we find the data?</a:t>
            </a:r>
          </a:p>
          <a:p>
            <a:pPr lvl="1">
              <a:lnSpc>
                <a:spcPct val="90000"/>
              </a:lnSpc>
            </a:pPr>
            <a:r>
              <a:rPr lang="en-US" sz="2800" dirty="0">
                <a:latin typeface="Constantia" charset="0"/>
              </a:rPr>
              <a:t>Who can provide the data?</a:t>
            </a:r>
          </a:p>
          <a:p>
            <a:pPr lvl="1">
              <a:lnSpc>
                <a:spcPct val="90000"/>
              </a:lnSpc>
            </a:pPr>
            <a:r>
              <a:rPr lang="en-US" sz="2800" dirty="0">
                <a:latin typeface="Constantia" charset="0"/>
              </a:rPr>
              <a:t>How can we collect the data with minimum effort and with minimum chance of error?</a:t>
            </a:r>
          </a:p>
        </p:txBody>
      </p:sp>
      <p:sp>
        <p:nvSpPr>
          <p:cNvPr id="3379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0CB7A477-E35C-224E-8127-5B006405BB04}" type="slidenum">
              <a:rPr lang="en-US" sz="1200">
                <a:solidFill>
                  <a:srgbClr val="045C75"/>
                </a:solidFill>
              </a:rPr>
              <a:pPr/>
              <a:t>17</a:t>
            </a:fld>
            <a:endParaRPr lang="en-US" sz="1200">
              <a:solidFill>
                <a:srgbClr val="045C75"/>
              </a:solidFill>
            </a:endParaRPr>
          </a:p>
        </p:txBody>
      </p:sp>
    </p:spTree>
    <p:extLst>
      <p:ext uri="{BB962C8B-B14F-4D97-AF65-F5344CB8AC3E}">
        <p14:creationId xmlns:p14="http://schemas.microsoft.com/office/powerpoint/2010/main" val="170830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US">
                <a:latin typeface="Calisto MT" charset="0"/>
              </a:rPr>
              <a:t>Analyze</a:t>
            </a:r>
          </a:p>
        </p:txBody>
      </p:sp>
      <p:sp>
        <p:nvSpPr>
          <p:cNvPr id="35842" name="Rectangle 3"/>
          <p:cNvSpPr>
            <a:spLocks noGrp="1" noChangeArrowheads="1"/>
          </p:cNvSpPr>
          <p:nvPr>
            <p:ph idx="1"/>
          </p:nvPr>
        </p:nvSpPr>
        <p:spPr>
          <a:xfrm>
            <a:off x="739775" y="2590800"/>
            <a:ext cx="7662864" cy="3446463"/>
          </a:xfrm>
        </p:spPr>
        <p:txBody>
          <a:bodyPr>
            <a:normAutofit/>
          </a:bodyPr>
          <a:lstStyle/>
          <a:p>
            <a:r>
              <a:rPr lang="en-US" sz="3200" dirty="0">
                <a:latin typeface="Constantia" charset="0"/>
              </a:rPr>
              <a:t>Focus on why defects, errors, or excessive variation occur</a:t>
            </a:r>
          </a:p>
          <a:p>
            <a:r>
              <a:rPr lang="en-US" sz="3200" dirty="0">
                <a:latin typeface="Constantia" charset="0"/>
              </a:rPr>
              <a:t>Seek the </a:t>
            </a:r>
            <a:r>
              <a:rPr lang="en-US" sz="3200" dirty="0">
                <a:solidFill>
                  <a:srgbClr val="2397E2"/>
                </a:solidFill>
                <a:latin typeface="Constantia" charset="0"/>
              </a:rPr>
              <a:t>root cause</a:t>
            </a:r>
          </a:p>
          <a:p>
            <a:pPr lvl="1"/>
            <a:r>
              <a:rPr lang="en-US" sz="3000" dirty="0">
                <a:latin typeface="Constantia" charset="0"/>
              </a:rPr>
              <a:t>5-Why technique</a:t>
            </a:r>
          </a:p>
          <a:p>
            <a:r>
              <a:rPr lang="en-US" sz="3200" dirty="0">
                <a:latin typeface="Constantia" charset="0"/>
              </a:rPr>
              <a:t>Experimentation and verification</a:t>
            </a:r>
          </a:p>
          <a:p>
            <a:endParaRPr lang="en-US" sz="3200" dirty="0">
              <a:latin typeface="Constantia" charset="0"/>
            </a:endParaRPr>
          </a:p>
        </p:txBody>
      </p:sp>
      <p:sp>
        <p:nvSpPr>
          <p:cNvPr id="3584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EA3F0BA3-036A-DC4F-8058-60FA4D10EFBC}" type="slidenum">
              <a:rPr lang="en-US" sz="1200">
                <a:solidFill>
                  <a:srgbClr val="045C75"/>
                </a:solidFill>
              </a:rPr>
              <a:pPr/>
              <a:t>18</a:t>
            </a:fld>
            <a:endParaRPr lang="en-US" sz="1200">
              <a:solidFill>
                <a:srgbClr val="045C75"/>
              </a:solidFill>
            </a:endParaRPr>
          </a:p>
        </p:txBody>
      </p:sp>
    </p:spTree>
    <p:extLst>
      <p:ext uri="{BB962C8B-B14F-4D97-AF65-F5344CB8AC3E}">
        <p14:creationId xmlns:p14="http://schemas.microsoft.com/office/powerpoint/2010/main" val="900749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200"/>
            <a:ext cx="9144000" cy="6910137"/>
          </a:xfrm>
        </p:spPr>
      </p:pic>
      <p:sp>
        <p:nvSpPr>
          <p:cNvPr id="4" name="Slide Number Placeholder 3"/>
          <p:cNvSpPr>
            <a:spLocks noGrp="1"/>
          </p:cNvSpPr>
          <p:nvPr>
            <p:ph type="sldNum" sz="quarter" idx="12"/>
          </p:nvPr>
        </p:nvSpPr>
        <p:spPr/>
        <p:txBody>
          <a:bodyPr/>
          <a:lstStyle/>
          <a:p>
            <a:pPr>
              <a:defRPr/>
            </a:pPr>
            <a:fld id="{7472984F-7818-0145-BB59-12BFF053FE58}" type="slidenum">
              <a:rPr lang="en-US" smtClean="0"/>
              <a:pPr>
                <a:defRPr/>
              </a:pPr>
              <a:t>19</a:t>
            </a:fld>
            <a:endParaRPr lang="en-US"/>
          </a:p>
        </p:txBody>
      </p:sp>
    </p:spTree>
    <p:extLst>
      <p:ext uri="{BB962C8B-B14F-4D97-AF65-F5344CB8AC3E}">
        <p14:creationId xmlns:p14="http://schemas.microsoft.com/office/powerpoint/2010/main" val="2395143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title"/>
          </p:nvPr>
        </p:nvSpPr>
        <p:spPr>
          <a:xfrm>
            <a:off x="457200" y="457200"/>
            <a:ext cx="8229600" cy="895350"/>
          </a:xfrm>
        </p:spPr>
        <p:txBody>
          <a:bodyPr/>
          <a:lstStyle/>
          <a:p>
            <a:r>
              <a:rPr lang="en-US">
                <a:latin typeface="Calisto MT" charset="0"/>
              </a:rPr>
              <a:t>Outline</a:t>
            </a:r>
          </a:p>
        </p:txBody>
      </p:sp>
      <p:sp>
        <p:nvSpPr>
          <p:cNvPr id="5122" name="Content Placeholder 2"/>
          <p:cNvSpPr>
            <a:spLocks noGrp="1"/>
          </p:cNvSpPr>
          <p:nvPr>
            <p:ph idx="1"/>
          </p:nvPr>
        </p:nvSpPr>
        <p:spPr>
          <a:xfrm>
            <a:off x="739775" y="2590800"/>
            <a:ext cx="7662864" cy="3446463"/>
          </a:xfrm>
        </p:spPr>
        <p:txBody>
          <a:bodyPr>
            <a:normAutofit fontScale="92500" lnSpcReduction="10000"/>
          </a:bodyPr>
          <a:lstStyle/>
          <a:p>
            <a:r>
              <a:rPr lang="en-US" sz="2800" dirty="0">
                <a:latin typeface="Constantia" charset="0"/>
              </a:rPr>
              <a:t>Explain the philosophy and approaches to continuous improvement</a:t>
            </a:r>
          </a:p>
          <a:p>
            <a:r>
              <a:rPr lang="en-US" sz="2800" dirty="0">
                <a:latin typeface="Constantia" charset="0"/>
              </a:rPr>
              <a:t>Describe systematic improvement processes</a:t>
            </a:r>
          </a:p>
          <a:p>
            <a:r>
              <a:rPr lang="en-US" sz="2800" dirty="0">
                <a:latin typeface="Constantia" charset="0"/>
              </a:rPr>
              <a:t>Illustrate the application of a variety of tools for process improvement</a:t>
            </a:r>
          </a:p>
          <a:p>
            <a:r>
              <a:rPr lang="en-US" sz="2800" dirty="0">
                <a:latin typeface="Constantia" charset="0"/>
              </a:rPr>
              <a:t>Discuss breakthrough improvement and the importance of creativity and innovation.</a:t>
            </a:r>
          </a:p>
        </p:txBody>
      </p:sp>
      <p:sp>
        <p:nvSpPr>
          <p:cNvPr id="512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8187B262-D743-864E-8DF5-EF533B573660}" type="slidenum">
              <a:rPr lang="en-US" sz="1200">
                <a:solidFill>
                  <a:srgbClr val="045C75"/>
                </a:solidFill>
              </a:rPr>
              <a:pPr/>
              <a:t>2</a:t>
            </a:fld>
            <a:endParaRPr lang="en-US" sz="1200">
              <a:solidFill>
                <a:srgbClr val="045C75"/>
              </a:solidFill>
            </a:endParaRPr>
          </a:p>
        </p:txBody>
      </p:sp>
    </p:spTree>
    <p:extLst>
      <p:ext uri="{BB962C8B-B14F-4D97-AF65-F5344CB8AC3E}">
        <p14:creationId xmlns:p14="http://schemas.microsoft.com/office/powerpoint/2010/main" val="2871685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r>
              <a:rPr lang="en-US">
                <a:latin typeface="Calisto MT" charset="0"/>
              </a:rPr>
              <a:t>Improve</a:t>
            </a:r>
          </a:p>
        </p:txBody>
      </p:sp>
      <p:sp>
        <p:nvSpPr>
          <p:cNvPr id="37890" name="Rectangle 3"/>
          <p:cNvSpPr>
            <a:spLocks noGrp="1" noChangeArrowheads="1"/>
          </p:cNvSpPr>
          <p:nvPr>
            <p:ph idx="1"/>
          </p:nvPr>
        </p:nvSpPr>
        <p:spPr>
          <a:xfrm>
            <a:off x="739775" y="2514600"/>
            <a:ext cx="7662864" cy="3522663"/>
          </a:xfrm>
        </p:spPr>
        <p:txBody>
          <a:bodyPr/>
          <a:lstStyle/>
          <a:p>
            <a:r>
              <a:rPr lang="en-US" sz="3200" dirty="0">
                <a:latin typeface="Constantia" charset="0"/>
              </a:rPr>
              <a:t>Idea generation</a:t>
            </a:r>
          </a:p>
          <a:p>
            <a:r>
              <a:rPr lang="en-US" sz="3200" dirty="0">
                <a:latin typeface="Constantia" charset="0"/>
              </a:rPr>
              <a:t>Brainstorming</a:t>
            </a:r>
          </a:p>
          <a:p>
            <a:r>
              <a:rPr lang="en-US" sz="3200" dirty="0">
                <a:latin typeface="Constantia" charset="0"/>
              </a:rPr>
              <a:t>Evaluation and selection</a:t>
            </a:r>
          </a:p>
          <a:p>
            <a:r>
              <a:rPr lang="en-US" sz="3200" dirty="0">
                <a:latin typeface="Constantia" charset="0"/>
              </a:rPr>
              <a:t>Implementation planning</a:t>
            </a:r>
          </a:p>
        </p:txBody>
      </p:sp>
      <p:sp>
        <p:nvSpPr>
          <p:cNvPr id="3789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BF3B0715-7C22-744F-AE24-495D41EA86FC}" type="slidenum">
              <a:rPr lang="en-US" sz="1200">
                <a:solidFill>
                  <a:srgbClr val="045C75"/>
                </a:solidFill>
              </a:rPr>
              <a:pPr/>
              <a:t>20</a:t>
            </a:fld>
            <a:endParaRPr lang="en-US" sz="1200">
              <a:solidFill>
                <a:srgbClr val="045C75"/>
              </a:solidFill>
            </a:endParaRPr>
          </a:p>
        </p:txBody>
      </p:sp>
    </p:spTree>
    <p:extLst>
      <p:ext uri="{BB962C8B-B14F-4D97-AF65-F5344CB8AC3E}">
        <p14:creationId xmlns:p14="http://schemas.microsoft.com/office/powerpoint/2010/main" val="37820430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r>
              <a:rPr lang="en-US">
                <a:latin typeface="Calisto MT" charset="0"/>
              </a:rPr>
              <a:t>Control</a:t>
            </a:r>
          </a:p>
        </p:txBody>
      </p:sp>
      <p:sp>
        <p:nvSpPr>
          <p:cNvPr id="39938" name="Rectangle 3"/>
          <p:cNvSpPr>
            <a:spLocks noGrp="1" noChangeArrowheads="1"/>
          </p:cNvSpPr>
          <p:nvPr>
            <p:ph idx="1"/>
          </p:nvPr>
        </p:nvSpPr>
        <p:spPr>
          <a:xfrm>
            <a:off x="739775" y="2667000"/>
            <a:ext cx="7662864" cy="3370263"/>
          </a:xfrm>
        </p:spPr>
        <p:txBody>
          <a:bodyPr>
            <a:normAutofit fontScale="92500" lnSpcReduction="10000"/>
          </a:bodyPr>
          <a:lstStyle/>
          <a:p>
            <a:r>
              <a:rPr lang="en-US" sz="3200" dirty="0">
                <a:latin typeface="Constantia" charset="0"/>
              </a:rPr>
              <a:t>Maintain improvements</a:t>
            </a:r>
          </a:p>
          <a:p>
            <a:r>
              <a:rPr lang="en-US" sz="3200" dirty="0">
                <a:latin typeface="Constantia" charset="0"/>
              </a:rPr>
              <a:t>Standard operating procedures</a:t>
            </a:r>
          </a:p>
          <a:p>
            <a:r>
              <a:rPr lang="en-US" sz="3200" dirty="0">
                <a:latin typeface="Constantia" charset="0"/>
              </a:rPr>
              <a:t>Training</a:t>
            </a:r>
          </a:p>
          <a:p>
            <a:r>
              <a:rPr lang="en-US" sz="3200" dirty="0">
                <a:latin typeface="Constantia" charset="0"/>
              </a:rPr>
              <a:t>Checklist or reviews</a:t>
            </a:r>
          </a:p>
          <a:p>
            <a:r>
              <a:rPr lang="en-US" sz="3200" dirty="0">
                <a:latin typeface="Constantia" charset="0"/>
              </a:rPr>
              <a:t>Statistical process control charts</a:t>
            </a:r>
          </a:p>
        </p:txBody>
      </p:sp>
      <p:sp>
        <p:nvSpPr>
          <p:cNvPr id="399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91BDC493-73A3-F747-88F6-E5BCD7842E11}" type="slidenum">
              <a:rPr lang="en-US" sz="1200">
                <a:solidFill>
                  <a:srgbClr val="045C75"/>
                </a:solidFill>
              </a:rPr>
              <a:pPr/>
              <a:t>21</a:t>
            </a:fld>
            <a:endParaRPr lang="en-US" sz="1200">
              <a:solidFill>
                <a:srgbClr val="045C75"/>
              </a:solidFill>
            </a:endParaRPr>
          </a:p>
        </p:txBody>
      </p:sp>
    </p:spTree>
    <p:extLst>
      <p:ext uri="{BB962C8B-B14F-4D97-AF65-F5344CB8AC3E}">
        <p14:creationId xmlns:p14="http://schemas.microsoft.com/office/powerpoint/2010/main" val="36429613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895350" y="381000"/>
            <a:ext cx="7391400" cy="1143000"/>
          </a:xfrm>
        </p:spPr>
        <p:txBody>
          <a:bodyPr/>
          <a:lstStyle/>
          <a:p>
            <a:r>
              <a:rPr lang="en-US" dirty="0">
                <a:latin typeface="Calisto MT" charset="0"/>
              </a:rPr>
              <a:t>The Seven QC Tools</a:t>
            </a:r>
          </a:p>
        </p:txBody>
      </p:sp>
      <p:sp>
        <p:nvSpPr>
          <p:cNvPr id="54274" name="Rectangle 3"/>
          <p:cNvSpPr>
            <a:spLocks noGrp="1" noChangeArrowheads="1"/>
          </p:cNvSpPr>
          <p:nvPr>
            <p:ph idx="1"/>
          </p:nvPr>
        </p:nvSpPr>
        <p:spPr>
          <a:xfrm>
            <a:off x="1066800" y="2667000"/>
            <a:ext cx="7391400" cy="3429000"/>
          </a:xfrm>
        </p:spPr>
        <p:txBody>
          <a:bodyPr numCol="2" rtlCol="0">
            <a:normAutofit/>
          </a:bodyPr>
          <a:lstStyle/>
          <a:p>
            <a:pPr marL="609600" indent="-609600" fontAlgn="auto">
              <a:lnSpc>
                <a:spcPct val="90000"/>
              </a:lnSpc>
              <a:spcAft>
                <a:spcPts val="0"/>
              </a:spcAft>
              <a:buFontTx/>
              <a:buAutoNum type="arabicPeriod"/>
              <a:defRPr/>
            </a:pPr>
            <a:r>
              <a:rPr lang="en-US" sz="3200" dirty="0">
                <a:solidFill>
                  <a:schemeClr val="tx1">
                    <a:lumMod val="75000"/>
                    <a:lumOff val="25000"/>
                  </a:schemeClr>
                </a:solidFill>
                <a:latin typeface="Constantia" charset="0"/>
              </a:rPr>
              <a:t>Flowcharts</a:t>
            </a:r>
          </a:p>
          <a:p>
            <a:pPr marL="609600" indent="-609600" fontAlgn="auto">
              <a:lnSpc>
                <a:spcPct val="90000"/>
              </a:lnSpc>
              <a:spcAft>
                <a:spcPts val="0"/>
              </a:spcAft>
              <a:buFontTx/>
              <a:buAutoNum type="arabicPeriod"/>
              <a:defRPr/>
            </a:pPr>
            <a:r>
              <a:rPr lang="en-US" sz="3200" dirty="0">
                <a:solidFill>
                  <a:schemeClr val="tx1">
                    <a:lumMod val="75000"/>
                    <a:lumOff val="25000"/>
                  </a:schemeClr>
                </a:solidFill>
                <a:latin typeface="Constantia" charset="0"/>
              </a:rPr>
              <a:t>Check sheets</a:t>
            </a:r>
          </a:p>
          <a:p>
            <a:pPr marL="609600" indent="-609600" fontAlgn="auto">
              <a:lnSpc>
                <a:spcPct val="90000"/>
              </a:lnSpc>
              <a:spcAft>
                <a:spcPts val="0"/>
              </a:spcAft>
              <a:buFontTx/>
              <a:buAutoNum type="arabicPeriod"/>
              <a:defRPr/>
            </a:pPr>
            <a:r>
              <a:rPr lang="en-US" sz="3200" dirty="0">
                <a:solidFill>
                  <a:schemeClr val="tx1">
                    <a:lumMod val="75000"/>
                    <a:lumOff val="25000"/>
                  </a:schemeClr>
                </a:solidFill>
                <a:latin typeface="Constantia" charset="0"/>
              </a:rPr>
              <a:t>Histograms</a:t>
            </a:r>
          </a:p>
          <a:p>
            <a:pPr marL="609600" indent="-609600" fontAlgn="auto">
              <a:lnSpc>
                <a:spcPct val="90000"/>
              </a:lnSpc>
              <a:spcAft>
                <a:spcPts val="0"/>
              </a:spcAft>
              <a:buFontTx/>
              <a:buAutoNum type="arabicPeriod"/>
              <a:defRPr/>
            </a:pPr>
            <a:r>
              <a:rPr lang="en-US" sz="3200" dirty="0">
                <a:solidFill>
                  <a:schemeClr val="tx1">
                    <a:lumMod val="75000"/>
                    <a:lumOff val="25000"/>
                  </a:schemeClr>
                </a:solidFill>
                <a:latin typeface="Constantia" charset="0"/>
              </a:rPr>
              <a:t>Cause-and-effect diagrams</a:t>
            </a:r>
          </a:p>
          <a:p>
            <a:pPr marL="609600" indent="-609600" fontAlgn="auto">
              <a:lnSpc>
                <a:spcPct val="90000"/>
              </a:lnSpc>
              <a:spcAft>
                <a:spcPts val="0"/>
              </a:spcAft>
              <a:buFontTx/>
              <a:buAutoNum type="arabicPeriod"/>
              <a:defRPr/>
            </a:pPr>
            <a:r>
              <a:rPr lang="en-US" sz="3200" dirty="0">
                <a:solidFill>
                  <a:schemeClr val="tx1">
                    <a:lumMod val="75000"/>
                    <a:lumOff val="25000"/>
                  </a:schemeClr>
                </a:solidFill>
                <a:latin typeface="Constantia" charset="0"/>
              </a:rPr>
              <a:t>Pareto diagrams</a:t>
            </a:r>
          </a:p>
          <a:p>
            <a:pPr marL="609600" indent="-609600" fontAlgn="auto">
              <a:lnSpc>
                <a:spcPct val="90000"/>
              </a:lnSpc>
              <a:spcAft>
                <a:spcPts val="0"/>
              </a:spcAft>
              <a:buFontTx/>
              <a:buAutoNum type="arabicPeriod"/>
              <a:defRPr/>
            </a:pPr>
            <a:r>
              <a:rPr lang="en-US" sz="3200" dirty="0">
                <a:solidFill>
                  <a:schemeClr val="tx1">
                    <a:lumMod val="75000"/>
                    <a:lumOff val="25000"/>
                  </a:schemeClr>
                </a:solidFill>
                <a:latin typeface="Constantia" charset="0"/>
              </a:rPr>
              <a:t>Scatter diagrams</a:t>
            </a:r>
          </a:p>
          <a:p>
            <a:pPr marL="609600" indent="-609600" fontAlgn="auto">
              <a:lnSpc>
                <a:spcPct val="90000"/>
              </a:lnSpc>
              <a:spcAft>
                <a:spcPts val="0"/>
              </a:spcAft>
              <a:buFontTx/>
              <a:buAutoNum type="arabicPeriod"/>
              <a:defRPr/>
            </a:pPr>
            <a:r>
              <a:rPr lang="en-US" sz="3200" dirty="0">
                <a:solidFill>
                  <a:schemeClr val="tx1">
                    <a:lumMod val="75000"/>
                    <a:lumOff val="25000"/>
                  </a:schemeClr>
                </a:solidFill>
                <a:latin typeface="Constantia" charset="0"/>
              </a:rPr>
              <a:t>Control charts</a:t>
            </a:r>
          </a:p>
        </p:txBody>
      </p:sp>
      <p:sp>
        <p:nvSpPr>
          <p:cNvPr id="4198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066BA96E-E967-1144-BC4A-6C7E94F7D242}" type="slidenum">
              <a:rPr lang="en-US" sz="1200">
                <a:solidFill>
                  <a:srgbClr val="045C75"/>
                </a:solidFill>
              </a:rPr>
              <a:pPr/>
              <a:t>22</a:t>
            </a:fld>
            <a:endParaRPr lang="en-US" sz="1200">
              <a:solidFill>
                <a:srgbClr val="045C75"/>
              </a:solidFill>
            </a:endParaRPr>
          </a:p>
        </p:txBody>
      </p:sp>
    </p:spTree>
    <p:extLst>
      <p:ext uri="{BB962C8B-B14F-4D97-AF65-F5344CB8AC3E}">
        <p14:creationId xmlns:p14="http://schemas.microsoft.com/office/powerpoint/2010/main" val="2728381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r>
              <a:rPr lang="en-US">
                <a:latin typeface="Calisto MT" charset="0"/>
              </a:rPr>
              <a:t>Flowcharts</a:t>
            </a:r>
          </a:p>
        </p:txBody>
      </p:sp>
      <p:sp>
        <p:nvSpPr>
          <p:cNvPr id="44034" name="Rectangle 3"/>
          <p:cNvSpPr>
            <a:spLocks noGrp="1" noChangeArrowheads="1"/>
          </p:cNvSpPr>
          <p:nvPr>
            <p:ph idx="1"/>
          </p:nvPr>
        </p:nvSpPr>
        <p:spPr>
          <a:xfrm>
            <a:off x="685800" y="2438400"/>
            <a:ext cx="7772400" cy="3505200"/>
          </a:xfrm>
        </p:spPr>
        <p:txBody>
          <a:bodyPr/>
          <a:lstStyle/>
          <a:p>
            <a:r>
              <a:rPr lang="en-US" sz="2800" dirty="0">
                <a:latin typeface="Constantia" charset="0"/>
              </a:rPr>
              <a:t>A </a:t>
            </a:r>
            <a:r>
              <a:rPr lang="en-US" sz="2800" dirty="0">
                <a:solidFill>
                  <a:schemeClr val="accent3"/>
                </a:solidFill>
                <a:latin typeface="Constantia" charset="0"/>
              </a:rPr>
              <a:t>flowchart</a:t>
            </a:r>
            <a:r>
              <a:rPr lang="en-US" sz="2800" b="1" dirty="0">
                <a:solidFill>
                  <a:srgbClr val="2397E2"/>
                </a:solidFill>
                <a:latin typeface="Constantia" charset="0"/>
              </a:rPr>
              <a:t> </a:t>
            </a:r>
            <a:r>
              <a:rPr lang="en-US" sz="2800" dirty="0">
                <a:latin typeface="Constantia" charset="0"/>
              </a:rPr>
              <a:t>or </a:t>
            </a:r>
            <a:r>
              <a:rPr lang="en-US" sz="2800" dirty="0">
                <a:solidFill>
                  <a:srgbClr val="2397E2"/>
                </a:solidFill>
                <a:latin typeface="Constantia" charset="0"/>
              </a:rPr>
              <a:t>process map</a:t>
            </a:r>
            <a:r>
              <a:rPr lang="en-US" sz="2800" b="1" dirty="0">
                <a:solidFill>
                  <a:srgbClr val="2397E2"/>
                </a:solidFill>
                <a:latin typeface="Constantia" charset="0"/>
              </a:rPr>
              <a:t> </a:t>
            </a:r>
            <a:r>
              <a:rPr lang="en-US" sz="2800" dirty="0">
                <a:latin typeface="Constantia" charset="0"/>
              </a:rPr>
              <a:t>identifies the sequence of activities or the flow of materials and information in a process. Flowcharts help the people involved in the process understand it much better and more objectively by providing a picture of the steps needed to accomplish a task.</a:t>
            </a:r>
          </a:p>
          <a:p>
            <a:endParaRPr lang="en-US" sz="2800" dirty="0">
              <a:latin typeface="Constantia" charset="0"/>
            </a:endParaRPr>
          </a:p>
        </p:txBody>
      </p:sp>
      <p:sp>
        <p:nvSpPr>
          <p:cNvPr id="4403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B5FDCC09-0223-5D40-809B-1E086876B0CF}" type="slidenum">
              <a:rPr lang="en-US" sz="1200">
                <a:solidFill>
                  <a:srgbClr val="045C75"/>
                </a:solidFill>
              </a:rPr>
              <a:pPr/>
              <a:t>23</a:t>
            </a:fld>
            <a:endParaRPr lang="en-US" sz="1200">
              <a:solidFill>
                <a:srgbClr val="045C75"/>
              </a:solidFill>
            </a:endParaRPr>
          </a:p>
        </p:txBody>
      </p:sp>
    </p:spTree>
    <p:extLst>
      <p:ext uri="{BB962C8B-B14F-4D97-AF65-F5344CB8AC3E}">
        <p14:creationId xmlns:p14="http://schemas.microsoft.com/office/powerpoint/2010/main" val="41821901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3262" y="252663"/>
            <a:ext cx="5131412" cy="6365727"/>
          </a:xfrm>
        </p:spPr>
      </p:pic>
      <p:sp>
        <p:nvSpPr>
          <p:cNvPr id="4" name="Slide Number Placeholder 3"/>
          <p:cNvSpPr>
            <a:spLocks noGrp="1"/>
          </p:cNvSpPr>
          <p:nvPr>
            <p:ph type="sldNum" sz="quarter" idx="12"/>
          </p:nvPr>
        </p:nvSpPr>
        <p:spPr/>
        <p:txBody>
          <a:bodyPr/>
          <a:lstStyle/>
          <a:p>
            <a:pPr>
              <a:defRPr/>
            </a:pPr>
            <a:fld id="{7472984F-7818-0145-BB59-12BFF053FE58}" type="slidenum">
              <a:rPr lang="en-US" smtClean="0"/>
              <a:pPr>
                <a:defRPr/>
              </a:pPr>
              <a:t>24</a:t>
            </a:fld>
            <a:endParaRPr lang="en-US"/>
          </a:p>
        </p:txBody>
      </p:sp>
    </p:spTree>
    <p:extLst>
      <p:ext uri="{BB962C8B-B14F-4D97-AF65-F5344CB8AC3E}">
        <p14:creationId xmlns:p14="http://schemas.microsoft.com/office/powerpoint/2010/main" val="38986062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6858000"/>
          </a:xfrm>
        </p:spPr>
      </p:pic>
      <p:sp>
        <p:nvSpPr>
          <p:cNvPr id="4" name="Slide Number Placeholder 3"/>
          <p:cNvSpPr>
            <a:spLocks noGrp="1"/>
          </p:cNvSpPr>
          <p:nvPr>
            <p:ph type="sldNum" sz="quarter" idx="12"/>
          </p:nvPr>
        </p:nvSpPr>
        <p:spPr/>
        <p:txBody>
          <a:bodyPr/>
          <a:lstStyle/>
          <a:p>
            <a:pPr>
              <a:defRPr/>
            </a:pPr>
            <a:fld id="{7472984F-7818-0145-BB59-12BFF053FE58}" type="slidenum">
              <a:rPr lang="en-US" smtClean="0"/>
              <a:pPr>
                <a:defRPr/>
              </a:pPr>
              <a:t>25</a:t>
            </a:fld>
            <a:endParaRPr lang="en-US"/>
          </a:p>
        </p:txBody>
      </p:sp>
    </p:spTree>
    <p:extLst>
      <p:ext uri="{BB962C8B-B14F-4D97-AF65-F5344CB8AC3E}">
        <p14:creationId xmlns:p14="http://schemas.microsoft.com/office/powerpoint/2010/main" val="21412398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1066800" y="381000"/>
            <a:ext cx="7391400" cy="1143000"/>
          </a:xfrm>
        </p:spPr>
        <p:txBody>
          <a:bodyPr/>
          <a:lstStyle/>
          <a:p>
            <a:r>
              <a:rPr lang="en-US">
                <a:latin typeface="Calisto MT" charset="0"/>
              </a:rPr>
              <a:t>Benefits of Flowcharts</a:t>
            </a:r>
          </a:p>
        </p:txBody>
      </p:sp>
      <p:sp>
        <p:nvSpPr>
          <p:cNvPr id="58370" name="Rectangle 3"/>
          <p:cNvSpPr>
            <a:spLocks noGrp="1" noChangeArrowheads="1"/>
          </p:cNvSpPr>
          <p:nvPr>
            <p:ph idx="1"/>
          </p:nvPr>
        </p:nvSpPr>
        <p:spPr>
          <a:xfrm>
            <a:off x="685800" y="2438400"/>
            <a:ext cx="7772400" cy="3657600"/>
          </a:xfrm>
        </p:spPr>
        <p:txBody>
          <a:bodyPr rtlCol="0">
            <a:normAutofit fontScale="85000" lnSpcReduction="20000"/>
          </a:bodyPr>
          <a:lstStyle/>
          <a:p>
            <a:pPr fontAlgn="auto">
              <a:lnSpc>
                <a:spcPct val="110000"/>
              </a:lnSpc>
              <a:spcAft>
                <a:spcPts val="0"/>
              </a:spcAft>
              <a:buFont typeface="Wingdings" pitchFamily="2" charset="2"/>
              <a:buChar char="v"/>
              <a:defRPr/>
            </a:pPr>
            <a:r>
              <a:rPr lang="en-US" sz="2800" dirty="0">
                <a:solidFill>
                  <a:schemeClr val="tx1">
                    <a:lumMod val="75000"/>
                    <a:lumOff val="25000"/>
                  </a:schemeClr>
                </a:solidFill>
                <a:latin typeface="Constantia" charset="0"/>
              </a:rPr>
              <a:t>Shows unexpected complexity, problem areas, redundancy, unnecessary loops, and where simplification may be possible</a:t>
            </a:r>
          </a:p>
          <a:p>
            <a:pPr fontAlgn="auto">
              <a:lnSpc>
                <a:spcPct val="110000"/>
              </a:lnSpc>
              <a:spcAft>
                <a:spcPts val="0"/>
              </a:spcAft>
              <a:buFont typeface="Wingdings" pitchFamily="2" charset="2"/>
              <a:buChar char="v"/>
              <a:defRPr/>
            </a:pPr>
            <a:r>
              <a:rPr lang="en-US" sz="2800" dirty="0">
                <a:solidFill>
                  <a:schemeClr val="tx1">
                    <a:lumMod val="75000"/>
                    <a:lumOff val="25000"/>
                  </a:schemeClr>
                </a:solidFill>
                <a:latin typeface="Constantia" charset="0"/>
              </a:rPr>
              <a:t>Compares and contrasts actual versus ideal flow of a process</a:t>
            </a:r>
          </a:p>
          <a:p>
            <a:pPr fontAlgn="auto">
              <a:lnSpc>
                <a:spcPct val="110000"/>
              </a:lnSpc>
              <a:spcAft>
                <a:spcPts val="0"/>
              </a:spcAft>
              <a:buFont typeface="Wingdings" pitchFamily="2" charset="2"/>
              <a:buChar char="v"/>
              <a:defRPr/>
            </a:pPr>
            <a:r>
              <a:rPr lang="en-US" sz="2800" dirty="0">
                <a:solidFill>
                  <a:schemeClr val="tx1">
                    <a:lumMod val="75000"/>
                    <a:lumOff val="25000"/>
                  </a:schemeClr>
                </a:solidFill>
                <a:latin typeface="Constantia" charset="0"/>
              </a:rPr>
              <a:t>Allows a team to reach agreement on process steps and identify activities that may impact performance</a:t>
            </a:r>
          </a:p>
          <a:p>
            <a:pPr fontAlgn="auto">
              <a:lnSpc>
                <a:spcPct val="110000"/>
              </a:lnSpc>
              <a:spcAft>
                <a:spcPts val="0"/>
              </a:spcAft>
              <a:buFont typeface="Wingdings" pitchFamily="2" charset="2"/>
              <a:buChar char="v"/>
              <a:defRPr/>
            </a:pPr>
            <a:r>
              <a:rPr lang="en-US" sz="2800" dirty="0">
                <a:solidFill>
                  <a:schemeClr val="tx1">
                    <a:lumMod val="75000"/>
                    <a:lumOff val="25000"/>
                  </a:schemeClr>
                </a:solidFill>
                <a:latin typeface="Constantia" charset="0"/>
              </a:rPr>
              <a:t>Serves as a training tool</a:t>
            </a:r>
          </a:p>
        </p:txBody>
      </p:sp>
      <p:sp>
        <p:nvSpPr>
          <p:cNvPr id="46083"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D8CD7F0D-1DD8-6448-81A9-0D7A7D74DBCA}" type="slidenum">
              <a:rPr lang="en-US" sz="1200">
                <a:solidFill>
                  <a:srgbClr val="045C75"/>
                </a:solidFill>
              </a:rPr>
              <a:pPr/>
              <a:t>26</a:t>
            </a:fld>
            <a:endParaRPr lang="en-US" sz="1200">
              <a:solidFill>
                <a:srgbClr val="045C75"/>
              </a:solidFill>
            </a:endParaRPr>
          </a:p>
        </p:txBody>
      </p:sp>
    </p:spTree>
    <p:extLst>
      <p:ext uri="{BB962C8B-B14F-4D97-AF65-F5344CB8AC3E}">
        <p14:creationId xmlns:p14="http://schemas.microsoft.com/office/powerpoint/2010/main" val="422580289"/>
      </p:ext>
    </p:extLst>
  </p:cSld>
  <p:clrMapOvr>
    <a:masterClrMapping/>
  </p:clrMapOvr>
  <p:transition spd="med">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r>
              <a:rPr lang="en-US">
                <a:latin typeface="Calisto MT" charset="0"/>
              </a:rPr>
              <a:t>Check Sheets</a:t>
            </a:r>
          </a:p>
        </p:txBody>
      </p:sp>
      <p:sp>
        <p:nvSpPr>
          <p:cNvPr id="48130" name="Rectangle 3"/>
          <p:cNvSpPr>
            <a:spLocks noGrp="1" noChangeArrowheads="1"/>
          </p:cNvSpPr>
          <p:nvPr>
            <p:ph idx="1"/>
          </p:nvPr>
        </p:nvSpPr>
        <p:spPr>
          <a:xfrm>
            <a:off x="609600" y="2514600"/>
            <a:ext cx="8229600" cy="3657600"/>
          </a:xfrm>
        </p:spPr>
        <p:txBody>
          <a:bodyPr/>
          <a:lstStyle/>
          <a:p>
            <a:r>
              <a:rPr lang="en-US" sz="3200" dirty="0">
                <a:solidFill>
                  <a:srgbClr val="2397E2"/>
                </a:solidFill>
                <a:latin typeface="Constantia" charset="0"/>
              </a:rPr>
              <a:t>Check sheets</a:t>
            </a:r>
            <a:r>
              <a:rPr lang="en-US" sz="3200" b="1" dirty="0">
                <a:solidFill>
                  <a:srgbClr val="2397E2"/>
                </a:solidFill>
                <a:latin typeface="Constantia" charset="0"/>
              </a:rPr>
              <a:t> </a:t>
            </a:r>
            <a:r>
              <a:rPr lang="en-US" sz="3200" dirty="0">
                <a:latin typeface="Constantia" charset="0"/>
              </a:rPr>
              <a:t>are special types of data collection forms in which the results may be interpreted on the form directly without additional processing.</a:t>
            </a:r>
          </a:p>
          <a:p>
            <a:endParaRPr lang="en-US" sz="3200" dirty="0">
              <a:latin typeface="Constantia" charset="0"/>
            </a:endParaRPr>
          </a:p>
        </p:txBody>
      </p:sp>
      <p:sp>
        <p:nvSpPr>
          <p:cNvPr id="4813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F1DEB28C-9B89-964A-9EB7-8C67532D4287}" type="slidenum">
              <a:rPr lang="en-US" sz="1200">
                <a:solidFill>
                  <a:srgbClr val="045C75"/>
                </a:solidFill>
              </a:rPr>
              <a:pPr/>
              <a:t>27</a:t>
            </a:fld>
            <a:endParaRPr lang="en-US" sz="1200">
              <a:solidFill>
                <a:srgbClr val="045C75"/>
              </a:solidFill>
            </a:endParaRPr>
          </a:p>
        </p:txBody>
      </p:sp>
    </p:spTree>
    <p:extLst>
      <p:ext uri="{BB962C8B-B14F-4D97-AF65-F5344CB8AC3E}">
        <p14:creationId xmlns:p14="http://schemas.microsoft.com/office/powerpoint/2010/main" val="32323872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5" y="0"/>
            <a:ext cx="9144415" cy="6858000"/>
          </a:xfrm>
        </p:spPr>
      </p:pic>
      <p:sp>
        <p:nvSpPr>
          <p:cNvPr id="4" name="Slide Number Placeholder 3"/>
          <p:cNvSpPr>
            <a:spLocks noGrp="1"/>
          </p:cNvSpPr>
          <p:nvPr>
            <p:ph type="sldNum" sz="quarter" idx="12"/>
          </p:nvPr>
        </p:nvSpPr>
        <p:spPr/>
        <p:txBody>
          <a:bodyPr/>
          <a:lstStyle/>
          <a:p>
            <a:pPr>
              <a:defRPr/>
            </a:pPr>
            <a:fld id="{7472984F-7818-0145-BB59-12BFF053FE58}" type="slidenum">
              <a:rPr lang="en-US" smtClean="0"/>
              <a:pPr>
                <a:defRPr/>
              </a:pPr>
              <a:t>28</a:t>
            </a:fld>
            <a:endParaRPr lang="en-US"/>
          </a:p>
        </p:txBody>
      </p:sp>
    </p:spTree>
    <p:extLst>
      <p:ext uri="{BB962C8B-B14F-4D97-AF65-F5344CB8AC3E}">
        <p14:creationId xmlns:p14="http://schemas.microsoft.com/office/powerpoint/2010/main" val="2297332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1066800" y="304800"/>
            <a:ext cx="7391400" cy="1143000"/>
          </a:xfrm>
        </p:spPr>
        <p:txBody>
          <a:bodyPr/>
          <a:lstStyle/>
          <a:p>
            <a:r>
              <a:rPr lang="en-US">
                <a:latin typeface="Calisto MT" charset="0"/>
              </a:rPr>
              <a:t>Benefits of Check Sheets</a:t>
            </a:r>
          </a:p>
        </p:txBody>
      </p:sp>
      <p:sp>
        <p:nvSpPr>
          <p:cNvPr id="50178" name="Rectangle 3"/>
          <p:cNvSpPr>
            <a:spLocks noGrp="1" noChangeArrowheads="1"/>
          </p:cNvSpPr>
          <p:nvPr>
            <p:ph idx="1"/>
          </p:nvPr>
        </p:nvSpPr>
        <p:spPr>
          <a:xfrm>
            <a:off x="609600" y="2514600"/>
            <a:ext cx="7848600" cy="3429000"/>
          </a:xfrm>
        </p:spPr>
        <p:txBody>
          <a:bodyPr>
            <a:normAutofit fontScale="92500" lnSpcReduction="20000"/>
          </a:bodyPr>
          <a:lstStyle/>
          <a:p>
            <a:r>
              <a:rPr lang="en-US" sz="3000" dirty="0">
                <a:latin typeface="Constantia" charset="0"/>
              </a:rPr>
              <a:t>Creates easy-to-understand data </a:t>
            </a:r>
          </a:p>
          <a:p>
            <a:r>
              <a:rPr lang="en-US" sz="3000" dirty="0">
                <a:latin typeface="Constantia" charset="0"/>
              </a:rPr>
              <a:t>Builds, with each observation, a clearer picture of the facts</a:t>
            </a:r>
          </a:p>
          <a:p>
            <a:r>
              <a:rPr lang="en-US" sz="3000" dirty="0">
                <a:latin typeface="Constantia" charset="0"/>
              </a:rPr>
              <a:t>Forces agreement on the definition of each condition or event of interest</a:t>
            </a:r>
          </a:p>
          <a:p>
            <a:r>
              <a:rPr lang="en-US" sz="3000" dirty="0">
                <a:latin typeface="Constantia" charset="0"/>
              </a:rPr>
              <a:t>Makes patterns in the data become obvious quickly</a:t>
            </a:r>
          </a:p>
        </p:txBody>
      </p:sp>
      <p:sp>
        <p:nvSpPr>
          <p:cNvPr id="50179"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4EEDEF28-A088-9D4F-AE3A-4704473D2F5E}" type="slidenum">
              <a:rPr lang="en-US" sz="1200">
                <a:solidFill>
                  <a:srgbClr val="045C75"/>
                </a:solidFill>
              </a:rPr>
              <a:pPr/>
              <a:t>29</a:t>
            </a:fld>
            <a:endParaRPr lang="en-US" sz="1200">
              <a:solidFill>
                <a:srgbClr val="045C75"/>
              </a:solidFill>
            </a:endParaRPr>
          </a:p>
        </p:txBody>
      </p:sp>
    </p:spTree>
    <p:extLst>
      <p:ext uri="{BB962C8B-B14F-4D97-AF65-F5344CB8AC3E}">
        <p14:creationId xmlns:p14="http://schemas.microsoft.com/office/powerpoint/2010/main" val="3082676020"/>
      </p:ext>
    </p:extLst>
  </p:cSld>
  <p:clrMapOvr>
    <a:masterClrMapping/>
  </p:clrMapOvr>
  <p:transition spd="med">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a:latin typeface="Calisto MT" charset="0"/>
              </a:rPr>
              <a:t>Process Improvement</a:t>
            </a:r>
          </a:p>
        </p:txBody>
      </p:sp>
      <p:sp>
        <p:nvSpPr>
          <p:cNvPr id="8194" name="Content Placeholder 2"/>
          <p:cNvSpPr>
            <a:spLocks noGrp="1"/>
          </p:cNvSpPr>
          <p:nvPr>
            <p:ph idx="1"/>
          </p:nvPr>
        </p:nvSpPr>
        <p:spPr>
          <a:xfrm>
            <a:off x="685800" y="2514600"/>
            <a:ext cx="7662864" cy="3810000"/>
          </a:xfrm>
        </p:spPr>
        <p:txBody>
          <a:bodyPr>
            <a:normAutofit fontScale="85000" lnSpcReduction="10000"/>
          </a:bodyPr>
          <a:lstStyle/>
          <a:p>
            <a:r>
              <a:rPr lang="en-US" sz="2800" dirty="0" smtClean="0">
                <a:solidFill>
                  <a:schemeClr val="accent3"/>
                </a:solidFill>
                <a:latin typeface="Constantia" charset="0"/>
              </a:rPr>
              <a:t>Control</a:t>
            </a:r>
            <a:r>
              <a:rPr lang="en-US" sz="2800" dirty="0" smtClean="0">
                <a:latin typeface="Constantia" charset="0"/>
              </a:rPr>
              <a:t>-identifying and removing  causes of variation  and maintaining a given level of performance</a:t>
            </a:r>
          </a:p>
          <a:p>
            <a:r>
              <a:rPr lang="en-US" sz="2800" dirty="0" smtClean="0">
                <a:latin typeface="Constantia" charset="0"/>
              </a:rPr>
              <a:t>To improve a process, it must be:</a:t>
            </a:r>
          </a:p>
          <a:p>
            <a:pPr lvl="1"/>
            <a:r>
              <a:rPr lang="en-US" sz="2800" dirty="0" smtClean="0">
                <a:latin typeface="Constantia" charset="0"/>
              </a:rPr>
              <a:t>Repeatable</a:t>
            </a:r>
            <a:endParaRPr lang="en-US" sz="2800" dirty="0">
              <a:latin typeface="Constantia" charset="0"/>
            </a:endParaRPr>
          </a:p>
          <a:p>
            <a:pPr lvl="1"/>
            <a:r>
              <a:rPr lang="en-US" sz="2800" dirty="0">
                <a:latin typeface="Constantia" charset="0"/>
              </a:rPr>
              <a:t>Measurable </a:t>
            </a:r>
          </a:p>
          <a:p>
            <a:r>
              <a:rPr lang="en-US" sz="2800" dirty="0">
                <a:latin typeface="Constantia" charset="0"/>
              </a:rPr>
              <a:t>Many organizations use a variety of approaches, including formal problem-solving methodologies to identify potential improvements, analyze data, and implement solutions.</a:t>
            </a:r>
          </a:p>
        </p:txBody>
      </p:sp>
      <p:sp>
        <p:nvSpPr>
          <p:cNvPr id="819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F8BC5A69-E4F9-4B4D-98A8-9DE68148409F}" type="slidenum">
              <a:rPr lang="en-US" sz="1200">
                <a:solidFill>
                  <a:srgbClr val="045C75"/>
                </a:solidFill>
              </a:rPr>
              <a:pPr/>
              <a:t>3</a:t>
            </a:fld>
            <a:endParaRPr lang="en-US" sz="1200">
              <a:solidFill>
                <a:srgbClr val="045C75"/>
              </a:solidFill>
            </a:endParaRPr>
          </a:p>
        </p:txBody>
      </p:sp>
    </p:spTree>
    <p:extLst>
      <p:ext uri="{BB962C8B-B14F-4D97-AF65-F5344CB8AC3E}">
        <p14:creationId xmlns:p14="http://schemas.microsoft.com/office/powerpoint/2010/main" val="10230295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r>
              <a:rPr lang="en-US">
                <a:latin typeface="Calisto MT" charset="0"/>
              </a:rPr>
              <a:t>Histograms</a:t>
            </a:r>
          </a:p>
        </p:txBody>
      </p:sp>
      <p:sp>
        <p:nvSpPr>
          <p:cNvPr id="52226" name="Rectangle 3"/>
          <p:cNvSpPr>
            <a:spLocks noGrp="1" noChangeArrowheads="1"/>
          </p:cNvSpPr>
          <p:nvPr>
            <p:ph idx="1"/>
          </p:nvPr>
        </p:nvSpPr>
        <p:spPr>
          <a:xfrm>
            <a:off x="762000" y="2590800"/>
            <a:ext cx="8229600" cy="3276600"/>
          </a:xfrm>
        </p:spPr>
        <p:txBody>
          <a:bodyPr/>
          <a:lstStyle/>
          <a:p>
            <a:r>
              <a:rPr lang="en-US" sz="3200" dirty="0">
                <a:latin typeface="Constantia" charset="0"/>
              </a:rPr>
              <a:t>Histograms provide clues about the characteristics of the parent population from which a sample is taken. Patterns that would be difficult to see in an ordinary table of numbers become apparent.</a:t>
            </a:r>
          </a:p>
          <a:p>
            <a:endParaRPr lang="en-US" sz="3200" dirty="0">
              <a:latin typeface="Constantia" charset="0"/>
            </a:endParaRPr>
          </a:p>
        </p:txBody>
      </p:sp>
      <p:sp>
        <p:nvSpPr>
          <p:cNvPr id="522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C7660939-655E-1346-8A1A-460602928BC2}" type="slidenum">
              <a:rPr lang="en-US" sz="1200">
                <a:solidFill>
                  <a:srgbClr val="045C75"/>
                </a:solidFill>
              </a:rPr>
              <a:pPr/>
              <a:t>30</a:t>
            </a:fld>
            <a:endParaRPr lang="en-US" sz="1200">
              <a:solidFill>
                <a:srgbClr val="045C75"/>
              </a:solidFill>
            </a:endParaRPr>
          </a:p>
        </p:txBody>
      </p:sp>
    </p:spTree>
    <p:extLst>
      <p:ext uri="{BB962C8B-B14F-4D97-AF65-F5344CB8AC3E}">
        <p14:creationId xmlns:p14="http://schemas.microsoft.com/office/powerpoint/2010/main" val="41189127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8169"/>
            <a:ext cx="9144000" cy="6822831"/>
          </a:xfrm>
        </p:spPr>
      </p:pic>
      <p:sp>
        <p:nvSpPr>
          <p:cNvPr id="4" name="Slide Number Placeholder 3"/>
          <p:cNvSpPr>
            <a:spLocks noGrp="1"/>
          </p:cNvSpPr>
          <p:nvPr>
            <p:ph type="sldNum" sz="quarter" idx="12"/>
          </p:nvPr>
        </p:nvSpPr>
        <p:spPr/>
        <p:txBody>
          <a:bodyPr/>
          <a:lstStyle/>
          <a:p>
            <a:pPr>
              <a:defRPr/>
            </a:pPr>
            <a:fld id="{7472984F-7818-0145-BB59-12BFF053FE58}" type="slidenum">
              <a:rPr lang="en-US" smtClean="0"/>
              <a:pPr>
                <a:defRPr/>
              </a:pPr>
              <a:t>31</a:t>
            </a:fld>
            <a:endParaRPr lang="en-US"/>
          </a:p>
        </p:txBody>
      </p:sp>
    </p:spTree>
    <p:extLst>
      <p:ext uri="{BB962C8B-B14F-4D97-AF65-F5344CB8AC3E}">
        <p14:creationId xmlns:p14="http://schemas.microsoft.com/office/powerpoint/2010/main" val="24580367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990600" y="304800"/>
            <a:ext cx="7467600" cy="1143000"/>
          </a:xfrm>
        </p:spPr>
        <p:txBody>
          <a:bodyPr/>
          <a:lstStyle/>
          <a:p>
            <a:r>
              <a:rPr lang="en-US">
                <a:latin typeface="Calisto MT" charset="0"/>
              </a:rPr>
              <a:t>Benefits of Histograms</a:t>
            </a:r>
          </a:p>
        </p:txBody>
      </p:sp>
      <p:sp>
        <p:nvSpPr>
          <p:cNvPr id="66562" name="Rectangle 3"/>
          <p:cNvSpPr>
            <a:spLocks noGrp="1" noChangeArrowheads="1"/>
          </p:cNvSpPr>
          <p:nvPr>
            <p:ph idx="1"/>
          </p:nvPr>
        </p:nvSpPr>
        <p:spPr>
          <a:xfrm>
            <a:off x="609600" y="2590800"/>
            <a:ext cx="7848600" cy="3733800"/>
          </a:xfrm>
        </p:spPr>
        <p:txBody>
          <a:bodyPr rtlCol="0">
            <a:normAutofit fontScale="92500" lnSpcReduction="10000"/>
          </a:bodyPr>
          <a:lstStyle/>
          <a:p>
            <a:pPr fontAlgn="auto">
              <a:lnSpc>
                <a:spcPct val="90000"/>
              </a:lnSpc>
              <a:spcAft>
                <a:spcPts val="0"/>
              </a:spcAft>
              <a:buFont typeface="Wingdings" pitchFamily="2" charset="2"/>
              <a:buChar char="v"/>
              <a:defRPr/>
            </a:pPr>
            <a:r>
              <a:rPr lang="en-US" sz="2800" dirty="0">
                <a:solidFill>
                  <a:schemeClr val="tx1">
                    <a:lumMod val="75000"/>
                    <a:lumOff val="25000"/>
                  </a:schemeClr>
                </a:solidFill>
                <a:latin typeface="Constantia" charset="0"/>
              </a:rPr>
              <a:t>Displays large amounts of data that are difficult to interpret in tabular form</a:t>
            </a:r>
          </a:p>
          <a:p>
            <a:pPr fontAlgn="auto">
              <a:lnSpc>
                <a:spcPct val="90000"/>
              </a:lnSpc>
              <a:spcAft>
                <a:spcPts val="0"/>
              </a:spcAft>
              <a:buFont typeface="Wingdings" pitchFamily="2" charset="2"/>
              <a:buChar char="v"/>
              <a:defRPr/>
            </a:pPr>
            <a:r>
              <a:rPr lang="en-US" sz="2800" dirty="0">
                <a:solidFill>
                  <a:schemeClr val="tx1">
                    <a:lumMod val="75000"/>
                    <a:lumOff val="25000"/>
                  </a:schemeClr>
                </a:solidFill>
                <a:latin typeface="Constantia" charset="0"/>
              </a:rPr>
              <a:t>Shows centering, variation, and shape</a:t>
            </a:r>
          </a:p>
          <a:p>
            <a:pPr fontAlgn="auto">
              <a:lnSpc>
                <a:spcPct val="90000"/>
              </a:lnSpc>
              <a:spcAft>
                <a:spcPts val="0"/>
              </a:spcAft>
              <a:buFont typeface="Wingdings" pitchFamily="2" charset="2"/>
              <a:buChar char="v"/>
              <a:defRPr/>
            </a:pPr>
            <a:r>
              <a:rPr lang="en-US" sz="2800" dirty="0">
                <a:solidFill>
                  <a:schemeClr val="tx1">
                    <a:lumMod val="75000"/>
                    <a:lumOff val="25000"/>
                  </a:schemeClr>
                </a:solidFill>
                <a:latin typeface="Constantia" charset="0"/>
              </a:rPr>
              <a:t>Illustrates the underlying distribution of the data</a:t>
            </a:r>
          </a:p>
          <a:p>
            <a:pPr fontAlgn="auto">
              <a:lnSpc>
                <a:spcPct val="90000"/>
              </a:lnSpc>
              <a:spcAft>
                <a:spcPts val="0"/>
              </a:spcAft>
              <a:buFont typeface="Wingdings" pitchFamily="2" charset="2"/>
              <a:buChar char="v"/>
              <a:defRPr/>
            </a:pPr>
            <a:r>
              <a:rPr lang="en-US" sz="2800" dirty="0">
                <a:solidFill>
                  <a:schemeClr val="tx1">
                    <a:lumMod val="75000"/>
                    <a:lumOff val="25000"/>
                  </a:schemeClr>
                </a:solidFill>
                <a:latin typeface="Constantia" charset="0"/>
              </a:rPr>
              <a:t>Provides useful information for predicting future performance</a:t>
            </a:r>
          </a:p>
          <a:p>
            <a:pPr fontAlgn="auto">
              <a:lnSpc>
                <a:spcPct val="90000"/>
              </a:lnSpc>
              <a:spcAft>
                <a:spcPts val="0"/>
              </a:spcAft>
              <a:buFont typeface="Wingdings" pitchFamily="2" charset="2"/>
              <a:buChar char="v"/>
              <a:defRPr/>
            </a:pPr>
            <a:r>
              <a:rPr lang="en-US" sz="2800" dirty="0">
                <a:solidFill>
                  <a:schemeClr val="tx1">
                    <a:lumMod val="75000"/>
                    <a:lumOff val="25000"/>
                  </a:schemeClr>
                </a:solidFill>
                <a:latin typeface="Constantia" charset="0"/>
              </a:rPr>
              <a:t>Helps to answer </a:t>
            </a:r>
            <a:r>
              <a:rPr lang="en-US" sz="2800" dirty="0" smtClean="0">
                <a:solidFill>
                  <a:schemeClr val="tx1">
                    <a:lumMod val="75000"/>
                    <a:lumOff val="25000"/>
                  </a:schemeClr>
                </a:solidFill>
                <a:latin typeface="Constantia" charset="0"/>
              </a:rPr>
              <a:t>“</a:t>
            </a:r>
            <a:r>
              <a:rPr lang="en-US" altLang="ja-JP" sz="2800" dirty="0" smtClean="0">
                <a:solidFill>
                  <a:schemeClr val="tx1">
                    <a:lumMod val="75000"/>
                    <a:lumOff val="25000"/>
                  </a:schemeClr>
                </a:solidFill>
                <a:latin typeface="Constantia" charset="0"/>
              </a:rPr>
              <a:t>Is </a:t>
            </a:r>
            <a:r>
              <a:rPr lang="en-US" altLang="ja-JP" sz="2800" dirty="0">
                <a:solidFill>
                  <a:schemeClr val="tx1">
                    <a:lumMod val="75000"/>
                    <a:lumOff val="25000"/>
                  </a:schemeClr>
                </a:solidFill>
                <a:latin typeface="Constantia" charset="0"/>
              </a:rPr>
              <a:t>the process capable of meeting requirements</a:t>
            </a:r>
            <a:r>
              <a:rPr lang="en-US" altLang="ja-JP" sz="2800" dirty="0" smtClean="0">
                <a:solidFill>
                  <a:schemeClr val="tx1">
                    <a:lumMod val="75000"/>
                    <a:lumOff val="25000"/>
                  </a:schemeClr>
                </a:solidFill>
                <a:latin typeface="Constantia" charset="0"/>
              </a:rPr>
              <a:t>?”</a:t>
            </a:r>
            <a:endParaRPr lang="en-US" sz="2800" dirty="0">
              <a:solidFill>
                <a:schemeClr val="tx1">
                  <a:lumMod val="75000"/>
                  <a:lumOff val="25000"/>
                </a:schemeClr>
              </a:solidFill>
              <a:latin typeface="Constantia" charset="0"/>
            </a:endParaRPr>
          </a:p>
        </p:txBody>
      </p:sp>
      <p:sp>
        <p:nvSpPr>
          <p:cNvPr id="54275"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FF6883D6-EE6C-C747-B7B4-5A8DF8E1CE4F}" type="slidenum">
              <a:rPr lang="en-US" sz="1200">
                <a:solidFill>
                  <a:srgbClr val="045C75"/>
                </a:solidFill>
              </a:rPr>
              <a:pPr/>
              <a:t>32</a:t>
            </a:fld>
            <a:endParaRPr lang="en-US" sz="1200">
              <a:solidFill>
                <a:srgbClr val="045C75"/>
              </a:solidFill>
            </a:endParaRPr>
          </a:p>
        </p:txBody>
      </p:sp>
    </p:spTree>
    <p:extLst>
      <p:ext uri="{BB962C8B-B14F-4D97-AF65-F5344CB8AC3E}">
        <p14:creationId xmlns:p14="http://schemas.microsoft.com/office/powerpoint/2010/main" val="3217684408"/>
      </p:ext>
    </p:extLst>
  </p:cSld>
  <p:clrMapOvr>
    <a:masterClrMapping/>
  </p:clrMapOvr>
  <p:transition spd="med">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r>
              <a:rPr lang="en-US">
                <a:latin typeface="Calisto MT" charset="0"/>
              </a:rPr>
              <a:t>Pareto Diagrams </a:t>
            </a:r>
          </a:p>
        </p:txBody>
      </p:sp>
      <p:sp>
        <p:nvSpPr>
          <p:cNvPr id="56322" name="Rectangle 3"/>
          <p:cNvSpPr>
            <a:spLocks noGrp="1" noChangeArrowheads="1"/>
          </p:cNvSpPr>
          <p:nvPr>
            <p:ph idx="1"/>
          </p:nvPr>
        </p:nvSpPr>
        <p:spPr>
          <a:xfrm>
            <a:off x="457200" y="2590800"/>
            <a:ext cx="8229600" cy="3352800"/>
          </a:xfrm>
        </p:spPr>
        <p:txBody>
          <a:bodyPr/>
          <a:lstStyle/>
          <a:p>
            <a:r>
              <a:rPr lang="en-US" sz="3200" dirty="0">
                <a:latin typeface="Constantia" charset="0"/>
              </a:rPr>
              <a:t>A </a:t>
            </a:r>
            <a:r>
              <a:rPr lang="en-US" sz="3200" dirty="0">
                <a:solidFill>
                  <a:srgbClr val="2397E2"/>
                </a:solidFill>
                <a:latin typeface="Constantia" charset="0"/>
              </a:rPr>
              <a:t>Pareto distribution</a:t>
            </a:r>
            <a:r>
              <a:rPr lang="en-US" sz="3200" b="1" dirty="0">
                <a:solidFill>
                  <a:srgbClr val="2397E2"/>
                </a:solidFill>
                <a:latin typeface="Constantia" charset="0"/>
              </a:rPr>
              <a:t> </a:t>
            </a:r>
            <a:r>
              <a:rPr lang="en-US" sz="3200" dirty="0">
                <a:latin typeface="Constantia" charset="0"/>
              </a:rPr>
              <a:t>is one in which the characteristics observed are ordered from largest frequency to smallest. </a:t>
            </a:r>
            <a:endParaRPr lang="en-US" sz="3200" dirty="0" smtClean="0">
              <a:latin typeface="Constantia" charset="0"/>
            </a:endParaRPr>
          </a:p>
          <a:p>
            <a:r>
              <a:rPr lang="en-US" sz="3200" dirty="0" smtClean="0">
                <a:latin typeface="Constantia" charset="0"/>
              </a:rPr>
              <a:t>A </a:t>
            </a:r>
            <a:r>
              <a:rPr lang="en-US" sz="3200" dirty="0">
                <a:solidFill>
                  <a:srgbClr val="2397E2"/>
                </a:solidFill>
                <a:latin typeface="Constantia" charset="0"/>
              </a:rPr>
              <a:t>Pareto diagram</a:t>
            </a:r>
            <a:r>
              <a:rPr lang="en-US" sz="3200" b="1" dirty="0">
                <a:solidFill>
                  <a:srgbClr val="0F6FC6"/>
                </a:solidFill>
                <a:latin typeface="Constantia" charset="0"/>
              </a:rPr>
              <a:t> </a:t>
            </a:r>
            <a:r>
              <a:rPr lang="en-US" sz="3200" dirty="0">
                <a:latin typeface="Constantia" charset="0"/>
              </a:rPr>
              <a:t>is a histogram of the data from the largest frequency to the smallest.</a:t>
            </a:r>
          </a:p>
          <a:p>
            <a:endParaRPr lang="en-US" sz="3200" dirty="0">
              <a:latin typeface="Constantia" charset="0"/>
            </a:endParaRPr>
          </a:p>
        </p:txBody>
      </p:sp>
      <p:sp>
        <p:nvSpPr>
          <p:cNvPr id="5632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506F5CAE-3539-E547-88D4-1D833F30347A}" type="slidenum">
              <a:rPr lang="en-US" sz="1200">
                <a:solidFill>
                  <a:srgbClr val="045C75"/>
                </a:solidFill>
              </a:rPr>
              <a:pPr/>
              <a:t>33</a:t>
            </a:fld>
            <a:endParaRPr lang="en-US" sz="1200">
              <a:solidFill>
                <a:srgbClr val="045C75"/>
              </a:solidFill>
            </a:endParaRPr>
          </a:p>
        </p:txBody>
      </p:sp>
    </p:spTree>
    <p:extLst>
      <p:ext uri="{BB962C8B-B14F-4D97-AF65-F5344CB8AC3E}">
        <p14:creationId xmlns:p14="http://schemas.microsoft.com/office/powerpoint/2010/main" val="26199345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55" y="0"/>
            <a:ext cx="9113045" cy="6858000"/>
          </a:xfrm>
        </p:spPr>
      </p:pic>
      <p:sp>
        <p:nvSpPr>
          <p:cNvPr id="4" name="Slide Number Placeholder 3"/>
          <p:cNvSpPr>
            <a:spLocks noGrp="1"/>
          </p:cNvSpPr>
          <p:nvPr>
            <p:ph type="sldNum" sz="quarter" idx="12"/>
          </p:nvPr>
        </p:nvSpPr>
        <p:spPr/>
        <p:txBody>
          <a:bodyPr/>
          <a:lstStyle/>
          <a:p>
            <a:pPr>
              <a:defRPr/>
            </a:pPr>
            <a:fld id="{7472984F-7818-0145-BB59-12BFF053FE58}" type="slidenum">
              <a:rPr lang="en-US" smtClean="0"/>
              <a:pPr>
                <a:defRPr/>
              </a:pPr>
              <a:t>34</a:t>
            </a:fld>
            <a:endParaRPr lang="en-US"/>
          </a:p>
        </p:txBody>
      </p:sp>
    </p:spTree>
    <p:extLst>
      <p:ext uri="{BB962C8B-B14F-4D97-AF65-F5344CB8AC3E}">
        <p14:creationId xmlns:p14="http://schemas.microsoft.com/office/powerpoint/2010/main" val="33220326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066800" y="304800"/>
            <a:ext cx="7391400" cy="1371600"/>
          </a:xfrm>
        </p:spPr>
        <p:txBody>
          <a:bodyPr/>
          <a:lstStyle/>
          <a:p>
            <a:r>
              <a:rPr lang="en-US" sz="4800">
                <a:latin typeface="Calisto MT" charset="0"/>
              </a:rPr>
              <a:t>Benefits of Pareto Diagrams</a:t>
            </a:r>
          </a:p>
        </p:txBody>
      </p:sp>
      <p:sp>
        <p:nvSpPr>
          <p:cNvPr id="70658" name="Rectangle 3"/>
          <p:cNvSpPr>
            <a:spLocks noGrp="1" noChangeArrowheads="1"/>
          </p:cNvSpPr>
          <p:nvPr>
            <p:ph idx="1"/>
          </p:nvPr>
        </p:nvSpPr>
        <p:spPr>
          <a:xfrm>
            <a:off x="609600" y="2590800"/>
            <a:ext cx="7848600" cy="2895600"/>
          </a:xfrm>
        </p:spPr>
        <p:txBody>
          <a:bodyPr rtlCol="0">
            <a:normAutofit fontScale="85000" lnSpcReduction="10000"/>
          </a:bodyPr>
          <a:lstStyle/>
          <a:p>
            <a:pPr fontAlgn="auto">
              <a:spcAft>
                <a:spcPts val="0"/>
              </a:spcAft>
              <a:buFont typeface="Wingdings" pitchFamily="2" charset="2"/>
              <a:buChar char="v"/>
              <a:defRPr/>
            </a:pPr>
            <a:r>
              <a:rPr lang="en-US" sz="3000" dirty="0">
                <a:solidFill>
                  <a:schemeClr val="tx1">
                    <a:lumMod val="75000"/>
                    <a:lumOff val="25000"/>
                  </a:schemeClr>
                </a:solidFill>
                <a:latin typeface="Constantia" charset="0"/>
              </a:rPr>
              <a:t>Helps a team focus on causes that have the greatest impact</a:t>
            </a:r>
          </a:p>
          <a:p>
            <a:pPr fontAlgn="auto">
              <a:spcAft>
                <a:spcPts val="0"/>
              </a:spcAft>
              <a:buFont typeface="Wingdings" pitchFamily="2" charset="2"/>
              <a:buChar char="v"/>
              <a:defRPr/>
            </a:pPr>
            <a:r>
              <a:rPr lang="en-US" sz="3000" dirty="0">
                <a:solidFill>
                  <a:schemeClr val="tx1">
                    <a:lumMod val="75000"/>
                    <a:lumOff val="25000"/>
                  </a:schemeClr>
                </a:solidFill>
                <a:latin typeface="Constantia" charset="0"/>
              </a:rPr>
              <a:t>Displays the relative importance of problems in a simple visual format</a:t>
            </a:r>
          </a:p>
          <a:p>
            <a:pPr fontAlgn="auto">
              <a:spcAft>
                <a:spcPts val="0"/>
              </a:spcAft>
              <a:buFont typeface="Wingdings" pitchFamily="2" charset="2"/>
              <a:buChar char="v"/>
              <a:defRPr/>
            </a:pPr>
            <a:r>
              <a:rPr lang="en-US" sz="3000" dirty="0">
                <a:solidFill>
                  <a:schemeClr val="tx1">
                    <a:lumMod val="75000"/>
                    <a:lumOff val="25000"/>
                  </a:schemeClr>
                </a:solidFill>
                <a:latin typeface="Constantia" charset="0"/>
              </a:rPr>
              <a:t>Helps </a:t>
            </a:r>
            <a:r>
              <a:rPr lang="en-US" sz="3000" dirty="0" smtClean="0">
                <a:solidFill>
                  <a:schemeClr val="tx1">
                    <a:lumMod val="75000"/>
                    <a:lumOff val="25000"/>
                  </a:schemeClr>
                </a:solidFill>
                <a:latin typeface="Constantia" charset="0"/>
              </a:rPr>
              <a:t>prevent</a:t>
            </a:r>
            <a:r>
              <a:rPr lang="en-US" sz="3000" dirty="0">
                <a:solidFill>
                  <a:schemeClr val="tx1">
                    <a:lumMod val="75000"/>
                    <a:lumOff val="25000"/>
                  </a:schemeClr>
                </a:solidFill>
                <a:latin typeface="Constantia" charset="0"/>
              </a:rPr>
              <a:t> </a:t>
            </a:r>
            <a:r>
              <a:rPr lang="en-US" sz="3000" dirty="0" smtClean="0">
                <a:solidFill>
                  <a:schemeClr val="tx1">
                    <a:lumMod val="75000"/>
                    <a:lumOff val="25000"/>
                  </a:schemeClr>
                </a:solidFill>
                <a:latin typeface="Constantia" charset="0"/>
              </a:rPr>
              <a:t>“</a:t>
            </a:r>
            <a:r>
              <a:rPr lang="en-US" altLang="ja-JP" sz="3000" dirty="0" smtClean="0">
                <a:solidFill>
                  <a:schemeClr val="tx1">
                    <a:lumMod val="75000"/>
                    <a:lumOff val="25000"/>
                  </a:schemeClr>
                </a:solidFill>
                <a:latin typeface="Constantia" charset="0"/>
              </a:rPr>
              <a:t>shifting </a:t>
            </a:r>
            <a:r>
              <a:rPr lang="en-US" altLang="ja-JP" sz="3000" dirty="0">
                <a:solidFill>
                  <a:schemeClr val="tx1">
                    <a:lumMod val="75000"/>
                    <a:lumOff val="25000"/>
                  </a:schemeClr>
                </a:solidFill>
                <a:latin typeface="Constantia" charset="0"/>
              </a:rPr>
              <a:t>the </a:t>
            </a:r>
            <a:r>
              <a:rPr lang="en-US" altLang="ja-JP" sz="3000" dirty="0" smtClean="0">
                <a:solidFill>
                  <a:schemeClr val="tx1">
                    <a:lumMod val="75000"/>
                    <a:lumOff val="25000"/>
                  </a:schemeClr>
                </a:solidFill>
                <a:latin typeface="Constantia" charset="0"/>
              </a:rPr>
              <a:t>problem,” where </a:t>
            </a:r>
            <a:r>
              <a:rPr lang="en-US" altLang="ja-JP" sz="3000" dirty="0">
                <a:solidFill>
                  <a:schemeClr val="tx1">
                    <a:lumMod val="75000"/>
                    <a:lumOff val="25000"/>
                  </a:schemeClr>
                </a:solidFill>
                <a:latin typeface="Constantia" charset="0"/>
              </a:rPr>
              <a:t>the solution removes some causes but worsens others</a:t>
            </a:r>
            <a:endParaRPr lang="en-US" sz="3000" dirty="0">
              <a:solidFill>
                <a:schemeClr val="tx1">
                  <a:lumMod val="75000"/>
                  <a:lumOff val="25000"/>
                </a:schemeClr>
              </a:solidFill>
              <a:latin typeface="Constantia" charset="0"/>
            </a:endParaRPr>
          </a:p>
        </p:txBody>
      </p:sp>
      <p:sp>
        <p:nvSpPr>
          <p:cNvPr id="58371"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6606C545-BCC6-E146-A5A6-F60F3F9AF62E}" type="slidenum">
              <a:rPr lang="en-US" sz="1200">
                <a:solidFill>
                  <a:srgbClr val="045C75"/>
                </a:solidFill>
              </a:rPr>
              <a:pPr/>
              <a:t>35</a:t>
            </a:fld>
            <a:endParaRPr lang="en-US" sz="1200">
              <a:solidFill>
                <a:srgbClr val="045C75"/>
              </a:solidFill>
            </a:endParaRPr>
          </a:p>
        </p:txBody>
      </p:sp>
    </p:spTree>
    <p:extLst>
      <p:ext uri="{BB962C8B-B14F-4D97-AF65-F5344CB8AC3E}">
        <p14:creationId xmlns:p14="http://schemas.microsoft.com/office/powerpoint/2010/main" val="3504977364"/>
      </p:ext>
    </p:extLst>
  </p:cSld>
  <p:clrMapOvr>
    <a:masterClrMapping/>
  </p:clrMapOvr>
  <p:transition spd="med">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762000" y="457200"/>
            <a:ext cx="7691438" cy="1143000"/>
          </a:xfrm>
        </p:spPr>
        <p:txBody>
          <a:bodyPr/>
          <a:lstStyle/>
          <a:p>
            <a:r>
              <a:rPr lang="en-US" sz="4800">
                <a:latin typeface="Calisto MT" charset="0"/>
              </a:rPr>
              <a:t>Cause-and-Effect Diagrams</a:t>
            </a:r>
          </a:p>
        </p:txBody>
      </p:sp>
      <p:sp>
        <p:nvSpPr>
          <p:cNvPr id="60418" name="Rectangle 3"/>
          <p:cNvSpPr>
            <a:spLocks noGrp="1" noChangeArrowheads="1"/>
          </p:cNvSpPr>
          <p:nvPr>
            <p:ph idx="1"/>
          </p:nvPr>
        </p:nvSpPr>
        <p:spPr>
          <a:xfrm>
            <a:off x="457200" y="2590800"/>
            <a:ext cx="8229600" cy="3733800"/>
          </a:xfrm>
        </p:spPr>
        <p:txBody>
          <a:bodyPr/>
          <a:lstStyle/>
          <a:p>
            <a:r>
              <a:rPr lang="en-US" sz="3200" dirty="0">
                <a:latin typeface="Constantia" charset="0"/>
              </a:rPr>
              <a:t>A </a:t>
            </a:r>
            <a:r>
              <a:rPr lang="en-US" sz="3200" dirty="0">
                <a:solidFill>
                  <a:srgbClr val="2397E2"/>
                </a:solidFill>
                <a:latin typeface="Constantia" charset="0"/>
              </a:rPr>
              <a:t>cause-and-effect diagram</a:t>
            </a:r>
            <a:r>
              <a:rPr lang="en-US" sz="3200" b="1" dirty="0">
                <a:solidFill>
                  <a:srgbClr val="2397E2"/>
                </a:solidFill>
                <a:latin typeface="Constantia" charset="0"/>
              </a:rPr>
              <a:t> </a:t>
            </a:r>
            <a:r>
              <a:rPr lang="en-US" sz="3200" dirty="0">
                <a:latin typeface="Constantia" charset="0"/>
              </a:rPr>
              <a:t>is a simple graphical method for presenting a chain of causes and effects and for sorting out causes and organizing relationships between variables.</a:t>
            </a:r>
          </a:p>
          <a:p>
            <a:endParaRPr lang="en-US" sz="3200" dirty="0">
              <a:latin typeface="Constantia" charset="0"/>
            </a:endParaRPr>
          </a:p>
        </p:txBody>
      </p:sp>
      <p:sp>
        <p:nvSpPr>
          <p:cNvPr id="6041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98272B47-26FF-5041-AB75-F9EEF7BEF9B9}" type="slidenum">
              <a:rPr lang="en-US" sz="1200">
                <a:solidFill>
                  <a:srgbClr val="045C75"/>
                </a:solidFill>
              </a:rPr>
              <a:pPr/>
              <a:t>36</a:t>
            </a:fld>
            <a:endParaRPr lang="en-US" sz="1200">
              <a:solidFill>
                <a:srgbClr val="045C75"/>
              </a:solidFill>
            </a:endParaRPr>
          </a:p>
        </p:txBody>
      </p:sp>
    </p:spTree>
    <p:extLst>
      <p:ext uri="{BB962C8B-B14F-4D97-AF65-F5344CB8AC3E}">
        <p14:creationId xmlns:p14="http://schemas.microsoft.com/office/powerpoint/2010/main" val="32333876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
        <p:nvSpPr>
          <p:cNvPr id="4" name="Slide Number Placeholder 3"/>
          <p:cNvSpPr>
            <a:spLocks noGrp="1"/>
          </p:cNvSpPr>
          <p:nvPr>
            <p:ph type="sldNum" sz="quarter" idx="12"/>
          </p:nvPr>
        </p:nvSpPr>
        <p:spPr/>
        <p:txBody>
          <a:bodyPr/>
          <a:lstStyle/>
          <a:p>
            <a:pPr>
              <a:defRPr/>
            </a:pPr>
            <a:fld id="{7472984F-7818-0145-BB59-12BFF053FE58}" type="slidenum">
              <a:rPr lang="en-US" smtClean="0"/>
              <a:pPr>
                <a:defRPr/>
              </a:pPr>
              <a:t>37</a:t>
            </a:fld>
            <a:endParaRPr lang="en-US"/>
          </a:p>
        </p:txBody>
      </p:sp>
    </p:spTree>
    <p:extLst>
      <p:ext uri="{BB962C8B-B14F-4D97-AF65-F5344CB8AC3E}">
        <p14:creationId xmlns:p14="http://schemas.microsoft.com/office/powerpoint/2010/main" val="21775965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4" name="Slide Number Placeholder 3"/>
          <p:cNvSpPr>
            <a:spLocks noGrp="1"/>
          </p:cNvSpPr>
          <p:nvPr>
            <p:ph type="sldNum" sz="quarter" idx="12"/>
          </p:nvPr>
        </p:nvSpPr>
        <p:spPr/>
        <p:txBody>
          <a:bodyPr/>
          <a:lstStyle/>
          <a:p>
            <a:pPr>
              <a:defRPr/>
            </a:pPr>
            <a:fld id="{7472984F-7818-0145-BB59-12BFF053FE58}" type="slidenum">
              <a:rPr lang="en-US" smtClean="0"/>
              <a:pPr>
                <a:defRPr/>
              </a:pPr>
              <a:t>38</a:t>
            </a:fld>
            <a:endParaRPr lang="en-US"/>
          </a:p>
        </p:txBody>
      </p:sp>
    </p:spTree>
    <p:extLst>
      <p:ext uri="{BB962C8B-B14F-4D97-AF65-F5344CB8AC3E}">
        <p14:creationId xmlns:p14="http://schemas.microsoft.com/office/powerpoint/2010/main" val="37920169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990600" y="381000"/>
            <a:ext cx="7467600" cy="1143000"/>
          </a:xfrm>
        </p:spPr>
        <p:txBody>
          <a:bodyPr/>
          <a:lstStyle/>
          <a:p>
            <a:r>
              <a:rPr lang="en-US" sz="4400">
                <a:latin typeface="Calisto MT" charset="0"/>
              </a:rPr>
              <a:t>Benefits of Cause and Effect Diagrams</a:t>
            </a:r>
          </a:p>
        </p:txBody>
      </p:sp>
      <p:sp>
        <p:nvSpPr>
          <p:cNvPr id="62466" name="Rectangle 3"/>
          <p:cNvSpPr>
            <a:spLocks noGrp="1" noChangeArrowheads="1"/>
          </p:cNvSpPr>
          <p:nvPr>
            <p:ph idx="1"/>
          </p:nvPr>
        </p:nvSpPr>
        <p:spPr>
          <a:xfrm>
            <a:off x="609600" y="2590800"/>
            <a:ext cx="8153400" cy="3276600"/>
          </a:xfrm>
        </p:spPr>
        <p:txBody>
          <a:bodyPr>
            <a:normAutofit/>
          </a:bodyPr>
          <a:lstStyle/>
          <a:p>
            <a:r>
              <a:rPr lang="en-US" sz="2800" dirty="0">
                <a:latin typeface="Constantia" charset="0"/>
              </a:rPr>
              <a:t>Enables a team to focus on the content of a problem, not on the history of the problem or differing personal interests of team members</a:t>
            </a:r>
          </a:p>
          <a:p>
            <a:r>
              <a:rPr lang="en-US" sz="2800" dirty="0">
                <a:latin typeface="Constantia" charset="0"/>
              </a:rPr>
              <a:t>Creates a snapshot of collective knowledge and consensus of a team; builds support for solutions</a:t>
            </a:r>
          </a:p>
          <a:p>
            <a:r>
              <a:rPr lang="en-US" sz="2800" dirty="0">
                <a:latin typeface="Constantia" charset="0"/>
              </a:rPr>
              <a:t>Focuses the team on causes, not symptoms</a:t>
            </a:r>
          </a:p>
        </p:txBody>
      </p:sp>
      <p:sp>
        <p:nvSpPr>
          <p:cNvPr id="62467" name="Slide Number Placeholder 1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7BD45C9C-EC44-CD46-A88C-8119F4FA3FD8}" type="slidenum">
              <a:rPr lang="en-US" sz="1200">
                <a:solidFill>
                  <a:srgbClr val="045C75"/>
                </a:solidFill>
              </a:rPr>
              <a:pPr/>
              <a:t>39</a:t>
            </a:fld>
            <a:endParaRPr lang="en-US" sz="1200">
              <a:solidFill>
                <a:srgbClr val="045C75"/>
              </a:solidFill>
            </a:endParaRPr>
          </a:p>
        </p:txBody>
      </p:sp>
    </p:spTree>
    <p:extLst>
      <p:ext uri="{BB962C8B-B14F-4D97-AF65-F5344CB8AC3E}">
        <p14:creationId xmlns:p14="http://schemas.microsoft.com/office/powerpoint/2010/main" val="4054886320"/>
      </p:ext>
    </p:extLst>
  </p:cSld>
  <p:clrMapOvr>
    <a:masterClrMapping/>
  </p:clrMapOvr>
  <p:transition spd="med">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457200" y="381000"/>
            <a:ext cx="8229600" cy="1143000"/>
          </a:xfrm>
          <a:ln>
            <a:miter lim="800000"/>
            <a:headEnd/>
            <a:tailEnd/>
          </a:ln>
          <a:effectLst>
            <a:outerShdw blurRad="63500" dist="13470" dir="2700000" algn="ctr" rotWithShape="0">
              <a:schemeClr val="bg2"/>
            </a:outerShdw>
          </a:effectLst>
          <a:extLst/>
        </p:spPr>
        <p:txBody>
          <a:bodyPr lIns="92075" tIns="46038" rIns="92075" bIns="46038" rtlCol="0">
            <a:noAutofit/>
          </a:bodyPr>
          <a:lstStyle/>
          <a:p>
            <a:pPr fontAlgn="auto">
              <a:spcAft>
                <a:spcPts val="0"/>
              </a:spcAft>
              <a:defRPr/>
            </a:pPr>
            <a:r>
              <a:rPr lang="en-US" dirty="0">
                <a:ea typeface="+mj-ea"/>
                <a:cs typeface="+mj-cs"/>
              </a:rPr>
              <a:t>Control vs. Improvement</a:t>
            </a:r>
          </a:p>
        </p:txBody>
      </p:sp>
      <p:sp>
        <p:nvSpPr>
          <p:cNvPr id="614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B3C6C353-2478-EE4A-9399-EB31C936D714}" type="slidenum">
              <a:rPr lang="en-US" sz="1200">
                <a:solidFill>
                  <a:srgbClr val="045C75"/>
                </a:solidFill>
              </a:rPr>
              <a:pPr/>
              <a:t>4</a:t>
            </a:fld>
            <a:endParaRPr lang="en-US" sz="1200">
              <a:solidFill>
                <a:srgbClr val="045C75"/>
              </a:solidFill>
            </a:endParaRPr>
          </a:p>
        </p:txBody>
      </p:sp>
      <p:pic>
        <p:nvPicPr>
          <p:cNvPr id="2" name="Picture 1"/>
          <p:cNvPicPr>
            <a:picLocks noChangeAspect="1"/>
          </p:cNvPicPr>
          <p:nvPr/>
        </p:nvPicPr>
        <p:blipFill>
          <a:blip r:embed="rId3"/>
          <a:stretch>
            <a:fillRect/>
          </a:stretch>
        </p:blipFill>
        <p:spPr>
          <a:xfrm>
            <a:off x="0" y="2438400"/>
            <a:ext cx="9144000" cy="3779367"/>
          </a:xfrm>
          <a:prstGeom prst="rect">
            <a:avLst/>
          </a:prstGeom>
        </p:spPr>
      </p:pic>
    </p:spTree>
    <p:extLst>
      <p:ext uri="{BB962C8B-B14F-4D97-AF65-F5344CB8AC3E}">
        <p14:creationId xmlns:p14="http://schemas.microsoft.com/office/powerpoint/2010/main" val="2813432147"/>
      </p:ext>
    </p:extLst>
  </p:cSld>
  <p:clrMapOvr>
    <a:masterClrMapping/>
  </p:clrMapOvr>
  <p:transition spd="med">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r>
              <a:rPr lang="en-US">
                <a:latin typeface="Calisto MT" charset="0"/>
              </a:rPr>
              <a:t>Scatter Diagrams</a:t>
            </a:r>
          </a:p>
        </p:txBody>
      </p:sp>
      <p:sp>
        <p:nvSpPr>
          <p:cNvPr id="64514" name="Rectangle 3"/>
          <p:cNvSpPr>
            <a:spLocks noGrp="1" noChangeArrowheads="1"/>
          </p:cNvSpPr>
          <p:nvPr>
            <p:ph idx="1"/>
          </p:nvPr>
        </p:nvSpPr>
        <p:spPr>
          <a:xfrm>
            <a:off x="685800" y="2590800"/>
            <a:ext cx="8229600" cy="3352800"/>
          </a:xfrm>
        </p:spPr>
        <p:txBody>
          <a:bodyPr/>
          <a:lstStyle/>
          <a:p>
            <a:r>
              <a:rPr lang="en-US" sz="3200" dirty="0">
                <a:latin typeface="Constantia" charset="0"/>
              </a:rPr>
              <a:t>A </a:t>
            </a:r>
            <a:r>
              <a:rPr lang="en-US" sz="3200" dirty="0">
                <a:solidFill>
                  <a:srgbClr val="2397E2"/>
                </a:solidFill>
                <a:latin typeface="Constantia" charset="0"/>
              </a:rPr>
              <a:t>scatter diagram </a:t>
            </a:r>
            <a:r>
              <a:rPr lang="en-US" sz="3200" dirty="0">
                <a:latin typeface="Constantia" charset="0"/>
              </a:rPr>
              <a:t>is a plot of the relationship between two numerical variables.</a:t>
            </a:r>
          </a:p>
        </p:txBody>
      </p:sp>
      <p:sp>
        <p:nvSpPr>
          <p:cNvPr id="6451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19795EE8-A339-6E4E-B933-58C93A8E01EF}" type="slidenum">
              <a:rPr lang="en-US" sz="1200">
                <a:solidFill>
                  <a:srgbClr val="045C75"/>
                </a:solidFill>
              </a:rPr>
              <a:pPr/>
              <a:t>40</a:t>
            </a:fld>
            <a:endParaRPr lang="en-US" sz="1200">
              <a:solidFill>
                <a:srgbClr val="045C75"/>
              </a:solidFill>
            </a:endParaRPr>
          </a:p>
        </p:txBody>
      </p:sp>
    </p:spTree>
    <p:extLst>
      <p:ext uri="{BB962C8B-B14F-4D97-AF65-F5344CB8AC3E}">
        <p14:creationId xmlns:p14="http://schemas.microsoft.com/office/powerpoint/2010/main" val="13805639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4" name="Slide Number Placeholder 3"/>
          <p:cNvSpPr>
            <a:spLocks noGrp="1"/>
          </p:cNvSpPr>
          <p:nvPr>
            <p:ph type="sldNum" sz="quarter" idx="12"/>
          </p:nvPr>
        </p:nvSpPr>
        <p:spPr/>
        <p:txBody>
          <a:bodyPr/>
          <a:lstStyle/>
          <a:p>
            <a:pPr>
              <a:defRPr/>
            </a:pPr>
            <a:fld id="{7472984F-7818-0145-BB59-12BFF053FE58}" type="slidenum">
              <a:rPr lang="en-US" smtClean="0"/>
              <a:pPr>
                <a:defRPr/>
              </a:pPr>
              <a:t>41</a:t>
            </a:fld>
            <a:endParaRPr lang="en-US"/>
          </a:p>
        </p:txBody>
      </p:sp>
    </p:spTree>
    <p:extLst>
      <p:ext uri="{BB962C8B-B14F-4D97-AF65-F5344CB8AC3E}">
        <p14:creationId xmlns:p14="http://schemas.microsoft.com/office/powerpoint/2010/main" val="302963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2084"/>
            <a:ext cx="9144000" cy="6825916"/>
          </a:xfrm>
        </p:spPr>
      </p:pic>
      <p:sp>
        <p:nvSpPr>
          <p:cNvPr id="4" name="Slide Number Placeholder 3"/>
          <p:cNvSpPr>
            <a:spLocks noGrp="1"/>
          </p:cNvSpPr>
          <p:nvPr>
            <p:ph type="sldNum" sz="quarter" idx="12"/>
          </p:nvPr>
        </p:nvSpPr>
        <p:spPr/>
        <p:txBody>
          <a:bodyPr/>
          <a:lstStyle/>
          <a:p>
            <a:pPr>
              <a:defRPr/>
            </a:pPr>
            <a:fld id="{7472984F-7818-0145-BB59-12BFF053FE58}" type="slidenum">
              <a:rPr lang="en-US" smtClean="0"/>
              <a:pPr>
                <a:defRPr/>
              </a:pPr>
              <a:t>42</a:t>
            </a:fld>
            <a:endParaRPr lang="en-US"/>
          </a:p>
        </p:txBody>
      </p:sp>
    </p:spTree>
    <p:extLst>
      <p:ext uri="{BB962C8B-B14F-4D97-AF65-F5344CB8AC3E}">
        <p14:creationId xmlns:p14="http://schemas.microsoft.com/office/powerpoint/2010/main" val="8155955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1143000" y="228600"/>
            <a:ext cx="7315200" cy="1143000"/>
          </a:xfrm>
        </p:spPr>
        <p:txBody>
          <a:bodyPr/>
          <a:lstStyle/>
          <a:p>
            <a:r>
              <a:rPr lang="en-US" sz="4400">
                <a:latin typeface="Calisto MT" charset="0"/>
              </a:rPr>
              <a:t>Benefits of Scatter Diagrams</a:t>
            </a:r>
          </a:p>
        </p:txBody>
      </p:sp>
      <p:sp>
        <p:nvSpPr>
          <p:cNvPr id="66562" name="Rectangle 3"/>
          <p:cNvSpPr>
            <a:spLocks noGrp="1" noChangeArrowheads="1"/>
          </p:cNvSpPr>
          <p:nvPr>
            <p:ph idx="1"/>
          </p:nvPr>
        </p:nvSpPr>
        <p:spPr>
          <a:xfrm>
            <a:off x="533400" y="2514600"/>
            <a:ext cx="7924800" cy="3200400"/>
          </a:xfrm>
        </p:spPr>
        <p:txBody>
          <a:bodyPr/>
          <a:lstStyle/>
          <a:p>
            <a:r>
              <a:rPr lang="en-US" sz="2800" dirty="0">
                <a:latin typeface="Constantia" charset="0"/>
              </a:rPr>
              <a:t>Supplies the data to confirm a hypothesis that two variables are related</a:t>
            </a:r>
          </a:p>
          <a:p>
            <a:r>
              <a:rPr lang="en-US" sz="2800" dirty="0">
                <a:latin typeface="Constantia" charset="0"/>
              </a:rPr>
              <a:t>Provides both a visual and statistical means to test the strength of a relationship</a:t>
            </a:r>
          </a:p>
          <a:p>
            <a:r>
              <a:rPr lang="en-US" sz="2800" dirty="0">
                <a:latin typeface="Constantia" charset="0"/>
              </a:rPr>
              <a:t>Provides a good follow-up to cause and effect diagrams</a:t>
            </a:r>
          </a:p>
        </p:txBody>
      </p:sp>
      <p:sp>
        <p:nvSpPr>
          <p:cNvPr id="66563"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E07ED10B-5D2C-CF4D-A46F-D591299B25F0}" type="slidenum">
              <a:rPr lang="en-US" sz="1200">
                <a:solidFill>
                  <a:srgbClr val="045C75"/>
                </a:solidFill>
              </a:rPr>
              <a:pPr/>
              <a:t>43</a:t>
            </a:fld>
            <a:endParaRPr lang="en-US" sz="1200">
              <a:solidFill>
                <a:srgbClr val="045C75"/>
              </a:solidFill>
            </a:endParaRPr>
          </a:p>
        </p:txBody>
      </p:sp>
    </p:spTree>
    <p:extLst>
      <p:ext uri="{BB962C8B-B14F-4D97-AF65-F5344CB8AC3E}">
        <p14:creationId xmlns:p14="http://schemas.microsoft.com/office/powerpoint/2010/main" val="4129679410"/>
      </p:ext>
    </p:extLst>
  </p:cSld>
  <p:clrMapOvr>
    <a:masterClrMapping/>
  </p:clrMapOvr>
  <p:transition spd="med">
    <p:wipe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lstStyle/>
          <a:p>
            <a:r>
              <a:rPr lang="en-US">
                <a:latin typeface="Calisto MT" charset="0"/>
              </a:rPr>
              <a:t>Control Charts</a:t>
            </a:r>
          </a:p>
        </p:txBody>
      </p:sp>
      <p:sp>
        <p:nvSpPr>
          <p:cNvPr id="68610" name="Rectangle 3"/>
          <p:cNvSpPr>
            <a:spLocks noGrp="1" noChangeArrowheads="1"/>
          </p:cNvSpPr>
          <p:nvPr>
            <p:ph idx="1"/>
          </p:nvPr>
        </p:nvSpPr>
        <p:spPr>
          <a:xfrm>
            <a:off x="457200" y="2667000"/>
            <a:ext cx="8229600" cy="3200400"/>
          </a:xfrm>
        </p:spPr>
        <p:txBody>
          <a:bodyPr>
            <a:normAutofit lnSpcReduction="10000"/>
          </a:bodyPr>
          <a:lstStyle/>
          <a:p>
            <a:r>
              <a:rPr lang="en-US" sz="3200" dirty="0">
                <a:solidFill>
                  <a:srgbClr val="2397E2"/>
                </a:solidFill>
                <a:latin typeface="Constantia" charset="0"/>
              </a:rPr>
              <a:t>Control charts </a:t>
            </a:r>
            <a:r>
              <a:rPr lang="en-US" sz="3200" dirty="0">
                <a:latin typeface="Constantia" charset="0"/>
              </a:rPr>
              <a:t>show the performance and the variation of a process or some quality or productivity indicator over time in a graphical fashion that is easy to understand and interpret. They also identify process changes and trends over time and show the effects of corrective actions.</a:t>
            </a:r>
          </a:p>
          <a:p>
            <a:endParaRPr lang="en-US" sz="3200" dirty="0">
              <a:latin typeface="Constantia" charset="0"/>
            </a:endParaRPr>
          </a:p>
        </p:txBody>
      </p:sp>
      <p:sp>
        <p:nvSpPr>
          <p:cNvPr id="6861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BF0E77F8-3FC2-074F-9623-3877F8A337DF}" type="slidenum">
              <a:rPr lang="en-US" sz="1200">
                <a:solidFill>
                  <a:srgbClr val="045C75"/>
                </a:solidFill>
              </a:rPr>
              <a:pPr/>
              <a:t>44</a:t>
            </a:fld>
            <a:endParaRPr lang="en-US" sz="1200">
              <a:solidFill>
                <a:srgbClr val="045C75"/>
              </a:solidFill>
            </a:endParaRPr>
          </a:p>
        </p:txBody>
      </p:sp>
    </p:spTree>
    <p:extLst>
      <p:ext uri="{BB962C8B-B14F-4D97-AF65-F5344CB8AC3E}">
        <p14:creationId xmlns:p14="http://schemas.microsoft.com/office/powerpoint/2010/main" val="8510044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31" y="1066800"/>
            <a:ext cx="9131969" cy="4800600"/>
          </a:xfrm>
        </p:spPr>
      </p:pic>
      <p:sp>
        <p:nvSpPr>
          <p:cNvPr id="4" name="Slide Number Placeholder 3"/>
          <p:cNvSpPr>
            <a:spLocks noGrp="1"/>
          </p:cNvSpPr>
          <p:nvPr>
            <p:ph type="sldNum" sz="quarter" idx="12"/>
          </p:nvPr>
        </p:nvSpPr>
        <p:spPr/>
        <p:txBody>
          <a:bodyPr/>
          <a:lstStyle/>
          <a:p>
            <a:pPr>
              <a:defRPr/>
            </a:pPr>
            <a:fld id="{7472984F-7818-0145-BB59-12BFF053FE58}" type="slidenum">
              <a:rPr lang="en-US" smtClean="0"/>
              <a:pPr>
                <a:defRPr/>
              </a:pPr>
              <a:t>45</a:t>
            </a:fld>
            <a:endParaRPr lang="en-US"/>
          </a:p>
        </p:txBody>
      </p:sp>
    </p:spTree>
    <p:extLst>
      <p:ext uri="{BB962C8B-B14F-4D97-AF65-F5344CB8AC3E}">
        <p14:creationId xmlns:p14="http://schemas.microsoft.com/office/powerpoint/2010/main" val="39619713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42" y="1219200"/>
            <a:ext cx="9127958" cy="4343400"/>
          </a:xfrm>
        </p:spPr>
      </p:pic>
      <p:sp>
        <p:nvSpPr>
          <p:cNvPr id="4" name="Slide Number Placeholder 3"/>
          <p:cNvSpPr>
            <a:spLocks noGrp="1"/>
          </p:cNvSpPr>
          <p:nvPr>
            <p:ph type="sldNum" sz="quarter" idx="12"/>
          </p:nvPr>
        </p:nvSpPr>
        <p:spPr/>
        <p:txBody>
          <a:bodyPr/>
          <a:lstStyle/>
          <a:p>
            <a:pPr>
              <a:defRPr/>
            </a:pPr>
            <a:fld id="{7472984F-7818-0145-BB59-12BFF053FE58}" type="slidenum">
              <a:rPr lang="en-US" smtClean="0"/>
              <a:pPr>
                <a:defRPr/>
              </a:pPr>
              <a:t>46</a:t>
            </a:fld>
            <a:endParaRPr lang="en-US"/>
          </a:p>
        </p:txBody>
      </p:sp>
    </p:spTree>
    <p:extLst>
      <p:ext uri="{BB962C8B-B14F-4D97-AF65-F5344CB8AC3E}">
        <p14:creationId xmlns:p14="http://schemas.microsoft.com/office/powerpoint/2010/main" val="36692964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914400" y="228600"/>
            <a:ext cx="7543800" cy="1143000"/>
          </a:xfrm>
        </p:spPr>
        <p:txBody>
          <a:bodyPr/>
          <a:lstStyle/>
          <a:p>
            <a:r>
              <a:rPr lang="en-US" sz="4800">
                <a:latin typeface="Calisto MT" charset="0"/>
              </a:rPr>
              <a:t>Benefits of Control Charts</a:t>
            </a:r>
          </a:p>
        </p:txBody>
      </p:sp>
      <p:sp>
        <p:nvSpPr>
          <p:cNvPr id="82946" name="Rectangle 3"/>
          <p:cNvSpPr>
            <a:spLocks noGrp="1" noChangeArrowheads="1"/>
          </p:cNvSpPr>
          <p:nvPr>
            <p:ph idx="1"/>
          </p:nvPr>
        </p:nvSpPr>
        <p:spPr>
          <a:xfrm>
            <a:off x="533400" y="2590800"/>
            <a:ext cx="7924800" cy="3581400"/>
          </a:xfrm>
        </p:spPr>
        <p:txBody>
          <a:bodyPr rtlCol="0">
            <a:normAutofit fontScale="85000" lnSpcReduction="10000"/>
          </a:bodyPr>
          <a:lstStyle/>
          <a:p>
            <a:pPr fontAlgn="auto">
              <a:lnSpc>
                <a:spcPct val="110000"/>
              </a:lnSpc>
              <a:spcAft>
                <a:spcPts val="0"/>
              </a:spcAft>
              <a:buFont typeface="Wingdings" pitchFamily="2" charset="2"/>
              <a:buChar char="v"/>
              <a:defRPr/>
            </a:pPr>
            <a:r>
              <a:rPr lang="en-US" sz="2800" dirty="0">
                <a:solidFill>
                  <a:schemeClr val="tx1">
                    <a:lumMod val="75000"/>
                    <a:lumOff val="25000"/>
                  </a:schemeClr>
                </a:solidFill>
                <a:latin typeface="Constantia" charset="0"/>
              </a:rPr>
              <a:t>Monitors performance of one or more processes over time to detect trends, shifts, or cycles</a:t>
            </a:r>
          </a:p>
          <a:p>
            <a:pPr fontAlgn="auto">
              <a:lnSpc>
                <a:spcPct val="110000"/>
              </a:lnSpc>
              <a:spcAft>
                <a:spcPts val="0"/>
              </a:spcAft>
              <a:buFont typeface="Wingdings" pitchFamily="2" charset="2"/>
              <a:buChar char="v"/>
              <a:defRPr/>
            </a:pPr>
            <a:r>
              <a:rPr lang="en-US" sz="2800" dirty="0">
                <a:solidFill>
                  <a:schemeClr val="tx1">
                    <a:lumMod val="75000"/>
                    <a:lumOff val="25000"/>
                  </a:schemeClr>
                </a:solidFill>
                <a:latin typeface="Constantia" charset="0"/>
              </a:rPr>
              <a:t>Distinguishes special from common causes of variation </a:t>
            </a:r>
          </a:p>
          <a:p>
            <a:pPr fontAlgn="auto">
              <a:lnSpc>
                <a:spcPct val="110000"/>
              </a:lnSpc>
              <a:spcAft>
                <a:spcPts val="0"/>
              </a:spcAft>
              <a:buFont typeface="Wingdings" pitchFamily="2" charset="2"/>
              <a:buChar char="v"/>
              <a:defRPr/>
            </a:pPr>
            <a:r>
              <a:rPr lang="en-US" sz="2800" dirty="0">
                <a:solidFill>
                  <a:schemeClr val="tx1">
                    <a:lumMod val="75000"/>
                    <a:lumOff val="25000"/>
                  </a:schemeClr>
                </a:solidFill>
                <a:latin typeface="Constantia" charset="0"/>
              </a:rPr>
              <a:t>Allows a team to compare performance before and after implementation of a solution to measure its impact</a:t>
            </a:r>
          </a:p>
          <a:p>
            <a:pPr fontAlgn="auto">
              <a:lnSpc>
                <a:spcPct val="110000"/>
              </a:lnSpc>
              <a:spcAft>
                <a:spcPts val="0"/>
              </a:spcAft>
              <a:buFont typeface="Wingdings" pitchFamily="2" charset="2"/>
              <a:buChar char="v"/>
              <a:defRPr/>
            </a:pPr>
            <a:r>
              <a:rPr lang="en-US" sz="2800" dirty="0">
                <a:solidFill>
                  <a:schemeClr val="tx1">
                    <a:lumMod val="75000"/>
                    <a:lumOff val="25000"/>
                  </a:schemeClr>
                </a:solidFill>
                <a:latin typeface="Constantia" charset="0"/>
              </a:rPr>
              <a:t>Focuses attention on truly vital changes in the process</a:t>
            </a:r>
          </a:p>
        </p:txBody>
      </p:sp>
      <p:sp>
        <p:nvSpPr>
          <p:cNvPr id="70659" name="Slide Number Placeholder 1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979D6FFF-C6F7-854F-9FF7-0C8F703B0EEE}" type="slidenum">
              <a:rPr lang="en-US" sz="1200">
                <a:solidFill>
                  <a:srgbClr val="045C75"/>
                </a:solidFill>
              </a:rPr>
              <a:pPr/>
              <a:t>47</a:t>
            </a:fld>
            <a:endParaRPr lang="en-US" sz="1200">
              <a:solidFill>
                <a:srgbClr val="045C75"/>
              </a:solidFill>
            </a:endParaRPr>
          </a:p>
        </p:txBody>
      </p:sp>
    </p:spTree>
    <p:extLst>
      <p:ext uri="{BB962C8B-B14F-4D97-AF65-F5344CB8AC3E}">
        <p14:creationId xmlns:p14="http://schemas.microsoft.com/office/powerpoint/2010/main" val="4241243406"/>
      </p:ext>
    </p:extLst>
  </p:cSld>
  <p:clrMapOvr>
    <a:masterClrMapping/>
  </p:clrMapOvr>
  <p:transition spd="med">
    <p:wipe di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457200" y="381000"/>
            <a:ext cx="8229600" cy="819150"/>
          </a:xfrm>
        </p:spPr>
        <p:txBody>
          <a:bodyPr/>
          <a:lstStyle/>
          <a:p>
            <a:r>
              <a:rPr lang="en-US">
                <a:latin typeface="Calisto MT" charset="0"/>
              </a:rPr>
              <a:t>Lean Thinking</a:t>
            </a:r>
          </a:p>
        </p:txBody>
      </p:sp>
      <p:sp>
        <p:nvSpPr>
          <p:cNvPr id="72706" name="Content Placeholder 2"/>
          <p:cNvSpPr>
            <a:spLocks noGrp="1"/>
          </p:cNvSpPr>
          <p:nvPr>
            <p:ph idx="1"/>
          </p:nvPr>
        </p:nvSpPr>
        <p:spPr>
          <a:xfrm>
            <a:off x="457200" y="2590800"/>
            <a:ext cx="8229600" cy="4038600"/>
          </a:xfrm>
        </p:spPr>
        <p:txBody>
          <a:bodyPr>
            <a:normAutofit/>
          </a:bodyPr>
          <a:lstStyle/>
          <a:p>
            <a:r>
              <a:rPr lang="en-US" sz="2800" dirty="0">
                <a:solidFill>
                  <a:srgbClr val="2397E2"/>
                </a:solidFill>
                <a:latin typeface="Constantia" charset="0"/>
              </a:rPr>
              <a:t>Lean </a:t>
            </a:r>
            <a:r>
              <a:rPr lang="en-US" sz="2800" dirty="0">
                <a:latin typeface="Constantia" charset="0"/>
              </a:rPr>
              <a:t>is often used to refer to approaches initially developed by the Toyota Motor Corporation that focus on the elimination of waste in all forms, including defects requiring rework, unnecessary processing steps, unnecessary movement of materials or people, waiting time, excess inventory, and overproduction</a:t>
            </a:r>
            <a:r>
              <a:rPr lang="en-US" sz="2800" dirty="0" smtClean="0">
                <a:latin typeface="Constantia" charset="0"/>
              </a:rPr>
              <a:t>.</a:t>
            </a:r>
            <a:endParaRPr lang="en-US" sz="2800" dirty="0">
              <a:latin typeface="Constantia" charset="0"/>
            </a:endParaRPr>
          </a:p>
        </p:txBody>
      </p:sp>
      <p:sp>
        <p:nvSpPr>
          <p:cNvPr id="727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97961E9D-D85A-5A4A-95DF-70EDC12D15A3}" type="slidenum">
              <a:rPr lang="en-US" sz="1200">
                <a:solidFill>
                  <a:srgbClr val="045C75"/>
                </a:solidFill>
              </a:rPr>
              <a:pPr/>
              <a:t>48</a:t>
            </a:fld>
            <a:endParaRPr lang="en-US" sz="1200">
              <a:solidFill>
                <a:srgbClr val="045C75"/>
              </a:solidFill>
            </a:endParaRPr>
          </a:p>
        </p:txBody>
      </p:sp>
    </p:spTree>
    <p:extLst>
      <p:ext uri="{BB962C8B-B14F-4D97-AF65-F5344CB8AC3E}">
        <p14:creationId xmlns:p14="http://schemas.microsoft.com/office/powerpoint/2010/main" val="3792724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457200" y="381000"/>
            <a:ext cx="8229600" cy="819150"/>
          </a:xfrm>
        </p:spPr>
        <p:txBody>
          <a:bodyPr/>
          <a:lstStyle/>
          <a:p>
            <a:r>
              <a:rPr lang="en-US" dirty="0" smtClean="0">
                <a:latin typeface="Calisto MT" charset="0"/>
              </a:rPr>
              <a:t>Principles of Lean </a:t>
            </a:r>
            <a:r>
              <a:rPr lang="en-US" dirty="0">
                <a:latin typeface="Calisto MT" charset="0"/>
              </a:rPr>
              <a:t>Thinking</a:t>
            </a:r>
          </a:p>
        </p:txBody>
      </p:sp>
      <p:sp>
        <p:nvSpPr>
          <p:cNvPr id="72706" name="Content Placeholder 2"/>
          <p:cNvSpPr>
            <a:spLocks noGrp="1"/>
          </p:cNvSpPr>
          <p:nvPr>
            <p:ph idx="1"/>
          </p:nvPr>
        </p:nvSpPr>
        <p:spPr>
          <a:xfrm>
            <a:off x="1371600" y="2590800"/>
            <a:ext cx="6781800" cy="4038600"/>
          </a:xfrm>
        </p:spPr>
        <p:txBody>
          <a:bodyPr>
            <a:normAutofit/>
          </a:bodyPr>
          <a:lstStyle/>
          <a:p>
            <a:r>
              <a:rPr lang="en-US" sz="2800" dirty="0" smtClean="0">
                <a:latin typeface="Constantia" charset="0"/>
              </a:rPr>
              <a:t>Reduce </a:t>
            </a:r>
            <a:r>
              <a:rPr lang="en-US" sz="2800" dirty="0">
                <a:latin typeface="Constantia" charset="0"/>
              </a:rPr>
              <a:t>handoffs</a:t>
            </a:r>
          </a:p>
          <a:p>
            <a:r>
              <a:rPr lang="en-US" sz="2800" dirty="0">
                <a:latin typeface="Constantia" charset="0"/>
              </a:rPr>
              <a:t>Eliminate steps</a:t>
            </a:r>
          </a:p>
          <a:p>
            <a:r>
              <a:rPr lang="en-US" sz="2800" dirty="0">
                <a:latin typeface="Constantia" charset="0"/>
              </a:rPr>
              <a:t>Perform steps in parallel rather than in sequence</a:t>
            </a:r>
          </a:p>
          <a:p>
            <a:r>
              <a:rPr lang="en-US" sz="2800" dirty="0">
                <a:latin typeface="Constantia" charset="0"/>
              </a:rPr>
              <a:t>Involve key people early</a:t>
            </a:r>
          </a:p>
        </p:txBody>
      </p:sp>
      <p:sp>
        <p:nvSpPr>
          <p:cNvPr id="727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97961E9D-D85A-5A4A-95DF-70EDC12D15A3}" type="slidenum">
              <a:rPr lang="en-US" sz="1200">
                <a:solidFill>
                  <a:srgbClr val="045C75"/>
                </a:solidFill>
              </a:rPr>
              <a:pPr/>
              <a:t>49</a:t>
            </a:fld>
            <a:endParaRPr lang="en-US" sz="1200">
              <a:solidFill>
                <a:srgbClr val="045C75"/>
              </a:solidFill>
            </a:endParaRPr>
          </a:p>
        </p:txBody>
      </p:sp>
    </p:spTree>
    <p:extLst>
      <p:ext uri="{BB962C8B-B14F-4D97-AF65-F5344CB8AC3E}">
        <p14:creationId xmlns:p14="http://schemas.microsoft.com/office/powerpoint/2010/main" val="3853179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p:txBody>
          <a:bodyPr/>
          <a:lstStyle/>
          <a:p>
            <a:r>
              <a:rPr lang="en-US">
                <a:latin typeface="Calisto MT" charset="0"/>
              </a:rPr>
              <a:t>Kaizen</a:t>
            </a:r>
          </a:p>
        </p:txBody>
      </p:sp>
      <p:sp>
        <p:nvSpPr>
          <p:cNvPr id="9218" name="Rectangle 3"/>
          <p:cNvSpPr>
            <a:spLocks noGrp="1" noChangeArrowheads="1"/>
          </p:cNvSpPr>
          <p:nvPr>
            <p:ph idx="1"/>
          </p:nvPr>
        </p:nvSpPr>
        <p:spPr/>
        <p:txBody>
          <a:bodyPr>
            <a:normAutofit fontScale="85000" lnSpcReduction="10000"/>
          </a:bodyPr>
          <a:lstStyle/>
          <a:p>
            <a:r>
              <a:rPr lang="en-US" sz="3200" dirty="0">
                <a:solidFill>
                  <a:srgbClr val="2397E2"/>
                </a:solidFill>
                <a:latin typeface="Constantia" charset="0"/>
              </a:rPr>
              <a:t>Kaizen </a:t>
            </a:r>
            <a:r>
              <a:rPr lang="en-US" sz="3200" dirty="0">
                <a:latin typeface="Constantia" charset="0"/>
              </a:rPr>
              <a:t>– a Japanese word that means gradual and orderly continuous improvement</a:t>
            </a:r>
          </a:p>
          <a:p>
            <a:r>
              <a:rPr lang="en-US" sz="3200" dirty="0">
                <a:latin typeface="Constantia" charset="0"/>
              </a:rPr>
              <a:t>Focus on small, gradual, and frequent improvements over the long term with minimum financial investment, and participation by everyone in the organization.</a:t>
            </a:r>
          </a:p>
        </p:txBody>
      </p:sp>
      <p:sp>
        <p:nvSpPr>
          <p:cNvPr id="921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A1180CAC-2859-484B-A3ED-8042B715EB6F}" type="slidenum">
              <a:rPr lang="en-US" sz="1200">
                <a:solidFill>
                  <a:srgbClr val="045C75"/>
                </a:solidFill>
              </a:rPr>
              <a:pPr/>
              <a:t>5</a:t>
            </a:fld>
            <a:endParaRPr lang="en-US" sz="1200">
              <a:solidFill>
                <a:srgbClr val="045C75"/>
              </a:solidFill>
            </a:endParaRPr>
          </a:p>
        </p:txBody>
      </p:sp>
    </p:spTree>
    <p:extLst>
      <p:ext uri="{BB962C8B-B14F-4D97-AF65-F5344CB8AC3E}">
        <p14:creationId xmlns:p14="http://schemas.microsoft.com/office/powerpoint/2010/main" val="5267565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lstStyle/>
          <a:p>
            <a:r>
              <a:rPr lang="en-US">
                <a:latin typeface="Calisto MT" charset="0"/>
              </a:rPr>
              <a:t>Lean Tools</a:t>
            </a:r>
          </a:p>
        </p:txBody>
      </p:sp>
      <p:sp>
        <p:nvSpPr>
          <p:cNvPr id="86018" name="Rectangle 3"/>
          <p:cNvSpPr>
            <a:spLocks noGrp="1" noChangeArrowheads="1"/>
          </p:cNvSpPr>
          <p:nvPr>
            <p:ph idx="1"/>
          </p:nvPr>
        </p:nvSpPr>
        <p:spPr>
          <a:xfrm>
            <a:off x="739775" y="2770094"/>
            <a:ext cx="7662864" cy="3554506"/>
          </a:xfrm>
        </p:spPr>
        <p:txBody>
          <a:bodyPr rtlCol="0">
            <a:normAutofit fontScale="77500" lnSpcReduction="20000"/>
          </a:bodyPr>
          <a:lstStyle/>
          <a:p>
            <a:pPr fontAlgn="auto">
              <a:lnSpc>
                <a:spcPct val="90000"/>
              </a:lnSpc>
              <a:spcAft>
                <a:spcPts val="0"/>
              </a:spcAft>
              <a:buFont typeface="Wingdings" pitchFamily="2" charset="2"/>
              <a:buChar char="v"/>
              <a:defRPr/>
            </a:pPr>
            <a:r>
              <a:rPr lang="en-US" sz="2800" dirty="0">
                <a:solidFill>
                  <a:schemeClr val="tx1">
                    <a:lumMod val="75000"/>
                    <a:lumOff val="25000"/>
                  </a:schemeClr>
                </a:solidFill>
                <a:latin typeface="Constantia" charset="0"/>
              </a:rPr>
              <a:t>The </a:t>
            </a:r>
            <a:r>
              <a:rPr lang="en-US" sz="2800" dirty="0" smtClean="0">
                <a:solidFill>
                  <a:schemeClr val="tx1">
                    <a:lumMod val="75000"/>
                    <a:lumOff val="25000"/>
                  </a:schemeClr>
                </a:solidFill>
                <a:latin typeface="Constantia" charset="0"/>
              </a:rPr>
              <a:t>5S’</a:t>
            </a:r>
            <a:r>
              <a:rPr lang="en-US" altLang="ja-JP" sz="2800" dirty="0" smtClean="0">
                <a:solidFill>
                  <a:schemeClr val="tx1">
                    <a:lumMod val="75000"/>
                    <a:lumOff val="25000"/>
                  </a:schemeClr>
                </a:solidFill>
                <a:latin typeface="Constantia" charset="0"/>
              </a:rPr>
              <a:t>s</a:t>
            </a:r>
            <a:r>
              <a:rPr lang="en-US" altLang="ja-JP" sz="2800" dirty="0">
                <a:solidFill>
                  <a:schemeClr val="tx1">
                    <a:lumMod val="75000"/>
                    <a:lumOff val="25000"/>
                  </a:schemeClr>
                </a:solidFill>
                <a:latin typeface="Constantia" charset="0"/>
              </a:rPr>
              <a:t>: </a:t>
            </a:r>
            <a:r>
              <a:rPr lang="en-US" altLang="ja-JP" sz="2800" i="1" dirty="0" err="1">
                <a:solidFill>
                  <a:schemeClr val="tx1">
                    <a:lumMod val="75000"/>
                    <a:lumOff val="25000"/>
                  </a:schemeClr>
                </a:solidFill>
                <a:latin typeface="Constantia" charset="0"/>
              </a:rPr>
              <a:t>seiri</a:t>
            </a:r>
            <a:r>
              <a:rPr lang="en-US" altLang="ja-JP" sz="2800" i="1" dirty="0">
                <a:solidFill>
                  <a:schemeClr val="tx1">
                    <a:lumMod val="75000"/>
                    <a:lumOff val="25000"/>
                  </a:schemeClr>
                </a:solidFill>
                <a:latin typeface="Constantia" charset="0"/>
              </a:rPr>
              <a:t> </a:t>
            </a:r>
            <a:r>
              <a:rPr lang="en-US" altLang="ja-JP" sz="2800" dirty="0">
                <a:solidFill>
                  <a:schemeClr val="tx1">
                    <a:lumMod val="75000"/>
                    <a:lumOff val="25000"/>
                  </a:schemeClr>
                </a:solidFill>
                <a:latin typeface="Constantia" charset="0"/>
              </a:rPr>
              <a:t>(sort), </a:t>
            </a:r>
            <a:r>
              <a:rPr lang="en-US" altLang="ja-JP" sz="2800" i="1" dirty="0" err="1">
                <a:solidFill>
                  <a:schemeClr val="tx1">
                    <a:lumMod val="75000"/>
                    <a:lumOff val="25000"/>
                  </a:schemeClr>
                </a:solidFill>
                <a:latin typeface="Constantia" charset="0"/>
              </a:rPr>
              <a:t>seiton</a:t>
            </a:r>
            <a:r>
              <a:rPr lang="en-US" altLang="ja-JP" sz="2800" i="1" dirty="0">
                <a:solidFill>
                  <a:schemeClr val="tx1">
                    <a:lumMod val="75000"/>
                    <a:lumOff val="25000"/>
                  </a:schemeClr>
                </a:solidFill>
                <a:latin typeface="Constantia" charset="0"/>
              </a:rPr>
              <a:t> </a:t>
            </a:r>
            <a:r>
              <a:rPr lang="en-US" altLang="ja-JP" sz="2800" dirty="0">
                <a:solidFill>
                  <a:schemeClr val="tx1">
                    <a:lumMod val="75000"/>
                    <a:lumOff val="25000"/>
                  </a:schemeClr>
                </a:solidFill>
                <a:latin typeface="Constantia" charset="0"/>
              </a:rPr>
              <a:t>(set in order), </a:t>
            </a:r>
            <a:r>
              <a:rPr lang="en-US" altLang="ja-JP" sz="2800" i="1" dirty="0" err="1">
                <a:solidFill>
                  <a:schemeClr val="tx1">
                    <a:lumMod val="75000"/>
                    <a:lumOff val="25000"/>
                  </a:schemeClr>
                </a:solidFill>
                <a:latin typeface="Constantia" charset="0"/>
              </a:rPr>
              <a:t>seiso</a:t>
            </a:r>
            <a:r>
              <a:rPr lang="en-US" altLang="ja-JP" sz="2800" i="1" dirty="0">
                <a:solidFill>
                  <a:schemeClr val="tx1">
                    <a:lumMod val="75000"/>
                    <a:lumOff val="25000"/>
                  </a:schemeClr>
                </a:solidFill>
                <a:latin typeface="Constantia" charset="0"/>
              </a:rPr>
              <a:t> </a:t>
            </a:r>
            <a:r>
              <a:rPr lang="en-US" altLang="ja-JP" sz="2800" dirty="0">
                <a:solidFill>
                  <a:schemeClr val="tx1">
                    <a:lumMod val="75000"/>
                    <a:lumOff val="25000"/>
                  </a:schemeClr>
                </a:solidFill>
                <a:latin typeface="Constantia" charset="0"/>
              </a:rPr>
              <a:t>(shine), </a:t>
            </a:r>
            <a:r>
              <a:rPr lang="en-US" altLang="ja-JP" sz="2800" i="1" dirty="0" err="1">
                <a:solidFill>
                  <a:schemeClr val="tx1">
                    <a:lumMod val="75000"/>
                    <a:lumOff val="25000"/>
                  </a:schemeClr>
                </a:solidFill>
                <a:latin typeface="Constantia" charset="0"/>
              </a:rPr>
              <a:t>seiketsu</a:t>
            </a:r>
            <a:r>
              <a:rPr lang="en-US" altLang="ja-JP" sz="2800" i="1" dirty="0">
                <a:solidFill>
                  <a:schemeClr val="tx1">
                    <a:lumMod val="75000"/>
                    <a:lumOff val="25000"/>
                  </a:schemeClr>
                </a:solidFill>
                <a:latin typeface="Constantia" charset="0"/>
              </a:rPr>
              <a:t> </a:t>
            </a:r>
            <a:r>
              <a:rPr lang="en-US" altLang="ja-JP" sz="2800" dirty="0">
                <a:solidFill>
                  <a:schemeClr val="tx1">
                    <a:lumMod val="75000"/>
                    <a:lumOff val="25000"/>
                  </a:schemeClr>
                </a:solidFill>
                <a:latin typeface="Constantia" charset="0"/>
              </a:rPr>
              <a:t>(standardize), and </a:t>
            </a:r>
            <a:r>
              <a:rPr lang="en-US" altLang="ja-JP" sz="2800" i="1" dirty="0" err="1">
                <a:solidFill>
                  <a:schemeClr val="tx1">
                    <a:lumMod val="75000"/>
                    <a:lumOff val="25000"/>
                  </a:schemeClr>
                </a:solidFill>
                <a:latin typeface="Constantia" charset="0"/>
              </a:rPr>
              <a:t>shitsuke</a:t>
            </a:r>
            <a:r>
              <a:rPr lang="en-US" altLang="ja-JP" sz="2800" i="1" dirty="0">
                <a:solidFill>
                  <a:schemeClr val="tx1">
                    <a:lumMod val="75000"/>
                    <a:lumOff val="25000"/>
                  </a:schemeClr>
                </a:solidFill>
                <a:latin typeface="Constantia" charset="0"/>
              </a:rPr>
              <a:t> </a:t>
            </a:r>
            <a:r>
              <a:rPr lang="en-US" altLang="ja-JP" sz="2800" dirty="0">
                <a:solidFill>
                  <a:schemeClr val="tx1">
                    <a:lumMod val="75000"/>
                    <a:lumOff val="25000"/>
                  </a:schemeClr>
                </a:solidFill>
                <a:latin typeface="Constantia" charset="0"/>
              </a:rPr>
              <a:t>(sustain). </a:t>
            </a:r>
          </a:p>
          <a:p>
            <a:pPr fontAlgn="auto">
              <a:lnSpc>
                <a:spcPct val="90000"/>
              </a:lnSpc>
              <a:spcAft>
                <a:spcPts val="0"/>
              </a:spcAft>
              <a:buFont typeface="Wingdings" pitchFamily="2" charset="2"/>
              <a:buChar char="v"/>
              <a:defRPr/>
            </a:pPr>
            <a:r>
              <a:rPr lang="en-US" sz="2800" dirty="0">
                <a:solidFill>
                  <a:schemeClr val="tx1">
                    <a:lumMod val="75000"/>
                    <a:lumOff val="25000"/>
                  </a:schemeClr>
                </a:solidFill>
                <a:latin typeface="Constantia" charset="0"/>
              </a:rPr>
              <a:t>Visual controls</a:t>
            </a:r>
          </a:p>
          <a:p>
            <a:pPr fontAlgn="auto">
              <a:lnSpc>
                <a:spcPct val="90000"/>
              </a:lnSpc>
              <a:spcAft>
                <a:spcPts val="0"/>
              </a:spcAft>
              <a:buFont typeface="Wingdings" pitchFamily="2" charset="2"/>
              <a:buChar char="v"/>
              <a:defRPr/>
            </a:pPr>
            <a:r>
              <a:rPr lang="en-US" sz="2800" dirty="0">
                <a:solidFill>
                  <a:schemeClr val="tx1">
                    <a:lumMod val="75000"/>
                    <a:lumOff val="25000"/>
                  </a:schemeClr>
                </a:solidFill>
                <a:latin typeface="Constantia" charset="0"/>
              </a:rPr>
              <a:t>Efficient layout and standardized work</a:t>
            </a:r>
          </a:p>
          <a:p>
            <a:pPr fontAlgn="auto">
              <a:lnSpc>
                <a:spcPct val="90000"/>
              </a:lnSpc>
              <a:spcAft>
                <a:spcPts val="0"/>
              </a:spcAft>
              <a:buFont typeface="Wingdings" pitchFamily="2" charset="2"/>
              <a:buChar char="v"/>
              <a:defRPr/>
            </a:pPr>
            <a:r>
              <a:rPr lang="en-US" sz="2800" dirty="0">
                <a:solidFill>
                  <a:schemeClr val="tx1">
                    <a:lumMod val="75000"/>
                    <a:lumOff val="25000"/>
                  </a:schemeClr>
                </a:solidFill>
                <a:latin typeface="Constantia" charset="0"/>
              </a:rPr>
              <a:t>Pull production</a:t>
            </a:r>
          </a:p>
          <a:p>
            <a:pPr fontAlgn="auto">
              <a:lnSpc>
                <a:spcPct val="90000"/>
              </a:lnSpc>
              <a:spcAft>
                <a:spcPts val="0"/>
              </a:spcAft>
              <a:buFont typeface="Wingdings" pitchFamily="2" charset="2"/>
              <a:buChar char="v"/>
              <a:defRPr/>
            </a:pPr>
            <a:r>
              <a:rPr lang="en-US" sz="2800" dirty="0">
                <a:solidFill>
                  <a:schemeClr val="tx1">
                    <a:lumMod val="75000"/>
                    <a:lumOff val="25000"/>
                  </a:schemeClr>
                </a:solidFill>
                <a:latin typeface="Constantia" charset="0"/>
              </a:rPr>
              <a:t>Single minute exchange of dies (SMED)</a:t>
            </a:r>
          </a:p>
          <a:p>
            <a:pPr fontAlgn="auto">
              <a:lnSpc>
                <a:spcPct val="90000"/>
              </a:lnSpc>
              <a:spcAft>
                <a:spcPts val="0"/>
              </a:spcAft>
              <a:buFont typeface="Wingdings" pitchFamily="2" charset="2"/>
              <a:buChar char="v"/>
              <a:defRPr/>
            </a:pPr>
            <a:r>
              <a:rPr lang="en-US" sz="2800" dirty="0">
                <a:solidFill>
                  <a:schemeClr val="tx1">
                    <a:lumMod val="75000"/>
                    <a:lumOff val="25000"/>
                  </a:schemeClr>
                </a:solidFill>
                <a:latin typeface="Constantia" charset="0"/>
              </a:rPr>
              <a:t>Total productive maintenance</a:t>
            </a:r>
          </a:p>
          <a:p>
            <a:pPr fontAlgn="auto">
              <a:lnSpc>
                <a:spcPct val="90000"/>
              </a:lnSpc>
              <a:spcAft>
                <a:spcPts val="0"/>
              </a:spcAft>
              <a:buFont typeface="Wingdings" pitchFamily="2" charset="2"/>
              <a:buChar char="v"/>
              <a:defRPr/>
            </a:pPr>
            <a:r>
              <a:rPr lang="en-US" sz="2800" dirty="0">
                <a:solidFill>
                  <a:schemeClr val="tx1">
                    <a:lumMod val="75000"/>
                    <a:lumOff val="25000"/>
                  </a:schemeClr>
                </a:solidFill>
                <a:latin typeface="Constantia" charset="0"/>
              </a:rPr>
              <a:t>Source inspection</a:t>
            </a:r>
          </a:p>
        </p:txBody>
      </p:sp>
      <p:sp>
        <p:nvSpPr>
          <p:cNvPr id="7373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DF40373E-C365-A04C-AB5B-E1971A1265B9}" type="slidenum">
              <a:rPr lang="en-US" sz="1200">
                <a:solidFill>
                  <a:srgbClr val="045C75"/>
                </a:solidFill>
              </a:rPr>
              <a:pPr/>
              <a:t>50</a:t>
            </a:fld>
            <a:endParaRPr lang="en-US" sz="1200">
              <a:solidFill>
                <a:srgbClr val="045C75"/>
              </a:solidFill>
            </a:endParaRPr>
          </a:p>
        </p:txBody>
      </p:sp>
    </p:spTree>
    <p:extLst>
      <p:ext uri="{BB962C8B-B14F-4D97-AF65-F5344CB8AC3E}">
        <p14:creationId xmlns:p14="http://schemas.microsoft.com/office/powerpoint/2010/main" val="42372803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n-US">
                <a:latin typeface="Calisto MT" charset="0"/>
              </a:rPr>
              <a:t>Lean Six Sigma (LSS)</a:t>
            </a:r>
          </a:p>
        </p:txBody>
      </p:sp>
      <p:sp>
        <p:nvSpPr>
          <p:cNvPr id="75778" name="Content Placeholder 2"/>
          <p:cNvSpPr>
            <a:spLocks noGrp="1"/>
          </p:cNvSpPr>
          <p:nvPr>
            <p:ph idx="1"/>
          </p:nvPr>
        </p:nvSpPr>
        <p:spPr>
          <a:xfrm>
            <a:off x="725489" y="2590800"/>
            <a:ext cx="7427912" cy="3568700"/>
          </a:xfrm>
        </p:spPr>
        <p:txBody>
          <a:bodyPr>
            <a:normAutofit lnSpcReduction="10000"/>
          </a:bodyPr>
          <a:lstStyle/>
          <a:p>
            <a:r>
              <a:rPr lang="en-US" sz="2800" dirty="0">
                <a:latin typeface="Constantia" charset="0"/>
              </a:rPr>
              <a:t> LSS can be defined as an integrated improvement approach to improve goods and </a:t>
            </a:r>
            <a:r>
              <a:rPr lang="en-US" sz="2800" dirty="0" smtClean="0">
                <a:latin typeface="Constantia" charset="0"/>
              </a:rPr>
              <a:t>services, </a:t>
            </a:r>
            <a:r>
              <a:rPr lang="en-US" sz="2800" dirty="0">
                <a:latin typeface="Constantia" charset="0"/>
              </a:rPr>
              <a:t>and operations efficiency by reducing defects, variation, and waste</a:t>
            </a:r>
            <a:r>
              <a:rPr lang="en-US" sz="2800" dirty="0" smtClean="0">
                <a:latin typeface="Constantia" charset="0"/>
              </a:rPr>
              <a:t>.</a:t>
            </a:r>
          </a:p>
          <a:p>
            <a:r>
              <a:rPr lang="en-US" sz="2800" dirty="0" smtClean="0">
                <a:latin typeface="Constantia" charset="0"/>
              </a:rPr>
              <a:t>Merger of Lean and Six Sigma tools</a:t>
            </a:r>
          </a:p>
          <a:p>
            <a:r>
              <a:rPr lang="en-US" sz="2800" dirty="0" smtClean="0">
                <a:latin typeface="Constantia" charset="0"/>
              </a:rPr>
              <a:t>Both focused on customer requirements and real dollar savings</a:t>
            </a:r>
            <a:endParaRPr lang="en-US" sz="2800" dirty="0">
              <a:latin typeface="Constantia" charset="0"/>
            </a:endParaRPr>
          </a:p>
        </p:txBody>
      </p:sp>
      <p:sp>
        <p:nvSpPr>
          <p:cNvPr id="7577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6D4A6BDF-4C8A-8F49-9609-87EE6FC34DF3}" type="slidenum">
              <a:rPr lang="en-US" sz="1200">
                <a:solidFill>
                  <a:srgbClr val="045C75"/>
                </a:solidFill>
              </a:rPr>
              <a:pPr/>
              <a:t>51</a:t>
            </a:fld>
            <a:endParaRPr lang="en-US" sz="1200">
              <a:solidFill>
                <a:srgbClr val="045C75"/>
              </a:solidFill>
            </a:endParaRPr>
          </a:p>
        </p:txBody>
      </p:sp>
    </p:spTree>
    <p:extLst>
      <p:ext uri="{BB962C8B-B14F-4D97-AF65-F5344CB8AC3E}">
        <p14:creationId xmlns:p14="http://schemas.microsoft.com/office/powerpoint/2010/main" val="10308552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762000" y="533400"/>
            <a:ext cx="7691438" cy="1143000"/>
          </a:xfrm>
        </p:spPr>
        <p:txBody>
          <a:bodyPr/>
          <a:lstStyle/>
          <a:p>
            <a:r>
              <a:rPr lang="en-US">
                <a:latin typeface="Calisto MT" charset="0"/>
              </a:rPr>
              <a:t>Breakthrough Improvement </a:t>
            </a:r>
          </a:p>
        </p:txBody>
      </p:sp>
      <p:sp>
        <p:nvSpPr>
          <p:cNvPr id="76802" name="Rectangle 3"/>
          <p:cNvSpPr>
            <a:spLocks noGrp="1" noChangeArrowheads="1"/>
          </p:cNvSpPr>
          <p:nvPr>
            <p:ph idx="1"/>
          </p:nvPr>
        </p:nvSpPr>
        <p:spPr>
          <a:xfrm>
            <a:off x="609600" y="2590800"/>
            <a:ext cx="8229600" cy="3657600"/>
          </a:xfrm>
        </p:spPr>
        <p:txBody>
          <a:bodyPr>
            <a:normAutofit/>
          </a:bodyPr>
          <a:lstStyle/>
          <a:p>
            <a:r>
              <a:rPr lang="en-US" sz="2800" dirty="0">
                <a:latin typeface="Constantia" charset="0"/>
              </a:rPr>
              <a:t>Discontinuous, rather than gradual, change</a:t>
            </a:r>
          </a:p>
          <a:p>
            <a:r>
              <a:rPr lang="en-US" sz="2800" dirty="0">
                <a:latin typeface="Constantia" charset="0"/>
              </a:rPr>
              <a:t>Breakthrough improvements result from innovative and creative thinking; often these are motivated by </a:t>
            </a:r>
            <a:r>
              <a:rPr lang="en-US" sz="2800" dirty="0">
                <a:solidFill>
                  <a:srgbClr val="0F6FC6"/>
                </a:solidFill>
                <a:latin typeface="Constantia" charset="0"/>
              </a:rPr>
              <a:t>stretch goals</a:t>
            </a:r>
          </a:p>
          <a:p>
            <a:r>
              <a:rPr lang="en-US" sz="2800" dirty="0">
                <a:latin typeface="Constantia" charset="0"/>
              </a:rPr>
              <a:t>Facilitated by benchmarking and reengineering</a:t>
            </a:r>
            <a:endParaRPr lang="en-US" sz="2800" dirty="0">
              <a:solidFill>
                <a:srgbClr val="0F6FC6"/>
              </a:solidFill>
              <a:latin typeface="Constantia" charset="0"/>
            </a:endParaRPr>
          </a:p>
        </p:txBody>
      </p:sp>
      <p:sp>
        <p:nvSpPr>
          <p:cNvPr id="7680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D86154BA-D1C2-A74A-983E-C52D9A1C74E1}" type="slidenum">
              <a:rPr lang="en-US" sz="1200">
                <a:solidFill>
                  <a:srgbClr val="045C75"/>
                </a:solidFill>
              </a:rPr>
              <a:pPr/>
              <a:t>52</a:t>
            </a:fld>
            <a:endParaRPr lang="en-US" sz="1200">
              <a:solidFill>
                <a:srgbClr val="045C75"/>
              </a:solidFill>
            </a:endParaRPr>
          </a:p>
        </p:txBody>
      </p:sp>
    </p:spTree>
    <p:extLst>
      <p:ext uri="{BB962C8B-B14F-4D97-AF65-F5344CB8AC3E}">
        <p14:creationId xmlns:p14="http://schemas.microsoft.com/office/powerpoint/2010/main" val="21168551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lstStyle/>
          <a:p>
            <a:r>
              <a:rPr lang="en-US">
                <a:latin typeface="Calisto MT" charset="0"/>
              </a:rPr>
              <a:t>Benchmarking</a:t>
            </a:r>
          </a:p>
        </p:txBody>
      </p:sp>
      <p:sp>
        <p:nvSpPr>
          <p:cNvPr id="90114" name="Rectangle 3"/>
          <p:cNvSpPr>
            <a:spLocks noGrp="1" noChangeArrowheads="1"/>
          </p:cNvSpPr>
          <p:nvPr>
            <p:ph idx="1"/>
          </p:nvPr>
        </p:nvSpPr>
        <p:spPr/>
        <p:txBody>
          <a:bodyPr rtlCol="0">
            <a:normAutofit fontScale="85000" lnSpcReduction="10000"/>
          </a:bodyPr>
          <a:lstStyle/>
          <a:p>
            <a:pPr fontAlgn="auto">
              <a:spcAft>
                <a:spcPts val="0"/>
              </a:spcAft>
              <a:buFont typeface="Wingdings" pitchFamily="2" charset="2"/>
              <a:buChar char="v"/>
              <a:defRPr/>
            </a:pPr>
            <a:r>
              <a:rPr lang="en-US" sz="3200" dirty="0">
                <a:solidFill>
                  <a:srgbClr val="2397E2"/>
                </a:solidFill>
                <a:latin typeface="Constantia" charset="0"/>
              </a:rPr>
              <a:t>Benchmarking </a:t>
            </a:r>
            <a:r>
              <a:rPr lang="en-US" sz="3200" dirty="0">
                <a:solidFill>
                  <a:schemeClr val="tx1">
                    <a:lumMod val="75000"/>
                    <a:lumOff val="25000"/>
                  </a:schemeClr>
                </a:solidFill>
                <a:latin typeface="Constantia" charset="0"/>
              </a:rPr>
              <a:t>– </a:t>
            </a:r>
            <a:r>
              <a:rPr lang="en-US" sz="3200" dirty="0" smtClean="0">
                <a:solidFill>
                  <a:schemeClr val="tx1">
                    <a:lumMod val="75000"/>
                    <a:lumOff val="25000"/>
                  </a:schemeClr>
                </a:solidFill>
                <a:latin typeface="Constantia" charset="0"/>
              </a:rPr>
              <a:t>“</a:t>
            </a:r>
            <a:r>
              <a:rPr lang="en-US" altLang="ja-JP" sz="3200" dirty="0" smtClean="0">
                <a:solidFill>
                  <a:schemeClr val="tx1">
                    <a:lumMod val="75000"/>
                    <a:lumOff val="25000"/>
                  </a:schemeClr>
                </a:solidFill>
                <a:latin typeface="Constantia" charset="0"/>
              </a:rPr>
              <a:t>the </a:t>
            </a:r>
            <a:r>
              <a:rPr lang="en-US" altLang="ja-JP" sz="3200" dirty="0">
                <a:solidFill>
                  <a:schemeClr val="tx1">
                    <a:lumMod val="75000"/>
                    <a:lumOff val="25000"/>
                  </a:schemeClr>
                </a:solidFill>
                <a:latin typeface="Constantia" charset="0"/>
              </a:rPr>
              <a:t>search of industry best practices that lead to superior performance.</a:t>
            </a:r>
            <a:r>
              <a:rPr lang="ja-JP" altLang="en-US" sz="3200" dirty="0">
                <a:solidFill>
                  <a:schemeClr val="tx1">
                    <a:lumMod val="75000"/>
                    <a:lumOff val="25000"/>
                  </a:schemeClr>
                </a:solidFill>
                <a:latin typeface="Constantia" charset="0"/>
              </a:rPr>
              <a:t>”</a:t>
            </a:r>
            <a:endParaRPr lang="en-US" altLang="ja-JP" sz="3200" dirty="0">
              <a:solidFill>
                <a:schemeClr val="tx1">
                  <a:lumMod val="75000"/>
                  <a:lumOff val="25000"/>
                </a:schemeClr>
              </a:solidFill>
              <a:latin typeface="Constantia" charset="0"/>
            </a:endParaRPr>
          </a:p>
          <a:p>
            <a:pPr fontAlgn="auto">
              <a:spcAft>
                <a:spcPts val="0"/>
              </a:spcAft>
              <a:buFont typeface="Wingdings" pitchFamily="2" charset="2"/>
              <a:buChar char="v"/>
              <a:defRPr/>
            </a:pPr>
            <a:r>
              <a:rPr lang="en-US" sz="3200" dirty="0">
                <a:solidFill>
                  <a:srgbClr val="2397E2"/>
                </a:solidFill>
                <a:latin typeface="Constantia" charset="0"/>
              </a:rPr>
              <a:t>Best practices </a:t>
            </a:r>
            <a:r>
              <a:rPr lang="en-US" sz="3200" dirty="0">
                <a:solidFill>
                  <a:schemeClr val="tx1">
                    <a:lumMod val="75000"/>
                    <a:lumOff val="25000"/>
                  </a:schemeClr>
                </a:solidFill>
                <a:latin typeface="Constantia" charset="0"/>
              </a:rPr>
              <a:t>– approaches that produce exceptional results, are usually innovative in terms of the use of technology or human resources, and are recognized by customers or industry experts.</a:t>
            </a:r>
          </a:p>
        </p:txBody>
      </p:sp>
      <p:sp>
        <p:nvSpPr>
          <p:cNvPr id="7885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B9CBD78D-BE86-D34F-9389-E92DB5EF3014}" type="slidenum">
              <a:rPr lang="en-US" sz="1200">
                <a:solidFill>
                  <a:srgbClr val="045C75"/>
                </a:solidFill>
              </a:rPr>
              <a:pPr/>
              <a:t>53</a:t>
            </a:fld>
            <a:endParaRPr lang="en-US" sz="1200">
              <a:solidFill>
                <a:srgbClr val="045C75"/>
              </a:solidFill>
            </a:endParaRPr>
          </a:p>
        </p:txBody>
      </p:sp>
    </p:spTree>
    <p:extLst>
      <p:ext uri="{BB962C8B-B14F-4D97-AF65-F5344CB8AC3E}">
        <p14:creationId xmlns:p14="http://schemas.microsoft.com/office/powerpoint/2010/main" val="17926353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a:xfrm>
            <a:off x="457200" y="304800"/>
            <a:ext cx="8229600" cy="1047750"/>
          </a:xfrm>
        </p:spPr>
        <p:txBody>
          <a:bodyPr/>
          <a:lstStyle/>
          <a:p>
            <a:r>
              <a:rPr lang="en-US">
                <a:latin typeface="Calisto MT" charset="0"/>
              </a:rPr>
              <a:t>Types of Benchmarking</a:t>
            </a:r>
          </a:p>
        </p:txBody>
      </p:sp>
      <p:sp>
        <p:nvSpPr>
          <p:cNvPr id="92162" name="Rectangle 3"/>
          <p:cNvSpPr>
            <a:spLocks noGrp="1" noChangeArrowheads="1"/>
          </p:cNvSpPr>
          <p:nvPr>
            <p:ph idx="1"/>
          </p:nvPr>
        </p:nvSpPr>
        <p:spPr>
          <a:xfrm>
            <a:off x="685800" y="2590800"/>
            <a:ext cx="8077200" cy="3581400"/>
          </a:xfrm>
        </p:spPr>
        <p:txBody>
          <a:bodyPr rtlCol="0">
            <a:normAutofit fontScale="85000" lnSpcReduction="20000"/>
          </a:bodyPr>
          <a:lstStyle/>
          <a:p>
            <a:pPr fontAlgn="auto">
              <a:lnSpc>
                <a:spcPct val="110000"/>
              </a:lnSpc>
              <a:spcAft>
                <a:spcPts val="0"/>
              </a:spcAft>
              <a:buFont typeface="Wingdings" pitchFamily="2" charset="2"/>
              <a:buChar char="v"/>
              <a:defRPr/>
            </a:pPr>
            <a:r>
              <a:rPr lang="en-US" sz="2800" dirty="0">
                <a:solidFill>
                  <a:srgbClr val="2397E2"/>
                </a:solidFill>
                <a:latin typeface="Constantia" charset="0"/>
              </a:rPr>
              <a:t>Competitive benchmarking </a:t>
            </a:r>
            <a:r>
              <a:rPr lang="en-US" sz="2800" dirty="0">
                <a:solidFill>
                  <a:schemeClr val="tx1">
                    <a:lumMod val="75000"/>
                    <a:lumOff val="25000"/>
                  </a:schemeClr>
                </a:solidFill>
                <a:latin typeface="Constantia" charset="0"/>
              </a:rPr>
              <a:t>- studying products, processes, or business performance of competitors in the same industry to compare pricing, technical quality, features, and other quality or performance characteristics of products and services. </a:t>
            </a:r>
          </a:p>
          <a:p>
            <a:pPr fontAlgn="auto">
              <a:lnSpc>
                <a:spcPct val="110000"/>
              </a:lnSpc>
              <a:spcAft>
                <a:spcPts val="0"/>
              </a:spcAft>
              <a:buFont typeface="Wingdings" pitchFamily="2" charset="2"/>
              <a:buChar char="v"/>
              <a:defRPr/>
            </a:pPr>
            <a:r>
              <a:rPr lang="en-US" sz="2800" dirty="0">
                <a:solidFill>
                  <a:srgbClr val="2397E2"/>
                </a:solidFill>
                <a:latin typeface="Constantia" charset="0"/>
              </a:rPr>
              <a:t>Process benchmarking </a:t>
            </a:r>
            <a:r>
              <a:rPr lang="en-US" sz="2800" dirty="0">
                <a:solidFill>
                  <a:schemeClr val="tx1">
                    <a:lumMod val="75000"/>
                    <a:lumOff val="25000"/>
                  </a:schemeClr>
                </a:solidFill>
                <a:latin typeface="Constantia" charset="0"/>
              </a:rPr>
              <a:t>– focus on key work processes</a:t>
            </a:r>
          </a:p>
          <a:p>
            <a:pPr fontAlgn="auto">
              <a:lnSpc>
                <a:spcPct val="110000"/>
              </a:lnSpc>
              <a:spcAft>
                <a:spcPts val="0"/>
              </a:spcAft>
              <a:buFont typeface="Wingdings" pitchFamily="2" charset="2"/>
              <a:buChar char="v"/>
              <a:defRPr/>
            </a:pPr>
            <a:r>
              <a:rPr lang="en-US" sz="2800" dirty="0">
                <a:solidFill>
                  <a:srgbClr val="2397E2"/>
                </a:solidFill>
                <a:latin typeface="Constantia" charset="0"/>
              </a:rPr>
              <a:t>Strategic benchmarking </a:t>
            </a:r>
            <a:r>
              <a:rPr lang="en-US" sz="2800" dirty="0">
                <a:solidFill>
                  <a:schemeClr val="tx1">
                    <a:lumMod val="75000"/>
                    <a:lumOff val="25000"/>
                  </a:schemeClr>
                </a:solidFill>
                <a:latin typeface="Constantia" charset="0"/>
              </a:rPr>
              <a:t>– focus on how companies compete and strategies that lead to competitive advantage </a:t>
            </a:r>
          </a:p>
        </p:txBody>
      </p:sp>
      <p:sp>
        <p:nvSpPr>
          <p:cNvPr id="8089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C9EE48F1-155C-F34A-B403-707C33A7798E}" type="slidenum">
              <a:rPr lang="en-US" sz="1200">
                <a:solidFill>
                  <a:srgbClr val="045C75"/>
                </a:solidFill>
              </a:rPr>
              <a:pPr/>
              <a:t>54</a:t>
            </a:fld>
            <a:endParaRPr lang="en-US" sz="1200">
              <a:solidFill>
                <a:srgbClr val="045C75"/>
              </a:solidFill>
            </a:endParaRPr>
          </a:p>
        </p:txBody>
      </p:sp>
    </p:spTree>
    <p:extLst>
      <p:ext uri="{BB962C8B-B14F-4D97-AF65-F5344CB8AC3E}">
        <p14:creationId xmlns:p14="http://schemas.microsoft.com/office/powerpoint/2010/main" val="17754707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lstStyle/>
          <a:p>
            <a:r>
              <a:rPr lang="en-US">
                <a:latin typeface="Calisto MT" charset="0"/>
              </a:rPr>
              <a:t>Benchmarking Process </a:t>
            </a:r>
          </a:p>
        </p:txBody>
      </p:sp>
      <p:sp>
        <p:nvSpPr>
          <p:cNvPr id="94210" name="Rectangle 3"/>
          <p:cNvSpPr>
            <a:spLocks noGrp="1" noChangeArrowheads="1"/>
          </p:cNvSpPr>
          <p:nvPr>
            <p:ph idx="1"/>
          </p:nvPr>
        </p:nvSpPr>
        <p:spPr/>
        <p:txBody>
          <a:bodyPr rtlCol="0">
            <a:normAutofit fontScale="85000" lnSpcReduction="20000"/>
          </a:bodyPr>
          <a:lstStyle/>
          <a:p>
            <a:pPr marL="609600" indent="-609600" fontAlgn="auto">
              <a:spcAft>
                <a:spcPts val="0"/>
              </a:spcAft>
              <a:buFont typeface="Wingdings" charset="0"/>
              <a:buAutoNum type="arabicPeriod"/>
              <a:defRPr/>
            </a:pPr>
            <a:r>
              <a:rPr lang="en-US" sz="2800">
                <a:solidFill>
                  <a:schemeClr val="tx1">
                    <a:lumMod val="75000"/>
                    <a:lumOff val="25000"/>
                  </a:schemeClr>
                </a:solidFill>
                <a:latin typeface="Constantia" charset="0"/>
              </a:rPr>
              <a:t>Determine what to benchmark</a:t>
            </a:r>
          </a:p>
          <a:p>
            <a:pPr marL="609600" indent="-609600" fontAlgn="auto">
              <a:spcAft>
                <a:spcPts val="0"/>
              </a:spcAft>
              <a:buFont typeface="Wingdings" charset="0"/>
              <a:buAutoNum type="arabicPeriod"/>
              <a:defRPr/>
            </a:pPr>
            <a:r>
              <a:rPr lang="en-US" sz="2800">
                <a:solidFill>
                  <a:schemeClr val="tx1">
                    <a:lumMod val="75000"/>
                    <a:lumOff val="25000"/>
                  </a:schemeClr>
                </a:solidFill>
                <a:latin typeface="Constantia" charset="0"/>
              </a:rPr>
              <a:t>Identify key performance indicators to measure</a:t>
            </a:r>
          </a:p>
          <a:p>
            <a:pPr marL="609600" indent="-609600" fontAlgn="auto">
              <a:spcAft>
                <a:spcPts val="0"/>
              </a:spcAft>
              <a:buFont typeface="Wingdings" charset="0"/>
              <a:buAutoNum type="arabicPeriod"/>
              <a:defRPr/>
            </a:pPr>
            <a:r>
              <a:rPr lang="en-US" sz="2800">
                <a:solidFill>
                  <a:schemeClr val="tx1">
                    <a:lumMod val="75000"/>
                    <a:lumOff val="25000"/>
                  </a:schemeClr>
                </a:solidFill>
                <a:latin typeface="Constantia" charset="0"/>
              </a:rPr>
              <a:t>Identify the best-in-class companies</a:t>
            </a:r>
          </a:p>
          <a:p>
            <a:pPr marL="609600" indent="-609600" fontAlgn="auto">
              <a:spcAft>
                <a:spcPts val="0"/>
              </a:spcAft>
              <a:buFont typeface="Wingdings" charset="0"/>
              <a:buAutoNum type="arabicPeriod"/>
              <a:defRPr/>
            </a:pPr>
            <a:r>
              <a:rPr lang="en-US" sz="2800">
                <a:solidFill>
                  <a:schemeClr val="tx1">
                    <a:lumMod val="75000"/>
                    <a:lumOff val="25000"/>
                  </a:schemeClr>
                </a:solidFill>
                <a:latin typeface="Constantia" charset="0"/>
              </a:rPr>
              <a:t>Measure the performance of best-in-class and compare to your own performance</a:t>
            </a:r>
          </a:p>
          <a:p>
            <a:pPr marL="609600" indent="-609600" fontAlgn="auto">
              <a:spcAft>
                <a:spcPts val="0"/>
              </a:spcAft>
              <a:buFont typeface="Wingdings" charset="0"/>
              <a:buAutoNum type="arabicPeriod"/>
              <a:defRPr/>
            </a:pPr>
            <a:r>
              <a:rPr lang="en-US" sz="2800">
                <a:solidFill>
                  <a:schemeClr val="tx1">
                    <a:lumMod val="75000"/>
                    <a:lumOff val="25000"/>
                  </a:schemeClr>
                </a:solidFill>
                <a:latin typeface="Constantia" charset="0"/>
              </a:rPr>
              <a:t>Define and take actions to meet or exceed the best performance</a:t>
            </a:r>
          </a:p>
        </p:txBody>
      </p:sp>
      <p:sp>
        <p:nvSpPr>
          <p:cNvPr id="829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39A47245-166C-0041-BB75-A7A62DBAA88B}" type="slidenum">
              <a:rPr lang="en-US" sz="1200">
                <a:solidFill>
                  <a:srgbClr val="045C75"/>
                </a:solidFill>
              </a:rPr>
              <a:pPr/>
              <a:t>55</a:t>
            </a:fld>
            <a:endParaRPr lang="en-US" sz="1200">
              <a:solidFill>
                <a:srgbClr val="045C75"/>
              </a:solidFill>
            </a:endParaRPr>
          </a:p>
        </p:txBody>
      </p:sp>
    </p:spTree>
    <p:extLst>
      <p:ext uri="{BB962C8B-B14F-4D97-AF65-F5344CB8AC3E}">
        <p14:creationId xmlns:p14="http://schemas.microsoft.com/office/powerpoint/2010/main" val="32613949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lstStyle/>
          <a:p>
            <a:r>
              <a:rPr lang="en-US">
                <a:latin typeface="Calisto MT" charset="0"/>
              </a:rPr>
              <a:t>Reengineering</a:t>
            </a:r>
          </a:p>
        </p:txBody>
      </p:sp>
      <p:sp>
        <p:nvSpPr>
          <p:cNvPr id="84994" name="Rectangle 3"/>
          <p:cNvSpPr>
            <a:spLocks noGrp="1" noChangeArrowheads="1"/>
          </p:cNvSpPr>
          <p:nvPr>
            <p:ph idx="1"/>
          </p:nvPr>
        </p:nvSpPr>
        <p:spPr>
          <a:xfrm>
            <a:off x="685800" y="2590800"/>
            <a:ext cx="8153400" cy="3124200"/>
          </a:xfrm>
        </p:spPr>
        <p:txBody>
          <a:bodyPr/>
          <a:lstStyle/>
          <a:p>
            <a:r>
              <a:rPr lang="en-US" sz="3200" dirty="0">
                <a:solidFill>
                  <a:srgbClr val="2397E2"/>
                </a:solidFill>
                <a:latin typeface="Constantia" charset="0"/>
              </a:rPr>
              <a:t>Reengineering </a:t>
            </a:r>
            <a:r>
              <a:rPr lang="en-US" sz="3200" dirty="0">
                <a:latin typeface="Constantia" charset="0"/>
              </a:rPr>
              <a:t>– the fundamental rethinking and radical redesign of business processes to achieve dramatic improvements in critical, contemporary measures of performance, such as cost, quality, service, and speed.</a:t>
            </a:r>
          </a:p>
        </p:txBody>
      </p:sp>
      <p:sp>
        <p:nvSpPr>
          <p:cNvPr id="8499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2AD66DA1-CF67-474A-852E-D6E9AF694F9C}" type="slidenum">
              <a:rPr lang="en-US" sz="1200">
                <a:solidFill>
                  <a:srgbClr val="045C75"/>
                </a:solidFill>
              </a:rPr>
              <a:pPr/>
              <a:t>56</a:t>
            </a:fld>
            <a:endParaRPr lang="en-US" sz="1200">
              <a:solidFill>
                <a:srgbClr val="045C75"/>
              </a:solidFill>
            </a:endParaRPr>
          </a:p>
        </p:txBody>
      </p:sp>
    </p:spTree>
    <p:extLst>
      <p:ext uri="{BB962C8B-B14F-4D97-AF65-F5344CB8AC3E}">
        <p14:creationId xmlns:p14="http://schemas.microsoft.com/office/powerpoint/2010/main" val="5314397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457200" y="533400"/>
            <a:ext cx="8229600" cy="1428750"/>
          </a:xfrm>
        </p:spPr>
        <p:txBody>
          <a:bodyPr/>
          <a:lstStyle/>
          <a:p>
            <a:r>
              <a:rPr lang="en-US" sz="4500" dirty="0">
                <a:latin typeface="Calisto MT" charset="0"/>
              </a:rPr>
              <a:t>Organizational Issues in Process Improvement</a:t>
            </a:r>
          </a:p>
        </p:txBody>
      </p:sp>
      <p:sp>
        <p:nvSpPr>
          <p:cNvPr id="89090" name="Rectangle 3"/>
          <p:cNvSpPr>
            <a:spLocks noGrp="1" noChangeArrowheads="1"/>
          </p:cNvSpPr>
          <p:nvPr>
            <p:ph idx="1"/>
          </p:nvPr>
        </p:nvSpPr>
        <p:spPr>
          <a:xfrm>
            <a:off x="762000" y="2590800"/>
            <a:ext cx="7924800" cy="3733800"/>
          </a:xfrm>
        </p:spPr>
        <p:txBody>
          <a:bodyPr/>
          <a:lstStyle/>
          <a:p>
            <a:r>
              <a:rPr lang="en-US" sz="3200" dirty="0">
                <a:latin typeface="Constantia" charset="0"/>
              </a:rPr>
              <a:t>Resistance to change</a:t>
            </a:r>
          </a:p>
          <a:p>
            <a:r>
              <a:rPr lang="en-US" sz="3200" dirty="0">
                <a:latin typeface="Constantia" charset="0"/>
              </a:rPr>
              <a:t>Top management support</a:t>
            </a:r>
          </a:p>
          <a:p>
            <a:r>
              <a:rPr lang="en-US" sz="3200" dirty="0">
                <a:latin typeface="Constantia" charset="0"/>
              </a:rPr>
              <a:t>Diversity of human resources </a:t>
            </a:r>
          </a:p>
          <a:p>
            <a:r>
              <a:rPr lang="en-US" sz="3200" dirty="0">
                <a:latin typeface="Constantia" charset="0"/>
              </a:rPr>
              <a:t>Methodological rigor</a:t>
            </a:r>
          </a:p>
          <a:p>
            <a:r>
              <a:rPr lang="en-US" sz="3200" dirty="0">
                <a:latin typeface="Constantia" charset="0"/>
              </a:rPr>
              <a:t>Payoffs and benefits</a:t>
            </a:r>
          </a:p>
        </p:txBody>
      </p:sp>
      <p:sp>
        <p:nvSpPr>
          <p:cNvPr id="8909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CAC2171D-96F5-FD4D-8875-2BB5EDA0EB98}" type="slidenum">
              <a:rPr lang="en-US" sz="1200">
                <a:solidFill>
                  <a:srgbClr val="045C75"/>
                </a:solidFill>
              </a:rPr>
              <a:pPr/>
              <a:t>57</a:t>
            </a:fld>
            <a:endParaRPr lang="en-US" sz="1200">
              <a:solidFill>
                <a:srgbClr val="045C75"/>
              </a:solidFill>
            </a:endParaRPr>
          </a:p>
        </p:txBody>
      </p:sp>
    </p:spTree>
    <p:extLst>
      <p:ext uri="{BB962C8B-B14F-4D97-AF65-F5344CB8AC3E}">
        <p14:creationId xmlns:p14="http://schemas.microsoft.com/office/powerpoint/2010/main" val="37848682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a:xfrm>
            <a:off x="533400" y="533400"/>
            <a:ext cx="8229600" cy="742950"/>
          </a:xfrm>
        </p:spPr>
        <p:txBody>
          <a:bodyPr/>
          <a:lstStyle/>
          <a:p>
            <a:r>
              <a:rPr lang="en-US">
                <a:latin typeface="Calisto MT" charset="0"/>
              </a:rPr>
              <a:t>Creativity and Innovation</a:t>
            </a:r>
          </a:p>
        </p:txBody>
      </p:sp>
      <p:sp>
        <p:nvSpPr>
          <p:cNvPr id="91138" name="Content Placeholder 2"/>
          <p:cNvSpPr>
            <a:spLocks noGrp="1"/>
          </p:cNvSpPr>
          <p:nvPr>
            <p:ph idx="1"/>
          </p:nvPr>
        </p:nvSpPr>
        <p:spPr>
          <a:xfrm>
            <a:off x="457200" y="2438400"/>
            <a:ext cx="8229600" cy="3810000"/>
          </a:xfrm>
        </p:spPr>
        <p:txBody>
          <a:bodyPr/>
          <a:lstStyle/>
          <a:p>
            <a:r>
              <a:rPr lang="en-US" sz="2400" dirty="0" smtClean="0">
                <a:latin typeface="Constantia" charset="0"/>
              </a:rPr>
              <a:t>Creativity </a:t>
            </a:r>
            <a:r>
              <a:rPr lang="en-US" sz="2400" dirty="0">
                <a:latin typeface="Constantia" charset="0"/>
              </a:rPr>
              <a:t>and innovation are fundamental to improving both products and processes: </a:t>
            </a:r>
          </a:p>
          <a:p>
            <a:pPr lvl="1"/>
            <a:r>
              <a:rPr lang="en-US" dirty="0">
                <a:latin typeface="Constantia" charset="0"/>
              </a:rPr>
              <a:t>better respond to customer needs, particularly the </a:t>
            </a:r>
            <a:r>
              <a:rPr lang="en-US" b="1" dirty="0">
                <a:latin typeface="Constantia" charset="0"/>
              </a:rPr>
              <a:t>“</a:t>
            </a:r>
            <a:r>
              <a:rPr lang="en-US" altLang="ja-JP" dirty="0">
                <a:latin typeface="Constantia" charset="0"/>
              </a:rPr>
              <a:t> exciters/delighters</a:t>
            </a:r>
            <a:r>
              <a:rPr lang="en-US" b="1" dirty="0">
                <a:latin typeface="Constantia" charset="0"/>
              </a:rPr>
              <a:t>”</a:t>
            </a:r>
            <a:r>
              <a:rPr lang="en-US" altLang="ja-JP" dirty="0">
                <a:latin typeface="Constantia" charset="0"/>
              </a:rPr>
              <a:t> that customers cannot articulate, and to develop the products and services that will position an organization strategically ahead of its competitors.</a:t>
            </a:r>
          </a:p>
          <a:p>
            <a:pPr lvl="1"/>
            <a:r>
              <a:rPr lang="en-US" dirty="0">
                <a:latin typeface="Constantia" charset="0"/>
              </a:rPr>
              <a:t>support continuous improvement efforts, for example, to identify and refine unique and creative solutions to problems.</a:t>
            </a:r>
          </a:p>
          <a:p>
            <a:pPr lvl="1"/>
            <a:r>
              <a:rPr lang="en-US" dirty="0">
                <a:latin typeface="Constantia" charset="0"/>
              </a:rPr>
              <a:t>motivate employees more than any extrinsic reward</a:t>
            </a:r>
          </a:p>
        </p:txBody>
      </p:sp>
      <p:sp>
        <p:nvSpPr>
          <p:cNvPr id="911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E13976C7-F81E-B446-8AB7-BF2991A537D4}" type="slidenum">
              <a:rPr lang="en-US" sz="1200">
                <a:solidFill>
                  <a:srgbClr val="045C75"/>
                </a:solidFill>
              </a:rPr>
              <a:pPr/>
              <a:t>58</a:t>
            </a:fld>
            <a:endParaRPr lang="en-US" sz="1200">
              <a:solidFill>
                <a:srgbClr val="045C75"/>
              </a:solidFill>
            </a:endParaRPr>
          </a:p>
        </p:txBody>
      </p:sp>
    </p:spTree>
    <p:extLst>
      <p:ext uri="{BB962C8B-B14F-4D97-AF65-F5344CB8AC3E}">
        <p14:creationId xmlns:p14="http://schemas.microsoft.com/office/powerpoint/2010/main" val="35086270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a:xfrm>
            <a:off x="457200" y="381000"/>
            <a:ext cx="8229600" cy="971550"/>
          </a:xfrm>
        </p:spPr>
        <p:txBody>
          <a:bodyPr/>
          <a:lstStyle/>
          <a:p>
            <a:r>
              <a:rPr lang="en-US">
                <a:latin typeface="Calisto MT" charset="0"/>
              </a:rPr>
              <a:t>Fostering Creativity</a:t>
            </a:r>
          </a:p>
        </p:txBody>
      </p:sp>
      <p:sp>
        <p:nvSpPr>
          <p:cNvPr id="102402" name="Rectangle 3"/>
          <p:cNvSpPr>
            <a:spLocks noGrp="1" noChangeArrowheads="1"/>
          </p:cNvSpPr>
          <p:nvPr>
            <p:ph idx="1"/>
          </p:nvPr>
        </p:nvSpPr>
        <p:spPr>
          <a:xfrm>
            <a:off x="609600" y="2438400"/>
            <a:ext cx="8077200" cy="4038600"/>
          </a:xfrm>
        </p:spPr>
        <p:txBody>
          <a:bodyPr rtlCol="0">
            <a:normAutofit fontScale="92500" lnSpcReduction="20000"/>
          </a:bodyPr>
          <a:lstStyle/>
          <a:p>
            <a:pPr fontAlgn="auto">
              <a:lnSpc>
                <a:spcPct val="110000"/>
              </a:lnSpc>
              <a:spcBef>
                <a:spcPts val="800"/>
              </a:spcBef>
              <a:spcAft>
                <a:spcPts val="0"/>
              </a:spcAft>
              <a:buFont typeface="Wingdings" pitchFamily="2" charset="2"/>
              <a:buChar char="v"/>
              <a:defRPr/>
            </a:pPr>
            <a:r>
              <a:rPr lang="en-US" sz="2400" dirty="0">
                <a:solidFill>
                  <a:schemeClr val="tx1">
                    <a:lumMod val="75000"/>
                    <a:lumOff val="25000"/>
                  </a:schemeClr>
                </a:solidFill>
              </a:rPr>
              <a:t>Remove or reduce obstacles to creativity.</a:t>
            </a:r>
          </a:p>
          <a:p>
            <a:pPr fontAlgn="auto">
              <a:lnSpc>
                <a:spcPct val="110000"/>
              </a:lnSpc>
              <a:spcBef>
                <a:spcPts val="800"/>
              </a:spcBef>
              <a:spcAft>
                <a:spcPts val="0"/>
              </a:spcAft>
              <a:buFont typeface="Wingdings" pitchFamily="2" charset="2"/>
              <a:buChar char="v"/>
              <a:defRPr/>
            </a:pPr>
            <a:r>
              <a:rPr lang="en-US" sz="2400" dirty="0">
                <a:solidFill>
                  <a:schemeClr val="tx1">
                    <a:lumMod val="75000"/>
                    <a:lumOff val="25000"/>
                  </a:schemeClr>
                </a:solidFill>
              </a:rPr>
              <a:t>Match jobs to </a:t>
            </a:r>
            <a:r>
              <a:rPr lang="en-US" sz="2400" dirty="0" smtClean="0">
                <a:solidFill>
                  <a:schemeClr val="tx1">
                    <a:lumMod val="75000"/>
                    <a:lumOff val="25000"/>
                  </a:schemeClr>
                </a:solidFill>
              </a:rPr>
              <a:t>individuals’ </a:t>
            </a:r>
            <a:r>
              <a:rPr lang="en-US" altLang="ja-JP" sz="2400" dirty="0" smtClean="0">
                <a:solidFill>
                  <a:schemeClr val="tx1">
                    <a:lumMod val="75000"/>
                    <a:lumOff val="25000"/>
                  </a:schemeClr>
                </a:solidFill>
              </a:rPr>
              <a:t>creative </a:t>
            </a:r>
            <a:r>
              <a:rPr lang="en-US" altLang="ja-JP" sz="2400" dirty="0">
                <a:solidFill>
                  <a:schemeClr val="tx1">
                    <a:lumMod val="75000"/>
                    <a:lumOff val="25000"/>
                  </a:schemeClr>
                </a:solidFill>
              </a:rPr>
              <a:t>abilities.</a:t>
            </a:r>
          </a:p>
          <a:p>
            <a:pPr fontAlgn="auto">
              <a:lnSpc>
                <a:spcPct val="110000"/>
              </a:lnSpc>
              <a:spcBef>
                <a:spcPts val="800"/>
              </a:spcBef>
              <a:spcAft>
                <a:spcPts val="0"/>
              </a:spcAft>
              <a:buFont typeface="Wingdings" pitchFamily="2" charset="2"/>
              <a:buChar char="v"/>
              <a:defRPr/>
            </a:pPr>
            <a:r>
              <a:rPr lang="en-US" sz="2400" dirty="0">
                <a:solidFill>
                  <a:schemeClr val="tx1">
                    <a:lumMod val="75000"/>
                    <a:lumOff val="25000"/>
                  </a:schemeClr>
                </a:solidFill>
              </a:rPr>
              <a:t>Tolerate failures and establish direction.</a:t>
            </a:r>
          </a:p>
          <a:p>
            <a:pPr fontAlgn="auto">
              <a:lnSpc>
                <a:spcPct val="110000"/>
              </a:lnSpc>
              <a:spcBef>
                <a:spcPts val="800"/>
              </a:spcBef>
              <a:spcAft>
                <a:spcPts val="0"/>
              </a:spcAft>
              <a:buFont typeface="Wingdings" pitchFamily="2" charset="2"/>
              <a:buChar char="v"/>
              <a:defRPr/>
            </a:pPr>
            <a:r>
              <a:rPr lang="en-US" sz="2400" dirty="0">
                <a:solidFill>
                  <a:schemeClr val="tx1">
                    <a:lumMod val="75000"/>
                    <a:lumOff val="25000"/>
                  </a:schemeClr>
                </a:solidFill>
              </a:rPr>
              <a:t>Improve motivation to increase productivity and solve problems creatively.</a:t>
            </a:r>
          </a:p>
          <a:p>
            <a:pPr fontAlgn="auto">
              <a:lnSpc>
                <a:spcPct val="110000"/>
              </a:lnSpc>
              <a:spcBef>
                <a:spcPts val="800"/>
              </a:spcBef>
              <a:spcAft>
                <a:spcPts val="0"/>
              </a:spcAft>
              <a:buFont typeface="Wingdings" pitchFamily="2" charset="2"/>
              <a:buChar char="v"/>
              <a:defRPr/>
            </a:pPr>
            <a:r>
              <a:rPr lang="en-US" sz="2400" dirty="0">
                <a:solidFill>
                  <a:schemeClr val="tx1">
                    <a:lumMod val="75000"/>
                    <a:lumOff val="25000"/>
                  </a:schemeClr>
                </a:solidFill>
              </a:rPr>
              <a:t>Enhance the self-esteem and build the confidence of organization members.</a:t>
            </a:r>
          </a:p>
          <a:p>
            <a:pPr fontAlgn="auto">
              <a:lnSpc>
                <a:spcPct val="110000"/>
              </a:lnSpc>
              <a:spcBef>
                <a:spcPts val="800"/>
              </a:spcBef>
              <a:spcAft>
                <a:spcPts val="0"/>
              </a:spcAft>
              <a:buFont typeface="Wingdings" pitchFamily="2" charset="2"/>
              <a:buChar char="v"/>
              <a:defRPr/>
            </a:pPr>
            <a:r>
              <a:rPr lang="en-US" sz="2400" dirty="0">
                <a:solidFill>
                  <a:schemeClr val="tx1">
                    <a:lumMod val="75000"/>
                    <a:lumOff val="25000"/>
                  </a:schemeClr>
                </a:solidFill>
              </a:rPr>
              <a:t>Improve communication so that ideas can be better shared.</a:t>
            </a:r>
          </a:p>
          <a:p>
            <a:pPr fontAlgn="auto">
              <a:lnSpc>
                <a:spcPct val="110000"/>
              </a:lnSpc>
              <a:spcBef>
                <a:spcPts val="800"/>
              </a:spcBef>
              <a:spcAft>
                <a:spcPts val="0"/>
              </a:spcAft>
              <a:buFont typeface="Wingdings" pitchFamily="2" charset="2"/>
              <a:buChar char="v"/>
              <a:defRPr/>
            </a:pPr>
            <a:r>
              <a:rPr lang="en-US" sz="2400" dirty="0">
                <a:solidFill>
                  <a:schemeClr val="tx1">
                    <a:lumMod val="75000"/>
                    <a:lumOff val="25000"/>
                  </a:schemeClr>
                </a:solidFill>
              </a:rPr>
              <a:t>Place highly creative people in special jobs and provide training to take advantage of their creativity.</a:t>
            </a:r>
          </a:p>
          <a:p>
            <a:pPr fontAlgn="auto">
              <a:lnSpc>
                <a:spcPct val="110000"/>
              </a:lnSpc>
              <a:spcBef>
                <a:spcPts val="800"/>
              </a:spcBef>
              <a:spcAft>
                <a:spcPts val="0"/>
              </a:spcAft>
              <a:buFont typeface="Wingdings" pitchFamily="2" charset="2"/>
              <a:buChar char="v"/>
              <a:defRPr/>
            </a:pPr>
            <a:endParaRPr lang="en-US" dirty="0">
              <a:solidFill>
                <a:schemeClr val="tx1">
                  <a:lumMod val="75000"/>
                  <a:lumOff val="25000"/>
                </a:schemeClr>
              </a:solidFill>
            </a:endParaRPr>
          </a:p>
        </p:txBody>
      </p:sp>
      <p:sp>
        <p:nvSpPr>
          <p:cNvPr id="9216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3C201502-A819-0446-B09F-1DE373F4A237}" type="slidenum">
              <a:rPr lang="en-US" sz="1200">
                <a:solidFill>
                  <a:srgbClr val="045C75"/>
                </a:solidFill>
              </a:rPr>
              <a:pPr/>
              <a:t>59</a:t>
            </a:fld>
            <a:endParaRPr lang="en-US" sz="1200">
              <a:solidFill>
                <a:srgbClr val="045C75"/>
              </a:solidFill>
            </a:endParaRPr>
          </a:p>
        </p:txBody>
      </p:sp>
    </p:spTree>
    <p:extLst>
      <p:ext uri="{BB962C8B-B14F-4D97-AF65-F5344CB8AC3E}">
        <p14:creationId xmlns:p14="http://schemas.microsoft.com/office/powerpoint/2010/main" val="2035132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a:xfrm>
            <a:off x="457200" y="457200"/>
            <a:ext cx="8229600" cy="971550"/>
          </a:xfrm>
        </p:spPr>
        <p:txBody>
          <a:bodyPr/>
          <a:lstStyle/>
          <a:p>
            <a:r>
              <a:rPr lang="en-US" sz="4800">
                <a:latin typeface="Calisto MT" charset="0"/>
              </a:rPr>
              <a:t>Kaizen Event (Kaizen Blitz)</a:t>
            </a:r>
          </a:p>
        </p:txBody>
      </p:sp>
      <p:sp>
        <p:nvSpPr>
          <p:cNvPr id="11266" name="Rectangle 3"/>
          <p:cNvSpPr>
            <a:spLocks noGrp="1" noChangeArrowheads="1"/>
          </p:cNvSpPr>
          <p:nvPr>
            <p:ph idx="1"/>
          </p:nvPr>
        </p:nvSpPr>
        <p:spPr/>
        <p:txBody>
          <a:bodyPr>
            <a:normAutofit fontScale="92500" lnSpcReduction="10000"/>
          </a:bodyPr>
          <a:lstStyle/>
          <a:p>
            <a:r>
              <a:rPr lang="en-US" sz="3200" dirty="0">
                <a:latin typeface="Constantia" charset="0"/>
              </a:rPr>
              <a:t>A </a:t>
            </a:r>
            <a:r>
              <a:rPr lang="en-US" sz="3200" dirty="0">
                <a:solidFill>
                  <a:srgbClr val="2397E2"/>
                </a:solidFill>
                <a:latin typeface="Constantia" charset="0"/>
              </a:rPr>
              <a:t>kaizen event (kaizen blitz)</a:t>
            </a:r>
            <a:r>
              <a:rPr lang="en-US" sz="3200" b="1" dirty="0">
                <a:solidFill>
                  <a:srgbClr val="2397E2"/>
                </a:solidFill>
                <a:latin typeface="Constantia" charset="0"/>
              </a:rPr>
              <a:t> </a:t>
            </a:r>
            <a:r>
              <a:rPr lang="en-US" sz="3200" dirty="0">
                <a:latin typeface="Constantia" charset="0"/>
              </a:rPr>
              <a:t>is an intense and rapid improvement process in which a team or a department throws all its resources into an improvement project over a short time period, as opposed to traditional kaizen applications, which are performed on a part-time basis.</a:t>
            </a:r>
          </a:p>
          <a:p>
            <a:endParaRPr lang="en-US" sz="3200" dirty="0">
              <a:latin typeface="Constantia" charset="0"/>
            </a:endParaRPr>
          </a:p>
        </p:txBody>
      </p:sp>
      <p:sp>
        <p:nvSpPr>
          <p:cNvPr id="1126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0F0DB6AF-C3B8-DA46-8312-D47167A62EEE}" type="slidenum">
              <a:rPr lang="en-US" sz="1200">
                <a:solidFill>
                  <a:srgbClr val="045C75"/>
                </a:solidFill>
              </a:rPr>
              <a:pPr/>
              <a:t>6</a:t>
            </a:fld>
            <a:endParaRPr lang="en-US" sz="1200">
              <a:solidFill>
                <a:srgbClr val="045C75"/>
              </a:solidFill>
            </a:endParaRPr>
          </a:p>
        </p:txBody>
      </p:sp>
    </p:spTree>
    <p:extLst>
      <p:ext uri="{BB962C8B-B14F-4D97-AF65-F5344CB8AC3E}">
        <p14:creationId xmlns:p14="http://schemas.microsoft.com/office/powerpoint/2010/main" val="9607822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Improvement in Action</a:t>
            </a:r>
            <a:endParaRPr lang="en-US" dirty="0"/>
          </a:p>
        </p:txBody>
      </p:sp>
      <p:sp>
        <p:nvSpPr>
          <p:cNvPr id="3" name="Content Placeholder 2"/>
          <p:cNvSpPr>
            <a:spLocks noGrp="1"/>
          </p:cNvSpPr>
          <p:nvPr>
            <p:ph idx="1"/>
          </p:nvPr>
        </p:nvSpPr>
        <p:spPr/>
        <p:txBody>
          <a:bodyPr>
            <a:normAutofit/>
          </a:bodyPr>
          <a:lstStyle/>
          <a:p>
            <a:r>
              <a:rPr lang="en-US" sz="2800" dirty="0" smtClean="0"/>
              <a:t>General Electric</a:t>
            </a:r>
          </a:p>
          <a:p>
            <a:r>
              <a:rPr lang="en-US" sz="2800" dirty="0" err="1" smtClean="0"/>
              <a:t>Froedtert</a:t>
            </a:r>
            <a:r>
              <a:rPr lang="en-US" sz="2800" dirty="0" smtClean="0"/>
              <a:t> Hospital</a:t>
            </a:r>
          </a:p>
          <a:p>
            <a:r>
              <a:rPr lang="en-US" sz="2800" dirty="0" smtClean="0"/>
              <a:t>Boeing</a:t>
            </a:r>
            <a:endParaRPr lang="en-US" sz="2800" dirty="0"/>
          </a:p>
        </p:txBody>
      </p:sp>
      <p:sp>
        <p:nvSpPr>
          <p:cNvPr id="4" name="Slide Number Placeholder 3"/>
          <p:cNvSpPr>
            <a:spLocks noGrp="1"/>
          </p:cNvSpPr>
          <p:nvPr>
            <p:ph type="sldNum" sz="quarter" idx="12"/>
          </p:nvPr>
        </p:nvSpPr>
        <p:spPr/>
        <p:txBody>
          <a:bodyPr/>
          <a:lstStyle/>
          <a:p>
            <a:pPr>
              <a:defRPr/>
            </a:pPr>
            <a:fld id="{7472984F-7818-0145-BB59-12BFF053FE58}" type="slidenum">
              <a:rPr lang="en-US" smtClean="0"/>
              <a:pPr>
                <a:defRPr/>
              </a:pPr>
              <a:t>60</a:t>
            </a:fld>
            <a:endParaRPr lang="en-US"/>
          </a:p>
        </p:txBody>
      </p:sp>
    </p:spTree>
    <p:extLst>
      <p:ext uri="{BB962C8B-B14F-4D97-AF65-F5344CB8AC3E}">
        <p14:creationId xmlns:p14="http://schemas.microsoft.com/office/powerpoint/2010/main" val="33688826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title"/>
          </p:nvPr>
        </p:nvSpPr>
        <p:spPr>
          <a:xfrm>
            <a:off x="457200" y="457200"/>
            <a:ext cx="8229600" cy="895350"/>
          </a:xfrm>
        </p:spPr>
        <p:txBody>
          <a:bodyPr/>
          <a:lstStyle/>
          <a:p>
            <a:r>
              <a:rPr lang="en-US">
                <a:latin typeface="Calisto MT" charset="0"/>
              </a:rPr>
              <a:t>Outline</a:t>
            </a:r>
          </a:p>
        </p:txBody>
      </p:sp>
      <p:sp>
        <p:nvSpPr>
          <p:cNvPr id="5122" name="Content Placeholder 2"/>
          <p:cNvSpPr>
            <a:spLocks noGrp="1"/>
          </p:cNvSpPr>
          <p:nvPr>
            <p:ph idx="1"/>
          </p:nvPr>
        </p:nvSpPr>
        <p:spPr>
          <a:xfrm>
            <a:off x="739775" y="2590800"/>
            <a:ext cx="7662864" cy="3446463"/>
          </a:xfrm>
        </p:spPr>
        <p:txBody>
          <a:bodyPr>
            <a:normAutofit fontScale="92500" lnSpcReduction="10000"/>
          </a:bodyPr>
          <a:lstStyle/>
          <a:p>
            <a:r>
              <a:rPr lang="en-US" sz="2800" dirty="0">
                <a:latin typeface="Constantia" charset="0"/>
              </a:rPr>
              <a:t>Explain the philosophy and approaches to continuous improvement</a:t>
            </a:r>
          </a:p>
          <a:p>
            <a:r>
              <a:rPr lang="en-US" sz="2800" dirty="0">
                <a:latin typeface="Constantia" charset="0"/>
              </a:rPr>
              <a:t>Describe systematic improvement processes</a:t>
            </a:r>
          </a:p>
          <a:p>
            <a:r>
              <a:rPr lang="en-US" sz="2800" dirty="0">
                <a:latin typeface="Constantia" charset="0"/>
              </a:rPr>
              <a:t>Illustrate the application of a variety of tools for process improvement</a:t>
            </a:r>
          </a:p>
          <a:p>
            <a:r>
              <a:rPr lang="en-US" sz="2800" dirty="0">
                <a:latin typeface="Constantia" charset="0"/>
              </a:rPr>
              <a:t>Discuss breakthrough improvement and the importance of creativity and innovation.</a:t>
            </a:r>
          </a:p>
        </p:txBody>
      </p:sp>
      <p:sp>
        <p:nvSpPr>
          <p:cNvPr id="512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8187B262-D743-864E-8DF5-EF533B573660}" type="slidenum">
              <a:rPr lang="en-US" sz="1200">
                <a:solidFill>
                  <a:srgbClr val="045C75"/>
                </a:solidFill>
              </a:rPr>
              <a:pPr/>
              <a:t>61</a:t>
            </a:fld>
            <a:endParaRPr lang="en-US" sz="1200">
              <a:solidFill>
                <a:srgbClr val="045C75"/>
              </a:solidFill>
            </a:endParaRPr>
          </a:p>
        </p:txBody>
      </p:sp>
    </p:spTree>
    <p:extLst>
      <p:ext uri="{BB962C8B-B14F-4D97-AF65-F5344CB8AC3E}">
        <p14:creationId xmlns:p14="http://schemas.microsoft.com/office/powerpoint/2010/main" val="28166398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pPr marL="457200"/>
            <a:r>
              <a:rPr lang="en-US" sz="2800" dirty="0" smtClean="0">
                <a:latin typeface="Constantia" panose="02030602050306030303" pitchFamily="18" charset="0"/>
              </a:rPr>
              <a:t>Questions, p 186</a:t>
            </a:r>
          </a:p>
          <a:p>
            <a:pPr marL="800100" lvl="1"/>
            <a:r>
              <a:rPr lang="en-US" sz="2600" smtClean="0">
                <a:latin typeface="Constantia" panose="02030602050306030303" pitchFamily="18" charset="0"/>
              </a:rPr>
              <a:t>13-15</a:t>
            </a:r>
          </a:p>
          <a:p>
            <a:pPr marL="457200"/>
            <a:r>
              <a:rPr lang="en-US" sz="2800" dirty="0" smtClean="0">
                <a:latin typeface="Constantia" panose="02030602050306030303" pitchFamily="18" charset="0"/>
              </a:rPr>
              <a:t>Case </a:t>
            </a:r>
            <a:r>
              <a:rPr lang="en-US" sz="2800" dirty="0">
                <a:latin typeface="Constantia" panose="02030602050306030303" pitchFamily="18" charset="0"/>
              </a:rPr>
              <a:t>Studies, </a:t>
            </a:r>
            <a:r>
              <a:rPr lang="en-US" sz="2800" dirty="0" smtClean="0">
                <a:latin typeface="Constantia" panose="02030602050306030303" pitchFamily="18" charset="0"/>
              </a:rPr>
              <a:t>p 188</a:t>
            </a:r>
            <a:endParaRPr lang="en-US" sz="2800" dirty="0">
              <a:latin typeface="Constantia" panose="02030602050306030303" pitchFamily="18" charset="0"/>
            </a:endParaRPr>
          </a:p>
          <a:p>
            <a:pPr marL="800100" lvl="1" indent="-342900"/>
            <a:r>
              <a:rPr lang="en-US" sz="2400" dirty="0" smtClean="0">
                <a:latin typeface="Constantia" panose="02030602050306030303" pitchFamily="18" charset="0"/>
              </a:rPr>
              <a:t>The State University Experience Revisited</a:t>
            </a:r>
          </a:p>
          <a:p>
            <a:pPr marL="285750" indent="-285750"/>
            <a:endParaRPr lang="en-US" dirty="0"/>
          </a:p>
          <a:p>
            <a:endParaRPr lang="en-US" dirty="0"/>
          </a:p>
        </p:txBody>
      </p:sp>
      <p:sp>
        <p:nvSpPr>
          <p:cNvPr id="4" name="Slide Number Placeholder 3"/>
          <p:cNvSpPr>
            <a:spLocks noGrp="1"/>
          </p:cNvSpPr>
          <p:nvPr>
            <p:ph type="sldNum" sz="quarter" idx="12"/>
          </p:nvPr>
        </p:nvSpPr>
        <p:spPr/>
        <p:txBody>
          <a:bodyPr/>
          <a:lstStyle/>
          <a:p>
            <a:pPr>
              <a:defRPr/>
            </a:pPr>
            <a:fld id="{7472984F-7818-0145-BB59-12BFF053FE58}" type="slidenum">
              <a:rPr lang="en-US" smtClean="0"/>
              <a:pPr>
                <a:defRPr/>
              </a:pPr>
              <a:t>62</a:t>
            </a:fld>
            <a:endParaRPr lang="en-US"/>
          </a:p>
        </p:txBody>
      </p:sp>
    </p:spTree>
    <p:extLst>
      <p:ext uri="{BB962C8B-B14F-4D97-AF65-F5344CB8AC3E}">
        <p14:creationId xmlns:p14="http://schemas.microsoft.com/office/powerpoint/2010/main" val="4120738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457200"/>
            <a:ext cx="8229600" cy="1143000"/>
          </a:xfrm>
        </p:spPr>
        <p:txBody>
          <a:bodyPr/>
          <a:lstStyle/>
          <a:p>
            <a:r>
              <a:rPr lang="en-US" sz="4500">
                <a:latin typeface="Calisto MT" charset="0"/>
              </a:rPr>
              <a:t>Example: Eastman Chemical Improvement Process</a:t>
            </a:r>
          </a:p>
        </p:txBody>
      </p:sp>
      <p:sp>
        <p:nvSpPr>
          <p:cNvPr id="27650" name="Rectangle 3"/>
          <p:cNvSpPr>
            <a:spLocks noGrp="1" noChangeArrowheads="1"/>
          </p:cNvSpPr>
          <p:nvPr>
            <p:ph idx="1"/>
          </p:nvPr>
        </p:nvSpPr>
        <p:spPr>
          <a:xfrm>
            <a:off x="990600" y="2514600"/>
            <a:ext cx="7543800" cy="3886200"/>
          </a:xfrm>
        </p:spPr>
        <p:txBody>
          <a:bodyPr rtlCol="0">
            <a:normAutofit fontScale="92500" lnSpcReduction="10000"/>
          </a:bodyPr>
          <a:lstStyle/>
          <a:p>
            <a:pPr fontAlgn="auto">
              <a:lnSpc>
                <a:spcPct val="90000"/>
              </a:lnSpc>
              <a:spcAft>
                <a:spcPts val="0"/>
              </a:spcAft>
              <a:buFont typeface="Wingdings" pitchFamily="2" charset="2"/>
              <a:buChar char="v"/>
              <a:defRPr/>
            </a:pPr>
            <a:r>
              <a:rPr lang="en-US" sz="2800" dirty="0">
                <a:solidFill>
                  <a:schemeClr val="tx1">
                    <a:lumMod val="75000"/>
                    <a:lumOff val="25000"/>
                  </a:schemeClr>
                </a:solidFill>
                <a:latin typeface="Constantia" charset="0"/>
              </a:rPr>
              <a:t>Focus and pinpoint</a:t>
            </a:r>
          </a:p>
          <a:p>
            <a:pPr fontAlgn="auto">
              <a:lnSpc>
                <a:spcPct val="90000"/>
              </a:lnSpc>
              <a:spcAft>
                <a:spcPts val="0"/>
              </a:spcAft>
              <a:buFont typeface="Wingdings" pitchFamily="2" charset="2"/>
              <a:buChar char="v"/>
              <a:defRPr/>
            </a:pPr>
            <a:r>
              <a:rPr lang="en-US" sz="2800" dirty="0">
                <a:solidFill>
                  <a:schemeClr val="tx1">
                    <a:lumMod val="75000"/>
                    <a:lumOff val="25000"/>
                  </a:schemeClr>
                </a:solidFill>
                <a:latin typeface="Constantia" charset="0"/>
              </a:rPr>
              <a:t>Communicate</a:t>
            </a:r>
          </a:p>
          <a:p>
            <a:pPr fontAlgn="auto">
              <a:lnSpc>
                <a:spcPct val="90000"/>
              </a:lnSpc>
              <a:spcAft>
                <a:spcPts val="0"/>
              </a:spcAft>
              <a:buFont typeface="Wingdings" pitchFamily="2" charset="2"/>
              <a:buChar char="v"/>
              <a:defRPr/>
            </a:pPr>
            <a:r>
              <a:rPr lang="en-US" sz="2800" dirty="0">
                <a:solidFill>
                  <a:schemeClr val="tx1">
                    <a:lumMod val="75000"/>
                    <a:lumOff val="25000"/>
                  </a:schemeClr>
                </a:solidFill>
                <a:latin typeface="Constantia" charset="0"/>
              </a:rPr>
              <a:t>Translate and link</a:t>
            </a:r>
          </a:p>
          <a:p>
            <a:pPr fontAlgn="auto">
              <a:lnSpc>
                <a:spcPct val="90000"/>
              </a:lnSpc>
              <a:spcAft>
                <a:spcPts val="0"/>
              </a:spcAft>
              <a:buFont typeface="Wingdings" pitchFamily="2" charset="2"/>
              <a:buChar char="v"/>
              <a:defRPr/>
            </a:pPr>
            <a:r>
              <a:rPr lang="en-US" sz="2800" dirty="0">
                <a:solidFill>
                  <a:schemeClr val="tx1">
                    <a:lumMod val="75000"/>
                    <a:lumOff val="25000"/>
                  </a:schemeClr>
                </a:solidFill>
                <a:latin typeface="Constantia" charset="0"/>
              </a:rPr>
              <a:t>Create a management action plan</a:t>
            </a:r>
          </a:p>
          <a:p>
            <a:pPr fontAlgn="auto">
              <a:lnSpc>
                <a:spcPct val="90000"/>
              </a:lnSpc>
              <a:spcAft>
                <a:spcPts val="0"/>
              </a:spcAft>
              <a:buFont typeface="Wingdings" pitchFamily="2" charset="2"/>
              <a:buChar char="v"/>
              <a:defRPr/>
            </a:pPr>
            <a:r>
              <a:rPr lang="en-US" sz="2800" dirty="0">
                <a:solidFill>
                  <a:schemeClr val="tx1">
                    <a:lumMod val="75000"/>
                    <a:lumOff val="25000"/>
                  </a:schemeClr>
                </a:solidFill>
                <a:latin typeface="Constantia" charset="0"/>
              </a:rPr>
              <a:t>Improve processes</a:t>
            </a:r>
          </a:p>
          <a:p>
            <a:pPr fontAlgn="auto">
              <a:lnSpc>
                <a:spcPct val="90000"/>
              </a:lnSpc>
              <a:spcAft>
                <a:spcPts val="0"/>
              </a:spcAft>
              <a:buFont typeface="Wingdings" pitchFamily="2" charset="2"/>
              <a:buChar char="v"/>
              <a:defRPr/>
            </a:pPr>
            <a:r>
              <a:rPr lang="en-US" sz="2800" dirty="0">
                <a:solidFill>
                  <a:schemeClr val="tx1">
                    <a:lumMod val="75000"/>
                    <a:lumOff val="25000"/>
                  </a:schemeClr>
                </a:solidFill>
                <a:latin typeface="Constantia" charset="0"/>
              </a:rPr>
              <a:t>Measure progress and provide feedback</a:t>
            </a:r>
          </a:p>
          <a:p>
            <a:pPr fontAlgn="auto">
              <a:lnSpc>
                <a:spcPct val="90000"/>
              </a:lnSpc>
              <a:spcAft>
                <a:spcPts val="0"/>
              </a:spcAft>
              <a:buFont typeface="Wingdings" pitchFamily="2" charset="2"/>
              <a:buChar char="v"/>
              <a:defRPr/>
            </a:pPr>
            <a:r>
              <a:rPr lang="en-US" sz="2800" dirty="0">
                <a:solidFill>
                  <a:schemeClr val="tx1">
                    <a:lumMod val="75000"/>
                    <a:lumOff val="25000"/>
                  </a:schemeClr>
                </a:solidFill>
                <a:latin typeface="Constantia" charset="0"/>
              </a:rPr>
              <a:t>Reinforce behaviors and celebrate results</a:t>
            </a:r>
          </a:p>
        </p:txBody>
      </p:sp>
      <p:sp>
        <p:nvSpPr>
          <p:cNvPr id="1536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535362A5-E4C7-FD47-B81B-EAA3BF4E6279}" type="slidenum">
              <a:rPr lang="en-US" sz="1200">
                <a:solidFill>
                  <a:srgbClr val="045C75"/>
                </a:solidFill>
              </a:rPr>
              <a:pPr/>
              <a:t>7</a:t>
            </a:fld>
            <a:endParaRPr lang="en-US" sz="1200">
              <a:solidFill>
                <a:srgbClr val="045C75"/>
              </a:solidFill>
            </a:endParaRPr>
          </a:p>
        </p:txBody>
      </p:sp>
    </p:spTree>
    <p:extLst>
      <p:ext uri="{BB962C8B-B14F-4D97-AF65-F5344CB8AC3E}">
        <p14:creationId xmlns:p14="http://schemas.microsoft.com/office/powerpoint/2010/main" val="2339445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r>
              <a:rPr lang="en-US" sz="4500">
                <a:latin typeface="Calisto MT" charset="0"/>
              </a:rPr>
              <a:t>Structured Improvement Processes </a:t>
            </a:r>
          </a:p>
        </p:txBody>
      </p:sp>
      <p:sp>
        <p:nvSpPr>
          <p:cNvPr id="13314" name="Rectangle 3"/>
          <p:cNvSpPr>
            <a:spLocks noGrp="1" noChangeArrowheads="1"/>
          </p:cNvSpPr>
          <p:nvPr>
            <p:ph idx="1"/>
          </p:nvPr>
        </p:nvSpPr>
        <p:spPr>
          <a:xfrm>
            <a:off x="914400" y="2514600"/>
            <a:ext cx="7696200" cy="3657600"/>
          </a:xfrm>
        </p:spPr>
        <p:txBody>
          <a:bodyPr/>
          <a:lstStyle/>
          <a:p>
            <a:r>
              <a:rPr lang="en-US" sz="3200" dirty="0">
                <a:latin typeface="Constantia" charset="0"/>
              </a:rPr>
              <a:t>Redefine and analyze problems</a:t>
            </a:r>
          </a:p>
          <a:p>
            <a:r>
              <a:rPr lang="en-US" sz="3200" dirty="0">
                <a:latin typeface="Constantia" charset="0"/>
              </a:rPr>
              <a:t>Generate ideas</a:t>
            </a:r>
          </a:p>
          <a:p>
            <a:r>
              <a:rPr lang="en-US" sz="3200" dirty="0">
                <a:latin typeface="Constantia" charset="0"/>
              </a:rPr>
              <a:t>Evaluate ideas and select a solution</a:t>
            </a:r>
          </a:p>
          <a:p>
            <a:r>
              <a:rPr lang="en-US" sz="3200" dirty="0">
                <a:latin typeface="Constantia" charset="0"/>
              </a:rPr>
              <a:t>Implement the solution</a:t>
            </a:r>
          </a:p>
        </p:txBody>
      </p:sp>
      <p:sp>
        <p:nvSpPr>
          <p:cNvPr id="1331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09D9A691-E4D1-B649-BAD6-2BBDB8D294F5}" type="slidenum">
              <a:rPr lang="en-US" sz="1200">
                <a:solidFill>
                  <a:srgbClr val="045C75"/>
                </a:solidFill>
              </a:rPr>
              <a:pPr/>
              <a:t>8</a:t>
            </a:fld>
            <a:endParaRPr lang="en-US" sz="1200">
              <a:solidFill>
                <a:srgbClr val="045C75"/>
              </a:solidFill>
            </a:endParaRPr>
          </a:p>
        </p:txBody>
      </p:sp>
    </p:spTree>
    <p:extLst>
      <p:ext uri="{BB962C8B-B14F-4D97-AF65-F5344CB8AC3E}">
        <p14:creationId xmlns:p14="http://schemas.microsoft.com/office/powerpoint/2010/main" val="633838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457200" y="381000"/>
            <a:ext cx="8229600" cy="971550"/>
          </a:xfrm>
          <a:noFill/>
        </p:spPr>
        <p:txBody>
          <a:bodyPr lIns="92075" tIns="46038" rIns="92075" bIns="46038"/>
          <a:lstStyle/>
          <a:p>
            <a:r>
              <a:rPr lang="en-US" sz="4800">
                <a:latin typeface="Calisto MT" charset="0"/>
              </a:rPr>
              <a:t>The Deming Cycle</a:t>
            </a:r>
          </a:p>
        </p:txBody>
      </p:sp>
      <p:sp>
        <p:nvSpPr>
          <p:cNvPr id="17410" name="Content Placeholder 4"/>
          <p:cNvSpPr>
            <a:spLocks noGrp="1"/>
          </p:cNvSpPr>
          <p:nvPr>
            <p:ph idx="1"/>
          </p:nvPr>
        </p:nvSpPr>
        <p:spPr>
          <a:xfrm>
            <a:off x="762000" y="2590800"/>
            <a:ext cx="4495800" cy="3352800"/>
          </a:xfrm>
        </p:spPr>
        <p:txBody>
          <a:bodyPr>
            <a:normAutofit/>
          </a:bodyPr>
          <a:lstStyle/>
          <a:p>
            <a:r>
              <a:rPr lang="en-US" sz="2400" dirty="0">
                <a:latin typeface="Constantia" charset="0"/>
              </a:rPr>
              <a:t>What are we trying to accomplish?</a:t>
            </a:r>
          </a:p>
          <a:p>
            <a:r>
              <a:rPr lang="en-US" sz="2400" dirty="0">
                <a:latin typeface="Constantia" charset="0"/>
              </a:rPr>
              <a:t>What changes can we make that will result in improvement?</a:t>
            </a:r>
          </a:p>
          <a:p>
            <a:r>
              <a:rPr lang="en-US" sz="2400" dirty="0">
                <a:latin typeface="Constantia" charset="0"/>
              </a:rPr>
              <a:t>How will we know that a change is an improvement?</a:t>
            </a:r>
          </a:p>
        </p:txBody>
      </p:sp>
      <p:sp>
        <p:nvSpPr>
          <p:cNvPr id="1741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BE94F32A-9EA1-D14C-86F0-DB6146234B82}" type="slidenum">
              <a:rPr lang="en-US" sz="1200">
                <a:solidFill>
                  <a:srgbClr val="045C75"/>
                </a:solidFill>
              </a:rPr>
              <a:pPr/>
              <a:t>9</a:t>
            </a:fld>
            <a:endParaRPr lang="en-US" sz="1200">
              <a:solidFill>
                <a:srgbClr val="045C75"/>
              </a:solidFill>
            </a:endParaRPr>
          </a:p>
        </p:txBody>
      </p:sp>
      <p:pic>
        <p:nvPicPr>
          <p:cNvPr id="174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599" y="3124200"/>
            <a:ext cx="384373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0731079"/>
      </p:ext>
    </p:extLst>
  </p:cSld>
  <p:clrMapOvr>
    <a:masterClrMapping/>
  </p:clrMapOvr>
  <p:transition spd="med">
    <p:wipe dir="d"/>
  </p:transition>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1299</TotalTime>
  <Words>2021</Words>
  <Application>Microsoft Office PowerPoint</Application>
  <PresentationFormat>On-screen Show (4:3)</PresentationFormat>
  <Paragraphs>322</Paragraphs>
  <Slides>62</Slides>
  <Notes>41</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Genesis</vt:lpstr>
      <vt:lpstr>Chapter 4</vt:lpstr>
      <vt:lpstr>Outline</vt:lpstr>
      <vt:lpstr>Process Improvement</vt:lpstr>
      <vt:lpstr>Control vs. Improvement</vt:lpstr>
      <vt:lpstr>Kaizen</vt:lpstr>
      <vt:lpstr>Kaizen Event (Kaizen Blitz)</vt:lpstr>
      <vt:lpstr>Example: Eastman Chemical Improvement Process</vt:lpstr>
      <vt:lpstr>Structured Improvement Processes </vt:lpstr>
      <vt:lpstr>The Deming Cycle</vt:lpstr>
      <vt:lpstr>Plan (1 of 2)</vt:lpstr>
      <vt:lpstr>Plan (2 of 2)</vt:lpstr>
      <vt:lpstr>Do</vt:lpstr>
      <vt:lpstr>Study</vt:lpstr>
      <vt:lpstr>Act</vt:lpstr>
      <vt:lpstr>Six Sigma DMAIC Methodology</vt:lpstr>
      <vt:lpstr>Define</vt:lpstr>
      <vt:lpstr>Measure</vt:lpstr>
      <vt:lpstr>Analyze</vt:lpstr>
      <vt:lpstr>PowerPoint Presentation</vt:lpstr>
      <vt:lpstr>Improve</vt:lpstr>
      <vt:lpstr>Control</vt:lpstr>
      <vt:lpstr>The Seven QC Tools</vt:lpstr>
      <vt:lpstr>Flowcharts</vt:lpstr>
      <vt:lpstr>PowerPoint Presentation</vt:lpstr>
      <vt:lpstr>PowerPoint Presentation</vt:lpstr>
      <vt:lpstr>Benefits of Flowcharts</vt:lpstr>
      <vt:lpstr>Check Sheets</vt:lpstr>
      <vt:lpstr>PowerPoint Presentation</vt:lpstr>
      <vt:lpstr>Benefits of Check Sheets</vt:lpstr>
      <vt:lpstr>Histograms</vt:lpstr>
      <vt:lpstr>PowerPoint Presentation</vt:lpstr>
      <vt:lpstr>Benefits of Histograms</vt:lpstr>
      <vt:lpstr>Pareto Diagrams </vt:lpstr>
      <vt:lpstr>PowerPoint Presentation</vt:lpstr>
      <vt:lpstr>Benefits of Pareto Diagrams</vt:lpstr>
      <vt:lpstr>Cause-and-Effect Diagrams</vt:lpstr>
      <vt:lpstr>PowerPoint Presentation</vt:lpstr>
      <vt:lpstr>PowerPoint Presentation</vt:lpstr>
      <vt:lpstr>Benefits of Cause and Effect Diagrams</vt:lpstr>
      <vt:lpstr>Scatter Diagrams</vt:lpstr>
      <vt:lpstr>PowerPoint Presentation</vt:lpstr>
      <vt:lpstr>PowerPoint Presentation</vt:lpstr>
      <vt:lpstr>Benefits of Scatter Diagrams</vt:lpstr>
      <vt:lpstr>Control Charts</vt:lpstr>
      <vt:lpstr>PowerPoint Presentation</vt:lpstr>
      <vt:lpstr>PowerPoint Presentation</vt:lpstr>
      <vt:lpstr>Benefits of Control Charts</vt:lpstr>
      <vt:lpstr>Lean Thinking</vt:lpstr>
      <vt:lpstr>Principles of Lean Thinking</vt:lpstr>
      <vt:lpstr>Lean Tools</vt:lpstr>
      <vt:lpstr>Lean Six Sigma (LSS)</vt:lpstr>
      <vt:lpstr>Breakthrough Improvement </vt:lpstr>
      <vt:lpstr>Benchmarking</vt:lpstr>
      <vt:lpstr>Types of Benchmarking</vt:lpstr>
      <vt:lpstr>Benchmarking Process </vt:lpstr>
      <vt:lpstr>Reengineering</vt:lpstr>
      <vt:lpstr>Organizational Issues in Process Improvement</vt:lpstr>
      <vt:lpstr>Creativity and Innovation</vt:lpstr>
      <vt:lpstr>Fostering Creativity</vt:lpstr>
      <vt:lpstr>Process Improvement in Action</vt:lpstr>
      <vt:lpstr>Outline</vt:lpstr>
      <vt:lpstr>Homework</vt:lpstr>
    </vt:vector>
  </TitlesOfParts>
  <Company>University of Cincinnati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Scope and Language of Operations Management</dc:title>
  <dc:creator>James R. Evans</dc:creator>
  <cp:lastModifiedBy>Clamhusker</cp:lastModifiedBy>
  <cp:revision>91</cp:revision>
  <dcterms:created xsi:type="dcterms:W3CDTF">2010-01-02T14:45:10Z</dcterms:created>
  <dcterms:modified xsi:type="dcterms:W3CDTF">2017-09-27T01:35:45Z</dcterms:modified>
</cp:coreProperties>
</file>