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0ADAA-2D70-40B6-84C8-00FA72A7B9BC}" type="datetimeFigureOut">
              <a:rPr lang="en-US" smtClean="0"/>
              <a:t>7/5/2013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DCF3A-C65B-4C3A-A46E-5E78B2508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00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DFC7C8B-7682-4397-8B29-2416C78BDEAB}" type="slidenum">
              <a:rPr lang="en-US">
                <a:solidFill>
                  <a:prstClr val="black"/>
                </a:solidFill>
              </a:rPr>
              <a:pPr eaLnBrk="1" hangingPunct="1"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36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86ABC81-D3AC-4999-B980-84A7804EDFE3}" type="slidenum">
              <a:rPr lang="en-US">
                <a:solidFill>
                  <a:prstClr val="black"/>
                </a:solidFill>
              </a:rPr>
              <a:pPr eaLnBrk="1" hangingPunct="1"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2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721A5EA-E8A7-4298-93D6-EFB5A0C4D0C5}" type="slidenum">
              <a:rPr lang="en-US">
                <a:solidFill>
                  <a:prstClr val="black"/>
                </a:solidFill>
              </a:rPr>
              <a:pPr eaLnBrk="1" hangingPunct="1"/>
              <a:t>14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3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E222345-276F-4544-9193-0C4813FBF52B}" type="slidenum">
              <a:rPr lang="en-US">
                <a:solidFill>
                  <a:prstClr val="black"/>
                </a:solidFill>
              </a:rPr>
              <a:pPr eaLnBrk="1" hangingPunct="1"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49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4DE9B8A-266E-4855-AE7D-1155119B0581}" type="slidenum">
              <a:rPr lang="en-US">
                <a:solidFill>
                  <a:prstClr val="black"/>
                </a:solidFill>
              </a:rPr>
              <a:pPr eaLnBrk="1" hangingPunct="1"/>
              <a:t>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59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789E1EE-3431-445F-AB36-F1D4F3F41CE3}" type="slidenum">
              <a:rPr lang="en-US">
                <a:solidFill>
                  <a:prstClr val="black"/>
                </a:solidFill>
              </a:rPr>
              <a:pPr eaLnBrk="1" hangingPunct="1"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69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4C569CD-D528-4AD2-99D3-67D63F88EE6C}" type="slidenum">
              <a:rPr lang="en-US">
                <a:solidFill>
                  <a:prstClr val="black"/>
                </a:solidFill>
              </a:rPr>
              <a:pPr eaLnBrk="1" hangingPunct="1"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80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C3A8A2-B5F4-4E11-B91C-635C7A110A0F}" type="slidenum">
              <a:rPr lang="en-US">
                <a:solidFill>
                  <a:prstClr val="black"/>
                </a:solidFill>
              </a:rPr>
              <a:pPr eaLnBrk="1" hangingPunct="1"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90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1A60859-283F-4AC5-A17B-40BCE6864930}" type="slidenum">
              <a:rPr lang="en-US">
                <a:solidFill>
                  <a:prstClr val="black"/>
                </a:solidFill>
              </a:rPr>
              <a:pPr eaLnBrk="1" hangingPunct="1"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00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7E23A84-4DE3-47A9-8936-FBCB169A7D9E}" type="slidenum">
              <a:rPr lang="en-US">
                <a:solidFill>
                  <a:prstClr val="black"/>
                </a:solidFill>
              </a:rPr>
              <a:pPr eaLnBrk="1" hangingPunct="1"/>
              <a:t>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10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E3808CB-CC3F-4FB4-91F6-60F7C036A99F}" type="slidenum">
              <a:rPr lang="en-US">
                <a:solidFill>
                  <a:prstClr val="black"/>
                </a:solidFill>
              </a:rPr>
              <a:pPr eaLnBrk="1" hangingPunct="1"/>
              <a:t>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20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9E50DC3-187A-483B-8F24-9A11072F228E}" type="slidenum">
              <a:rPr lang="en-US">
                <a:solidFill>
                  <a:prstClr val="black"/>
                </a:solidFill>
              </a:rPr>
              <a:pPr eaLnBrk="1" hangingPunct="1"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46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3C287A3-1C57-4A5A-BA43-00A0443728E7}" type="slidenum">
              <a:rPr lang="en-US">
                <a:solidFill>
                  <a:prstClr val="black"/>
                </a:solidFill>
              </a:rPr>
              <a:pPr eaLnBrk="1" hangingPunct="1"/>
              <a:t>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31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3182A16-0523-4E77-9B86-D0AEFFAA9FD6}" type="slidenum">
              <a:rPr lang="en-US">
                <a:solidFill>
                  <a:prstClr val="black"/>
                </a:solidFill>
              </a:rPr>
              <a:pPr eaLnBrk="1" hangingPunct="1"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4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5B46C1-B1CB-4944-B3E9-BAE4589DCED7}" type="slidenum">
              <a:rPr lang="en-US">
                <a:solidFill>
                  <a:prstClr val="black"/>
                </a:solidFill>
              </a:rPr>
              <a:pPr eaLnBrk="1" hangingPunct="1"/>
              <a:t>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5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8CBA98-6112-496E-ADCE-AA0820B0D72A}" type="slidenum">
              <a:rPr lang="en-US">
                <a:solidFill>
                  <a:prstClr val="black"/>
                </a:solidFill>
              </a:rPr>
              <a:pPr eaLnBrk="1" hangingPunct="1"/>
              <a:t>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6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2882F96-4D72-4010-9EEE-37673DEED142}" type="slidenum">
              <a:rPr lang="en-US">
                <a:solidFill>
                  <a:prstClr val="black"/>
                </a:solidFill>
              </a:rPr>
              <a:pPr eaLnBrk="1" hangingPunct="1"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72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D23EC83-AAD3-4F90-8824-8739CE182FDE}" type="slidenum">
              <a:rPr lang="en-US">
                <a:solidFill>
                  <a:prstClr val="black"/>
                </a:solidFill>
              </a:rPr>
              <a:pPr eaLnBrk="1" hangingPunct="1"/>
              <a:t>28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82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A8C5E7B-118D-4032-887A-4827B1674E61}" type="slidenum">
              <a:rPr lang="en-US">
                <a:solidFill>
                  <a:prstClr val="black"/>
                </a:solidFill>
              </a:rPr>
              <a:pPr eaLnBrk="1" hangingPunct="1"/>
              <a:t>29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92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610DC63-D9C1-4E15-8C50-FB3C2BB65A71}" type="slidenum">
              <a:rPr lang="en-US">
                <a:solidFill>
                  <a:prstClr val="black"/>
                </a:solidFill>
              </a:rPr>
              <a:pPr eaLnBrk="1" hangingPunct="1"/>
              <a:t>30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02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A3C5657-4B1E-476F-903B-F6F09B93F189}" type="slidenum">
              <a:rPr lang="en-US">
                <a:solidFill>
                  <a:prstClr val="black"/>
                </a:solidFill>
              </a:rPr>
              <a:pPr eaLnBrk="1" hangingPunct="1"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57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09BE57-C203-46F3-B54E-216D0F830C97}" type="slidenum">
              <a:rPr lang="en-US">
                <a:solidFill>
                  <a:prstClr val="black"/>
                </a:solidFill>
              </a:rPr>
              <a:pPr eaLnBrk="1" hangingPunct="1"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67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3069FE1-B3A3-472C-AED1-C184B49504F3}" type="slidenum">
              <a:rPr lang="en-US">
                <a:solidFill>
                  <a:prstClr val="black"/>
                </a:solidFill>
              </a:rPr>
              <a:pPr eaLnBrk="1" hangingPunct="1"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77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D6A6F98-CE56-4F71-9071-7277F21188DD}" type="slidenum">
              <a:rPr lang="en-US">
                <a:solidFill>
                  <a:prstClr val="black"/>
                </a:solidFill>
              </a:rPr>
              <a:pPr eaLnBrk="1" hangingPunct="1"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87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69A39C4-5C1C-4326-BB8D-B72B08283459}" type="slidenum">
              <a:rPr lang="en-US">
                <a:solidFill>
                  <a:prstClr val="black"/>
                </a:solidFill>
              </a:rPr>
              <a:pPr eaLnBrk="1" hangingPunct="1"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9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AD93B64-DF07-4724-9BE1-28B2486B62DD}" type="slidenum">
              <a:rPr lang="en-US">
                <a:solidFill>
                  <a:prstClr val="black"/>
                </a:solidFill>
              </a:rPr>
              <a:pPr eaLnBrk="1" hangingPunct="1"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08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C8CBB62-EAE0-4E3B-9868-6A9E2DAA03EB}" type="slidenum">
              <a:rPr lang="en-US">
                <a:solidFill>
                  <a:prstClr val="black"/>
                </a:solidFill>
              </a:rPr>
              <a:pPr eaLnBrk="1" hangingPunct="1"/>
              <a:t>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1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192B34A0-FFDC-4F63-80D2-65771270205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212069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3DE3FF58-3A3B-4789-8631-2995B507AE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408934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81000"/>
            <a:ext cx="202565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381000"/>
            <a:ext cx="592455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9D699230-11FA-46DB-BDB7-1D4F0A1D171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29631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445F65D8-9A2B-4EC9-A0A6-B741A4926B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972534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3AEC3A13-3921-4BE9-A673-EEBD779B41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185450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066800"/>
            <a:ext cx="39751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0900" y="1066800"/>
            <a:ext cx="39751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24C5C6F9-5051-482B-BF6B-1BE0EE03E09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783448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10F3701B-4658-429F-AF97-1E6B56F1F61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061449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356ECD0B-89A9-45E5-B976-A44C7A9BF86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782351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3F9E65B3-BB22-4E24-9587-0D58E0ED23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364631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F5E96738-FD5D-4FBB-BEDD-57554BB458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47871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ADD913B0-0092-4B4E-B266-1D3ECF0EF1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463069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81000"/>
            <a:ext cx="807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066800"/>
            <a:ext cx="8102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00800" y="617220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b="1" smtClean="0">
                <a:latin typeface="Arial" pitchFamily="34" charset="0"/>
                <a:cs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11–</a:t>
            </a:r>
            <a:fld id="{DABD4091-DE2A-48C0-9EC0-6018C879ADC6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3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 build="p" autoUpdateAnimBg="0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377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377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377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377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37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377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3366CC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marL="222250" indent="-2222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rgbClr val="CC0000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625475" indent="-28416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Ø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974725" indent="-2349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311275" indent="-2222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–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1657350" indent="-1730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114550" indent="-173038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571750" indent="-173038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028950" indent="-173038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486150" indent="-173038" algn="l" rtl="0" fontAlgn="base">
        <a:spcBef>
          <a:spcPct val="20000"/>
        </a:spcBef>
        <a:spcAft>
          <a:spcPct val="0"/>
        </a:spcAft>
        <a:buClr>
          <a:schemeClr val="bg2"/>
        </a:buClr>
        <a:buChar char="•"/>
        <a:defRPr sz="2000">
          <a:solidFill>
            <a:srgbClr val="010000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04346280-EE18-449B-B656-8007A9BEA46C}" type="slidenum">
              <a:rPr lang="en-US" sz="1000">
                <a:solidFill>
                  <a:srgbClr val="000000"/>
                </a:solidFill>
              </a:rPr>
              <a:pPr eaLnBrk="1" hangingPunct="1"/>
              <a:t>1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52800" y="3810000"/>
            <a:ext cx="5181600" cy="210185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smtClean="0"/>
              <a:t>Managing Change and </a:t>
            </a:r>
            <a:br>
              <a:rPr lang="en-US" sz="4400" smtClean="0"/>
            </a:br>
            <a:r>
              <a:rPr lang="en-US" sz="4400" smtClean="0"/>
              <a:t>Innovation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038600"/>
            <a:ext cx="1981200" cy="144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000" b="1" smtClean="0">
                <a:solidFill>
                  <a:srgbClr val="003366"/>
                </a:solidFill>
              </a:rPr>
              <a:t>Chapter</a:t>
            </a:r>
            <a:r>
              <a:rPr lang="en-US" smtClean="0"/>
              <a:t/>
            </a:r>
            <a:br>
              <a:rPr lang="en-US" smtClean="0"/>
            </a:br>
            <a:r>
              <a:rPr lang="en-US" sz="7200" b="1" smtClean="0"/>
              <a:t>12</a:t>
            </a:r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609600" y="685800"/>
            <a:ext cx="78486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9600" b="1">
                <a:solidFill>
                  <a:srgbClr val="CC0000"/>
                </a:solidFill>
              </a:rPr>
              <a:t>Management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CC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CC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000000"/>
                </a:solidFill>
              </a:rPr>
              <a:t> </a:t>
            </a:r>
            <a:r>
              <a:rPr lang="en-US" sz="2400" b="1">
                <a:solidFill>
                  <a:srgbClr val="000000"/>
                </a:solidFill>
              </a:rPr>
              <a:t>Stephen P. Robbins			  Mary Coulter   </a:t>
            </a:r>
            <a:endParaRPr lang="en-US" sz="2400" b="1">
              <a:solidFill>
                <a:srgbClr val="CC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3014" name="Text Box 5"/>
          <p:cNvSpPr txBox="1">
            <a:spLocks noChangeArrowheads="1"/>
          </p:cNvSpPr>
          <p:nvPr/>
        </p:nvSpPr>
        <p:spPr bwMode="auto">
          <a:xfrm>
            <a:off x="6477000" y="2133600"/>
            <a:ext cx="167640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b="1">
                <a:solidFill>
                  <a:srgbClr val="000000"/>
                </a:solidFill>
              </a:rPr>
              <a:t>tenth edition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99443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27F94652-1753-4980-BCB8-4FE15F47CBCB}" type="slidenum">
              <a:rPr lang="en-US" sz="1000">
                <a:solidFill>
                  <a:srgbClr val="000000"/>
                </a:solidFill>
              </a:rPr>
              <a:pPr eaLnBrk="1" hangingPunct="1"/>
              <a:t>10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20713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12–3	Three Types of Change</a:t>
            </a:r>
          </a:p>
        </p:txBody>
      </p:sp>
      <p:sp>
        <p:nvSpPr>
          <p:cNvPr id="52228" name="Line 3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2229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962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1381125"/>
            <a:ext cx="621030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34083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DB8462FE-6A3C-4DDF-A5F4-2CE07026DD15}" type="slidenum">
              <a:rPr lang="en-US" sz="1000">
                <a:solidFill>
                  <a:srgbClr val="000000"/>
                </a:solidFill>
              </a:rPr>
              <a:pPr eaLnBrk="1" hangingPunct="1"/>
              <a:t>11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Types of Change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7848600" cy="4419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Structure</a:t>
            </a:r>
          </a:p>
          <a:p>
            <a:pPr lvl="1" eaLnBrk="1" hangingPunct="1">
              <a:defRPr/>
            </a:pPr>
            <a:r>
              <a:rPr lang="en-US" sz="2000" smtClean="0"/>
              <a:t>Changing an organization’s structural components or its structural design</a:t>
            </a:r>
          </a:p>
          <a:p>
            <a:pPr eaLnBrk="1" hangingPunct="1">
              <a:defRPr/>
            </a:pPr>
            <a:r>
              <a:rPr lang="en-US" sz="2400" smtClean="0"/>
              <a:t>Technology</a:t>
            </a:r>
          </a:p>
          <a:p>
            <a:pPr lvl="1" eaLnBrk="1" hangingPunct="1">
              <a:defRPr/>
            </a:pPr>
            <a:r>
              <a:rPr lang="en-US" sz="2000" smtClean="0"/>
              <a:t>Adopting new equipment, tools, or operating methods that displace old skills and require new ones</a:t>
            </a:r>
          </a:p>
          <a:p>
            <a:pPr lvl="2" eaLnBrk="1" hangingPunct="1">
              <a:defRPr/>
            </a:pPr>
            <a:r>
              <a:rPr lang="en-US" sz="1800" smtClean="0"/>
              <a:t>Automation: replacing certain tasks done by people with machines</a:t>
            </a:r>
          </a:p>
          <a:p>
            <a:pPr lvl="2" eaLnBrk="1" hangingPunct="1">
              <a:defRPr/>
            </a:pPr>
            <a:r>
              <a:rPr lang="en-US" sz="1800" smtClean="0"/>
              <a:t>Computerization</a:t>
            </a:r>
          </a:p>
          <a:p>
            <a:pPr eaLnBrk="1" hangingPunct="1">
              <a:defRPr/>
            </a:pPr>
            <a:r>
              <a:rPr lang="en-US" sz="2400" smtClean="0"/>
              <a:t>People</a:t>
            </a:r>
          </a:p>
          <a:p>
            <a:pPr lvl="1" eaLnBrk="1" hangingPunct="1">
              <a:defRPr/>
            </a:pPr>
            <a:r>
              <a:rPr lang="en-US" sz="2000" smtClean="0"/>
              <a:t>Changing attitudes, expectations, perceptions, and behaviors of the workforce</a:t>
            </a:r>
          </a:p>
          <a:p>
            <a:pPr lvl="2" eaLnBrk="1" hangingPunct="1">
              <a:defRPr/>
            </a:pPr>
            <a:endParaRPr lang="en-US" sz="1800" smtClean="0"/>
          </a:p>
        </p:txBody>
      </p:sp>
    </p:spTree>
    <p:extLst>
      <p:ext uri="{BB962C8B-B14F-4D97-AF65-F5344CB8AC3E}">
        <p14:creationId xmlns:p14="http://schemas.microsoft.com/office/powerpoint/2010/main" val="390193477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171BC782-11F0-437B-A3D4-0DCD7CAB8A92}" type="slidenum">
              <a:rPr lang="en-US" sz="1000">
                <a:solidFill>
                  <a:srgbClr val="000000"/>
                </a:solidFill>
              </a:rPr>
              <a:pPr eaLnBrk="1" hangingPunct="1"/>
              <a:t>12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Development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Development (OD)</a:t>
            </a:r>
          </a:p>
          <a:p>
            <a:pPr lvl="1" eaLnBrk="1" hangingPunct="1">
              <a:defRPr/>
            </a:pPr>
            <a:r>
              <a:rPr lang="en-US" smtClean="0"/>
              <a:t>Techniques or programs to change people and the nature and quality of interpersonal work relationships.</a:t>
            </a:r>
          </a:p>
          <a:p>
            <a:pPr eaLnBrk="1" hangingPunct="1">
              <a:defRPr/>
            </a:pPr>
            <a:r>
              <a:rPr lang="en-US" smtClean="0"/>
              <a:t>Global OD</a:t>
            </a:r>
          </a:p>
          <a:p>
            <a:pPr lvl="1" eaLnBrk="1" hangingPunct="1">
              <a:defRPr/>
            </a:pPr>
            <a:r>
              <a:rPr lang="en-US" smtClean="0"/>
              <a:t>OD techniques that work for U.S. organizations may be inappropriate in other countries and cultures.</a:t>
            </a:r>
          </a:p>
          <a:p>
            <a:pPr eaLnBrk="1" hangingPunct="1">
              <a:defRPr/>
            </a:pPr>
            <a:endParaRPr lang="en-US" smtClean="0"/>
          </a:p>
        </p:txBody>
      </p:sp>
      <p:pic>
        <p:nvPicPr>
          <p:cNvPr id="54277" name="Picture 7" descr="BD20208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191000"/>
            <a:ext cx="2967038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28606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99D0BB81-50CB-4CA4-802F-2DFAFAEA786C}" type="slidenum">
              <a:rPr lang="en-US" sz="1000">
                <a:solidFill>
                  <a:srgbClr val="000000"/>
                </a:solidFill>
              </a:rPr>
              <a:pPr eaLnBrk="1" hangingPunct="1"/>
              <a:t>13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12–4	  Popular OD Techniques</a:t>
            </a:r>
          </a:p>
        </p:txBody>
      </p:sp>
      <p:sp>
        <p:nvSpPr>
          <p:cNvPr id="55300" name="Line 3"/>
          <p:cNvSpPr>
            <a:spLocks noChangeShapeType="1"/>
          </p:cNvSpPr>
          <p:nvPr/>
        </p:nvSpPr>
        <p:spPr bwMode="auto">
          <a:xfrm>
            <a:off x="609600" y="968375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5301" name="Line 4"/>
          <p:cNvSpPr>
            <a:spLocks noChangeShapeType="1"/>
          </p:cNvSpPr>
          <p:nvPr/>
        </p:nvSpPr>
        <p:spPr bwMode="auto">
          <a:xfrm>
            <a:off x="609600" y="3810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983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228725"/>
            <a:ext cx="786765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389917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B540552A-043A-488D-AE0E-DE499132A04A}" type="slidenum">
              <a:rPr lang="en-US" sz="1000">
                <a:solidFill>
                  <a:srgbClr val="000000"/>
                </a:solidFill>
              </a:rPr>
              <a:pPr eaLnBrk="1" hangingPunct="1"/>
              <a:t>14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Managing Resistance to Change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102600" cy="502920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mtClean="0"/>
              <a:t>Why People Resist Change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mtClean="0"/>
              <a:t>The ambiguity and uncertainty that change introduces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mtClean="0"/>
              <a:t>The comfort of old habits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mtClean="0"/>
              <a:t>A concern over personal loss of status, money, authority, friendships, and personal convenience</a:t>
            </a:r>
          </a:p>
          <a:p>
            <a:pPr lvl="1" eaLnBrk="1" hangingPunct="1">
              <a:spcBef>
                <a:spcPct val="50000"/>
              </a:spcBef>
              <a:defRPr/>
            </a:pPr>
            <a:r>
              <a:rPr lang="en-US" smtClean="0"/>
              <a:t>The perception that change is incompatible with the goals and interest of the organization</a:t>
            </a:r>
          </a:p>
        </p:txBody>
      </p:sp>
    </p:spTree>
    <p:extLst>
      <p:ext uri="{BB962C8B-B14F-4D97-AF65-F5344CB8AC3E}">
        <p14:creationId xmlns:p14="http://schemas.microsoft.com/office/powerpoint/2010/main" val="17239136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F2EED761-FA05-402F-8EDA-5D0274E77257}" type="slidenum">
              <a:rPr lang="en-US" sz="1000">
                <a:solidFill>
                  <a:srgbClr val="000000"/>
                </a:solidFill>
              </a:rPr>
              <a:pPr eaLnBrk="1" hangingPunct="1"/>
              <a:t>15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20713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12–5	   Reducing Resistance to Change</a:t>
            </a:r>
          </a:p>
        </p:txBody>
      </p:sp>
      <p:sp>
        <p:nvSpPr>
          <p:cNvPr id="57348" name="Line 3"/>
          <p:cNvSpPr>
            <a:spLocks noChangeShapeType="1"/>
          </p:cNvSpPr>
          <p:nvPr/>
        </p:nvSpPr>
        <p:spPr bwMode="auto">
          <a:xfrm>
            <a:off x="609600" y="11430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7349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6106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562135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9DA0D2E5-9DD8-4949-91D1-8BB912A47959}" type="slidenum">
              <a:rPr lang="en-US" sz="1000">
                <a:solidFill>
                  <a:srgbClr val="000000"/>
                </a:solidFill>
              </a:rPr>
              <a:pPr eaLnBrk="1" hangingPunct="1"/>
              <a:t>16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13112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Issues in Managing Change (cont’d)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102600" cy="5029200"/>
          </a:xfrm>
        </p:spPr>
        <p:txBody>
          <a:bodyPr/>
          <a:lstStyle/>
          <a:p>
            <a:pPr eaLnBrk="1" hangingPunct="1">
              <a:spcBef>
                <a:spcPct val="45000"/>
              </a:spcBef>
              <a:defRPr/>
            </a:pPr>
            <a:r>
              <a:rPr lang="en-US" smtClean="0"/>
              <a:t>Changing Organizational Cultures</a:t>
            </a:r>
          </a:p>
          <a:p>
            <a:pPr lvl="1" eaLnBrk="1" hangingPunct="1">
              <a:spcBef>
                <a:spcPct val="45000"/>
              </a:spcBef>
              <a:defRPr/>
            </a:pPr>
            <a:r>
              <a:rPr lang="en-US" smtClean="0"/>
              <a:t>Cultures are naturally resistant to change.</a:t>
            </a:r>
          </a:p>
          <a:p>
            <a:pPr lvl="1" eaLnBrk="1" hangingPunct="1">
              <a:spcBef>
                <a:spcPct val="45000"/>
              </a:spcBef>
              <a:defRPr/>
            </a:pPr>
            <a:r>
              <a:rPr lang="en-US" smtClean="0"/>
              <a:t>Conditions that facilitate cultural change:</a:t>
            </a:r>
          </a:p>
          <a:p>
            <a:pPr lvl="2" eaLnBrk="1" hangingPunct="1">
              <a:spcBef>
                <a:spcPct val="45000"/>
              </a:spcBef>
              <a:defRPr/>
            </a:pPr>
            <a:r>
              <a:rPr lang="en-US" smtClean="0"/>
              <a:t>The occurrence of a dramatic crisis</a:t>
            </a:r>
          </a:p>
          <a:p>
            <a:pPr lvl="2" eaLnBrk="1" hangingPunct="1">
              <a:spcBef>
                <a:spcPct val="45000"/>
              </a:spcBef>
              <a:defRPr/>
            </a:pPr>
            <a:r>
              <a:rPr lang="en-US" smtClean="0"/>
              <a:t>Leadership changing hands</a:t>
            </a:r>
          </a:p>
          <a:p>
            <a:pPr lvl="2" eaLnBrk="1" hangingPunct="1">
              <a:spcBef>
                <a:spcPct val="45000"/>
              </a:spcBef>
              <a:defRPr/>
            </a:pPr>
            <a:r>
              <a:rPr lang="en-US" smtClean="0"/>
              <a:t>A young, flexible, and small organization</a:t>
            </a:r>
          </a:p>
          <a:p>
            <a:pPr lvl="2" eaLnBrk="1" hangingPunct="1">
              <a:spcBef>
                <a:spcPct val="45000"/>
              </a:spcBef>
              <a:defRPr/>
            </a:pPr>
            <a:r>
              <a:rPr lang="en-US" smtClean="0"/>
              <a:t>A weak organizational culture</a:t>
            </a:r>
          </a:p>
        </p:txBody>
      </p:sp>
    </p:spTree>
    <p:extLst>
      <p:ext uri="{BB962C8B-B14F-4D97-AF65-F5344CB8AC3E}">
        <p14:creationId xmlns:p14="http://schemas.microsoft.com/office/powerpoint/2010/main" val="365638380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6CD5F1FB-2A9C-4623-B2AE-DAF399A55577}" type="slidenum">
              <a:rPr lang="en-US" sz="1000">
                <a:solidFill>
                  <a:srgbClr val="000000"/>
                </a:solidFill>
              </a:rPr>
              <a:pPr eaLnBrk="1" hangingPunct="1"/>
              <a:t>17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20713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12–6	 Strategies for Managing Cultural Change</a:t>
            </a:r>
          </a:p>
        </p:txBody>
      </p:sp>
      <p:sp>
        <p:nvSpPr>
          <p:cNvPr id="59396" name="Line 3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9397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533400" y="1143000"/>
            <a:ext cx="8102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2250" indent="-22225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000" i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Set the tone through management behavior</a:t>
            </a:r>
            <a:r>
              <a:rPr lang="en-US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; top managers, particularly, need to be positive role models.</a:t>
            </a:r>
          </a:p>
          <a:p>
            <a:pPr marL="222250" indent="-22225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000" i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Create new stories, symbols, and rituals</a:t>
            </a:r>
            <a:r>
              <a:rPr lang="en-US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to replace those currently in use.</a:t>
            </a:r>
          </a:p>
          <a:p>
            <a:pPr marL="222250" indent="-22225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Select, promote, and support employees who </a:t>
            </a:r>
            <a:r>
              <a:rPr lang="en-US" sz="2000" i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adopt the new values</a:t>
            </a:r>
            <a:r>
              <a:rPr lang="en-US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marL="222250" indent="-22225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000" i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Redesign socialization processes</a:t>
            </a:r>
            <a:r>
              <a:rPr lang="en-US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to align with the new values.</a:t>
            </a:r>
          </a:p>
          <a:p>
            <a:pPr marL="222250" indent="-22225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 encourage acceptance of the new values, </a:t>
            </a:r>
            <a:r>
              <a:rPr lang="en-US" sz="2000" i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change the reward system.</a:t>
            </a:r>
          </a:p>
          <a:p>
            <a:pPr marL="222250" indent="-22225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Replace unwritten norms with </a:t>
            </a:r>
            <a:r>
              <a:rPr lang="en-US" sz="2000" i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clearly specified expectations.</a:t>
            </a:r>
          </a:p>
          <a:p>
            <a:pPr marL="222250" indent="-22225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000" i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Shake up current subcultures</a:t>
            </a:r>
            <a:r>
              <a:rPr lang="en-US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through job transfers, job rotation, and/or terminations.</a:t>
            </a:r>
          </a:p>
          <a:p>
            <a:pPr marL="222250" indent="-222250" fontAlgn="base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Work to get consensus through </a:t>
            </a:r>
            <a:r>
              <a:rPr lang="en-US" sz="2000" i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employee participation</a:t>
            </a:r>
            <a:r>
              <a:rPr lang="en-US" sz="200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creating a climate with a high level of trust.</a:t>
            </a:r>
          </a:p>
        </p:txBody>
      </p:sp>
    </p:spTree>
    <p:extLst>
      <p:ext uri="{BB962C8B-B14F-4D97-AF65-F5344CB8AC3E}">
        <p14:creationId xmlns:p14="http://schemas.microsoft.com/office/powerpoint/2010/main" val="32922958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4A7A3829-5536-49AC-B3CD-F593B7AFEB80}" type="slidenum">
              <a:rPr lang="en-US" sz="1000">
                <a:solidFill>
                  <a:srgbClr val="000000"/>
                </a:solidFill>
              </a:rPr>
              <a:pPr eaLnBrk="1" hangingPunct="1"/>
              <a:t>18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13112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Issues in Managing Change (cont’d)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102600" cy="5029200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defRPr/>
            </a:pPr>
            <a:r>
              <a:rPr lang="en-US" smtClean="0"/>
              <a:t>Handling Employee Stress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Stress</a:t>
            </a:r>
          </a:p>
          <a:p>
            <a:pPr lvl="2" eaLnBrk="1" hangingPunct="1">
              <a:spcBef>
                <a:spcPct val="40000"/>
              </a:spcBef>
              <a:defRPr/>
            </a:pPr>
            <a:r>
              <a:rPr lang="en-US" smtClean="0"/>
              <a:t>The adverse reaction people have to excessive pressure placed on them from extraordinary demands, constraints, or opportunities. </a:t>
            </a:r>
          </a:p>
          <a:p>
            <a:pPr lvl="2" eaLnBrk="1" hangingPunct="1">
              <a:spcBef>
                <a:spcPct val="40000"/>
              </a:spcBef>
              <a:defRPr/>
            </a:pPr>
            <a:r>
              <a:rPr lang="en-US" smtClean="0"/>
              <a:t>Functional Stress</a:t>
            </a:r>
          </a:p>
          <a:p>
            <a:pPr lvl="3" eaLnBrk="1" hangingPunct="1">
              <a:spcBef>
                <a:spcPct val="40000"/>
              </a:spcBef>
              <a:defRPr/>
            </a:pPr>
            <a:r>
              <a:rPr lang="en-US" smtClean="0"/>
              <a:t>Stress that has a positive effect on performance.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How Potential Stress Becomes Actual Stress</a:t>
            </a:r>
          </a:p>
          <a:p>
            <a:pPr lvl="2" eaLnBrk="1" hangingPunct="1">
              <a:spcBef>
                <a:spcPct val="40000"/>
              </a:spcBef>
              <a:defRPr/>
            </a:pPr>
            <a:r>
              <a:rPr lang="en-US" smtClean="0"/>
              <a:t>When there is uncertainty over the outcome.</a:t>
            </a:r>
          </a:p>
          <a:p>
            <a:pPr lvl="2" eaLnBrk="1" hangingPunct="1">
              <a:spcBef>
                <a:spcPct val="40000"/>
              </a:spcBef>
              <a:defRPr/>
            </a:pPr>
            <a:r>
              <a:rPr lang="en-US" smtClean="0"/>
              <a:t>When the outcome is important.</a:t>
            </a:r>
          </a:p>
        </p:txBody>
      </p:sp>
    </p:spTree>
    <p:extLst>
      <p:ext uri="{BB962C8B-B14F-4D97-AF65-F5344CB8AC3E}">
        <p14:creationId xmlns:p14="http://schemas.microsoft.com/office/powerpoint/2010/main" val="206845360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DCF7FCCD-A96F-4A0C-AD0E-7AF50D531E0D}" type="slidenum">
              <a:rPr lang="en-US" sz="1000">
                <a:solidFill>
                  <a:srgbClr val="000000"/>
                </a:solidFill>
              </a:rPr>
              <a:pPr eaLnBrk="1" hangingPunct="1"/>
              <a:t>19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20713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12–7 	Symptoms of Stress</a:t>
            </a:r>
          </a:p>
        </p:txBody>
      </p:sp>
      <p:sp>
        <p:nvSpPr>
          <p:cNvPr id="61444" name="Line 3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61445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1065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1538288"/>
            <a:ext cx="773430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674939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F203E3F9-2459-4135-83F1-CB06CD13EB49}" type="slidenum">
              <a:rPr lang="en-US" sz="1000">
                <a:solidFill>
                  <a:srgbClr val="000000"/>
                </a:solidFill>
              </a:rPr>
              <a:pPr eaLnBrk="1" hangingPunct="1"/>
              <a:t>2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155575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Learning Outcomes</a:t>
            </a:r>
            <a:r>
              <a:rPr lang="en-US" sz="4800" smtClean="0"/>
              <a:t/>
            </a:r>
            <a:br>
              <a:rPr lang="en-US" sz="4800" smtClean="0"/>
            </a:br>
            <a:r>
              <a:rPr lang="en-US" sz="2800" b="0" i="1" smtClean="0">
                <a:solidFill>
                  <a:srgbClr val="336699"/>
                </a:solidFill>
                <a:latin typeface="Times New Roman" pitchFamily="18" charset="0"/>
              </a:rPr>
              <a:t>Follow this Learning Outline as you read and study this chapter.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02600" cy="4114800"/>
          </a:xfrm>
        </p:spPr>
        <p:txBody>
          <a:bodyPr/>
          <a:lstStyle/>
          <a:p>
            <a:pPr eaLnBrk="1" hangingPunct="1">
              <a:spcBef>
                <a:spcPct val="25000"/>
              </a:spcBef>
              <a:buFontTx/>
              <a:buNone/>
              <a:defRPr/>
            </a:pPr>
            <a:r>
              <a:rPr lang="en-US" smtClean="0">
                <a:solidFill>
                  <a:srgbClr val="993300"/>
                </a:solidFill>
              </a:rPr>
              <a:t>12.1 The Change Process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  <a:defRPr/>
            </a:pPr>
            <a:r>
              <a:rPr lang="en-US" smtClean="0"/>
              <a:t>Explain Lewin’s three-step model of the change process.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  <a:defRPr/>
            </a:pPr>
            <a:r>
              <a:rPr lang="en-US" smtClean="0"/>
              <a:t>Contrast the calm waters and white-water rapids metaphors of change.</a:t>
            </a:r>
          </a:p>
          <a:p>
            <a:pPr eaLnBrk="1" hangingPunct="1">
              <a:spcBef>
                <a:spcPct val="25000"/>
              </a:spcBef>
              <a:buFontTx/>
              <a:buNone/>
              <a:defRPr/>
            </a:pPr>
            <a:r>
              <a:rPr lang="en-US" smtClean="0">
                <a:solidFill>
                  <a:srgbClr val="993300"/>
                </a:solidFill>
              </a:rPr>
              <a:t>12.2 Managing Organizational Change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  <a:defRPr/>
            </a:pPr>
            <a:r>
              <a:rPr lang="en-US" smtClean="0"/>
              <a:t>Define organizational change.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Explain how managers might change structure, technology, and people.</a:t>
            </a:r>
          </a:p>
          <a:p>
            <a:pPr eaLnBrk="1" hangingPunct="1">
              <a:buFontTx/>
              <a:buNone/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30098471"/>
      </p:ext>
    </p:extLst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D0CDB9FE-DFAD-4F40-94BE-41D5959946CC}" type="slidenum">
              <a:rPr lang="en-US" sz="1000">
                <a:solidFill>
                  <a:srgbClr val="000000"/>
                </a:solidFill>
              </a:rPr>
              <a:pPr eaLnBrk="1" hangingPunct="1"/>
              <a:t>20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13112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Issues in Managing Change (cont’d)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02600" cy="5029200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defRPr/>
            </a:pPr>
            <a:r>
              <a:rPr lang="en-US" smtClean="0"/>
              <a:t>Reducing Stress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Engage in proper employee selection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Use realistic job interviews for reduce ambiguity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Improve organizational communications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Develop a performance planning program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Use job redesign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Provide a counseling program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Offer time planning management assistance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Sponsor wellness programs</a:t>
            </a:r>
          </a:p>
        </p:txBody>
      </p:sp>
    </p:spTree>
    <p:extLst>
      <p:ext uri="{BB962C8B-B14F-4D97-AF65-F5344CB8AC3E}">
        <p14:creationId xmlns:p14="http://schemas.microsoft.com/office/powerpoint/2010/main" val="157574383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B461EE05-FA37-44B9-A5B6-E707CE9259ED}" type="slidenum">
              <a:rPr lang="en-US" sz="1000">
                <a:solidFill>
                  <a:srgbClr val="000000"/>
                </a:solidFill>
              </a:rPr>
              <a:pPr eaLnBrk="1" hangingPunct="1"/>
              <a:t>21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13112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Issues in Managing Change (cont’d)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102600" cy="5029200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defRPr/>
            </a:pPr>
            <a:r>
              <a:rPr lang="en-US" smtClean="0"/>
              <a:t>Making Change Happen Successfully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Embrace change</a:t>
            </a:r>
            <a:r>
              <a:rPr lang="en-US" smtClean="0">
                <a:cs typeface="Arial" pitchFamily="34" charset="0"/>
              </a:rPr>
              <a:t>—become a change-capable organization.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>
                <a:cs typeface="Arial" pitchFamily="34" charset="0"/>
              </a:rPr>
              <a:t>Create a simple, compelling message explaining why change is necessary.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>
                <a:cs typeface="Arial" pitchFamily="34" charset="0"/>
              </a:rPr>
              <a:t>Communicate constantly and honestly.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>
                <a:cs typeface="Arial" pitchFamily="34" charset="0"/>
              </a:rPr>
              <a:t>Foster as much employee participation as possible—get all employees committed.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>
                <a:cs typeface="Arial" pitchFamily="34" charset="0"/>
              </a:rPr>
              <a:t>Encourage employees to be flexible.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>
                <a:cs typeface="Arial" pitchFamily="34" charset="0"/>
              </a:rPr>
              <a:t>Remove those who resist and cannot be changed.</a:t>
            </a:r>
          </a:p>
        </p:txBody>
      </p:sp>
    </p:spTree>
    <p:extLst>
      <p:ext uri="{BB962C8B-B14F-4D97-AF65-F5344CB8AC3E}">
        <p14:creationId xmlns:p14="http://schemas.microsoft.com/office/powerpoint/2010/main" val="37938485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50F2D63E-2882-4DEF-B4E4-7F95F1266D00}" type="slidenum">
              <a:rPr lang="en-US" sz="1000">
                <a:solidFill>
                  <a:srgbClr val="000000"/>
                </a:solidFill>
              </a:rPr>
              <a:pPr eaLnBrk="1" hangingPunct="1"/>
              <a:t>22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20713"/>
            <a:ext cx="8077200" cy="822325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12–8	  Characteristics of Change-Capable  </a:t>
            </a:r>
            <a:br>
              <a:rPr lang="en-US" sz="2400" smtClean="0">
                <a:solidFill>
                  <a:schemeClr val="tx1"/>
                </a:solidFill>
              </a:rPr>
            </a:br>
            <a:r>
              <a:rPr lang="en-US" sz="2400" smtClean="0">
                <a:solidFill>
                  <a:schemeClr val="tx1"/>
                </a:solidFill>
              </a:rPr>
              <a:t>     Organizations</a:t>
            </a:r>
          </a:p>
        </p:txBody>
      </p:sp>
      <p:sp>
        <p:nvSpPr>
          <p:cNvPr id="64516" name="Line 3"/>
          <p:cNvSpPr>
            <a:spLocks noChangeShapeType="1"/>
          </p:cNvSpPr>
          <p:nvPr/>
        </p:nvSpPr>
        <p:spPr bwMode="auto">
          <a:xfrm>
            <a:off x="609600" y="1447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64517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08549" name="Rectangle 5"/>
          <p:cNvSpPr>
            <a:spLocks noChangeArrowheads="1"/>
          </p:cNvSpPr>
          <p:nvPr/>
        </p:nvSpPr>
        <p:spPr bwMode="auto">
          <a:xfrm>
            <a:off x="609600" y="1676400"/>
            <a:ext cx="35814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2250" indent="-22225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Link the present and the future.</a:t>
            </a:r>
          </a:p>
          <a:p>
            <a:pPr marL="222250" indent="-22225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Make learning a way of life.</a:t>
            </a:r>
          </a:p>
          <a:p>
            <a:pPr marL="222250" indent="-22225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Actively support and encourage day-to-day improvements and changes.</a:t>
            </a:r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4572000" y="1600200"/>
            <a:ext cx="39751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22250" indent="-22225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Ensure diverse teams.</a:t>
            </a:r>
          </a:p>
          <a:p>
            <a:pPr marL="222250" indent="-22225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Encourage mavericks.</a:t>
            </a:r>
          </a:p>
          <a:p>
            <a:pPr marL="222250" indent="-22225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Shelter breakthroughs.</a:t>
            </a:r>
          </a:p>
          <a:p>
            <a:pPr marL="222250" indent="-22225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Integrate technology.</a:t>
            </a:r>
          </a:p>
          <a:p>
            <a:pPr marL="222250" indent="-222250" fontAlgn="base">
              <a:spcBef>
                <a:spcPct val="5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  <a:defRPr/>
            </a:pPr>
            <a:r>
              <a:rPr lang="en-US" sz="24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Build and deepen trust.</a:t>
            </a:r>
          </a:p>
        </p:txBody>
      </p:sp>
    </p:spTree>
    <p:extLst>
      <p:ext uri="{BB962C8B-B14F-4D97-AF65-F5344CB8AC3E}">
        <p14:creationId xmlns:p14="http://schemas.microsoft.com/office/powerpoint/2010/main" val="244541030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85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85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8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8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8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85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85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9" grpId="0" build="p"/>
      <p:bldP spid="108550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082CC423-EA4E-407D-A96E-65745F829B93}" type="slidenum">
              <a:rPr lang="en-US" sz="1000">
                <a:solidFill>
                  <a:srgbClr val="000000"/>
                </a:solidFill>
              </a:rPr>
              <a:pPr eaLnBrk="1" hangingPunct="1"/>
              <a:t>23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Stimulating Innovation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02600" cy="3962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Creativity</a:t>
            </a:r>
          </a:p>
          <a:p>
            <a:pPr lvl="1" eaLnBrk="1" hangingPunct="1">
              <a:defRPr/>
            </a:pPr>
            <a:r>
              <a:rPr lang="en-US" smtClean="0"/>
              <a:t>The ability to combine ideas in a unique way or to make an unusual association.</a:t>
            </a:r>
          </a:p>
          <a:p>
            <a:pPr lvl="1" eaLnBrk="1" hangingPunct="1">
              <a:buFont typeface="Wingdings" pitchFamily="2" charset="2"/>
              <a:buNone/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mtClean="0"/>
              <a:t>Innovation</a:t>
            </a:r>
          </a:p>
          <a:p>
            <a:pPr lvl="1" eaLnBrk="1" hangingPunct="1">
              <a:defRPr/>
            </a:pPr>
            <a:r>
              <a:rPr lang="en-US" smtClean="0"/>
              <a:t>Turning the outcomes of the creative process into useful products, services, or work methods.</a:t>
            </a:r>
          </a:p>
        </p:txBody>
      </p:sp>
    </p:spTree>
    <p:extLst>
      <p:ext uri="{BB962C8B-B14F-4D97-AF65-F5344CB8AC3E}">
        <p14:creationId xmlns:p14="http://schemas.microsoft.com/office/powerpoint/2010/main" val="189050459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38EFD191-F5C4-422D-AC91-BA915BAA4E23}" type="slidenum">
              <a:rPr lang="en-US" sz="1000">
                <a:solidFill>
                  <a:srgbClr val="000000"/>
                </a:solidFill>
              </a:rPr>
              <a:pPr eaLnBrk="1" hangingPunct="1"/>
              <a:t>24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20713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12–9	World’s Most Innovative Companies</a:t>
            </a:r>
          </a:p>
        </p:txBody>
      </p:sp>
      <p:sp>
        <p:nvSpPr>
          <p:cNvPr id="66564" name="Line 3"/>
          <p:cNvSpPr>
            <a:spLocks noChangeShapeType="1"/>
          </p:cNvSpPr>
          <p:nvPr/>
        </p:nvSpPr>
        <p:spPr bwMode="auto">
          <a:xfrm>
            <a:off x="533400" y="13716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66565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66566" name="Rectangle 7"/>
          <p:cNvSpPr>
            <a:spLocks noChangeArrowheads="1"/>
          </p:cNvSpPr>
          <p:nvPr/>
        </p:nvSpPr>
        <p:spPr bwMode="auto">
          <a:xfrm>
            <a:off x="381000" y="5867400"/>
            <a:ext cx="7048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i="1">
                <a:solidFill>
                  <a:srgbClr val="000000"/>
                </a:solidFill>
              </a:rPr>
              <a:t>Source: </a:t>
            </a:r>
            <a:r>
              <a:rPr lang="en-US" sz="900">
                <a:solidFill>
                  <a:srgbClr val="000000"/>
                </a:solidFill>
              </a:rPr>
              <a:t>“The World’s Most Innovative Companies by Region,” BusinessWeek, BusinessWeekOnline, April 15, 2008, businessweek.com</a:t>
            </a:r>
          </a:p>
        </p:txBody>
      </p:sp>
      <p:pic>
        <p:nvPicPr>
          <p:cNvPr id="66567" name="Picture 8" descr="ex12_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067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90522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2DBF9C7D-C4BE-4772-A46B-11AE36092B97}" type="slidenum">
              <a:rPr lang="en-US" sz="1000">
                <a:solidFill>
                  <a:srgbClr val="000000"/>
                </a:solidFill>
              </a:rPr>
              <a:pPr eaLnBrk="1" hangingPunct="1"/>
              <a:t>25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20713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12–10	Systems View of Innovation</a:t>
            </a:r>
          </a:p>
        </p:txBody>
      </p:sp>
      <p:sp>
        <p:nvSpPr>
          <p:cNvPr id="67588" name="Line 3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67589" name="Line 4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6759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25600"/>
            <a:ext cx="74676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1" name="Rectangle 6"/>
          <p:cNvSpPr>
            <a:spLocks noChangeArrowheads="1"/>
          </p:cNvSpPr>
          <p:nvPr/>
        </p:nvSpPr>
        <p:spPr bwMode="auto">
          <a:xfrm>
            <a:off x="457200" y="6035675"/>
            <a:ext cx="4800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b="1" i="1">
                <a:solidFill>
                  <a:srgbClr val="000000"/>
                </a:solidFill>
              </a:rPr>
              <a:t>Source:</a:t>
            </a:r>
            <a:r>
              <a:rPr lang="en-US" sz="900" i="1">
                <a:solidFill>
                  <a:srgbClr val="000000"/>
                </a:solidFill>
              </a:rPr>
              <a:t> </a:t>
            </a:r>
            <a:r>
              <a:rPr lang="en-US" sz="900">
                <a:solidFill>
                  <a:srgbClr val="000000"/>
                </a:solidFill>
              </a:rPr>
              <a:t>Adapted from R.W. Woodman, J.E. Sawyer, and R.W. Griffin, “Toward a Theory of Organizational Creativity,” </a:t>
            </a:r>
            <a:r>
              <a:rPr lang="en-US" sz="900" i="1">
                <a:solidFill>
                  <a:srgbClr val="000000"/>
                </a:solidFill>
              </a:rPr>
              <a:t>Academy of Management Review</a:t>
            </a:r>
            <a:r>
              <a:rPr lang="en-US" sz="900">
                <a:solidFill>
                  <a:srgbClr val="000000"/>
                </a:solidFill>
              </a:rPr>
              <a:t>, April 1993, p. 309.</a:t>
            </a:r>
          </a:p>
        </p:txBody>
      </p:sp>
    </p:spTree>
    <p:extLst>
      <p:ext uri="{BB962C8B-B14F-4D97-AF65-F5344CB8AC3E}">
        <p14:creationId xmlns:p14="http://schemas.microsoft.com/office/powerpoint/2010/main" val="348323979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CCC4BED1-FC83-472B-83DF-8F5AE6DA586F}" type="slidenum">
              <a:rPr lang="en-US" sz="1000">
                <a:solidFill>
                  <a:srgbClr val="000000"/>
                </a:solidFill>
              </a:rPr>
              <a:pPr eaLnBrk="1" hangingPunct="1"/>
              <a:t>26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79438"/>
            <a:ext cx="2286000" cy="118745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12–11</a:t>
            </a:r>
            <a:br>
              <a:rPr lang="en-US" sz="2400" smtClean="0">
                <a:solidFill>
                  <a:schemeClr val="tx1"/>
                </a:solidFill>
              </a:rPr>
            </a:br>
            <a:r>
              <a:rPr lang="en-US" sz="2400" smtClean="0">
                <a:solidFill>
                  <a:schemeClr val="tx1"/>
                </a:solidFill>
              </a:rPr>
              <a:t>Innovation Variables</a:t>
            </a:r>
          </a:p>
        </p:txBody>
      </p:sp>
      <p:sp>
        <p:nvSpPr>
          <p:cNvPr id="68612" name="Line 4"/>
          <p:cNvSpPr>
            <a:spLocks noChangeShapeType="1"/>
          </p:cNvSpPr>
          <p:nvPr/>
        </p:nvSpPr>
        <p:spPr bwMode="auto">
          <a:xfrm>
            <a:off x="609600" y="565150"/>
            <a:ext cx="15240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1792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11188"/>
            <a:ext cx="5943600" cy="563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4" name="Line 6"/>
          <p:cNvSpPr>
            <a:spLocks noChangeShapeType="1"/>
          </p:cNvSpPr>
          <p:nvPr/>
        </p:nvSpPr>
        <p:spPr bwMode="auto">
          <a:xfrm>
            <a:off x="609600" y="1752600"/>
            <a:ext cx="15240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659207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9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7829EBB4-5F7A-45B1-970B-FD3CB0A63DDB}" type="slidenum">
              <a:rPr lang="en-US" sz="1000">
                <a:solidFill>
                  <a:srgbClr val="000000"/>
                </a:solidFill>
              </a:rPr>
              <a:pPr eaLnBrk="1" hangingPunct="1"/>
              <a:t>27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Stimulating Innovation</a:t>
            </a:r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102600" cy="4495800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defRPr/>
            </a:pPr>
            <a:r>
              <a:rPr lang="en-US" smtClean="0"/>
              <a:t>Structural Variables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Adopt an organic structure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Make available plentiful resources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Engage in frequent inter-unit communication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Minimize extreme time pressures on creative activities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Provide explicit support for creativity</a:t>
            </a:r>
          </a:p>
        </p:txBody>
      </p:sp>
    </p:spTree>
    <p:extLst>
      <p:ext uri="{BB962C8B-B14F-4D97-AF65-F5344CB8AC3E}">
        <p14:creationId xmlns:p14="http://schemas.microsoft.com/office/powerpoint/2010/main" val="26745882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2265096D-3075-48F8-8A60-2BC729FEA112}" type="slidenum">
              <a:rPr lang="en-US" sz="1000">
                <a:solidFill>
                  <a:srgbClr val="000000"/>
                </a:solidFill>
              </a:rPr>
              <a:pPr eaLnBrk="1" hangingPunct="1"/>
              <a:t>28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75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Stimulating Innovation (cont’d.)</a:t>
            </a:r>
          </a:p>
        </p:txBody>
      </p:sp>
      <p:sp>
        <p:nvSpPr>
          <p:cNvPr id="175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102600" cy="4495800"/>
          </a:xfrm>
        </p:spPr>
        <p:txBody>
          <a:bodyPr/>
          <a:lstStyle/>
          <a:p>
            <a:pPr eaLnBrk="1" hangingPunct="1">
              <a:spcBef>
                <a:spcPct val="30000"/>
              </a:spcBef>
              <a:defRPr/>
            </a:pPr>
            <a:r>
              <a:rPr lang="en-US" smtClean="0"/>
              <a:t>Cultural Variables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Accept ambiguity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Tolerate the impractical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Have low external controls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Tolerate risk taking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Tolerate conflict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Focus on ends rather than means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Develop an open-system focus</a:t>
            </a:r>
          </a:p>
          <a:p>
            <a:pPr lvl="1" eaLnBrk="1" hangingPunct="1">
              <a:spcBef>
                <a:spcPct val="30000"/>
              </a:spcBef>
              <a:defRPr/>
            </a:pPr>
            <a:r>
              <a:rPr lang="en-US" smtClean="0"/>
              <a:t>Provide positive feedback</a:t>
            </a:r>
          </a:p>
        </p:txBody>
      </p:sp>
    </p:spTree>
    <p:extLst>
      <p:ext uri="{BB962C8B-B14F-4D97-AF65-F5344CB8AC3E}">
        <p14:creationId xmlns:p14="http://schemas.microsoft.com/office/powerpoint/2010/main" val="356147180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2FA10AAD-4131-4C14-88F8-3B61FF6683DA}" type="slidenum">
              <a:rPr lang="en-US" sz="1000">
                <a:solidFill>
                  <a:srgbClr val="000000"/>
                </a:solidFill>
              </a:rPr>
              <a:pPr eaLnBrk="1" hangingPunct="1"/>
              <a:t>29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771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Stimulating Innovation (cont’d.)</a:t>
            </a:r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8102600" cy="4495800"/>
          </a:xfrm>
        </p:spPr>
        <p:txBody>
          <a:bodyPr/>
          <a:lstStyle/>
          <a:p>
            <a:pPr eaLnBrk="1" hangingPunct="1">
              <a:spcBef>
                <a:spcPct val="40000"/>
              </a:spcBef>
              <a:defRPr/>
            </a:pPr>
            <a:r>
              <a:rPr lang="en-US" smtClean="0"/>
              <a:t>Human Resource Variables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Actively promote training and development to keep employees’ skills current.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Offer high job security to encourage risk taking.</a:t>
            </a:r>
          </a:p>
          <a:p>
            <a:pPr lvl="1" eaLnBrk="1" hangingPunct="1">
              <a:spcBef>
                <a:spcPct val="40000"/>
              </a:spcBef>
              <a:defRPr/>
            </a:pPr>
            <a:r>
              <a:rPr lang="en-US" smtClean="0"/>
              <a:t>Encourage individual to be “champions” of change.</a:t>
            </a:r>
          </a:p>
          <a:p>
            <a:pPr eaLnBrk="1" hangingPunct="1">
              <a:defRPr/>
            </a:pPr>
            <a:r>
              <a:rPr lang="en-US" smtClean="0"/>
              <a:t>Idea Champion</a:t>
            </a:r>
          </a:p>
          <a:p>
            <a:pPr lvl="1" eaLnBrk="1" hangingPunct="1">
              <a:defRPr/>
            </a:pPr>
            <a:r>
              <a:rPr lang="en-US" smtClean="0"/>
              <a:t>Dynamic self-confident leaders who actively and enthusiastically inspire support for new ideas, build support, overcome resistance, and ensure that innovations are implemented.</a:t>
            </a:r>
          </a:p>
        </p:txBody>
      </p:sp>
    </p:spTree>
    <p:extLst>
      <p:ext uri="{BB962C8B-B14F-4D97-AF65-F5344CB8AC3E}">
        <p14:creationId xmlns:p14="http://schemas.microsoft.com/office/powerpoint/2010/main" val="49853290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F002A179-7642-4E8D-9DFF-3793283A2A74}" type="slidenum">
              <a:rPr lang="en-US" sz="1000">
                <a:solidFill>
                  <a:srgbClr val="000000"/>
                </a:solidFill>
              </a:rPr>
              <a:pPr eaLnBrk="1" hangingPunct="1"/>
              <a:t>3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Learning Outcomes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40000"/>
              </a:spcBef>
              <a:buFontTx/>
              <a:buNone/>
              <a:defRPr/>
            </a:pPr>
            <a:r>
              <a:rPr lang="en-US" smtClean="0">
                <a:solidFill>
                  <a:srgbClr val="993300"/>
                </a:solidFill>
              </a:rPr>
              <a:t>12.3 Managing Resistance to Change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Explain why people resist change and how resistance might be managed.</a:t>
            </a:r>
          </a:p>
          <a:p>
            <a:pPr eaLnBrk="1" hangingPunct="1">
              <a:buFontTx/>
              <a:buNone/>
              <a:defRPr/>
            </a:pPr>
            <a:r>
              <a:rPr lang="en-US" smtClean="0">
                <a:solidFill>
                  <a:srgbClr val="993300"/>
                </a:solidFill>
              </a:rPr>
              <a:t>12.4 Contemporary Issues In Managing Change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smtClean="0">
                <a:effectLst/>
              </a:rPr>
              <a:t>• Explain why changing organizational culture is so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smtClean="0">
                <a:effectLst/>
              </a:rPr>
              <a:t>  difficult and how managers can do it.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smtClean="0">
                <a:effectLst/>
              </a:rPr>
              <a:t>• Describe employee stress and how managers can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smtClean="0">
                <a:effectLst/>
              </a:rPr>
              <a:t>  help employees deal with stress.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smtClean="0">
                <a:effectLst/>
              </a:rPr>
              <a:t>• Discuss what it takes to make change happen</a:t>
            </a:r>
          </a:p>
          <a:p>
            <a:pPr lvl="1" eaLnBrk="1" hangingPunct="1">
              <a:buFont typeface="Wingdings" pitchFamily="2" charset="2"/>
              <a:buNone/>
              <a:defRPr/>
            </a:pPr>
            <a:r>
              <a:rPr lang="en-US" smtClean="0">
                <a:effectLst/>
              </a:rPr>
              <a:t>  successfully.</a:t>
            </a:r>
          </a:p>
        </p:txBody>
      </p:sp>
    </p:spTree>
    <p:extLst>
      <p:ext uri="{BB962C8B-B14F-4D97-AF65-F5344CB8AC3E}">
        <p14:creationId xmlns:p14="http://schemas.microsoft.com/office/powerpoint/2010/main" val="1379991114"/>
      </p:ext>
    </p:extLst>
  </p:cSld>
  <p:clrMapOvr>
    <a:masterClrMapping/>
  </p:clrMapOvr>
  <p:transition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7AC0D59D-AE36-4F3A-AFD9-175C76F484A3}" type="slidenum">
              <a:rPr lang="en-US" sz="1000">
                <a:solidFill>
                  <a:srgbClr val="000000"/>
                </a:solidFill>
              </a:rPr>
              <a:pPr eaLnBrk="1" hangingPunct="1"/>
              <a:t>30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mtClean="0"/>
              <a:t>Terms to Know</a:t>
            </a:r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78100" y="1143000"/>
            <a:ext cx="3975100" cy="4038600"/>
          </a:xfrm>
        </p:spPr>
        <p:txBody>
          <a:bodyPr anchorCtr="1"/>
          <a:lstStyle/>
          <a:p>
            <a:pPr eaLnBrk="1" hangingPunct="1">
              <a:defRPr/>
            </a:pPr>
            <a:r>
              <a:rPr lang="en-US" sz="2400" smtClean="0"/>
              <a:t>organizational change</a:t>
            </a:r>
          </a:p>
          <a:p>
            <a:pPr eaLnBrk="1" hangingPunct="1">
              <a:defRPr/>
            </a:pPr>
            <a:r>
              <a:rPr lang="en-US" sz="2400" smtClean="0"/>
              <a:t>change agent</a:t>
            </a:r>
          </a:p>
          <a:p>
            <a:pPr eaLnBrk="1" hangingPunct="1">
              <a:defRPr/>
            </a:pPr>
            <a:r>
              <a:rPr lang="en-US" sz="2400" smtClean="0"/>
              <a:t>organizational development (OD)</a:t>
            </a:r>
          </a:p>
          <a:p>
            <a:pPr eaLnBrk="1" hangingPunct="1">
              <a:defRPr/>
            </a:pPr>
            <a:r>
              <a:rPr lang="en-US" sz="2400" smtClean="0"/>
              <a:t>stress</a:t>
            </a:r>
          </a:p>
          <a:p>
            <a:pPr eaLnBrk="1" hangingPunct="1">
              <a:defRPr/>
            </a:pPr>
            <a:r>
              <a:rPr lang="en-US" sz="2400" smtClean="0"/>
              <a:t>creativity</a:t>
            </a:r>
          </a:p>
          <a:p>
            <a:pPr eaLnBrk="1" hangingPunct="1">
              <a:defRPr/>
            </a:pPr>
            <a:r>
              <a:rPr lang="en-US" sz="2400" smtClean="0"/>
              <a:t>innovation</a:t>
            </a:r>
          </a:p>
          <a:p>
            <a:pPr eaLnBrk="1" hangingPunct="1">
              <a:defRPr/>
            </a:pPr>
            <a:r>
              <a:rPr lang="en-US" sz="2400" smtClean="0"/>
              <a:t>idea champion</a:t>
            </a:r>
          </a:p>
        </p:txBody>
      </p:sp>
    </p:spTree>
    <p:extLst>
      <p:ext uri="{BB962C8B-B14F-4D97-AF65-F5344CB8AC3E}">
        <p14:creationId xmlns:p14="http://schemas.microsoft.com/office/powerpoint/2010/main" val="126450143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2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2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1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21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875B2AF3-BA25-465A-86F9-A1F0DADFA386}" type="slidenum">
              <a:rPr lang="en-US" sz="1000">
                <a:solidFill>
                  <a:srgbClr val="000000"/>
                </a:solidFill>
              </a:rPr>
              <a:pPr eaLnBrk="1" hangingPunct="1"/>
              <a:t>4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Learning Outcomes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40000"/>
              </a:spcBef>
              <a:buFontTx/>
              <a:buNone/>
              <a:defRPr/>
            </a:pPr>
            <a:r>
              <a:rPr lang="en-US" smtClean="0">
                <a:solidFill>
                  <a:srgbClr val="993300"/>
                </a:solidFill>
              </a:rPr>
              <a:t>12.5 Stimulating Innovation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Explain how creativity and innovation differ from one another.</a:t>
            </a:r>
          </a:p>
          <a:p>
            <a:pPr lvl="1" eaLnBrk="1" hangingPunct="1">
              <a:spcBef>
                <a:spcPct val="40000"/>
              </a:spcBef>
              <a:buFontTx/>
              <a:buChar char="•"/>
              <a:defRPr/>
            </a:pPr>
            <a:r>
              <a:rPr lang="en-US" smtClean="0"/>
              <a:t>Describe the structural, cultural, and human resource variables that are necessary for innovation.</a:t>
            </a:r>
          </a:p>
          <a:p>
            <a:pPr lvl="1" eaLnBrk="1" hangingPunct="1">
              <a:spcBef>
                <a:spcPct val="40000"/>
              </a:spcBef>
              <a:buFontTx/>
              <a:buNone/>
              <a:defRPr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83152462"/>
      </p:ext>
    </p:extLst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6EE8CFB3-BF65-4C9B-B165-11CE106A9009}" type="slidenum">
              <a:rPr lang="en-US" sz="1000">
                <a:solidFill>
                  <a:srgbClr val="000000"/>
                </a:solidFill>
              </a:rPr>
              <a:pPr eaLnBrk="1" hangingPunct="1"/>
              <a:t>5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822325"/>
          </a:xfrm>
        </p:spPr>
        <p:txBody>
          <a:bodyPr/>
          <a:lstStyle/>
          <a:p>
            <a:pPr eaLnBrk="1" hangingPunct="1"/>
            <a:r>
              <a:rPr lang="en-US" sz="2400" smtClean="0">
                <a:solidFill>
                  <a:schemeClr val="tx1"/>
                </a:solidFill>
                <a:effectLst/>
              </a:rPr>
              <a:t>Exhibit 12–1 External and Internal Forces for Change</a:t>
            </a:r>
            <a:r>
              <a:rPr lang="en-US" sz="2400" b="0" smtClean="0">
                <a:solidFill>
                  <a:schemeClr val="tx1"/>
                </a:solidFill>
                <a:effectLst/>
              </a:rPr>
              <a:t> </a:t>
            </a:r>
            <a:br>
              <a:rPr lang="en-US" sz="2400" b="0" smtClean="0">
                <a:solidFill>
                  <a:schemeClr val="tx1"/>
                </a:solidFill>
                <a:effectLst/>
              </a:rPr>
            </a:br>
            <a:endParaRPr lang="en-US" sz="2400" b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3975100" cy="5029200"/>
          </a:xfrm>
        </p:spPr>
        <p:txBody>
          <a:bodyPr/>
          <a:lstStyle/>
          <a:p>
            <a:pPr eaLnBrk="1" hangingPunct="1"/>
            <a:r>
              <a:rPr lang="en-US" sz="2400" b="1" smtClean="0">
                <a:effectLst/>
              </a:rPr>
              <a:t>External</a:t>
            </a:r>
          </a:p>
          <a:p>
            <a:pPr eaLnBrk="1" hangingPunct="1">
              <a:buFontTx/>
              <a:buNone/>
            </a:pPr>
            <a:r>
              <a:rPr lang="en-US" sz="2400" smtClean="0">
                <a:effectLst/>
              </a:rPr>
              <a:t>	</a:t>
            </a:r>
            <a:r>
              <a:rPr lang="en-US" sz="2400" smtClean="0">
                <a:solidFill>
                  <a:schemeClr val="tx1"/>
                </a:solidFill>
                <a:effectLst/>
              </a:rPr>
              <a:t>• Changing consumer   </a:t>
            </a:r>
          </a:p>
          <a:p>
            <a:pPr eaLnBrk="1" hangingPunct="1">
              <a:buFontTx/>
              <a:buNone/>
            </a:pPr>
            <a:r>
              <a:rPr lang="en-US" sz="2400" smtClean="0">
                <a:solidFill>
                  <a:schemeClr val="tx1"/>
                </a:solidFill>
                <a:effectLst/>
              </a:rPr>
              <a:t>     needs and wants</a:t>
            </a:r>
          </a:p>
          <a:p>
            <a:pPr eaLnBrk="1" hangingPunct="1">
              <a:buFontTx/>
              <a:buNone/>
            </a:pPr>
            <a:r>
              <a:rPr lang="en-US" sz="2400" smtClean="0">
                <a:solidFill>
                  <a:schemeClr val="tx1"/>
                </a:solidFill>
                <a:effectLst/>
              </a:rPr>
              <a:t>	• New governmental laws</a:t>
            </a:r>
          </a:p>
          <a:p>
            <a:pPr eaLnBrk="1" hangingPunct="1">
              <a:buFontTx/>
              <a:buNone/>
            </a:pPr>
            <a:r>
              <a:rPr lang="en-US" sz="2400" smtClean="0">
                <a:solidFill>
                  <a:schemeClr val="tx1"/>
                </a:solidFill>
                <a:effectLst/>
              </a:rPr>
              <a:t>	• Changing technology</a:t>
            </a:r>
          </a:p>
          <a:p>
            <a:pPr eaLnBrk="1" hangingPunct="1">
              <a:buFontTx/>
              <a:buNone/>
            </a:pPr>
            <a:r>
              <a:rPr lang="en-US" sz="2400" smtClean="0">
                <a:solidFill>
                  <a:schemeClr val="tx1"/>
                </a:solidFill>
                <a:effectLst/>
              </a:rPr>
              <a:t>	• Economic changes</a:t>
            </a:r>
          </a:p>
        </p:txBody>
      </p:sp>
      <p:sp>
        <p:nvSpPr>
          <p:cNvPr id="4710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371600"/>
            <a:ext cx="3975100" cy="5029200"/>
          </a:xfrm>
        </p:spPr>
        <p:txBody>
          <a:bodyPr/>
          <a:lstStyle/>
          <a:p>
            <a:pPr eaLnBrk="1" hangingPunct="1"/>
            <a:r>
              <a:rPr lang="en-US" sz="2400" b="1" smtClean="0">
                <a:effectLst/>
              </a:rPr>
              <a:t>Internal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000" smtClean="0">
                <a:effectLst/>
              </a:rPr>
              <a:t>• </a:t>
            </a:r>
            <a:r>
              <a:rPr lang="en-US" smtClean="0">
                <a:effectLst/>
              </a:rPr>
              <a:t>New organizational strategy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effectLst/>
              </a:rPr>
              <a:t>• Change in composition of workforce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effectLst/>
              </a:rPr>
              <a:t>• New equipment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effectLst/>
              </a:rPr>
              <a:t>• Changing employee attitudes</a:t>
            </a:r>
          </a:p>
        </p:txBody>
      </p:sp>
      <p:sp>
        <p:nvSpPr>
          <p:cNvPr id="47110" name="Line 5"/>
          <p:cNvSpPr>
            <a:spLocks noChangeShapeType="1"/>
          </p:cNvSpPr>
          <p:nvPr/>
        </p:nvSpPr>
        <p:spPr bwMode="auto">
          <a:xfrm>
            <a:off x="533400" y="3810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47111" name="Line 6"/>
          <p:cNvSpPr>
            <a:spLocks noChangeShapeType="1"/>
          </p:cNvSpPr>
          <p:nvPr/>
        </p:nvSpPr>
        <p:spPr bwMode="auto">
          <a:xfrm>
            <a:off x="533400" y="9144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68199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D372732C-87AC-4371-8E6D-39EAB9DCF2DB}" type="slidenum">
              <a:rPr lang="en-US" sz="1000">
                <a:solidFill>
                  <a:srgbClr val="000000"/>
                </a:solidFill>
              </a:rPr>
              <a:pPr eaLnBrk="1" hangingPunct="1"/>
              <a:t>6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What Is Change?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  <a:p>
            <a:pPr eaLnBrk="1" hangingPunct="1">
              <a:defRPr/>
            </a:pPr>
            <a:r>
              <a:rPr lang="en-US" smtClean="0"/>
              <a:t>Characteristics of Change</a:t>
            </a:r>
          </a:p>
          <a:p>
            <a:pPr lvl="1" eaLnBrk="1" hangingPunct="1">
              <a:defRPr/>
            </a:pPr>
            <a:r>
              <a:rPr lang="en-US" smtClean="0"/>
              <a:t>Is constant yet varies in degree and direction</a:t>
            </a:r>
          </a:p>
          <a:p>
            <a:pPr lvl="1" eaLnBrk="1" hangingPunct="1">
              <a:defRPr/>
            </a:pPr>
            <a:r>
              <a:rPr lang="en-US" smtClean="0"/>
              <a:t>Produces uncertainty yet is not completely unpredictable</a:t>
            </a:r>
          </a:p>
          <a:p>
            <a:pPr lvl="1" eaLnBrk="1" hangingPunct="1">
              <a:defRPr/>
            </a:pPr>
            <a:r>
              <a:rPr lang="en-US" smtClean="0"/>
              <a:t>Creates both threats and opportunities</a:t>
            </a:r>
          </a:p>
          <a:p>
            <a:pPr algn="ctr" eaLnBrk="1" hangingPunct="1">
              <a:defRPr/>
            </a:pPr>
            <a:r>
              <a:rPr lang="en-US" i="1" smtClean="0">
                <a:solidFill>
                  <a:srgbClr val="008000"/>
                </a:solidFill>
              </a:rPr>
              <a:t>Managing change is an integral part</a:t>
            </a:r>
            <a:br>
              <a:rPr lang="en-US" i="1" smtClean="0">
                <a:solidFill>
                  <a:srgbClr val="008000"/>
                </a:solidFill>
              </a:rPr>
            </a:br>
            <a:r>
              <a:rPr lang="en-US" i="1" smtClean="0">
                <a:solidFill>
                  <a:srgbClr val="008000"/>
                </a:solidFill>
              </a:rPr>
              <a:t>of every manager’s job.</a:t>
            </a:r>
          </a:p>
        </p:txBody>
      </p:sp>
    </p:spTree>
    <p:extLst>
      <p:ext uri="{BB962C8B-B14F-4D97-AF65-F5344CB8AC3E}">
        <p14:creationId xmlns:p14="http://schemas.microsoft.com/office/powerpoint/2010/main" val="394799048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10AC5D9E-C5D5-44BF-8B0F-CEB8940F518F}" type="slidenum">
              <a:rPr lang="en-US" sz="1000">
                <a:solidFill>
                  <a:srgbClr val="000000"/>
                </a:solidFill>
              </a:rPr>
              <a:pPr eaLnBrk="1" hangingPunct="1"/>
              <a:t>7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Change Process 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102600" cy="5029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The Calm Waters Metaphor</a:t>
            </a:r>
          </a:p>
          <a:p>
            <a:pPr lvl="1" eaLnBrk="1" hangingPunct="1">
              <a:defRPr/>
            </a:pPr>
            <a:r>
              <a:rPr lang="en-US" smtClean="0"/>
              <a:t>Lewin’s description of the change process as a break in the organization’s equilibrium state</a:t>
            </a:r>
          </a:p>
          <a:p>
            <a:pPr lvl="2" eaLnBrk="1" hangingPunct="1">
              <a:defRPr/>
            </a:pPr>
            <a:r>
              <a:rPr lang="en-US" b="1" i="1" smtClean="0"/>
              <a:t>Unfreezing</a:t>
            </a:r>
            <a:r>
              <a:rPr lang="en-US" smtClean="0"/>
              <a:t> the status quo</a:t>
            </a:r>
          </a:p>
          <a:p>
            <a:pPr lvl="2" eaLnBrk="1" hangingPunct="1">
              <a:defRPr/>
            </a:pPr>
            <a:r>
              <a:rPr lang="en-US" b="1" i="1" smtClean="0"/>
              <a:t>Changing</a:t>
            </a:r>
            <a:r>
              <a:rPr lang="en-US" smtClean="0"/>
              <a:t> to a new state</a:t>
            </a:r>
          </a:p>
          <a:p>
            <a:pPr lvl="2" eaLnBrk="1" hangingPunct="1">
              <a:defRPr/>
            </a:pPr>
            <a:r>
              <a:rPr lang="en-US" b="1" i="1" smtClean="0"/>
              <a:t>Refreezing</a:t>
            </a:r>
            <a:r>
              <a:rPr lang="en-US" smtClean="0"/>
              <a:t> to make the change permanent</a:t>
            </a:r>
          </a:p>
          <a:p>
            <a:pPr eaLnBrk="1" hangingPunct="1">
              <a:defRPr/>
            </a:pPr>
            <a:r>
              <a:rPr lang="en-US" smtClean="0"/>
              <a:t>White-Water Rapids Metaphor</a:t>
            </a:r>
          </a:p>
          <a:p>
            <a:pPr lvl="1" eaLnBrk="1" hangingPunct="1">
              <a:defRPr/>
            </a:pPr>
            <a:r>
              <a:rPr lang="en-US" smtClean="0"/>
              <a:t>The lack of environmental stability and predictability requires that managers and organizations continually adapt (manage change actively) to survive.</a:t>
            </a:r>
          </a:p>
        </p:txBody>
      </p:sp>
    </p:spTree>
    <p:extLst>
      <p:ext uri="{BB962C8B-B14F-4D97-AF65-F5344CB8AC3E}">
        <p14:creationId xmlns:p14="http://schemas.microsoft.com/office/powerpoint/2010/main" val="305244444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59C62D23-B872-4910-BECF-E89766C6E579}" type="slidenum">
              <a:rPr lang="en-US" sz="1000">
                <a:solidFill>
                  <a:srgbClr val="000000"/>
                </a:solidFill>
              </a:rPr>
              <a:pPr eaLnBrk="1" hangingPunct="1"/>
              <a:t>8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3354" name="Rectangle 42"/>
          <p:cNvSpPr>
            <a:spLocks noGrp="1" noChangeArrowheads="1"/>
          </p:cNvSpPr>
          <p:nvPr>
            <p:ph type="title"/>
          </p:nvPr>
        </p:nvSpPr>
        <p:spPr>
          <a:xfrm>
            <a:off x="533400" y="620713"/>
            <a:ext cx="8077200" cy="457200"/>
          </a:xfrm>
        </p:spPr>
        <p:txBody>
          <a:bodyPr/>
          <a:lstStyle/>
          <a:p>
            <a:pPr marL="1597025" indent="-1597025" eaLnBrk="1" hangingPunct="1">
              <a:defRPr/>
            </a:pPr>
            <a:r>
              <a:rPr lang="en-US" sz="2400" smtClean="0">
                <a:solidFill>
                  <a:schemeClr val="tx1"/>
                </a:solidFill>
              </a:rPr>
              <a:t>Exhibit 12–2 	The Change Process</a:t>
            </a:r>
          </a:p>
        </p:txBody>
      </p:sp>
      <p:sp>
        <p:nvSpPr>
          <p:cNvPr id="50180" name="Line 45"/>
          <p:cNvSpPr>
            <a:spLocks noChangeShapeType="1"/>
          </p:cNvSpPr>
          <p:nvPr/>
        </p:nvSpPr>
        <p:spPr bwMode="auto">
          <a:xfrm>
            <a:off x="609600" y="114300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50181" name="Line 46"/>
          <p:cNvSpPr>
            <a:spLocks noChangeShapeType="1"/>
          </p:cNvSpPr>
          <p:nvPr/>
        </p:nvSpPr>
        <p:spPr bwMode="auto">
          <a:xfrm>
            <a:off x="609600" y="565150"/>
            <a:ext cx="7924800" cy="0"/>
          </a:xfrm>
          <a:prstGeom prst="line">
            <a:avLst/>
          </a:prstGeom>
          <a:noFill/>
          <a:ln w="19050">
            <a:solidFill>
              <a:srgbClr val="9966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200">
              <a:solidFill>
                <a:srgbClr val="000000"/>
              </a:solidFill>
            </a:endParaRPr>
          </a:p>
        </p:txBody>
      </p:sp>
      <p:pic>
        <p:nvPicPr>
          <p:cNvPr id="13359" name="Picture 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60588"/>
            <a:ext cx="8077200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382071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3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solidFill>
                  <a:srgbClr val="000000"/>
                </a:solidFill>
              </a:rPr>
              <a:t>12–</a:t>
            </a:r>
            <a:fld id="{568DB416-5E0D-47FB-8789-39AB18480E9A}" type="slidenum">
              <a:rPr lang="en-US" sz="1000">
                <a:solidFill>
                  <a:srgbClr val="000000"/>
                </a:solidFill>
              </a:rPr>
              <a:pPr eaLnBrk="1" hangingPunct="1"/>
              <a:t>9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077200" cy="13112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Change and Change Agents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02600" cy="46482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Organizational Change</a:t>
            </a:r>
          </a:p>
          <a:p>
            <a:pPr lvl="1" eaLnBrk="1" hangingPunct="1">
              <a:defRPr/>
            </a:pPr>
            <a:r>
              <a:rPr lang="en-US" smtClean="0"/>
              <a:t>Any alterations in the people, structure, or technology of an organization</a:t>
            </a:r>
          </a:p>
          <a:p>
            <a:pPr eaLnBrk="1" hangingPunct="1">
              <a:defRPr/>
            </a:pPr>
            <a:r>
              <a:rPr lang="en-US" smtClean="0"/>
              <a:t>Change Agents</a:t>
            </a:r>
          </a:p>
          <a:p>
            <a:pPr lvl="1" eaLnBrk="1" hangingPunct="1">
              <a:defRPr/>
            </a:pPr>
            <a:r>
              <a:rPr lang="en-US" smtClean="0"/>
              <a:t>Persons who act as catalysts and assume the responsibility for managing the change process.</a:t>
            </a:r>
          </a:p>
          <a:p>
            <a:pPr eaLnBrk="1" hangingPunct="1">
              <a:defRPr/>
            </a:pPr>
            <a:r>
              <a:rPr lang="en-US" smtClean="0"/>
              <a:t>Types of Change Agents</a:t>
            </a:r>
          </a:p>
          <a:p>
            <a:pPr lvl="1" eaLnBrk="1" hangingPunct="1">
              <a:defRPr/>
            </a:pPr>
            <a:r>
              <a:rPr lang="en-US" smtClean="0"/>
              <a:t>Managers: internal entrepreneurs</a:t>
            </a:r>
          </a:p>
          <a:p>
            <a:pPr lvl="1" eaLnBrk="1" hangingPunct="1">
              <a:defRPr/>
            </a:pPr>
            <a:r>
              <a:rPr lang="en-US" smtClean="0"/>
              <a:t>Nonmanagers: change specialists</a:t>
            </a:r>
          </a:p>
          <a:p>
            <a:pPr lvl="1" eaLnBrk="1" hangingPunct="1">
              <a:defRPr/>
            </a:pPr>
            <a:r>
              <a:rPr lang="en-US" smtClean="0"/>
              <a:t>Outside consultants: change implementation experts</a:t>
            </a:r>
          </a:p>
        </p:txBody>
      </p:sp>
    </p:spTree>
    <p:extLst>
      <p:ext uri="{BB962C8B-B14F-4D97-AF65-F5344CB8AC3E}">
        <p14:creationId xmlns:p14="http://schemas.microsoft.com/office/powerpoint/2010/main" val="92927870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Robbins and Coulter 9e. vince">
  <a:themeElements>
    <a:clrScheme name="2_Robbins and Coulter 9e. vince 2">
      <a:dk1>
        <a:srgbClr val="000000"/>
      </a:dk1>
      <a:lt1>
        <a:srgbClr val="FFFFFF"/>
      </a:lt1>
      <a:dk2>
        <a:srgbClr val="003300"/>
      </a:dk2>
      <a:lt2>
        <a:srgbClr val="5F5F5F"/>
      </a:lt2>
      <a:accent1>
        <a:srgbClr val="009900"/>
      </a:accent1>
      <a:accent2>
        <a:srgbClr val="CC99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B98A00"/>
      </a:accent6>
      <a:hlink>
        <a:srgbClr val="FF3300"/>
      </a:hlink>
      <a:folHlink>
        <a:srgbClr val="663300"/>
      </a:folHlink>
    </a:clrScheme>
    <a:fontScheme name="2_Robbins and Coulter 9e. vin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Robbins and Coulter 9e. vince 1">
        <a:dk1>
          <a:srgbClr val="000000"/>
        </a:dk1>
        <a:lt1>
          <a:srgbClr val="FFFFFF"/>
        </a:lt1>
        <a:dk2>
          <a:srgbClr val="396F39"/>
        </a:dk2>
        <a:lt2>
          <a:srgbClr val="FFCC00"/>
        </a:lt2>
        <a:accent1>
          <a:srgbClr val="009900"/>
        </a:accent1>
        <a:accent2>
          <a:srgbClr val="CC9900"/>
        </a:accent2>
        <a:accent3>
          <a:srgbClr val="AEBBAE"/>
        </a:accent3>
        <a:accent4>
          <a:srgbClr val="DADADA"/>
        </a:accent4>
        <a:accent5>
          <a:srgbClr val="AACAAA"/>
        </a:accent5>
        <a:accent6>
          <a:srgbClr val="B98A00"/>
        </a:accent6>
        <a:hlink>
          <a:srgbClr val="FF3300"/>
        </a:hlink>
        <a:folHlink>
          <a:srgbClr val="66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Robbins and Coulter 9e. vince 2">
        <a:dk1>
          <a:srgbClr val="000000"/>
        </a:dk1>
        <a:lt1>
          <a:srgbClr val="FFFFFF"/>
        </a:lt1>
        <a:dk2>
          <a:srgbClr val="003300"/>
        </a:dk2>
        <a:lt2>
          <a:srgbClr val="5F5F5F"/>
        </a:lt2>
        <a:accent1>
          <a:srgbClr val="0099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B98A00"/>
        </a:accent6>
        <a:hlink>
          <a:srgbClr val="FF33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bbins and Coulter 9e. vin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Robbins and Coulter 9e. vince 4">
        <a:dk1>
          <a:srgbClr val="000000"/>
        </a:dk1>
        <a:lt1>
          <a:srgbClr val="FFFFFF"/>
        </a:lt1>
        <a:dk2>
          <a:srgbClr val="FF0000"/>
        </a:dk2>
        <a:lt2>
          <a:srgbClr val="800000"/>
        </a:lt2>
        <a:accent1>
          <a:srgbClr val="0080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AAC0AA"/>
        </a:accent5>
        <a:accent6>
          <a:srgbClr val="E78A00"/>
        </a:accent6>
        <a:hlink>
          <a:srgbClr val="CC3300"/>
        </a:hlink>
        <a:folHlink>
          <a:srgbClr val="66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1162</Words>
  <Application>Microsoft Office PowerPoint</Application>
  <PresentationFormat>On-screen Show (4:3)</PresentationFormat>
  <Paragraphs>242</Paragraphs>
  <Slides>30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2_Robbins and Coulter 9e. vince</vt:lpstr>
      <vt:lpstr>Managing Change and  Innovation</vt:lpstr>
      <vt:lpstr>Learning Outcomes Follow this Learning Outline as you read and study this chapter.</vt:lpstr>
      <vt:lpstr>Learning Outcomes</vt:lpstr>
      <vt:lpstr>Learning Outcomes</vt:lpstr>
      <vt:lpstr>Exhibit 12–1 External and Internal Forces for Change  </vt:lpstr>
      <vt:lpstr>What Is Change?</vt:lpstr>
      <vt:lpstr>The Change Process </vt:lpstr>
      <vt:lpstr>Exhibit 12–2  The Change Process</vt:lpstr>
      <vt:lpstr>Organizational Change and Change Agents</vt:lpstr>
      <vt:lpstr>Exhibit 12–3 Three Types of Change</vt:lpstr>
      <vt:lpstr>Types of Change</vt:lpstr>
      <vt:lpstr>Organizational Development</vt:lpstr>
      <vt:lpstr>Exhibit 12–4   Popular OD Techniques</vt:lpstr>
      <vt:lpstr>Managing Resistance to Change</vt:lpstr>
      <vt:lpstr>Exhibit 12–5    Reducing Resistance to Change</vt:lpstr>
      <vt:lpstr>Issues in Managing Change (cont’d)</vt:lpstr>
      <vt:lpstr>Exhibit 12–6  Strategies for Managing Cultural Change</vt:lpstr>
      <vt:lpstr>Issues in Managing Change (cont’d)</vt:lpstr>
      <vt:lpstr>Exhibit 12–7  Symptoms of Stress</vt:lpstr>
      <vt:lpstr>Issues in Managing Change (cont’d)</vt:lpstr>
      <vt:lpstr>Issues in Managing Change (cont’d)</vt:lpstr>
      <vt:lpstr>Exhibit 12–8   Characteristics of Change-Capable        Organizations</vt:lpstr>
      <vt:lpstr>Stimulating Innovation</vt:lpstr>
      <vt:lpstr>Exhibit 12–9 World’s Most Innovative Companies</vt:lpstr>
      <vt:lpstr>Exhibit 12–10 Systems View of Innovation</vt:lpstr>
      <vt:lpstr>Exhibit 12–11 Innovation Variables</vt:lpstr>
      <vt:lpstr>Stimulating Innovation</vt:lpstr>
      <vt:lpstr>Stimulating Innovation (cont’d.)</vt:lpstr>
      <vt:lpstr>Stimulating Innovation (cont’d.)</vt:lpstr>
      <vt:lpstr>Terms to Know</vt:lpstr>
    </vt:vector>
  </TitlesOfParts>
  <Company>USSTRATCOM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Change and  Innovation</dc:title>
  <dc:creator>Long John P Contr USSTRATCOM/J-ACE JT</dc:creator>
  <cp:lastModifiedBy>Long John P Contr USSTRATCOM/J-ACE JT</cp:lastModifiedBy>
  <cp:revision>1</cp:revision>
  <dcterms:created xsi:type="dcterms:W3CDTF">2013-07-05T17:17:09Z</dcterms:created>
  <dcterms:modified xsi:type="dcterms:W3CDTF">2013-07-05T17:18:05Z</dcterms:modified>
</cp:coreProperties>
</file>