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5B20A-CDD8-48CD-8721-28EDD92F0A6B}" type="datetimeFigureOut">
              <a:rPr lang="en-US" smtClean="0"/>
              <a:t>7/5/2013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882FC-3ED7-4107-9C4C-E6259FA37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58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10B6DE4-8823-4BDA-A0EB-CEDB917F2A59}" type="slidenum">
              <a:rPr lang="en-US">
                <a:solidFill>
                  <a:prstClr val="black"/>
                </a:solidFill>
              </a:rPr>
              <a:pPr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69BE8EC-0C42-4B89-BAA3-57548BD2AC3B}" type="slidenum">
              <a:rPr lang="en-US">
                <a:solidFill>
                  <a:prstClr val="black"/>
                </a:solidFill>
              </a:rPr>
              <a:pPr eaLnBrk="1" hangingPunct="1"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68FCE1E-F1CC-466E-BE25-A6A755F4129B}" type="slidenum">
              <a:rPr lang="en-US">
                <a:solidFill>
                  <a:prstClr val="black"/>
                </a:solidFill>
              </a:rPr>
              <a:pPr eaLnBrk="1" hangingPunct="1"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8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2ACD352-90AE-4CFE-B06F-5B0371A46DDC}" type="slidenum">
              <a:rPr lang="en-US">
                <a:solidFill>
                  <a:prstClr val="black"/>
                </a:solidFill>
              </a:rPr>
              <a:pPr eaLnBrk="1" hangingPunct="1"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98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CC83D3-9560-4E83-9152-5458A188F28F}" type="slidenum">
              <a:rPr lang="en-US">
                <a:solidFill>
                  <a:prstClr val="black"/>
                </a:solidFill>
              </a:rPr>
              <a:pPr eaLnBrk="1" hangingPunct="1"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0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F4B9BDE-DA09-4FE9-91DE-70E06E0FA1B0}" type="slidenum">
              <a:rPr lang="en-US">
                <a:solidFill>
                  <a:prstClr val="black"/>
                </a:solidFill>
              </a:rPr>
              <a:pPr eaLnBrk="1" hangingPunct="1"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1EDCDF7-DBD7-418B-8445-D3474B3CB89E}" type="slidenum">
              <a:rPr lang="en-US">
                <a:solidFill>
                  <a:prstClr val="black"/>
                </a:solidFill>
              </a:rPr>
              <a:pPr eaLnBrk="1" hangingPunct="1"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2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16F459-8E67-4E89-B7B7-BADF4C59E2B2}" type="slidenum">
              <a:rPr lang="en-US">
                <a:solidFill>
                  <a:prstClr val="black"/>
                </a:solidFill>
              </a:rPr>
              <a:pPr eaLnBrk="1" hangingPunct="1"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913BC17-3973-47E3-9E7C-10E98D2F5A67}" type="slidenum">
              <a:rPr lang="en-US">
                <a:solidFill>
                  <a:prstClr val="black"/>
                </a:solidFill>
              </a:rPr>
              <a:pPr eaLnBrk="1" hangingPunct="1"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60CFAE8-2191-4BC3-9567-743E5401D7A2}" type="slidenum">
              <a:rPr lang="en-US">
                <a:solidFill>
                  <a:prstClr val="black"/>
                </a:solidFill>
              </a:rPr>
              <a:pPr eaLnBrk="1" hangingPunct="1"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4BBB8B8-2FE6-4180-85AE-5019ED660734}" type="slidenum">
              <a:rPr lang="en-US">
                <a:solidFill>
                  <a:prstClr val="black"/>
                </a:solidFill>
              </a:rPr>
              <a:pPr eaLnBrk="1" hangingPunct="1"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A258E3F-3168-41D3-9ACA-1CE95C67738C}" type="slidenum">
              <a:rPr lang="en-US">
                <a:solidFill>
                  <a:prstClr val="black"/>
                </a:solidFill>
              </a:rPr>
              <a:pPr eaLnBrk="1" hangingPunct="1"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F78143E-A419-4983-AA7C-298673F9E439}" type="slidenum">
              <a:rPr lang="en-US">
                <a:solidFill>
                  <a:prstClr val="black"/>
                </a:solidFill>
              </a:rPr>
              <a:pPr eaLnBrk="1" hangingPunct="1"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80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E54539F-C774-48CC-8F0D-12A6CF542664}" type="slidenum">
              <a:rPr lang="en-US">
                <a:solidFill>
                  <a:prstClr val="black"/>
                </a:solidFill>
              </a:rPr>
              <a:pPr eaLnBrk="1" hangingPunct="1"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90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013004D-5B3D-4194-9F59-58ECAA8ABA52}" type="slidenum">
              <a:rPr lang="en-US">
                <a:solidFill>
                  <a:prstClr val="black"/>
                </a:solidFill>
              </a:rPr>
              <a:pPr eaLnBrk="1" hangingPunct="1"/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00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C930393-25B3-419C-9307-745B7CAF8815}" type="slidenum">
              <a:rPr lang="en-US">
                <a:solidFill>
                  <a:prstClr val="black"/>
                </a:solidFill>
              </a:rPr>
              <a:pPr eaLnBrk="1" hangingPunct="1"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10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6B233AB-7BF0-4ABE-AC1A-461174393FD8}" type="slidenum">
              <a:rPr lang="en-US">
                <a:solidFill>
                  <a:prstClr val="black"/>
                </a:solidFill>
              </a:rPr>
              <a:pPr eaLnBrk="1" hangingPunct="1"/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2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6F29A9-8993-46BC-A2F3-9B78FE19CEFB}" type="slidenum">
              <a:rPr lang="en-US">
                <a:solidFill>
                  <a:prstClr val="black"/>
                </a:solidFill>
              </a:rPr>
              <a:pPr eaLnBrk="1" hangingPunct="1"/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D6D4480-38FB-4419-8D27-F782C2A838AA}" type="slidenum">
              <a:rPr lang="en-US">
                <a:solidFill>
                  <a:prstClr val="black"/>
                </a:solidFill>
              </a:rPr>
              <a:pPr eaLnBrk="1" hangingPunct="1"/>
              <a:t>28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57677C2-D585-45A1-958B-C4CB58DFA96D}" type="slidenum">
              <a:rPr lang="en-US">
                <a:solidFill>
                  <a:prstClr val="black"/>
                </a:solidFill>
              </a:rPr>
              <a:pPr eaLnBrk="1" hangingPunct="1"/>
              <a:t>29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5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9DFBBC5-F2D7-43A5-AE35-5D4476D84024}" type="slidenum">
              <a:rPr lang="en-US">
                <a:solidFill>
                  <a:prstClr val="black"/>
                </a:solidFill>
              </a:rPr>
              <a:pPr eaLnBrk="1" hangingPunct="1"/>
              <a:t>30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6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4D53CC-B5B5-46AA-A13E-19812CF08F92}" type="slidenum">
              <a:rPr lang="en-US">
                <a:solidFill>
                  <a:prstClr val="black"/>
                </a:solidFill>
              </a:rPr>
              <a:pPr eaLnBrk="1" hangingPunct="1"/>
              <a:t>31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7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A18A4A4-AE81-4E0F-9BD0-120B72ACECC0}" type="slidenum">
              <a:rPr lang="en-US">
                <a:solidFill>
                  <a:prstClr val="black"/>
                </a:solidFill>
              </a:rPr>
              <a:pPr eaLnBrk="1" hangingPunct="1"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9B74A45-1FD5-43AF-8627-326DDDCBF8A3}" type="slidenum">
              <a:rPr lang="en-US">
                <a:solidFill>
                  <a:prstClr val="black"/>
                </a:solidFill>
              </a:rPr>
              <a:pPr eaLnBrk="1" hangingPunct="1"/>
              <a:t>32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8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1D9DA4E-4F57-44C9-9F86-AA7744445669}" type="slidenum">
              <a:rPr lang="en-US">
                <a:solidFill>
                  <a:prstClr val="black"/>
                </a:solidFill>
              </a:rPr>
              <a:pPr eaLnBrk="1" hangingPunct="1"/>
              <a:t>33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9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D86520E-7667-4956-AA26-275555916A0A}" type="slidenum">
              <a:rPr lang="en-US">
                <a:solidFill>
                  <a:prstClr val="black"/>
                </a:solidFill>
              </a:rPr>
              <a:pPr eaLnBrk="1" hangingPunct="1"/>
              <a:t>34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0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B682929-0DB8-4543-BE37-C564DFA65EF8}" type="slidenum">
              <a:rPr lang="en-US">
                <a:solidFill>
                  <a:prstClr val="black"/>
                </a:solidFill>
              </a:rPr>
              <a:pPr eaLnBrk="1" hangingPunct="1"/>
              <a:t>36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1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E0C4061-7183-4FCE-942C-7097284A7C27}" type="slidenum">
              <a:rPr lang="en-US">
                <a:solidFill>
                  <a:prstClr val="black"/>
                </a:solidFill>
              </a:rPr>
              <a:pPr eaLnBrk="1" hangingPunct="1"/>
              <a:t>37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2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305F1CD-CF5F-4308-8839-48BBBB87DC76}" type="slidenum">
              <a:rPr lang="en-US">
                <a:solidFill>
                  <a:prstClr val="black"/>
                </a:solidFill>
              </a:rPr>
              <a:pPr eaLnBrk="1" hangingPunct="1"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BE3D677-3187-48AE-B428-98D95FCAA896}" type="slidenum">
              <a:rPr lang="en-US">
                <a:solidFill>
                  <a:prstClr val="black"/>
                </a:solidFill>
              </a:rPr>
              <a:pPr eaLnBrk="1" hangingPunct="1"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D727DE4-D2F3-4532-AED5-EC84CEB43097}" type="slidenum">
              <a:rPr lang="en-US">
                <a:solidFill>
                  <a:prstClr val="black"/>
                </a:solidFill>
              </a:rPr>
              <a:pPr eaLnBrk="1" hangingPunct="1"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FF034EE-213E-4448-85A8-9C7185D09C4D}" type="slidenum">
              <a:rPr lang="en-US">
                <a:solidFill>
                  <a:prstClr val="black"/>
                </a:solidFill>
              </a:rPr>
              <a:pPr eaLnBrk="1" hangingPunct="1"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4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3F8210A-3C32-425A-AF9E-F11A4DBAD19E}" type="slidenum">
              <a:rPr lang="en-US">
                <a:solidFill>
                  <a:prstClr val="black"/>
                </a:solidFill>
              </a:rPr>
              <a:pPr eaLnBrk="1" hangingPunct="1"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7CF6DCB-A5F3-41BD-BBDC-BF521E767B7A}" type="slidenum">
              <a:rPr lang="en-US">
                <a:solidFill>
                  <a:prstClr val="black"/>
                </a:solidFill>
              </a:rPr>
              <a:pPr eaLnBrk="1" hangingPunct="1"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BE2FAC0B-6660-4684-8CFE-9048B0AA81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53993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D22830A0-F12D-4930-9D50-55A26F053C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00391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81000"/>
            <a:ext cx="20256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245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51851D7F-5211-4648-B012-219E077886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56990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55610DAE-1D50-4EAC-AA3E-4D65D6BAB2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759157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E552F121-FD00-40A0-AA0E-691DCA035A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53486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39751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900" y="1066800"/>
            <a:ext cx="39751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33712E1F-83A6-418D-9CF2-257BF59C5B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944394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4F183B58-CF82-4912-913E-8D26F6514D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55717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B6EE5191-C7C6-4952-8E8C-988F65B0C4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665087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605292DC-FF30-42B6-9A57-8DB67A53AD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08064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76914C36-1615-4A1C-B23F-FE514A772A0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755021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93514CF9-96F5-41C3-B223-93CEEDB6E6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025702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102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172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8–</a:t>
            </a:r>
            <a:fld id="{BF0C526F-B9E9-48FD-A8F8-4AB797540E5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2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build="p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968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968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968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968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968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3366CC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222250" indent="-2222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625475" indent="-28416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974725" indent="-2349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311275" indent="-2222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000">
          <a:solidFill>
            <a:srgbClr val="01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1657350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rgbClr val="01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1145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rgbClr val="01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5717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rgbClr val="01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0289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rgbClr val="01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4861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rgbClr val="01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8D2B864F-62A1-4B16-988F-B6AC76231AB6}" type="slidenum">
              <a:rPr lang="en-US" sz="1000">
                <a:solidFill>
                  <a:srgbClr val="000000"/>
                </a:solidFill>
              </a:rPr>
              <a:pPr eaLnBrk="1" hangingPunct="1"/>
              <a:t>1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05200" y="3886200"/>
            <a:ext cx="5181600" cy="210185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smtClean="0"/>
              <a:t>Organizational Structure and Design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114800"/>
            <a:ext cx="1981200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b="1" smtClean="0">
                <a:solidFill>
                  <a:srgbClr val="003366"/>
                </a:solidFill>
              </a:rPr>
              <a:t>Chapter</a:t>
            </a:r>
            <a:r>
              <a:rPr lang="en-US" smtClean="0"/>
              <a:t/>
            </a:r>
            <a:br>
              <a:rPr lang="en-US" smtClean="0"/>
            </a:br>
            <a:r>
              <a:rPr lang="en-US" sz="7200" b="1" smtClean="0"/>
              <a:t>9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8486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9600" b="1">
                <a:solidFill>
                  <a:srgbClr val="CC0000"/>
                </a:solidFill>
              </a:rPr>
              <a:t>Management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CC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CC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000000"/>
                </a:solidFill>
              </a:rPr>
              <a:t>Stephen P. Robbins			  Mary Coulter   </a:t>
            </a:r>
            <a:endParaRPr lang="en-US" sz="2400" b="1">
              <a:solidFill>
                <a:srgbClr val="CC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6477000" y="2133600"/>
            <a:ext cx="16764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tenth edition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91113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6453BA6D-19FE-4C4C-8281-A5E9EB04FA79}" type="slidenum">
              <a:rPr lang="en-US" sz="1000">
                <a:solidFill>
                  <a:srgbClr val="000000"/>
                </a:solidFill>
              </a:rPr>
              <a:pPr eaLnBrk="1" hangingPunct="1"/>
              <a:t>10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tabLst>
                <a:tab pos="2511425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9–2 (cont’d) Product Departmentalization</a:t>
            </a:r>
          </a:p>
        </p:txBody>
      </p:sp>
      <p:sp>
        <p:nvSpPr>
          <p:cNvPr id="47108" name="Line 3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4711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71600"/>
            <a:ext cx="8915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93317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E4F69546-6C00-4825-A863-6E5E95C2F166}" type="slidenum">
              <a:rPr lang="en-US" sz="1000">
                <a:solidFill>
                  <a:srgbClr val="000000"/>
                </a:solidFill>
              </a:rPr>
              <a:pPr eaLnBrk="1" hangingPunct="1"/>
              <a:t>11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tabLst>
                <a:tab pos="2511425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9–2 (cont’d) Process Departmentalization</a:t>
            </a:r>
          </a:p>
        </p:txBody>
      </p:sp>
      <p:sp>
        <p:nvSpPr>
          <p:cNvPr id="48132" name="Line 3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8133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03782" name="Text Box 6"/>
          <p:cNvSpPr txBox="1">
            <a:spLocks noChangeArrowheads="1"/>
          </p:cNvSpPr>
          <p:nvPr/>
        </p:nvSpPr>
        <p:spPr bwMode="auto">
          <a:xfrm>
            <a:off x="1828800" y="4832350"/>
            <a:ext cx="553085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3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+	More efficient flow of work activities</a:t>
            </a:r>
          </a:p>
          <a:p>
            <a:pPr eaLnBrk="1" fontAlgn="base" hangingPunct="1">
              <a:spcBef>
                <a:spcPct val="3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cs typeface="Arial" pitchFamily="34" charset="0"/>
              </a:rPr>
              <a:t>–	</a:t>
            </a:r>
            <a:r>
              <a:rPr lang="en-US" sz="1600" b="1">
                <a:solidFill>
                  <a:srgbClr val="000000"/>
                </a:solidFill>
              </a:rPr>
              <a:t>Can only be used with certain types of products</a:t>
            </a:r>
          </a:p>
        </p:txBody>
      </p:sp>
      <p:pic>
        <p:nvPicPr>
          <p:cNvPr id="4813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05000"/>
            <a:ext cx="8763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374335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3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9AD3241D-22A0-4D00-ADEA-677D36CA3663}" type="slidenum">
              <a:rPr lang="en-US" sz="1000">
                <a:solidFill>
                  <a:srgbClr val="000000"/>
                </a:solidFill>
              </a:rPr>
              <a:pPr eaLnBrk="1" hangingPunct="1"/>
              <a:t>12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tabLst>
                <a:tab pos="2511425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9–2 (cont’d) Customer Departmentalization</a:t>
            </a:r>
          </a:p>
        </p:txBody>
      </p:sp>
      <p:sp>
        <p:nvSpPr>
          <p:cNvPr id="49156" name="Line 3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9157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2058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1981200"/>
            <a:ext cx="72199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30" name="Text Box 6"/>
          <p:cNvSpPr txBox="1">
            <a:spLocks noChangeArrowheads="1"/>
          </p:cNvSpPr>
          <p:nvPr/>
        </p:nvSpPr>
        <p:spPr bwMode="auto">
          <a:xfrm>
            <a:off x="1371600" y="4133850"/>
            <a:ext cx="64166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3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+ Customers’ needs and problems can be met by specialists</a:t>
            </a:r>
          </a:p>
          <a:p>
            <a:pPr eaLnBrk="1" fontAlgn="base" hangingPunct="1">
              <a:spcBef>
                <a:spcPct val="3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- Duplication of functions</a:t>
            </a:r>
          </a:p>
          <a:p>
            <a:pPr eaLnBrk="1" fontAlgn="base" hangingPunct="1">
              <a:spcBef>
                <a:spcPct val="3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- Limited view of organizational goals</a:t>
            </a:r>
          </a:p>
        </p:txBody>
      </p:sp>
    </p:spTree>
    <p:extLst>
      <p:ext uri="{BB962C8B-B14F-4D97-AF65-F5344CB8AC3E}">
        <p14:creationId xmlns:p14="http://schemas.microsoft.com/office/powerpoint/2010/main" val="326408670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B337B850-0EED-4E6B-B96B-7D455361A4C3}" type="slidenum">
              <a:rPr lang="en-US" sz="1000">
                <a:solidFill>
                  <a:srgbClr val="000000"/>
                </a:solidFill>
              </a:rPr>
              <a:pPr eaLnBrk="1" hangingPunct="1"/>
              <a:t>13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Structure (cont’d)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Chain of Command</a:t>
            </a:r>
          </a:p>
          <a:p>
            <a:pPr lvl="1" eaLnBrk="1" hangingPunct="1">
              <a:defRPr/>
            </a:pPr>
            <a:r>
              <a:rPr lang="en-US" smtClean="0"/>
              <a:t>The continuous line of authority that extends from upper levels of an organization to the lowest levels of the organization and clarifies who reports to whom.</a:t>
            </a:r>
          </a:p>
          <a:p>
            <a:pPr lvl="1" eaLnBrk="1" hangingPunct="1">
              <a:defRPr/>
            </a:pPr>
            <a:endParaRPr lang="en-US" smtClean="0"/>
          </a:p>
        </p:txBody>
      </p:sp>
      <p:pic>
        <p:nvPicPr>
          <p:cNvPr id="50181" name="Picture 4" descr="j009034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432175"/>
            <a:ext cx="333533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26948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BDB6F9E-3263-4E5B-8C9F-EF6B3E71D832}" type="slidenum">
              <a:rPr lang="en-US" sz="1000">
                <a:solidFill>
                  <a:srgbClr val="000000"/>
                </a:solidFill>
              </a:rPr>
              <a:pPr eaLnBrk="1" hangingPunct="1"/>
              <a:t>14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868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Structure (cont’d)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Authority</a:t>
            </a:r>
          </a:p>
          <a:p>
            <a:pPr lvl="1" eaLnBrk="1" hangingPunct="1">
              <a:defRPr/>
            </a:pPr>
            <a:r>
              <a:rPr lang="en-US" smtClean="0"/>
              <a:t>The rights inherent in a managerial position to tell people what to do and to expect them to do it.</a:t>
            </a:r>
          </a:p>
          <a:p>
            <a:pPr eaLnBrk="1" hangingPunct="1">
              <a:defRPr/>
            </a:pPr>
            <a:r>
              <a:rPr lang="en-US" smtClean="0"/>
              <a:t>Responsibility</a:t>
            </a:r>
          </a:p>
          <a:p>
            <a:pPr lvl="1" eaLnBrk="1" hangingPunct="1">
              <a:defRPr/>
            </a:pPr>
            <a:r>
              <a:rPr lang="en-US" smtClean="0"/>
              <a:t>The obligation or expectation to perform.</a:t>
            </a:r>
          </a:p>
          <a:p>
            <a:pPr eaLnBrk="1" hangingPunct="1">
              <a:defRPr/>
            </a:pPr>
            <a:r>
              <a:rPr lang="en-US" smtClean="0"/>
              <a:t>Unity of Command</a:t>
            </a:r>
          </a:p>
          <a:p>
            <a:pPr lvl="1" eaLnBrk="1" hangingPunct="1">
              <a:defRPr/>
            </a:pPr>
            <a:r>
              <a:rPr lang="en-US" smtClean="0"/>
              <a:t>The concept that a person should have one boss and should report only to that person.</a:t>
            </a:r>
          </a:p>
        </p:txBody>
      </p:sp>
    </p:spTree>
    <p:extLst>
      <p:ext uri="{BB962C8B-B14F-4D97-AF65-F5344CB8AC3E}">
        <p14:creationId xmlns:p14="http://schemas.microsoft.com/office/powerpoint/2010/main" val="260563046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F1BDB06-A619-40B1-832F-865EEDCA4C25}" type="slidenum">
              <a:rPr lang="en-US" sz="1000">
                <a:solidFill>
                  <a:srgbClr val="000000"/>
                </a:solidFill>
              </a:rPr>
              <a:pPr eaLnBrk="1" hangingPunct="1"/>
              <a:t>15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058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Structure (cont’d)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400" smtClean="0"/>
              <a:t>Span of Control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000" smtClean="0"/>
              <a:t>The number of employees who can be effectively and efficiently supervised by a manager.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2000" smtClean="0"/>
              <a:t>Width of span is affected by: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Skills and abilities of the manager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Employee characteristics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Characteristics of the work being done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Similarity of tasks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Complexity of tasks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Physical proximity of subordinates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Standardization of tasks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Sophistication of the organization’s information system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Strength of the organization’s culture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en-US" sz="1800" smtClean="0"/>
              <a:t>Preferred style of the manager </a:t>
            </a:r>
          </a:p>
        </p:txBody>
      </p:sp>
    </p:spTree>
    <p:extLst>
      <p:ext uri="{BB962C8B-B14F-4D97-AF65-F5344CB8AC3E}">
        <p14:creationId xmlns:p14="http://schemas.microsoft.com/office/powerpoint/2010/main" val="35227128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B2B981C2-3CFF-4B95-94C9-ABA2F1AFF20D}" type="slidenum">
              <a:rPr lang="en-US" sz="1000">
                <a:solidFill>
                  <a:srgbClr val="000000"/>
                </a:solidFill>
              </a:rPr>
              <a:pPr eaLnBrk="1" hangingPunct="1"/>
              <a:t>16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9–3	Contrasting Spans of Control</a:t>
            </a:r>
          </a:p>
        </p:txBody>
      </p:sp>
      <p:sp>
        <p:nvSpPr>
          <p:cNvPr id="53252" name="Line 3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3253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983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676400"/>
            <a:ext cx="733425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2577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80B6A2CB-813D-40F4-851B-51A7E614338D}" type="slidenum">
              <a:rPr lang="en-US" sz="1000">
                <a:solidFill>
                  <a:srgbClr val="000000"/>
                </a:solidFill>
              </a:rPr>
              <a:pPr eaLnBrk="1" hangingPunct="1"/>
              <a:t>17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058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Structure (cont’d)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Centralization</a:t>
            </a:r>
          </a:p>
          <a:p>
            <a:pPr lvl="1" eaLnBrk="1" hangingPunct="1">
              <a:defRPr/>
            </a:pPr>
            <a:r>
              <a:rPr lang="en-US" smtClean="0"/>
              <a:t>The degree to which decision making is concentrated at upper levels in the organization.</a:t>
            </a:r>
          </a:p>
          <a:p>
            <a:pPr lvl="2" eaLnBrk="1" hangingPunct="1">
              <a:defRPr/>
            </a:pPr>
            <a:r>
              <a:rPr lang="en-US" smtClean="0"/>
              <a:t>Organizations in which top managers make all the decisions and lower-level employees simply carry out those orders.</a:t>
            </a:r>
          </a:p>
          <a:p>
            <a:pPr eaLnBrk="1" hangingPunct="1">
              <a:defRPr/>
            </a:pPr>
            <a:r>
              <a:rPr lang="en-US" smtClean="0"/>
              <a:t>Decentralization</a:t>
            </a:r>
          </a:p>
          <a:p>
            <a:pPr lvl="1" eaLnBrk="1" hangingPunct="1">
              <a:defRPr/>
            </a:pPr>
            <a:r>
              <a:rPr lang="en-US" smtClean="0"/>
              <a:t>Organizations in which decision making is pushed down to the managers who are closest to the action.</a:t>
            </a:r>
          </a:p>
          <a:p>
            <a:pPr eaLnBrk="1" hangingPunct="1">
              <a:defRPr/>
            </a:pPr>
            <a:r>
              <a:rPr lang="en-US" smtClean="0"/>
              <a:t>Employee Empowerment</a:t>
            </a:r>
          </a:p>
          <a:p>
            <a:pPr lvl="1" eaLnBrk="1" hangingPunct="1">
              <a:defRPr/>
            </a:pPr>
            <a:r>
              <a:rPr lang="en-US" smtClean="0"/>
              <a:t>Increasing the decision-making authority (power) of employees.</a:t>
            </a:r>
          </a:p>
        </p:txBody>
      </p:sp>
    </p:spTree>
    <p:extLst>
      <p:ext uri="{BB962C8B-B14F-4D97-AF65-F5344CB8AC3E}">
        <p14:creationId xmlns:p14="http://schemas.microsoft.com/office/powerpoint/2010/main" val="183398496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9B7FB237-DD44-4FA4-902E-E1DAC8ACB767}" type="slidenum">
              <a:rPr lang="en-US" sz="1000">
                <a:solidFill>
                  <a:srgbClr val="000000"/>
                </a:solidFill>
              </a:rPr>
              <a:pPr eaLnBrk="1" hangingPunct="1"/>
              <a:t>18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822325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9–4	Factors that Influence the Amount of     </a:t>
            </a:r>
            <a:br>
              <a:rPr lang="en-US" sz="2400" smtClean="0">
                <a:solidFill>
                  <a:schemeClr val="tx1"/>
                </a:solidFill>
              </a:rPr>
            </a:br>
            <a:r>
              <a:rPr lang="en-US" sz="2400" smtClean="0">
                <a:solidFill>
                  <a:schemeClr val="tx1"/>
                </a:solidFill>
              </a:rPr>
              <a:t>  Centralization and Decentralization</a:t>
            </a:r>
          </a:p>
        </p:txBody>
      </p:sp>
      <p:sp>
        <p:nvSpPr>
          <p:cNvPr id="55300" name="Line 3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5301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457200" y="1752600"/>
            <a:ext cx="8102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2250" indent="-222250" fontAlgn="base"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FontTx/>
              <a:buChar char="•"/>
              <a:defRPr/>
            </a:pPr>
            <a:r>
              <a:rPr lang="en-US"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More Centralization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Environment is stable.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Lower-level managers are not as capable or experienced at making decisions as upper-level managers.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Lower-level managers do not want to have a say in decisions.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Decisions are relatively minor.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Organization is facing a crisis or the risk of company failure.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Company is large.</a:t>
            </a:r>
          </a:p>
          <a:p>
            <a:pPr marL="625475" lvl="1" indent="-284163" fontAlgn="base">
              <a:spcBef>
                <a:spcPct val="40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Effective implementation of company strategies depends on managers retaining say over what happens.</a:t>
            </a:r>
          </a:p>
        </p:txBody>
      </p:sp>
    </p:spTree>
    <p:extLst>
      <p:ext uri="{BB962C8B-B14F-4D97-AF65-F5344CB8AC3E}">
        <p14:creationId xmlns:p14="http://schemas.microsoft.com/office/powerpoint/2010/main" val="422247345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0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0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0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0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03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03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003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62B4BF43-FA02-421F-B83D-AD8C94659CCF}" type="slidenum">
              <a:rPr lang="en-US" sz="1000">
                <a:solidFill>
                  <a:srgbClr val="000000"/>
                </a:solidFill>
              </a:rPr>
              <a:pPr eaLnBrk="1" hangingPunct="1"/>
              <a:t>19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79438"/>
            <a:ext cx="8686800" cy="822325"/>
          </a:xfrm>
        </p:spPr>
        <p:txBody>
          <a:bodyPr/>
          <a:lstStyle/>
          <a:p>
            <a:pPr marL="1597025" indent="-1597025" eaLnBrk="1" hangingPunct="1">
              <a:tabLst>
                <a:tab pos="2290763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9–4 (cont’d)  Factors that Influence the Amount </a:t>
            </a:r>
            <a:br>
              <a:rPr lang="en-US" sz="2400" smtClean="0">
                <a:solidFill>
                  <a:schemeClr val="tx1"/>
                </a:solidFill>
              </a:rPr>
            </a:br>
            <a:r>
              <a:rPr lang="en-US" sz="2400" smtClean="0">
                <a:solidFill>
                  <a:schemeClr val="tx1"/>
                </a:solidFill>
              </a:rPr>
              <a:t>                of Centralization and Decentralization</a:t>
            </a:r>
          </a:p>
        </p:txBody>
      </p:sp>
      <p:sp>
        <p:nvSpPr>
          <p:cNvPr id="56324" name="Line 3"/>
          <p:cNvSpPr>
            <a:spLocks noChangeShapeType="1"/>
          </p:cNvSpPr>
          <p:nvPr/>
        </p:nvSpPr>
        <p:spPr bwMode="auto">
          <a:xfrm>
            <a:off x="381000" y="1371600"/>
            <a:ext cx="81534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457200" y="533400"/>
            <a:ext cx="81534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07877" name="Rectangle 5"/>
          <p:cNvSpPr>
            <a:spLocks noChangeArrowheads="1"/>
          </p:cNvSpPr>
          <p:nvPr/>
        </p:nvSpPr>
        <p:spPr bwMode="auto">
          <a:xfrm>
            <a:off x="457200" y="1600200"/>
            <a:ext cx="8102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2250" indent="-222250" fontAlgn="base">
              <a:spcBef>
                <a:spcPct val="35000"/>
              </a:spcBef>
              <a:spcAft>
                <a:spcPct val="0"/>
              </a:spcAft>
              <a:buClr>
                <a:srgbClr val="000000"/>
              </a:buClr>
              <a:buFontTx/>
              <a:buChar char="•"/>
              <a:defRPr/>
            </a:pPr>
            <a:r>
              <a:rPr lang="en-US" sz="28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More Decentralization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Environment is complex, uncertain.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Lower-level managers are capable and experienced at making decisions.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Lower-level managers want a voice in decisions.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Decisions are significant.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Corporate culture is open to allowing managers to have a say in what happens.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Company is geographically dispersed.</a:t>
            </a:r>
          </a:p>
          <a:p>
            <a:pPr marL="625475" lvl="1" indent="-284163" fontAlgn="base">
              <a:spcBef>
                <a:spcPct val="35000"/>
              </a:spcBef>
              <a:spcAft>
                <a:spcPct val="0"/>
              </a:spcAft>
              <a:buClr>
                <a:srgbClr val="5F5F5F"/>
              </a:buClr>
              <a:buFont typeface="Wingdings" pitchFamily="2" charset="2"/>
              <a:buChar char="Ø"/>
              <a:defRPr/>
            </a:pPr>
            <a:r>
              <a:rPr lang="en-US" sz="2000">
                <a:solidFill>
                  <a:srgbClr val="221E1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Effective implementation of company strategies depends on managers having involvement and flexibility to make decisions.</a:t>
            </a:r>
            <a:endParaRPr lang="en-US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813243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7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7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7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7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78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7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078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78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E4C7F1A-8AE3-4460-90B9-CDD7F4C4B236}" type="slidenum">
              <a:rPr lang="en-US" sz="1000">
                <a:solidFill>
                  <a:srgbClr val="000000"/>
                </a:solidFill>
              </a:rPr>
              <a:pPr eaLnBrk="1" hangingPunct="1"/>
              <a:t>2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77200" cy="15557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Learning Outcomes</a:t>
            </a:r>
            <a:r>
              <a:rPr lang="en-US" sz="5400" smtClean="0"/>
              <a:t/>
            </a:r>
            <a:br>
              <a:rPr lang="en-US" sz="5400" smtClean="0"/>
            </a:br>
            <a:r>
              <a:rPr lang="en-US" sz="2800" b="0" i="1" smtClean="0">
                <a:solidFill>
                  <a:srgbClr val="336699"/>
                </a:solidFill>
                <a:latin typeface="Times New Roman" pitchFamily="18" charset="0"/>
              </a:rPr>
              <a:t>Follow this Learning Outline as you read and study this chapter.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02600" cy="50292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/>
              <a:t>9.1 Defining Organizational Structure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Discuss the traditional and contemporary views of work specialization, chain of command, and span of control.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Describe each of the five forms of departmentalization.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Differentiate, authority, responsibility, and unity of command.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  <a:defRPr/>
            </a:pPr>
            <a:r>
              <a:rPr lang="en-US" smtClean="0"/>
              <a:t>Explain how centralization – decentralization and formalization are used in organizational design.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42910632"/>
      </p:ext>
    </p:extLst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DB74943F-0C31-40DB-8345-F40F0F6BB5DD}" type="slidenum">
              <a:rPr lang="en-US" sz="1000">
                <a:solidFill>
                  <a:srgbClr val="000000"/>
                </a:solidFill>
              </a:rPr>
              <a:pPr eaLnBrk="1" hangingPunct="1"/>
              <a:t>20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5344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Structure (cont’d)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Formalization</a:t>
            </a:r>
          </a:p>
          <a:p>
            <a:pPr lvl="1" eaLnBrk="1" hangingPunct="1">
              <a:defRPr/>
            </a:pPr>
            <a:r>
              <a:rPr lang="en-US" smtClean="0"/>
              <a:t>The degree to which jobs within the organization are standardized and the extent to which employee behavior is guided by rules and procedures.</a:t>
            </a:r>
          </a:p>
          <a:p>
            <a:pPr lvl="2" eaLnBrk="1" hangingPunct="1">
              <a:defRPr/>
            </a:pPr>
            <a:r>
              <a:rPr lang="en-US" smtClean="0"/>
              <a:t>Highly formalized jobs offer little discretion over what is to be done.</a:t>
            </a:r>
          </a:p>
          <a:p>
            <a:pPr lvl="2" eaLnBrk="1" hangingPunct="1">
              <a:defRPr/>
            </a:pPr>
            <a:r>
              <a:rPr lang="en-US" smtClean="0"/>
              <a:t>Low formalization means fewer constraints on how employees do their work.</a:t>
            </a:r>
          </a:p>
        </p:txBody>
      </p:sp>
    </p:spTree>
    <p:extLst>
      <p:ext uri="{BB962C8B-B14F-4D97-AF65-F5344CB8AC3E}">
        <p14:creationId xmlns:p14="http://schemas.microsoft.com/office/powerpoint/2010/main" val="383650864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4840BACB-C631-4D6A-9E47-9E2FB5177DD0}" type="slidenum">
              <a:rPr lang="en-US" sz="1000">
                <a:solidFill>
                  <a:srgbClr val="000000"/>
                </a:solidFill>
              </a:rPr>
              <a:pPr eaLnBrk="1" hangingPunct="1"/>
              <a:t>21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9–5	Mechanistic Versus Organic Organization</a:t>
            </a:r>
          </a:p>
        </p:txBody>
      </p:sp>
      <p:sp>
        <p:nvSpPr>
          <p:cNvPr id="58372" name="Line 3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58374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19200"/>
            <a:ext cx="40481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5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295400"/>
            <a:ext cx="37623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6" name="Rectangle 17"/>
          <p:cNvSpPr>
            <a:spLocks noChangeArrowheads="1"/>
          </p:cNvSpPr>
          <p:nvPr/>
        </p:nvSpPr>
        <p:spPr bwMode="auto">
          <a:xfrm>
            <a:off x="914400" y="2574925"/>
            <a:ext cx="35052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High specialization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Rigid departmentalization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Clear chain of command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Narrow spans of control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Centralization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High formalization</a:t>
            </a:r>
          </a:p>
        </p:txBody>
      </p:sp>
      <p:sp>
        <p:nvSpPr>
          <p:cNvPr id="58377" name="Rectangle 18"/>
          <p:cNvSpPr>
            <a:spLocks noChangeArrowheads="1"/>
          </p:cNvSpPr>
          <p:nvPr/>
        </p:nvSpPr>
        <p:spPr bwMode="auto">
          <a:xfrm>
            <a:off x="4800600" y="2574925"/>
            <a:ext cx="3733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Cross-functional teams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Cross-hierarchical teams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Free flow of information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Wide spans of control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Decentralization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• Low formalization</a:t>
            </a:r>
          </a:p>
        </p:txBody>
      </p:sp>
    </p:spTree>
    <p:extLst>
      <p:ext uri="{BB962C8B-B14F-4D97-AF65-F5344CB8AC3E}">
        <p14:creationId xmlns:p14="http://schemas.microsoft.com/office/powerpoint/2010/main" val="262140833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447A702A-CF38-4AF3-B0B6-D907015EB25D}" type="slidenum">
              <a:rPr lang="en-US" sz="1000">
                <a:solidFill>
                  <a:srgbClr val="000000"/>
                </a:solidFill>
              </a:rPr>
              <a:pPr eaLnBrk="1" hangingPunct="1"/>
              <a:t>22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Contingency Factors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Structural decisions are influenced by:</a:t>
            </a:r>
          </a:p>
          <a:p>
            <a:pPr lvl="1" eaLnBrk="1" hangingPunct="1">
              <a:defRPr/>
            </a:pPr>
            <a:r>
              <a:rPr lang="en-US" smtClean="0"/>
              <a:t>Overall strategy of the organization</a:t>
            </a:r>
          </a:p>
          <a:p>
            <a:pPr lvl="2" eaLnBrk="1" hangingPunct="1">
              <a:defRPr/>
            </a:pPr>
            <a:r>
              <a:rPr lang="en-US" smtClean="0"/>
              <a:t>Organizational structure follows strategy.</a:t>
            </a:r>
          </a:p>
          <a:p>
            <a:pPr lvl="1" eaLnBrk="1" hangingPunct="1">
              <a:defRPr/>
            </a:pPr>
            <a:r>
              <a:rPr lang="en-US" smtClean="0"/>
              <a:t>Size of the organization</a:t>
            </a:r>
          </a:p>
          <a:p>
            <a:pPr lvl="2" eaLnBrk="1" hangingPunct="1">
              <a:defRPr/>
            </a:pPr>
            <a:r>
              <a:rPr lang="en-US" smtClean="0"/>
              <a:t>Firms change from organic to mechanistic organizations as they grow in size.</a:t>
            </a:r>
          </a:p>
          <a:p>
            <a:pPr lvl="1" eaLnBrk="1" hangingPunct="1">
              <a:defRPr/>
            </a:pPr>
            <a:r>
              <a:rPr lang="en-US" smtClean="0"/>
              <a:t>Technology use by the organization</a:t>
            </a:r>
          </a:p>
          <a:p>
            <a:pPr lvl="2" eaLnBrk="1" hangingPunct="1">
              <a:defRPr/>
            </a:pPr>
            <a:r>
              <a:rPr lang="en-US" smtClean="0"/>
              <a:t>Firms adapt their structure to the technology they use.</a:t>
            </a:r>
          </a:p>
          <a:p>
            <a:pPr lvl="1" eaLnBrk="1" hangingPunct="1">
              <a:defRPr/>
            </a:pPr>
            <a:r>
              <a:rPr lang="en-US" smtClean="0"/>
              <a:t>Degree of environmental uncertainty</a:t>
            </a:r>
          </a:p>
          <a:p>
            <a:pPr lvl="2" eaLnBrk="1" hangingPunct="1">
              <a:defRPr/>
            </a:pPr>
            <a:r>
              <a:rPr lang="en-US" smtClean="0"/>
              <a:t>Dynamic environments require organic structures; mechanistic structures need stable environments.</a:t>
            </a:r>
          </a:p>
        </p:txBody>
      </p:sp>
    </p:spTree>
    <p:extLst>
      <p:ext uri="{BB962C8B-B14F-4D97-AF65-F5344CB8AC3E}">
        <p14:creationId xmlns:p14="http://schemas.microsoft.com/office/powerpoint/2010/main" val="187694743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E9793472-99F0-438D-B1DB-1C0A990B6E55}" type="slidenum">
              <a:rPr lang="en-US" sz="1000">
                <a:solidFill>
                  <a:srgbClr val="000000"/>
                </a:solidFill>
              </a:rPr>
              <a:pPr eaLnBrk="1" hangingPunct="1"/>
              <a:t>23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Contingency Factors (cont’d)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02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Strategy Frameworks:</a:t>
            </a:r>
          </a:p>
          <a:p>
            <a:pPr eaLnBrk="1" hangingPunct="1">
              <a:buFontTx/>
              <a:buNone/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Innovation</a:t>
            </a:r>
          </a:p>
          <a:p>
            <a:pPr lvl="2" eaLnBrk="1" hangingPunct="1">
              <a:defRPr/>
            </a:pPr>
            <a:r>
              <a:rPr lang="en-US" smtClean="0"/>
              <a:t>Pursuing competitive advantage through meaningful and unique innovations favors an organic structuring.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Cost minimization</a:t>
            </a:r>
          </a:p>
          <a:p>
            <a:pPr lvl="2" eaLnBrk="1" hangingPunct="1">
              <a:defRPr/>
            </a:pPr>
            <a:r>
              <a:rPr lang="en-US" smtClean="0"/>
              <a:t>Focusing on tightly controlling costs requires a mechanistic structure for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46335543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50DE8DE-83DA-48D6-BD32-0E337CBFE7AC}" type="slidenum">
              <a:rPr lang="en-US" sz="1000">
                <a:solidFill>
                  <a:srgbClr val="000000"/>
                </a:solidFill>
              </a:rPr>
              <a:pPr eaLnBrk="1" hangingPunct="1"/>
              <a:t>24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Contingency Factors (cont’d)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mtClean="0"/>
              <a:t>Strategy and Structure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smtClean="0"/>
              <a:t>Achievement of strategic goals is facilitated by changes in organizational structure that accommodate and support change.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mtClean="0"/>
              <a:t>Size and Structure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smtClean="0"/>
              <a:t>As an organization grows larger, its structure tends to change from organic to mechanistic with increased specialization, departmentalization, centralization, and rules and regulations.</a:t>
            </a:r>
          </a:p>
        </p:txBody>
      </p:sp>
    </p:spTree>
    <p:extLst>
      <p:ext uri="{BB962C8B-B14F-4D97-AF65-F5344CB8AC3E}">
        <p14:creationId xmlns:p14="http://schemas.microsoft.com/office/powerpoint/2010/main" val="43395358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605A7F90-5DBF-4905-A0FC-BF3AAEA9C0D4}" type="slidenum">
              <a:rPr lang="en-US" sz="1000">
                <a:solidFill>
                  <a:srgbClr val="000000"/>
                </a:solidFill>
              </a:rPr>
              <a:pPr eaLnBrk="1" hangingPunct="1"/>
              <a:t>25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Contingency Factors (cont’d)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defRPr/>
            </a:pPr>
            <a:r>
              <a:rPr lang="en-US" smtClean="0"/>
              <a:t>Technology and Structure</a:t>
            </a:r>
          </a:p>
          <a:p>
            <a:pPr lvl="1" eaLnBrk="1" hangingPunct="1">
              <a:spcBef>
                <a:spcPct val="35000"/>
              </a:spcBef>
              <a:defRPr/>
            </a:pPr>
            <a:r>
              <a:rPr lang="en-US" smtClean="0"/>
              <a:t>Organizations adapt their structures to their technology.</a:t>
            </a:r>
          </a:p>
          <a:p>
            <a:pPr lvl="1" eaLnBrk="1" hangingPunct="1">
              <a:spcBef>
                <a:spcPct val="35000"/>
              </a:spcBef>
              <a:defRPr/>
            </a:pPr>
            <a:r>
              <a:rPr lang="en-US" smtClean="0"/>
              <a:t>Woodward’s classification of firms based on the complexity of the technology employed:</a:t>
            </a:r>
          </a:p>
          <a:p>
            <a:pPr lvl="2" eaLnBrk="1" hangingPunct="1">
              <a:spcBef>
                <a:spcPct val="35000"/>
              </a:spcBef>
              <a:defRPr/>
            </a:pPr>
            <a:r>
              <a:rPr lang="en-US" b="1" smtClean="0"/>
              <a:t>Unit production</a:t>
            </a:r>
            <a:r>
              <a:rPr lang="en-US" smtClean="0"/>
              <a:t> of single units or small batches</a:t>
            </a:r>
          </a:p>
          <a:p>
            <a:pPr lvl="2" eaLnBrk="1" hangingPunct="1">
              <a:spcBef>
                <a:spcPct val="35000"/>
              </a:spcBef>
              <a:defRPr/>
            </a:pPr>
            <a:r>
              <a:rPr lang="en-US" b="1" smtClean="0"/>
              <a:t>Mass production</a:t>
            </a:r>
            <a:r>
              <a:rPr lang="en-US" smtClean="0"/>
              <a:t> of large batches of output</a:t>
            </a:r>
          </a:p>
          <a:p>
            <a:pPr lvl="2" eaLnBrk="1" hangingPunct="1">
              <a:spcBef>
                <a:spcPct val="35000"/>
              </a:spcBef>
              <a:defRPr/>
            </a:pPr>
            <a:r>
              <a:rPr lang="en-US" b="1" smtClean="0"/>
              <a:t>Process production</a:t>
            </a:r>
            <a:r>
              <a:rPr lang="en-US" smtClean="0"/>
              <a:t> in continuous process of outputs</a:t>
            </a:r>
          </a:p>
          <a:p>
            <a:pPr lvl="1" eaLnBrk="1" hangingPunct="1">
              <a:spcBef>
                <a:spcPct val="35000"/>
              </a:spcBef>
              <a:defRPr/>
            </a:pPr>
            <a:r>
              <a:rPr lang="en-US" smtClean="0"/>
              <a:t>Routine technology = mechanistic organizations</a:t>
            </a:r>
          </a:p>
          <a:p>
            <a:pPr lvl="1" eaLnBrk="1" hangingPunct="1">
              <a:spcBef>
                <a:spcPct val="35000"/>
              </a:spcBef>
              <a:defRPr/>
            </a:pPr>
            <a:r>
              <a:rPr lang="en-US" smtClean="0"/>
              <a:t>Non-routine technology = organic organizations</a:t>
            </a:r>
          </a:p>
        </p:txBody>
      </p:sp>
    </p:spTree>
    <p:extLst>
      <p:ext uri="{BB962C8B-B14F-4D97-AF65-F5344CB8AC3E}">
        <p14:creationId xmlns:p14="http://schemas.microsoft.com/office/powerpoint/2010/main" val="358185497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0294D20-59AE-48E7-97C8-83D78820C265}" type="slidenum">
              <a:rPr lang="en-US" sz="1000">
                <a:solidFill>
                  <a:srgbClr val="000000"/>
                </a:solidFill>
              </a:rPr>
              <a:pPr eaLnBrk="1" hangingPunct="1"/>
              <a:t>26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305800" cy="822325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9–6	Woodward’s Findings on Technology, </a:t>
            </a:r>
            <a:br>
              <a:rPr lang="en-US" sz="2400" smtClean="0">
                <a:solidFill>
                  <a:schemeClr val="tx1"/>
                </a:solidFill>
              </a:rPr>
            </a:br>
            <a:r>
              <a:rPr lang="en-US" sz="2400" smtClean="0">
                <a:solidFill>
                  <a:schemeClr val="tx1"/>
                </a:solidFill>
              </a:rPr>
              <a:t>   Structure, and Effectiveness</a:t>
            </a:r>
          </a:p>
        </p:txBody>
      </p:sp>
      <p:sp>
        <p:nvSpPr>
          <p:cNvPr id="63492" name="Line 3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3493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1044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62200"/>
            <a:ext cx="8105775" cy="2571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8344928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79FC8968-74D8-4524-B802-3F57AB09F7A6}" type="slidenum">
              <a:rPr lang="en-US" sz="1000">
                <a:solidFill>
                  <a:srgbClr val="000000"/>
                </a:solidFill>
              </a:rPr>
              <a:pPr eaLnBrk="1" hangingPunct="1"/>
              <a:t>27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Contingency Factors (cont’d)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mtClean="0"/>
              <a:t>Environmental Uncertainty and Structure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smtClean="0"/>
              <a:t>Mechanistic organizational structures tend to be most effective in stable and simple environments.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smtClean="0"/>
              <a:t>The flexibility of organic organizational structures is better suited for dynamic and complex environments.</a:t>
            </a:r>
          </a:p>
        </p:txBody>
      </p:sp>
      <p:pic>
        <p:nvPicPr>
          <p:cNvPr id="64517" name="Picture 4" descr="PE07267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5" y="4191000"/>
            <a:ext cx="45783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398270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5AB917DF-1B5A-41F2-ABAC-946B264714EE}" type="slidenum">
              <a:rPr lang="en-US" sz="1000">
                <a:solidFill>
                  <a:srgbClr val="000000"/>
                </a:solidFill>
              </a:rPr>
              <a:pPr eaLnBrk="1" hangingPunct="1"/>
              <a:t>28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4582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Common Organizational Designs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02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Traditional Designs</a:t>
            </a:r>
          </a:p>
          <a:p>
            <a:pPr lvl="1" eaLnBrk="1" hangingPunct="1">
              <a:defRPr/>
            </a:pPr>
            <a:r>
              <a:rPr lang="en-US" smtClean="0"/>
              <a:t>Simple structure</a:t>
            </a:r>
          </a:p>
          <a:p>
            <a:pPr lvl="2" eaLnBrk="1" hangingPunct="1">
              <a:defRPr/>
            </a:pPr>
            <a:r>
              <a:rPr lang="en-US" smtClean="0"/>
              <a:t>Low departmentalization, wide spans of control, centralized authority, little formalization</a:t>
            </a:r>
          </a:p>
          <a:p>
            <a:pPr lvl="1" eaLnBrk="1" hangingPunct="1">
              <a:defRPr/>
            </a:pPr>
            <a:r>
              <a:rPr lang="en-US" smtClean="0"/>
              <a:t>Functional structure</a:t>
            </a:r>
          </a:p>
          <a:p>
            <a:pPr lvl="2" eaLnBrk="1" hangingPunct="1">
              <a:defRPr/>
            </a:pPr>
            <a:r>
              <a:rPr lang="en-US" smtClean="0"/>
              <a:t>Departmentalization by function</a:t>
            </a:r>
          </a:p>
          <a:p>
            <a:pPr lvl="3" eaLnBrk="1" hangingPunct="1">
              <a:defRPr/>
            </a:pPr>
            <a:r>
              <a:rPr lang="en-US" smtClean="0"/>
              <a:t>Operations, finance, marketing, human resources, and product research and development</a:t>
            </a:r>
          </a:p>
          <a:p>
            <a:pPr lvl="1" eaLnBrk="1" hangingPunct="1">
              <a:defRPr/>
            </a:pPr>
            <a:r>
              <a:rPr lang="en-US" smtClean="0"/>
              <a:t>Divisional structure</a:t>
            </a:r>
          </a:p>
          <a:p>
            <a:pPr lvl="2" eaLnBrk="1" hangingPunct="1">
              <a:defRPr/>
            </a:pPr>
            <a:r>
              <a:rPr lang="en-US" smtClean="0"/>
              <a:t>Composed of separate business units or divisions with limited autonomy under the coordination and control the parent corporation.</a:t>
            </a:r>
          </a:p>
        </p:txBody>
      </p:sp>
    </p:spTree>
    <p:extLst>
      <p:ext uri="{BB962C8B-B14F-4D97-AF65-F5344CB8AC3E}">
        <p14:creationId xmlns:p14="http://schemas.microsoft.com/office/powerpoint/2010/main" val="125761586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16C51C3-714E-4A4C-8F82-9439F65A6186}" type="slidenum">
              <a:rPr lang="en-US" sz="1000">
                <a:solidFill>
                  <a:srgbClr val="000000"/>
                </a:solidFill>
              </a:rPr>
              <a:pPr eaLnBrk="1" hangingPunct="1"/>
              <a:t>29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822325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9–7	Strengths and Weaknesses of Traditional </a:t>
            </a:r>
            <a:br>
              <a:rPr lang="en-US" sz="2400" smtClean="0">
                <a:solidFill>
                  <a:schemeClr val="tx1"/>
                </a:solidFill>
              </a:rPr>
            </a:br>
            <a:r>
              <a:rPr lang="en-US" sz="2400" smtClean="0">
                <a:solidFill>
                  <a:schemeClr val="tx1"/>
                </a:solidFill>
              </a:rPr>
              <a:t>  Organizational Designs</a:t>
            </a:r>
          </a:p>
        </p:txBody>
      </p:sp>
      <p:sp>
        <p:nvSpPr>
          <p:cNvPr id="66564" name="Line 3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6565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1065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" y="1595438"/>
            <a:ext cx="8086725" cy="427196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976549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29F9A8D7-F85C-47BE-9CCF-182869FF8D81}" type="slidenum">
              <a:rPr lang="en-US" sz="1000">
                <a:solidFill>
                  <a:srgbClr val="000000"/>
                </a:solidFill>
              </a:rPr>
              <a:pPr eaLnBrk="1" hangingPunct="1"/>
              <a:t>3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Learning Outcomes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/>
              <a:t>9.2 Mechanistic and Organic Structures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Contrast mechanistic and organic organizations.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Explain the contingency factors that affect organizational design.</a:t>
            </a:r>
          </a:p>
          <a:p>
            <a:pPr eaLnBrk="1" hangingPunct="1">
              <a:spcBef>
                <a:spcPct val="40000"/>
              </a:spcBef>
              <a:buFontTx/>
              <a:buNone/>
              <a:defRPr/>
            </a:pPr>
            <a:r>
              <a:rPr lang="en-US" smtClean="0"/>
              <a:t>9.3 Common Organizational Designs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Contrast the three traditional organizational designs.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Describe the contemporary organizational designs.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r>
              <a:rPr lang="en-US" smtClean="0"/>
              <a:t>Discuss the organizational design challenges facing managers today.</a:t>
            </a:r>
          </a:p>
          <a:p>
            <a:pPr lvl="1" eaLnBrk="1" hangingPunct="1">
              <a:spcBef>
                <a:spcPct val="40000"/>
              </a:spcBef>
              <a:buFontTx/>
              <a:buChar char="•"/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29957668"/>
      </p:ext>
    </p:extLst>
  </p:cSld>
  <p:clrMapOvr>
    <a:masterClrMapping/>
  </p:clrMapOvr>
  <p:transition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9930CCCC-9881-4249-B33F-3D7A58BCAC88}" type="slidenum">
              <a:rPr lang="en-US" sz="1000">
                <a:solidFill>
                  <a:srgbClr val="000000"/>
                </a:solidFill>
              </a:rPr>
              <a:pPr eaLnBrk="1" hangingPunct="1"/>
              <a:t>30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9–8	Contemporary Organizational Designs</a:t>
            </a:r>
          </a:p>
        </p:txBody>
      </p:sp>
      <p:sp>
        <p:nvSpPr>
          <p:cNvPr id="67588" name="Line 3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7589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graphicFrame>
        <p:nvGraphicFramePr>
          <p:cNvPr id="121989" name="Group 133"/>
          <p:cNvGraphicFramePr>
            <a:graphicFrameLocks noGrp="1"/>
          </p:cNvGraphicFramePr>
          <p:nvPr/>
        </p:nvGraphicFramePr>
        <p:xfrm>
          <a:off x="685800" y="1131888"/>
          <a:ext cx="7816850" cy="4805604"/>
        </p:xfrm>
        <a:graphic>
          <a:graphicData uri="http://schemas.openxmlformats.org/drawingml/2006/table">
            <a:tbl>
              <a:tblPr/>
              <a:tblGrid>
                <a:gridCol w="2057400"/>
                <a:gridCol w="533400"/>
                <a:gridCol w="5226050"/>
              </a:tblGrid>
              <a:tr h="3352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Team Structure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What it is: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A structure in which the entire organization is made up of work groups or teams.</a:t>
                      </a: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Advantages: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Employees are more involved and empowered. Reduced barriers among functional areas.</a:t>
                      </a: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7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Disadvantages: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No clear chain of command. Pressure on teams to perform.</a:t>
                      </a: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Matrix-Project Structure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What it is: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A structure that assigns specialists from different functional areas to work on projects but who return to their areas when the project is completed. Project is a structure in which employees continuously work on projects. As one project is completed, employees move on to the next project.</a:t>
                      </a: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Advantages: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Fluid and flexible design that can respond to environmental changes. Faster decision making.</a:t>
                      </a: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Disadvantages:</a:t>
                      </a:r>
                    </a:p>
                  </a:txBody>
                  <a:tcPr marT="45717" marB="4571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Complexity of assigning people to projects. Task and personality conflicts.</a:t>
                      </a:r>
                    </a:p>
                  </a:txBody>
                  <a:tcPr marT="45717" marB="4571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70410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69DD64E-022F-466B-82A9-3134BE129794}" type="slidenum">
              <a:rPr lang="en-US" sz="1000">
                <a:solidFill>
                  <a:srgbClr val="000000"/>
                </a:solidFill>
              </a:rPr>
              <a:pPr eaLnBrk="1" hangingPunct="1"/>
              <a:t>31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822325"/>
          </a:xfrm>
        </p:spPr>
        <p:txBody>
          <a:bodyPr/>
          <a:lstStyle/>
          <a:p>
            <a:pPr marL="1597025" indent="-1597025" eaLnBrk="1" hangingPunct="1">
              <a:tabLst>
                <a:tab pos="2511425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9–8 (cont’d	) Contemporary Organizational </a:t>
            </a:r>
            <a:br>
              <a:rPr lang="en-US" sz="2400" smtClean="0">
                <a:solidFill>
                  <a:schemeClr val="tx1"/>
                </a:solidFill>
              </a:rPr>
            </a:br>
            <a:r>
              <a:rPr lang="en-US" sz="2400" smtClean="0">
                <a:solidFill>
                  <a:schemeClr val="tx1"/>
                </a:solidFill>
              </a:rPr>
              <a:t>                Designs</a:t>
            </a:r>
          </a:p>
        </p:txBody>
      </p:sp>
      <p:sp>
        <p:nvSpPr>
          <p:cNvPr id="68612" name="Line 3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8613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graphicFrame>
        <p:nvGraphicFramePr>
          <p:cNvPr id="211000" name="Group 56"/>
          <p:cNvGraphicFramePr>
            <a:graphicFrameLocks noGrp="1"/>
          </p:cNvGraphicFramePr>
          <p:nvPr/>
        </p:nvGraphicFramePr>
        <p:xfrm>
          <a:off x="685800" y="1905000"/>
          <a:ext cx="7816850" cy="2073275"/>
        </p:xfrm>
        <a:graphic>
          <a:graphicData uri="http://schemas.openxmlformats.org/drawingml/2006/table">
            <a:tbl>
              <a:tblPr/>
              <a:tblGrid>
                <a:gridCol w="2057400"/>
                <a:gridCol w="533400"/>
                <a:gridCol w="5226050"/>
              </a:tblGrid>
              <a:tr h="33538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Boundaryless Structure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What it is: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A structure that is not defined by or limited to artificial horizontal, vertical, or external boundaries; includes virtual and network types of organizations.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Advantages: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Highly flexible and responsive. Draws on talent wherever it’s found.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3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• Disadvantages: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Lack of control. Communication difficulties.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67070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F58E0C5-7122-48CD-A09D-2E74E0EAEEC3}" type="slidenum">
              <a:rPr lang="en-US" sz="1000">
                <a:solidFill>
                  <a:srgbClr val="000000"/>
                </a:solidFill>
              </a:rPr>
              <a:pPr eaLnBrk="1" hangingPunct="1"/>
              <a:t>32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0772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 Organizational Designs (cont’d)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102600" cy="5029200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defRPr/>
            </a:pPr>
            <a:r>
              <a:rPr lang="en-US" smtClean="0"/>
              <a:t>Contemporary Organizational Designs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smtClean="0"/>
              <a:t>Team structures</a:t>
            </a:r>
          </a:p>
          <a:p>
            <a:pPr lvl="2" eaLnBrk="1" hangingPunct="1">
              <a:spcBef>
                <a:spcPct val="40000"/>
              </a:spcBef>
              <a:defRPr/>
            </a:pPr>
            <a:r>
              <a:rPr lang="en-US" smtClean="0"/>
              <a:t>The entire organization is made up of work groups or self-managed teams of empowered employees.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smtClean="0"/>
              <a:t>Matrix and project structures</a:t>
            </a:r>
          </a:p>
          <a:p>
            <a:pPr lvl="2" eaLnBrk="1" hangingPunct="1">
              <a:spcBef>
                <a:spcPct val="40000"/>
              </a:spcBef>
              <a:defRPr/>
            </a:pPr>
            <a:r>
              <a:rPr lang="en-US" smtClean="0"/>
              <a:t>Specialists from different functional departments are assigned to work on projects led by project managers.</a:t>
            </a:r>
          </a:p>
          <a:p>
            <a:pPr lvl="2" eaLnBrk="1" hangingPunct="1">
              <a:spcBef>
                <a:spcPct val="40000"/>
              </a:spcBef>
              <a:defRPr/>
            </a:pPr>
            <a:r>
              <a:rPr lang="en-US" smtClean="0"/>
              <a:t>Matrix and project participants have two managers.</a:t>
            </a:r>
          </a:p>
          <a:p>
            <a:pPr lvl="2" eaLnBrk="1" hangingPunct="1">
              <a:spcBef>
                <a:spcPct val="40000"/>
              </a:spcBef>
              <a:defRPr/>
            </a:pPr>
            <a:r>
              <a:rPr lang="en-US" smtClean="0"/>
              <a:t>In project structures, employees work continuously on projects; moving on to another project as each project is completed.</a:t>
            </a:r>
          </a:p>
        </p:txBody>
      </p:sp>
    </p:spTree>
    <p:extLst>
      <p:ext uri="{BB962C8B-B14F-4D97-AF65-F5344CB8AC3E}">
        <p14:creationId xmlns:p14="http://schemas.microsoft.com/office/powerpoint/2010/main" val="159905649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A4C78C92-736C-4B42-B9D6-5786C9990694}" type="slidenum">
              <a:rPr lang="en-US" sz="1000">
                <a:solidFill>
                  <a:srgbClr val="000000"/>
                </a:solidFill>
              </a:rPr>
              <a:pPr eaLnBrk="1" hangingPunct="1"/>
              <a:t>33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Designs (cont’d)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defRPr/>
            </a:pPr>
            <a:r>
              <a:rPr lang="en-US" smtClean="0"/>
              <a:t>Contemporary Organizational Designs (cont’d)</a:t>
            </a:r>
          </a:p>
          <a:p>
            <a:pPr lvl="1" eaLnBrk="1" hangingPunct="1">
              <a:spcBef>
                <a:spcPct val="35000"/>
              </a:spcBef>
              <a:defRPr/>
            </a:pPr>
            <a:r>
              <a:rPr lang="en-US" smtClean="0"/>
              <a:t>Boundaryless Organization</a:t>
            </a:r>
          </a:p>
          <a:p>
            <a:pPr lvl="2" eaLnBrk="1" hangingPunct="1">
              <a:spcBef>
                <a:spcPct val="35000"/>
              </a:spcBef>
              <a:defRPr/>
            </a:pPr>
            <a:r>
              <a:rPr lang="en-US" smtClean="0"/>
              <a:t>An flexible and unstructured organizational design that is intended to break down external barriers between the organization and its customers and suppliers.</a:t>
            </a:r>
          </a:p>
          <a:p>
            <a:pPr lvl="2" eaLnBrk="1" hangingPunct="1">
              <a:spcBef>
                <a:spcPct val="35000"/>
              </a:spcBef>
              <a:defRPr/>
            </a:pPr>
            <a:r>
              <a:rPr lang="en-US" smtClean="0"/>
              <a:t>Removes internal (horizontal) boundaries:</a:t>
            </a:r>
          </a:p>
          <a:p>
            <a:pPr lvl="3" eaLnBrk="1" hangingPunct="1">
              <a:spcBef>
                <a:spcPct val="35000"/>
              </a:spcBef>
              <a:defRPr/>
            </a:pPr>
            <a:r>
              <a:rPr lang="en-US" smtClean="0"/>
              <a:t>Eliminates the chain of command</a:t>
            </a:r>
          </a:p>
          <a:p>
            <a:pPr lvl="3" eaLnBrk="1" hangingPunct="1">
              <a:spcBef>
                <a:spcPct val="35000"/>
              </a:spcBef>
              <a:defRPr/>
            </a:pPr>
            <a:r>
              <a:rPr lang="en-US" smtClean="0"/>
              <a:t>Has limitless spans of control</a:t>
            </a:r>
          </a:p>
          <a:p>
            <a:pPr lvl="3" eaLnBrk="1" hangingPunct="1">
              <a:spcBef>
                <a:spcPct val="35000"/>
              </a:spcBef>
              <a:defRPr/>
            </a:pPr>
            <a:r>
              <a:rPr lang="en-US" smtClean="0"/>
              <a:t>Uses empowered teams rather than departments</a:t>
            </a:r>
          </a:p>
          <a:p>
            <a:pPr lvl="2" eaLnBrk="1" hangingPunct="1">
              <a:spcBef>
                <a:spcPct val="35000"/>
              </a:spcBef>
              <a:defRPr/>
            </a:pPr>
            <a:r>
              <a:rPr lang="en-US" smtClean="0"/>
              <a:t>Eliminates external boundaries:</a:t>
            </a:r>
          </a:p>
          <a:p>
            <a:pPr lvl="3" eaLnBrk="1" hangingPunct="1">
              <a:spcBef>
                <a:spcPct val="35000"/>
              </a:spcBef>
              <a:defRPr/>
            </a:pPr>
            <a:r>
              <a:rPr lang="en-US" smtClean="0"/>
              <a:t>Uses virtual, network, and modular organizational structures to get closer to stakeholders.</a:t>
            </a:r>
          </a:p>
        </p:txBody>
      </p:sp>
    </p:spTree>
    <p:extLst>
      <p:ext uri="{BB962C8B-B14F-4D97-AF65-F5344CB8AC3E}">
        <p14:creationId xmlns:p14="http://schemas.microsoft.com/office/powerpoint/2010/main" val="382097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9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FB3C8641-2A5C-4893-88CC-ED39C95B265D}" type="slidenum">
              <a:rPr lang="en-US" sz="1000">
                <a:solidFill>
                  <a:srgbClr val="000000"/>
                </a:solidFill>
              </a:rPr>
              <a:pPr eaLnBrk="1" hangingPunct="1"/>
              <a:t>34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Removing External Boundaries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  <a:defRPr/>
            </a:pPr>
            <a:r>
              <a:rPr lang="en-US" sz="2400" b="1" smtClean="0"/>
              <a:t>Virtual Organization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sz="2000" b="1" smtClean="0"/>
              <a:t>An organization that consists of a small core of full-time employees and that temporarily hires specialists to work on opportunities that arise.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sz="2400" b="1" smtClean="0"/>
              <a:t>Network Organization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sz="2000" b="1" smtClean="0"/>
              <a:t>A small core organization that outsources its major business functions (e.g., manufacturing) in order to concentrate on what it does best.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sz="2400" b="1" smtClean="0"/>
              <a:t>Modular Organization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sz="2000" b="1" smtClean="0"/>
              <a:t>A manufacturing organization that uses outside suppliers to provide product components for its final assembly operations.</a:t>
            </a:r>
          </a:p>
        </p:txBody>
      </p:sp>
    </p:spTree>
    <p:extLst>
      <p:ext uri="{BB962C8B-B14F-4D97-AF65-F5344CB8AC3E}">
        <p14:creationId xmlns:p14="http://schemas.microsoft.com/office/powerpoint/2010/main" val="84362148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D7DFD3F7-B9A0-4164-9922-CAC471C31549}" type="slidenum">
              <a:rPr lang="en-US" sz="1000">
                <a:solidFill>
                  <a:srgbClr val="000000"/>
                </a:solidFill>
              </a:rPr>
              <a:pPr eaLnBrk="1" hangingPunct="1"/>
              <a:t>35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77200" cy="13112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Today’s Organizational Design Challenges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02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Keeping Employees Connected</a:t>
            </a:r>
          </a:p>
          <a:p>
            <a:pPr lvl="1" eaLnBrk="1" hangingPunct="1">
              <a:defRPr/>
            </a:pPr>
            <a:r>
              <a:rPr lang="en-US" smtClean="0"/>
              <a:t>Widely dispersed and mobile employees</a:t>
            </a:r>
          </a:p>
          <a:p>
            <a:pPr eaLnBrk="1" hangingPunct="1">
              <a:defRPr/>
            </a:pPr>
            <a:r>
              <a:rPr lang="en-US" smtClean="0"/>
              <a:t>Building a Learning Organization</a:t>
            </a:r>
          </a:p>
          <a:p>
            <a:pPr eaLnBrk="1" hangingPunct="1">
              <a:defRPr/>
            </a:pPr>
            <a:r>
              <a:rPr lang="en-US" smtClean="0"/>
              <a:t>Managing Global Structural Issues</a:t>
            </a:r>
          </a:p>
          <a:p>
            <a:pPr lvl="1" eaLnBrk="1" hangingPunct="1">
              <a:defRPr/>
            </a:pPr>
            <a:r>
              <a:rPr lang="en-US" smtClean="0"/>
              <a:t>Cultural implications of design elements</a:t>
            </a:r>
          </a:p>
        </p:txBody>
      </p:sp>
    </p:spTree>
    <p:extLst>
      <p:ext uri="{BB962C8B-B14F-4D97-AF65-F5344CB8AC3E}">
        <p14:creationId xmlns:p14="http://schemas.microsoft.com/office/powerpoint/2010/main" val="2181174865"/>
      </p:ext>
    </p:extLst>
  </p:cSld>
  <p:clrMapOvr>
    <a:masterClrMapping/>
  </p:clrMapOvr>
  <p:transition>
    <p:rand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B989D6D3-336B-4A7F-A1D4-3AF33688A52E}" type="slidenum">
              <a:rPr lang="en-US" sz="1000">
                <a:solidFill>
                  <a:srgbClr val="000000"/>
                </a:solidFill>
              </a:rPr>
              <a:pPr eaLnBrk="1" hangingPunct="1"/>
              <a:t>36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Designs (cont’d)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defRPr/>
            </a:pPr>
            <a:r>
              <a:rPr lang="en-US" smtClean="0"/>
              <a:t>The Learning Organization</a:t>
            </a:r>
          </a:p>
          <a:p>
            <a:pPr lvl="1" eaLnBrk="1" hangingPunct="1">
              <a:spcBef>
                <a:spcPct val="30000"/>
              </a:spcBef>
              <a:defRPr/>
            </a:pPr>
            <a:r>
              <a:rPr lang="en-US" smtClean="0"/>
              <a:t>An organization that has developed the capacity to continuously learn, adapt, and change through the practice of knowledge management by employees.</a:t>
            </a:r>
          </a:p>
          <a:p>
            <a:pPr lvl="1" eaLnBrk="1" hangingPunct="1">
              <a:spcBef>
                <a:spcPct val="30000"/>
              </a:spcBef>
              <a:defRPr/>
            </a:pPr>
            <a:r>
              <a:rPr lang="en-US" smtClean="0"/>
              <a:t>Characteristics of a learning organization:</a:t>
            </a:r>
          </a:p>
          <a:p>
            <a:pPr lvl="2" eaLnBrk="1" hangingPunct="1">
              <a:spcBef>
                <a:spcPct val="30000"/>
              </a:spcBef>
              <a:defRPr/>
            </a:pPr>
            <a:r>
              <a:rPr lang="en-US" smtClean="0"/>
              <a:t>An open team-based organization design that empowers employees</a:t>
            </a:r>
          </a:p>
          <a:p>
            <a:pPr lvl="2" eaLnBrk="1" hangingPunct="1">
              <a:spcBef>
                <a:spcPct val="30000"/>
              </a:spcBef>
              <a:defRPr/>
            </a:pPr>
            <a:r>
              <a:rPr lang="en-US" smtClean="0"/>
              <a:t>Extensive and open information sharing</a:t>
            </a:r>
          </a:p>
          <a:p>
            <a:pPr lvl="2" eaLnBrk="1" hangingPunct="1">
              <a:spcBef>
                <a:spcPct val="30000"/>
              </a:spcBef>
              <a:defRPr/>
            </a:pPr>
            <a:r>
              <a:rPr lang="en-US" smtClean="0"/>
              <a:t>Leadership that provides a shared vision of the organization’s future.</a:t>
            </a:r>
          </a:p>
          <a:p>
            <a:pPr lvl="2" eaLnBrk="1" hangingPunct="1">
              <a:spcBef>
                <a:spcPct val="30000"/>
              </a:spcBef>
              <a:defRPr/>
            </a:pPr>
            <a:r>
              <a:rPr lang="en-US" smtClean="0"/>
              <a:t>A strong culture of shared values, trust, openness, and a sense of community.</a:t>
            </a:r>
          </a:p>
        </p:txBody>
      </p:sp>
    </p:spTree>
    <p:extLst>
      <p:ext uri="{BB962C8B-B14F-4D97-AF65-F5344CB8AC3E}">
        <p14:creationId xmlns:p14="http://schemas.microsoft.com/office/powerpoint/2010/main" val="40253253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CE99A079-0D35-4D1F-9488-FAFAABE73FDC}" type="slidenum">
              <a:rPr lang="en-US" sz="1000">
                <a:solidFill>
                  <a:srgbClr val="000000"/>
                </a:solidFill>
              </a:rPr>
              <a:pPr eaLnBrk="1" hangingPunct="1"/>
              <a:t>37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2725"/>
            <a:ext cx="8077200" cy="7016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mtClean="0"/>
              <a:t>Terms to Know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organizing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organizational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organizational chart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organizational design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work specialization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departmentalization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cross-functional teams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chain of command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authority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responsibility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unity of command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span of control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centralization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decentralization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employee empowerment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formalization</a:t>
            </a:r>
          </a:p>
        </p:txBody>
      </p:sp>
      <p:sp>
        <p:nvSpPr>
          <p:cNvPr id="1976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0900" y="1066800"/>
            <a:ext cx="39751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mechanistic organization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organic organization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unit production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mass production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process production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simple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functional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divisional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team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matrix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project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boundaryless organization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virtual organization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network organization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learning organization</a:t>
            </a:r>
          </a:p>
        </p:txBody>
      </p:sp>
    </p:spTree>
    <p:extLst>
      <p:ext uri="{BB962C8B-B14F-4D97-AF65-F5344CB8AC3E}">
        <p14:creationId xmlns:p14="http://schemas.microsoft.com/office/powerpoint/2010/main" val="275690613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97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76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97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7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97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97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97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976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976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976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976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976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1976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976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 autoUpdateAnimBg="0"/>
      <p:bldP spid="19763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019E7CEF-3BBC-4BCC-923D-0B05D040EBDC}" type="slidenum">
              <a:rPr lang="en-US" sz="1000">
                <a:solidFill>
                  <a:srgbClr val="000000"/>
                </a:solidFill>
              </a:rPr>
              <a:pPr eaLnBrk="1" hangingPunct="1"/>
              <a:t>4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8392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Designing Organizational Structure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2400" smtClean="0"/>
              <a:t>Organizing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2000" smtClean="0"/>
              <a:t>Arranging and structuring work to accomplish an organization’s goals.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2400" smtClean="0"/>
              <a:t>Organizational Structure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2000" smtClean="0"/>
              <a:t>The formal arrangement of jobs within an organization.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2400" smtClean="0"/>
              <a:t>Organizational Design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2000" smtClean="0"/>
              <a:t>A process involving decisions about six key elements:</a:t>
            </a:r>
          </a:p>
          <a:p>
            <a:pPr lvl="2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1800" smtClean="0"/>
              <a:t>Work specialization</a:t>
            </a:r>
          </a:p>
          <a:p>
            <a:pPr lvl="2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1800" smtClean="0"/>
              <a:t>Departmentalization</a:t>
            </a:r>
          </a:p>
          <a:p>
            <a:pPr lvl="2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1800" smtClean="0"/>
              <a:t>Chain of command</a:t>
            </a:r>
          </a:p>
          <a:p>
            <a:pPr lvl="2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1800" smtClean="0"/>
              <a:t>Span of control</a:t>
            </a:r>
          </a:p>
          <a:p>
            <a:pPr lvl="2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1800" smtClean="0"/>
              <a:t>Centralization and decentralization</a:t>
            </a:r>
          </a:p>
          <a:p>
            <a:pPr lvl="2" eaLnBrk="1" hangingPunct="1">
              <a:lnSpc>
                <a:spcPct val="80000"/>
              </a:lnSpc>
              <a:spcBef>
                <a:spcPct val="35000"/>
              </a:spcBef>
              <a:defRPr/>
            </a:pPr>
            <a:r>
              <a:rPr lang="en-US" sz="1800" smtClean="0"/>
              <a:t>Formalization</a:t>
            </a:r>
          </a:p>
        </p:txBody>
      </p:sp>
    </p:spTree>
    <p:extLst>
      <p:ext uri="{BB962C8B-B14F-4D97-AF65-F5344CB8AC3E}">
        <p14:creationId xmlns:p14="http://schemas.microsoft.com/office/powerpoint/2010/main" val="113960462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D1284F0F-D60B-4AEB-948A-A8694199EF02}" type="slidenum">
              <a:rPr lang="en-US" sz="1000">
                <a:solidFill>
                  <a:srgbClr val="000000"/>
                </a:solidFill>
              </a:rPr>
              <a:pPr eaLnBrk="1" hangingPunct="1"/>
              <a:t>5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3354" name="Rectangle 4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489075" indent="-148907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9–1	Purposes of Organizing</a:t>
            </a:r>
          </a:p>
        </p:txBody>
      </p:sp>
      <p:sp>
        <p:nvSpPr>
          <p:cNvPr id="41988" name="Line 45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1989" name="Line 46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1990" name="Rectangle 47"/>
          <p:cNvSpPr>
            <a:spLocks noChangeArrowheads="1"/>
          </p:cNvSpPr>
          <p:nvPr/>
        </p:nvSpPr>
        <p:spPr bwMode="auto">
          <a:xfrm>
            <a:off x="609600" y="1295400"/>
            <a:ext cx="79248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Divides work to be done into specific jobs and departments.</a:t>
            </a:r>
          </a:p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Assigns tasks and responsibilities associated with individual jobs.</a:t>
            </a:r>
          </a:p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Coordinates diverse organizational tasks.</a:t>
            </a:r>
          </a:p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Clusters jobs into units.</a:t>
            </a:r>
          </a:p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Establishes relationships among individuals, groups, and departments.</a:t>
            </a:r>
          </a:p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Establishes formal lines of authority.</a:t>
            </a:r>
          </a:p>
          <a:p>
            <a:pPr marL="225425" indent="-225425" fontAlgn="base">
              <a:spcBef>
                <a:spcPct val="35000"/>
              </a:spcBef>
              <a:spcAft>
                <a:spcPct val="0"/>
              </a:spcAft>
              <a:buFontTx/>
              <a:buChar char="•"/>
            </a:pPr>
            <a:r>
              <a:rPr lang="en-US" sz="2400" b="1">
                <a:solidFill>
                  <a:srgbClr val="000000"/>
                </a:solidFill>
              </a:rPr>
              <a:t>Allocates and deploys organizational resources.</a:t>
            </a:r>
          </a:p>
        </p:txBody>
      </p:sp>
    </p:spTree>
    <p:extLst>
      <p:ext uri="{BB962C8B-B14F-4D97-AF65-F5344CB8AC3E}">
        <p14:creationId xmlns:p14="http://schemas.microsoft.com/office/powerpoint/2010/main" val="112533461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691FF8AB-0CA0-4174-8FEE-1F0C19DF71B0}" type="slidenum">
              <a:rPr lang="en-US" sz="1000">
                <a:solidFill>
                  <a:srgbClr val="000000"/>
                </a:solidFill>
              </a:rPr>
              <a:pPr eaLnBrk="1" hangingPunct="1"/>
              <a:t>6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Organizational Structure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102600" cy="2971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Work Specialization</a:t>
            </a:r>
          </a:p>
          <a:p>
            <a:pPr lvl="1" eaLnBrk="1" hangingPunct="1">
              <a:defRPr/>
            </a:pPr>
            <a:r>
              <a:rPr lang="en-US" smtClean="0"/>
              <a:t>The degree to which tasks in the organization are divided into separate jobs with each step completed by a different person.</a:t>
            </a:r>
          </a:p>
          <a:p>
            <a:pPr lvl="1" eaLnBrk="1" hangingPunct="1">
              <a:defRPr/>
            </a:pPr>
            <a:r>
              <a:rPr lang="en-US" smtClean="0"/>
              <a:t>Overspecialization can result in human diseconomies from boredom, fatigue, stress, poor quality, increased absenteeism, and higher turnover.</a:t>
            </a:r>
          </a:p>
        </p:txBody>
      </p:sp>
      <p:pic>
        <p:nvPicPr>
          <p:cNvPr id="43013" name="Picture 24" descr="PE06637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886200"/>
            <a:ext cx="2032000" cy="222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848995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0295AF68-CE4F-4764-A18D-04E952F528E4}" type="slidenum">
              <a:rPr lang="en-US" sz="1000">
                <a:solidFill>
                  <a:srgbClr val="000000"/>
                </a:solidFill>
              </a:rPr>
              <a:pPr eaLnBrk="1" hangingPunct="1"/>
              <a:t>7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Departmentalization by Type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b="1" smtClean="0"/>
              <a:t>Functional </a:t>
            </a:r>
          </a:p>
          <a:p>
            <a:pPr lvl="1" eaLnBrk="1" hangingPunct="1">
              <a:defRPr/>
            </a:pPr>
            <a:r>
              <a:rPr lang="en-US" sz="2000" b="1" smtClean="0"/>
              <a:t>Grouping jobs by functions performed</a:t>
            </a:r>
          </a:p>
          <a:p>
            <a:pPr eaLnBrk="1" hangingPunct="1">
              <a:defRPr/>
            </a:pPr>
            <a:r>
              <a:rPr lang="en-US" sz="2400" b="1" smtClean="0"/>
              <a:t>Product</a:t>
            </a:r>
          </a:p>
          <a:p>
            <a:pPr lvl="1" eaLnBrk="1" hangingPunct="1">
              <a:defRPr/>
            </a:pPr>
            <a:r>
              <a:rPr lang="en-US" sz="2000" b="1" smtClean="0"/>
              <a:t>Grouping jobs by product line</a:t>
            </a:r>
          </a:p>
          <a:p>
            <a:pPr eaLnBrk="1" hangingPunct="1">
              <a:defRPr/>
            </a:pPr>
            <a:r>
              <a:rPr lang="en-US" sz="2400" b="1" smtClean="0"/>
              <a:t>Geographical</a:t>
            </a:r>
          </a:p>
          <a:p>
            <a:pPr lvl="1" eaLnBrk="1" hangingPunct="1">
              <a:defRPr/>
            </a:pPr>
            <a:r>
              <a:rPr lang="en-US" sz="2000" b="1" smtClean="0"/>
              <a:t>Grouping jobs on the basis of territory or geography</a:t>
            </a:r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b="1" smtClean="0"/>
              <a:t>Process </a:t>
            </a:r>
          </a:p>
          <a:p>
            <a:pPr lvl="1" eaLnBrk="1" hangingPunct="1">
              <a:defRPr/>
            </a:pPr>
            <a:r>
              <a:rPr lang="en-US" sz="2000" b="1" smtClean="0"/>
              <a:t>Grouping jobs on the basis of product or customer flow</a:t>
            </a:r>
          </a:p>
          <a:p>
            <a:pPr eaLnBrk="1" hangingPunct="1">
              <a:defRPr/>
            </a:pPr>
            <a:r>
              <a:rPr lang="en-US" sz="2400" b="1" smtClean="0"/>
              <a:t>Customer</a:t>
            </a:r>
          </a:p>
          <a:p>
            <a:pPr lvl="1" eaLnBrk="1" hangingPunct="1">
              <a:defRPr/>
            </a:pPr>
            <a:r>
              <a:rPr lang="en-US" sz="2000" b="1" smtClean="0"/>
              <a:t>Grouping jobs by type of customer and needs</a:t>
            </a:r>
          </a:p>
          <a:p>
            <a:pPr eaLnBrk="1" hangingPunct="1">
              <a:defRPr/>
            </a:pPr>
            <a:endParaRPr lang="en-US" sz="2400" b="1" smtClean="0"/>
          </a:p>
        </p:txBody>
      </p:sp>
    </p:spTree>
    <p:extLst>
      <p:ext uri="{BB962C8B-B14F-4D97-AF65-F5344CB8AC3E}">
        <p14:creationId xmlns:p14="http://schemas.microsoft.com/office/powerpoint/2010/main" val="189524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/>
      <p:bldP spid="136195" grpId="0" build="p" autoUpdateAnimBg="0"/>
      <p:bldP spid="13619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FEE59273-E3D5-458B-8248-2D2028970368}" type="slidenum">
              <a:rPr lang="en-US" sz="1000">
                <a:solidFill>
                  <a:srgbClr val="000000"/>
                </a:solidFill>
              </a:rPr>
              <a:pPr eaLnBrk="1" hangingPunct="1"/>
              <a:t>8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10600" cy="457200"/>
          </a:xfrm>
        </p:spPr>
        <p:txBody>
          <a:bodyPr/>
          <a:lstStyle/>
          <a:p>
            <a:pPr marL="1597025" indent="-1597025" eaLnBrk="1" hangingPunct="1"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9–2	</a:t>
            </a:r>
            <a:r>
              <a:rPr lang="en-US" sz="2400" b="0" smtClean="0">
                <a:solidFill>
                  <a:schemeClr val="tx1"/>
                </a:solidFill>
                <a:effectLst/>
              </a:rPr>
              <a:t>The Five Common Forms of Departmentalization</a:t>
            </a:r>
          </a:p>
        </p:txBody>
      </p:sp>
      <p:sp>
        <p:nvSpPr>
          <p:cNvPr id="45060" name="Line 3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5061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4506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839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79593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>
                <a:solidFill>
                  <a:srgbClr val="000000"/>
                </a:solidFill>
              </a:rPr>
              <a:t>9–</a:t>
            </a:r>
            <a:fld id="{60CBF78D-97FD-422A-B63F-2379FCFBA58D}" type="slidenum">
              <a:rPr lang="en-US" sz="1000">
                <a:solidFill>
                  <a:srgbClr val="000000"/>
                </a:solidFill>
              </a:rPr>
              <a:pPr eaLnBrk="1" hangingPunct="1"/>
              <a:t>9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0075"/>
            <a:ext cx="8077200" cy="457200"/>
          </a:xfrm>
        </p:spPr>
        <p:txBody>
          <a:bodyPr/>
          <a:lstStyle/>
          <a:p>
            <a:pPr marL="1597025" indent="-1597025" eaLnBrk="1" hangingPunct="1">
              <a:tabLst>
                <a:tab pos="2511425" algn="l"/>
              </a:tabLst>
              <a:defRPr/>
            </a:pPr>
            <a:r>
              <a:rPr lang="en-US" sz="2400" smtClean="0">
                <a:solidFill>
                  <a:schemeClr val="tx1"/>
                </a:solidFill>
              </a:rPr>
              <a:t>Exhibit 9–2 (cont’d) Geographical Departmentalization</a:t>
            </a:r>
          </a:p>
        </p:txBody>
      </p:sp>
      <p:sp>
        <p:nvSpPr>
          <p:cNvPr id="46084" name="Line 3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6085" name="Line 4"/>
          <p:cNvSpPr>
            <a:spLocks noChangeShapeType="1"/>
          </p:cNvSpPr>
          <p:nvPr/>
        </p:nvSpPr>
        <p:spPr bwMode="auto">
          <a:xfrm>
            <a:off x="609600" y="565150"/>
            <a:ext cx="7924800" cy="0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4608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8650"/>
            <a:ext cx="9144000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944720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Robbins and Coulter 9e. vince">
  <a:themeElements>
    <a:clrScheme name="2_Robbins and Coulter 9e. vince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2_Robbins and Coulter 9e. vi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Robbins and Coulter 9e. vince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obbins and Coulter 9e. vince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obbins and Coulter 9e. vin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obbins and Coulter 9e. vince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1842</Words>
  <Application>Microsoft Office PowerPoint</Application>
  <PresentationFormat>On-screen Show (4:3)</PresentationFormat>
  <Paragraphs>348</Paragraphs>
  <Slides>37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2_Robbins and Coulter 9e. vince</vt:lpstr>
      <vt:lpstr>Organizational Structure and Design</vt:lpstr>
      <vt:lpstr>Learning Outcomes Follow this Learning Outline as you read and study this chapter.</vt:lpstr>
      <vt:lpstr>Learning Outcomes</vt:lpstr>
      <vt:lpstr>Designing Organizational Structure</vt:lpstr>
      <vt:lpstr>Exhibit 9–1 Purposes of Organizing</vt:lpstr>
      <vt:lpstr>Organizational Structure</vt:lpstr>
      <vt:lpstr>Departmentalization by Type</vt:lpstr>
      <vt:lpstr>Exhibit 9–2 The Five Common Forms of Departmentalization</vt:lpstr>
      <vt:lpstr>Exhibit 9–2 (cont’d) Geographical Departmentalization</vt:lpstr>
      <vt:lpstr>Exhibit 9–2 (cont’d) Product Departmentalization</vt:lpstr>
      <vt:lpstr>Exhibit 9–2 (cont’d) Process Departmentalization</vt:lpstr>
      <vt:lpstr>Exhibit 9–2 (cont’d) Customer Departmentalization</vt:lpstr>
      <vt:lpstr>Organizational Structure (cont’d)</vt:lpstr>
      <vt:lpstr>Organizational Structure (cont’d)</vt:lpstr>
      <vt:lpstr>Organizational Structure (cont’d)</vt:lpstr>
      <vt:lpstr>Exhibit 9–3 Contrasting Spans of Control</vt:lpstr>
      <vt:lpstr>Organizational Structure (cont’d)</vt:lpstr>
      <vt:lpstr>Exhibit 9–4 Factors that Influence the Amount of        Centralization and Decentralization</vt:lpstr>
      <vt:lpstr>Exhibit 9–4 (cont’d)  Factors that Influence the Amount                  of Centralization and Decentralization</vt:lpstr>
      <vt:lpstr>Organizational Structure (cont’d)</vt:lpstr>
      <vt:lpstr>Exhibit 9–5 Mechanistic Versus Organic Organization</vt:lpstr>
      <vt:lpstr>Contingency Factors</vt:lpstr>
      <vt:lpstr>Contingency Factors (cont’d)</vt:lpstr>
      <vt:lpstr>Contingency Factors (cont’d)</vt:lpstr>
      <vt:lpstr>Contingency Factors (cont’d)</vt:lpstr>
      <vt:lpstr>Exhibit 9–6 Woodward’s Findings on Technology,     Structure, and Effectiveness</vt:lpstr>
      <vt:lpstr>Contingency Factors (cont’d)</vt:lpstr>
      <vt:lpstr>Common Organizational Designs</vt:lpstr>
      <vt:lpstr>Exhibit 9–7 Strengths and Weaknesses of Traditional    Organizational Designs</vt:lpstr>
      <vt:lpstr>Exhibit 9–8 Contemporary Organizational Designs</vt:lpstr>
      <vt:lpstr>Exhibit 9–8 (cont’d ) Contemporary Organizational                  Designs</vt:lpstr>
      <vt:lpstr> Organizational Designs (cont’d)</vt:lpstr>
      <vt:lpstr>Organizational Designs (cont’d)</vt:lpstr>
      <vt:lpstr>Removing External Boundaries</vt:lpstr>
      <vt:lpstr>Today’s Organizational Design Challenges</vt:lpstr>
      <vt:lpstr>Organizational Designs (cont’d)</vt:lpstr>
      <vt:lpstr>Terms to Know</vt:lpstr>
    </vt:vector>
  </TitlesOfParts>
  <Company>USSTRATCOM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Structure and Design</dc:title>
  <dc:creator>Long John P Contr USSTRATCOM/J-ACE JT</dc:creator>
  <cp:lastModifiedBy>Long John P Contr USSTRATCOM/J-ACE JT</cp:lastModifiedBy>
  <cp:revision>1</cp:revision>
  <dcterms:created xsi:type="dcterms:W3CDTF">2013-07-05T17:15:51Z</dcterms:created>
  <dcterms:modified xsi:type="dcterms:W3CDTF">2013-07-05T17:16:22Z</dcterms:modified>
</cp:coreProperties>
</file>