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3" r:id="rId1"/>
  </p:sldMasterIdLst>
  <p:notesMasterIdLst>
    <p:notesMasterId r:id="rId57"/>
  </p:notesMasterIdLst>
  <p:sldIdLst>
    <p:sldId id="398" r:id="rId2"/>
    <p:sldId id="260" r:id="rId3"/>
    <p:sldId id="397" r:id="rId4"/>
    <p:sldId id="404" r:id="rId5"/>
    <p:sldId id="257" r:id="rId6"/>
    <p:sldId id="399" r:id="rId7"/>
    <p:sldId id="379" r:id="rId8"/>
    <p:sldId id="416" r:id="rId9"/>
    <p:sldId id="383" r:id="rId10"/>
    <p:sldId id="407" r:id="rId11"/>
    <p:sldId id="347" r:id="rId12"/>
    <p:sldId id="410" r:id="rId13"/>
    <p:sldId id="368" r:id="rId14"/>
    <p:sldId id="411" r:id="rId15"/>
    <p:sldId id="349" r:id="rId16"/>
    <p:sldId id="351" r:id="rId17"/>
    <p:sldId id="386" r:id="rId18"/>
    <p:sldId id="401" r:id="rId19"/>
    <p:sldId id="400" r:id="rId20"/>
    <p:sldId id="408" r:id="rId21"/>
    <p:sldId id="402" r:id="rId22"/>
    <p:sldId id="369" r:id="rId23"/>
    <p:sldId id="372" r:id="rId24"/>
    <p:sldId id="405" r:id="rId25"/>
    <p:sldId id="331" r:id="rId26"/>
    <p:sldId id="332" r:id="rId27"/>
    <p:sldId id="333" r:id="rId28"/>
    <p:sldId id="387" r:id="rId29"/>
    <p:sldId id="388" r:id="rId30"/>
    <p:sldId id="406" r:id="rId31"/>
    <p:sldId id="352" r:id="rId32"/>
    <p:sldId id="403" r:id="rId33"/>
    <p:sldId id="389" r:id="rId34"/>
    <p:sldId id="390" r:id="rId35"/>
    <p:sldId id="376" r:id="rId36"/>
    <p:sldId id="391" r:id="rId37"/>
    <p:sldId id="392" r:id="rId38"/>
    <p:sldId id="378" r:id="rId39"/>
    <p:sldId id="357" r:id="rId40"/>
    <p:sldId id="358" r:id="rId41"/>
    <p:sldId id="359" r:id="rId42"/>
    <p:sldId id="360" r:id="rId43"/>
    <p:sldId id="382" r:id="rId44"/>
    <p:sldId id="362" r:id="rId45"/>
    <p:sldId id="363" r:id="rId46"/>
    <p:sldId id="417" r:id="rId47"/>
    <p:sldId id="393" r:id="rId48"/>
    <p:sldId id="394" r:id="rId49"/>
    <p:sldId id="418" r:id="rId50"/>
    <p:sldId id="412" r:id="rId51"/>
    <p:sldId id="413" r:id="rId52"/>
    <p:sldId id="395" r:id="rId53"/>
    <p:sldId id="396" r:id="rId54"/>
    <p:sldId id="414" r:id="rId55"/>
    <p:sldId id="415" r:id="rId5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14" autoAdjust="0"/>
    <p:restoredTop sz="83865" autoAdjust="0"/>
  </p:normalViewPr>
  <p:slideViewPr>
    <p:cSldViewPr>
      <p:cViewPr varScale="1">
        <p:scale>
          <a:sx n="59" d="100"/>
          <a:sy n="59" d="100"/>
        </p:scale>
        <p:origin x="-882"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5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911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11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11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911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9480535C-D0F9-47B7-82DE-B696C55E9C1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r>
              <a:rPr lang="en-US" smtClean="0"/>
              <a:t>Learning objective #2 is to establish your own debt limit.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882512EE-19DA-4588-B192-190562BB94A7}" type="slidenum">
              <a:rPr lang="en-US" smtClean="0"/>
              <a:pPr/>
              <a:t>11</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smtClean="0"/>
              <a:t>Always calculate your</a:t>
            </a:r>
            <a:r>
              <a:rPr lang="en-US" sz="1300" smtClean="0"/>
              <a:t> debt payments-to-disposable income ratio when considering taking on new credit.  If the ratio is 15 percent or higher you should take on no new debt.  If your ratio is already that high you should focus your finances in paying down your debts.  </a:t>
            </a:r>
          </a:p>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r>
              <a:rPr lang="en-US" smtClean="0"/>
              <a:t>Table 6-1 brackets of disposable income-to-debt payment ratios and the degree to which a borrow is in difficulty for each bracket.  The table also indicates whether more debt is a wise course of action for people finding themselves in a particular bracket.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r>
              <a:rPr lang="en-US" smtClean="0"/>
              <a:t>Another way to assess your debt limit is by calculating your debt-to-equity ratio.  This is the degree to which your total debts exceed your total assets ignoring the impact of home ownership.  If your ratio is less than 33 percent you may safely take on additional debt but stay below that limit.  If your ratio is already 33 percent or higher focus your financing on debt reduction.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r>
              <a:rPr lang="en-US" smtClean="0"/>
              <a:t>Table 6-2 illustrates how taking on additional debt might affect one’s budget.  The higher the percentage of debt payments the more likely it is that even nondiscretionary spending will have to be curtailed.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C76B8B7E-D83D-4DC5-BC24-8BBA084EE164}" type="slidenum">
              <a:rPr lang="en-US" smtClean="0"/>
              <a:pPr/>
              <a:t>15</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US" smtClean="0"/>
              <a:t>Using the continuous-debt method people should be able to get completely out of debts other than their mortgage every four years.  If not, they are doomed to a debt lifestyle and years of expensive interest payments.  </a:t>
            </a:r>
          </a:p>
          <a:p>
            <a:endParaRPr lang="en-US" smtClean="0"/>
          </a:p>
          <a:p>
            <a:r>
              <a:rPr lang="en-US" smtClean="0"/>
              <a:t>Dual-earner couples might think they can take on debt levels commensurate with their combined incomes.  This can lead to trouble if one of the incomes slows or stops.   Lower debt limits are appropriate for these couples.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smtClean="0"/>
              <a:t>As a college student you may already have heavy levels of debt.  Your first step is to focus on taking on as little additional debt as possible.  You do not have to take out the full level of loans for which you qualify.  Then, once you graduate you should choose a most advantageous initial repayment plan, pay electronically and make all payments on time.  As soon as possible you should consolidate your loans into one and pay it off as soon as possible.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972F0830-5A0E-42CB-A33F-BEABC0C69BB3}" type="slidenum">
              <a:rPr lang="en-US" smtClean="0"/>
              <a:pPr/>
              <a:t>2</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r>
              <a:rPr lang="en-US" smtClean="0"/>
              <a:t>You use credit any time you obtain goods, services or money without paying for it immediately.  Using credit is an important part of financial responsibility and to succeed financially you will need a good credit reputation.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r>
              <a:rPr lang="en-US" smtClean="0"/>
              <a:t>Learning objective #3 is to achieve a good credit reputation.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DB44EF6F-85A6-4197-ACA3-2A0350077940}" type="slidenum">
              <a:rPr lang="en-US" sz="1200">
                <a:latin typeface="Times New Roman" pitchFamily="18" charset="0"/>
              </a:rPr>
              <a:pPr algn="r"/>
              <a:t>21</a:t>
            </a:fld>
            <a:endParaRPr lang="en-US" sz="1200">
              <a:latin typeface="Times New Roman" pitchFamily="18"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r>
              <a:rPr lang="en-US" smtClean="0"/>
              <a:t>The credit approval process begins when you apply for credit.  You will complete a credit application in writing, orally, or online.  Once you apply the lender will likely want to assess your credit history.</a:t>
            </a:r>
          </a:p>
          <a:p>
            <a:r>
              <a:rPr lang="en-US" smtClean="0"/>
              <a:t>Most lenders now use your credit report as the source of your credit history.  These reports are maintained by huge national credit bureaus that maintain date bases on millions of consumers.  The gather the information from lenders.  If you do not have a file with a credit bureau it is likely because you have never used credit in the past.  </a:t>
            </a:r>
          </a:p>
          <a:p>
            <a:r>
              <a:rPr lang="en-US" smtClean="0"/>
              <a:t>Credit bureaus also calculate and report credit scores to lenders.  These scores provide a lender with a way to measure the likelihood that you will repay the debt to be incurred.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C64D0D-4AB2-4AE4-AB90-DD4B5B6637D5}" type="slidenum">
              <a:rPr lang="en-US" smtClean="0"/>
              <a:pPr/>
              <a:t>22</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r>
              <a:rPr lang="en-US" smtClean="0"/>
              <a:t>The lender makes the actual decision to grant credit—not the credit bureau.  When they do so you will sign a contract called a credit agreement if applying for a credit card or a promissory note if applying for a loan.  Lenders charge interest rates based on an applicant’s credit score under a policy called tiered pricing.  The lower your score, the higher the APR on the debt.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r>
              <a:rPr lang="en-US" smtClean="0"/>
              <a:t>Lenders do discriminate among applicants.  After all they are assessing whether to grant credit and at what price.  However, lenders may not “unfairly” discriminate.  This means they cannot base their decision on your gender, race, age, where you live or your marital status.  Credit scores are not based on such factors and that is why lenders use credit scoring in their decision process.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A335708A-FF25-4824-9613-9A78E54C24A3}" type="slidenum">
              <a:rPr lang="en-US" sz="1200">
                <a:latin typeface="Times New Roman" pitchFamily="18" charset="0"/>
              </a:rPr>
              <a:pPr algn="r"/>
              <a:t>24</a:t>
            </a:fld>
            <a:endParaRPr lang="en-US" sz="1200">
              <a:latin typeface="Times New Roman" pitchFamily="18"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r>
              <a:rPr lang="en-US" smtClean="0"/>
              <a:t>Five factors are used to calculate your credit score.  Under one of the more commonly used scoring systems, the FICO score, the most important factor is your past payment history.  Late and missed payments are very harmful.  The amounts you now owe account for the second largest component of your credit score.  Whether you are taking on more debt, the types of debt used in the past and how long you have been using credit also go into the scores.  People who have used credit appropriately for long periods of time will have higher scores.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r>
              <a:rPr lang="en-US" smtClean="0"/>
              <a:t>Many college students have low credits scores simply because they have not used credit extensively in the past.  Ways to build a score include having a checking and savings account in your name and having utility accounts in your name since utilities often report repayment patterns to the credit bureaus.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smtClean="0"/>
              <a:t>You can further build your credit reputation by obtain a relatively easy to obtain credit card from an gas and oil company such as Chevron or Conoco.   You also may be able to get a bank credit card through your bank or credit union.  Using these cards and repaying promptly will build your credit.  You do not have carry balances from month to month to build credit.  Your credit will be enhanced if you pay off your student loans quickly as doing so brings down your overall debt level.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smtClean="0"/>
              <a:t>To protect your credit reputation you should obtain your credit report from all three major credit bureaus each year via annualcreditreport.com.  Note that this is the only truly free place to obtain a free report.  If you find any errors in your reports you should challenge them immediately both with the credit bureau and the lender involved.  The Federal Fair Credit Reporting Act allows you to do this and outlines how the process will take place.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r>
              <a:rPr lang="en-US" smtClean="0"/>
              <a:t>It is important to get off to a good start in your financial life.  The first five years are critical and require that you do five things related to building and maintaining good credit.  </a:t>
            </a:r>
          </a:p>
          <a:p>
            <a:r>
              <a:rPr lang="en-US" smtClean="0"/>
              <a:t>First, protect your credit reputation carefully.</a:t>
            </a:r>
          </a:p>
          <a:p>
            <a:r>
              <a:rPr lang="en-US" smtClean="0"/>
              <a:t>Second, set you own debt limits rather than let lenders tell you how much you can afford to owe.</a:t>
            </a:r>
          </a:p>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smtClean="0"/>
              <a:t>Learning objective #4 is to describe the common sources of consumer credit.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r>
              <a:rPr lang="en-US" smtClean="0"/>
              <a:t>Depository institutions—commercial banks, savings banks and credit unions—are the most commonly used sources of consumer loans.  For those with high credit scores they are among the lowest cost sources of credit.  You can also borrow from sellers through sales finance companies when buying big ticket items such as vehicles, furniture, appliances and electronics.  People seeking small cash loans can seek out consumer finance companies.  Note that they specialize in lending to people who have somewhat low credit scores.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r>
              <a:rPr lang="en-US" smtClean="0"/>
              <a:t>You may also be able to borrow money from your stock broker or your life insurance company.  Wherever you go to borrow, make sure that you choose a source that will charge you a low rate of interest.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r>
              <a:rPr lang="en-US" smtClean="0"/>
              <a:t>This chart illustrates typical rates for various lenders.  Note that life insurance companies are basically loaning you your own money.  That is why their rates are so low.  The differences in dollar amounts for the monthly payment appear modest. However, borrowing from a credit union costs $217 in finance charges (interest) over the five years whereas borrowing using a bank credit card would result in a finance charge of $523; more than twice as much.</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smtClean="0"/>
              <a:t>Three are many places to borrow money.  The credit pyramid has the sources aligned with the most selective lenders at the top.  These lenders also charge the lowest rates because they loan only to the most credit worthy applicants.  Always borrow from the most selective borrower you can find.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p:spPr>
        <p:txBody>
          <a:bodyPr/>
          <a:lstStyle/>
          <a:p>
            <a:r>
              <a:rPr lang="en-US" smtClean="0"/>
              <a:t>There are some very high cost lenders in today’s market.  They will basically loan money to anybody.  They charge very high rates.  Avoid these lenders.  If such lenders are the only place you can borrow money take that as a signal that you should reconsider the idea of borrowing money in the first place.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smtClean="0"/>
              <a:t>Learning objective #5 is to identify the signs of being overly in debt and the options available to you if you need debt relief.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r>
              <a:rPr lang="en-US" smtClean="0"/>
              <a:t>The are many signs of being overly in debt.  Exceeding the earlier described debt limits is the most obvious sign.  Simply not knowing how much you owe is a bad sign, as well.  If you are paying only the minimum payments on your credit cards you are carrying too much credit card debt. People who regularly opening new credit card accounts or increasing the limits on their cards are probably overly indebted.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r>
              <a:rPr lang="en-US" smtClean="0"/>
              <a:t>Third, obtain copies of your credit report regularly and challenge all errors.  </a:t>
            </a:r>
          </a:p>
          <a:p>
            <a:r>
              <a:rPr lang="en-US" smtClean="0"/>
              <a:t>Fourth, never cosign for a loan.</a:t>
            </a:r>
          </a:p>
          <a:p>
            <a:r>
              <a:rPr lang="en-US" smtClean="0"/>
              <a:t>Fifth, repay all debts on time, every time.  </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smtClean="0"/>
              <a:t>If you are regularly paying late or skipping payments you are in debt trouble. Paying off old loans by taking out new loans for higher amounts means you are actually going further into debt. Even debt-consolidation loans, in spite of their benefits, are a sign that you have to much debt. Finally, if your wages are being garnished or items have been repossessed it should be obvious that you are in debt trouble. </a:t>
            </a:r>
          </a:p>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r>
              <a:rPr lang="en-US" smtClean="0"/>
              <a:t>Their practices are governed the Federal Fair Debt Collections Practices Act.  This law prohibits the worst abuses but agencies can be very forceful and persistent and still stay within the law. Debt collection agencies specialize in collecting debts owed.   Sometimes they are collecting debts owed to other businesses for a fee.  Often, they have purchased the debts from the business and are thus collecting it on their own behalf.</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smtClean="0"/>
              <a:t>If you find yourself with too much debt, what should you do?  The first step is to take stock.  Determine how much you owe and to who and exactly what the payments are on the debts.  Focus your budget solely on debt reduction.  If you find that you are unable to make headway you should contact your creditors to see if there are alternative available to you.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r>
              <a:rPr lang="en-US" smtClean="0"/>
              <a:t>It should be obvious that you should take on no new debt when you already have to much debt.  It may be possible to refinance your debts at lower interest rates but do not do so if the rate will be higher.  There are lots of companies selling debt reduction services.  You should not have to pay for these services.</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923EE1E9-2B05-48BC-9BD0-6FAEC76A19DB}" type="slidenum">
              <a:rPr lang="en-US" smtClean="0"/>
              <a:pPr/>
              <a:t>44</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r>
              <a:rPr lang="en-US" smtClean="0"/>
              <a:t>In the worst cases, bankruptcy might be the only option.  When you file for bankruptcy, lenders must stop, or stay,  credit collection efforts.  If you successfully, get through the bankruptcy process any remaining debts not paid will be discharged.</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r>
              <a:rPr lang="en-US" smtClean="0"/>
              <a:t>Under Chapter 13 Bankruptcy, the court sets up a plan to have you pay as much as possible of your debts within 3 to 4 years.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p:spPr>
        <p:txBody>
          <a:bodyPr/>
          <a:lstStyle/>
          <a:p>
            <a:r>
              <a:rPr lang="en-US" smtClean="0"/>
              <a:t>Under Chapter 7 Bankruptcy, most of your assets will be sold and your creditor repaid with the proceeds.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smtClean="0"/>
              <a:t>Learning objective #1 is to explain the reasons for and against the use of credit.</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079"/>
          <p:cNvSpPr>
            <a:spLocks noGrp="1" noChangeArrowheads="1"/>
          </p:cNvSpPr>
          <p:nvPr>
            <p:ph type="sldNum" sz="quarter" idx="5"/>
          </p:nvPr>
        </p:nvSpPr>
        <p:spPr>
          <a:noFill/>
        </p:spPr>
        <p:txBody>
          <a:bodyPr/>
          <a:lstStyle/>
          <a:p>
            <a:fld id="{2C1F4351-990A-4223-A82B-5170383C5280}" type="slidenum">
              <a:rPr lang="en-US" smtClean="0"/>
              <a:pPr/>
              <a:t>50</a:t>
            </a:fld>
            <a:endParaRPr lang="en-US"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r>
              <a:rPr lang="en-US" smtClean="0"/>
              <a:t>Avoid these blunders that are typical for people who are less than successful in their financial planning.  </a:t>
            </a:r>
          </a:p>
          <a:p>
            <a:endParaRPr lang="en-US" smtClean="0"/>
          </a:p>
          <a:p>
            <a:pPr marL="742950" lvl="1" indent="-285750" eaLnBrk="1" hangingPunct="1"/>
            <a:r>
              <a:rPr lang="en-US" sz="1300" smtClean="0"/>
              <a:t>Fail to regularly check the accuracy of your credit bureau files.</a:t>
            </a:r>
          </a:p>
          <a:p>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3079"/>
          <p:cNvSpPr>
            <a:spLocks noGrp="1" noChangeArrowheads="1"/>
          </p:cNvSpPr>
          <p:nvPr>
            <p:ph type="sldNum" sz="quarter" idx="5"/>
          </p:nvPr>
        </p:nvSpPr>
        <p:spPr>
          <a:noFill/>
        </p:spPr>
        <p:txBody>
          <a:bodyPr/>
          <a:lstStyle/>
          <a:p>
            <a:fld id="{BBA364C7-152A-4FC9-81B3-08F63A1E4700}" type="slidenum">
              <a:rPr lang="en-US" smtClean="0"/>
              <a:pPr/>
              <a:t>51</a:t>
            </a:fld>
            <a:endParaRPr lang="en-US" smtClean="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r>
              <a:rPr lang="en-US" smtClean="0"/>
              <a:t>Avoid these missteps that are typical for people who are less than successful in their financial planning.  </a:t>
            </a:r>
          </a:p>
          <a:p>
            <a:endParaRPr lang="en-US" smtClean="0"/>
          </a:p>
          <a:p>
            <a:pPr marL="742950" lvl="1" indent="-285750" eaLnBrk="1" hangingPunct="1"/>
            <a:r>
              <a:rPr lang="en-US" sz="1300" smtClean="0"/>
              <a:t>Let a lender’s willingness to grant credit be an indicator that you can afford to repay the debt.</a:t>
            </a:r>
          </a:p>
          <a:p>
            <a:pPr marL="742950" lvl="1" indent="-285750" eaLnBrk="1" hangingPunct="1"/>
            <a:r>
              <a:rPr lang="en-US" sz="1300" smtClean="0"/>
              <a:t>Pay more than 14 percent of your disposable income toward nonmortgage debt payments.</a:t>
            </a:r>
          </a:p>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r>
              <a:rPr lang="en-US" smtClean="0"/>
              <a:t>You do not have to wait to get started on building and maintaining good credit.  Get started today by doing these three things.</a:t>
            </a:r>
          </a:p>
          <a:p>
            <a:endParaRPr lang="en-US" smtClean="0"/>
          </a:p>
          <a:p>
            <a:r>
              <a:rPr lang="en-US" smtClean="0"/>
              <a:t>Obtain your credit report from at least one of the national credit bureaus.</a:t>
            </a:r>
          </a:p>
          <a:p>
            <a:endParaRPr lang="en-US" smtClean="0"/>
          </a:p>
          <a:p>
            <a:endParaRPr lang="en-US" smtClean="0"/>
          </a:p>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r>
              <a:rPr lang="en-US" smtClean="0"/>
              <a:t>Confirm the accuracy of the report and if there are errors challenge them with all three bureaus.</a:t>
            </a:r>
          </a:p>
          <a:p>
            <a:r>
              <a:rPr lang="en-US" smtClean="0"/>
              <a:t>Repeat steps 2 and 3 every four months thereby continually receiving free reports every four months.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r>
              <a:rPr lang="en-US" smtClean="0"/>
              <a:t>You were asked at the beginning of the chapter to provide recommendations in personal financial planning.  How would you answer these questions now that you have read the chapter? </a:t>
            </a:r>
          </a:p>
          <a:p>
            <a:endParaRPr lang="en-US" smtClean="0"/>
          </a:p>
          <a:p>
            <a:pPr eaLnBrk="1" hangingPunct="1"/>
            <a:r>
              <a:rPr lang="en-US" smtClean="0"/>
              <a:t>Factors she should consider regarding her ability to take on additional debt?</a:t>
            </a:r>
            <a:endParaRPr lang="en-US" sz="1400" smtClean="0"/>
          </a:p>
          <a:p>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p:spPr>
        <p:txBody>
          <a:bodyPr/>
          <a:lstStyle/>
          <a:p>
            <a:pPr eaLnBrk="1" hangingPunct="1"/>
            <a:r>
              <a:rPr lang="en-US" smtClean="0"/>
              <a:t>The impact of her current debt on her ability to obtain a loan to buy a vehicle?</a:t>
            </a:r>
          </a:p>
          <a:p>
            <a:pPr eaLnBrk="1" hangingPunct="1"/>
            <a:endParaRPr lang="en-US" smtClean="0"/>
          </a:p>
          <a:p>
            <a:pPr eaLnBrk="1" hangingPunct="1"/>
            <a:r>
              <a:rPr lang="en-US" smtClean="0"/>
              <a:t>Where she might obtain financing for a vehicle loan?</a:t>
            </a:r>
          </a:p>
          <a:p>
            <a:pPr eaLnBrk="1" hangingPunct="1"/>
            <a:endParaRPr lang="en-US" smtClean="0"/>
          </a:p>
          <a:p>
            <a:pPr eaLnBrk="1" hangingPunct="1"/>
            <a:r>
              <a:rPr lang="en-US" smtClean="0"/>
              <a:t>The effect of taking on a loan on her overall financial planning?</a:t>
            </a:r>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47A09AE9-5317-4230-B8E7-0D03BF4B9817}" type="slidenum">
              <a:rPr lang="en-US" sz="1200">
                <a:latin typeface="Times New Roman" pitchFamily="18" charset="0"/>
              </a:rPr>
              <a:pPr algn="r"/>
              <a:t>6</a:t>
            </a:fld>
            <a:endParaRPr lang="en-US" sz="1200">
              <a:latin typeface="Times New Roman"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r>
              <a:rPr lang="en-US" smtClean="0"/>
              <a:t>There are several good uses of credit.  Credit is appropriate in true emergencies, when making reservations, for convenience when you will repay very quickly, to buy certain big ticket items.  Using a credit card provides added safeguards against fraud as opposed to using a debt card or cash.  Perhaps the best reason for using credit is to get an education—as long as you borrow as little as possible.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smtClean="0"/>
              <a:t>But credit has some severe downsides.  It reduces your financial flexibility until the debt is paid.  It is very easy and tempting to overspend.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r>
              <a:rPr lang="en-US" smtClean="0"/>
              <a:t>And most importantly, credit use is very costly.  Always pay close attention to finance charges including interest and seek the lowest possible APRs.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7071063-6C90-4E49-B3AC-356821FDEB0C}" type="datetime1">
              <a:rPr lang="en-US"/>
              <a:pPr>
                <a:defRPr/>
              </a:pPr>
              <a:t>9/12/2011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6" name="Rectangle 6"/>
          <p:cNvSpPr>
            <a:spLocks noGrp="1" noChangeArrowheads="1"/>
          </p:cNvSpPr>
          <p:nvPr>
            <p:ph type="sldNum" sz="quarter" idx="12"/>
          </p:nvPr>
        </p:nvSpPr>
        <p:spPr>
          <a:ln/>
        </p:spPr>
        <p:txBody>
          <a:bodyPr/>
          <a:lstStyle>
            <a:lvl1pPr>
              <a:defRPr/>
            </a:lvl1pPr>
          </a:lstStyle>
          <a:p>
            <a:pPr>
              <a:defRPr/>
            </a:pPr>
            <a:fld id="{961254F4-FCA6-4A7D-A8CC-5316D3588E4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57200" y="6245225"/>
            <a:ext cx="1524000" cy="476250"/>
          </a:xfrm>
          <a:ln/>
        </p:spPr>
        <p:txBody>
          <a:bodyPr/>
          <a:lstStyle>
            <a:lvl1pPr>
              <a:defRPr/>
            </a:lvl1pPr>
          </a:lstStyle>
          <a:p>
            <a:pPr>
              <a:defRPr/>
            </a:pPr>
            <a:fld id="{3F088D94-C9CB-495A-B81A-8C50BD9C103C}" type="datetime1">
              <a:rPr lang="en-US"/>
              <a:pPr>
                <a:defRPr/>
              </a:pPr>
              <a:t>9/12/2011</a:t>
            </a:fld>
            <a:endParaRPr lang="en-US"/>
          </a:p>
        </p:txBody>
      </p:sp>
      <p:sp>
        <p:nvSpPr>
          <p:cNvPr id="5" name="Rectangle 5"/>
          <p:cNvSpPr>
            <a:spLocks noGrp="1" noChangeArrowheads="1"/>
          </p:cNvSpPr>
          <p:nvPr>
            <p:ph type="ftr" sz="quarter" idx="11"/>
          </p:nvPr>
        </p:nvSpPr>
        <p:spPr>
          <a:xfrm>
            <a:off x="1981200" y="6400799"/>
            <a:ext cx="6172200" cy="320675"/>
          </a:xfrm>
          <a:ln/>
        </p:spPr>
        <p:txBody>
          <a:bodyPr/>
          <a:lstStyle>
            <a:lvl1pPr>
              <a:defRPr sz="800"/>
            </a:lvl1pPr>
          </a:lstStyle>
          <a:p>
            <a:pPr>
              <a:defRPr/>
            </a:pPr>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endParaRPr lang="en-US" dirty="0"/>
          </a:p>
        </p:txBody>
      </p:sp>
      <p:sp>
        <p:nvSpPr>
          <p:cNvPr id="6" name="Rectangle 6"/>
          <p:cNvSpPr>
            <a:spLocks noGrp="1" noChangeArrowheads="1"/>
          </p:cNvSpPr>
          <p:nvPr>
            <p:ph type="sldNum" sz="quarter" idx="12"/>
          </p:nvPr>
        </p:nvSpPr>
        <p:spPr>
          <a:xfrm>
            <a:off x="8153400" y="6245225"/>
            <a:ext cx="533400" cy="476250"/>
          </a:xfrm>
          <a:ln/>
        </p:spPr>
        <p:txBody>
          <a:bodyPr/>
          <a:lstStyle>
            <a:lvl1pPr>
              <a:defRPr/>
            </a:lvl1pPr>
          </a:lstStyle>
          <a:p>
            <a:pPr>
              <a:defRPr/>
            </a:pPr>
            <a:fld id="{16C1A0FC-B77A-468C-80C8-1984E7B091E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57200" y="6245225"/>
            <a:ext cx="1219200" cy="476250"/>
          </a:xfrm>
          <a:ln/>
        </p:spPr>
        <p:txBody>
          <a:bodyPr/>
          <a:lstStyle>
            <a:lvl1pPr>
              <a:defRPr/>
            </a:lvl1pPr>
          </a:lstStyle>
          <a:p>
            <a:pPr>
              <a:defRPr/>
            </a:pPr>
            <a:fld id="{44F567B5-897D-4DEE-9E3A-85F3AFA35187}" type="datetime1">
              <a:rPr lang="en-US"/>
              <a:pPr>
                <a:defRPr/>
              </a:pPr>
              <a:t>9/12/2011</a:t>
            </a:fld>
            <a:endParaRPr lang="en-US"/>
          </a:p>
        </p:txBody>
      </p:sp>
      <p:sp>
        <p:nvSpPr>
          <p:cNvPr id="5" name="Rectangle 5"/>
          <p:cNvSpPr>
            <a:spLocks noGrp="1" noChangeArrowheads="1"/>
          </p:cNvSpPr>
          <p:nvPr>
            <p:ph type="ftr" sz="quarter" idx="11"/>
          </p:nvPr>
        </p:nvSpPr>
        <p:spPr>
          <a:xfrm>
            <a:off x="1676400" y="6400799"/>
            <a:ext cx="6553200" cy="320675"/>
          </a:xfrm>
          <a:ln/>
        </p:spPr>
        <p:txBody>
          <a:bodyPr/>
          <a:lstStyle>
            <a:lvl1pPr>
              <a:defRPr sz="800"/>
            </a:lvl1pPr>
          </a:lstStyle>
          <a:p>
            <a:pPr>
              <a:defRPr/>
            </a:pPr>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endParaRPr lang="en-US" dirty="0"/>
          </a:p>
        </p:txBody>
      </p:sp>
      <p:sp>
        <p:nvSpPr>
          <p:cNvPr id="6" name="Rectangle 6"/>
          <p:cNvSpPr>
            <a:spLocks noGrp="1" noChangeArrowheads="1"/>
          </p:cNvSpPr>
          <p:nvPr>
            <p:ph type="sldNum" sz="quarter" idx="12"/>
          </p:nvPr>
        </p:nvSpPr>
        <p:spPr>
          <a:xfrm>
            <a:off x="8229600" y="6245225"/>
            <a:ext cx="457200" cy="476250"/>
          </a:xfrm>
          <a:ln/>
        </p:spPr>
        <p:txBody>
          <a:bodyPr/>
          <a:lstStyle>
            <a:lvl1pPr>
              <a:defRPr/>
            </a:lvl1pPr>
          </a:lstStyle>
          <a:p>
            <a:pPr>
              <a:defRPr/>
            </a:pPr>
            <a:fld id="{829BE1D4-9DB1-4F77-9D32-FAC55B9BE30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C66CCE2-B363-45A4-9FE7-19E18181C8F0}" type="datetime1">
              <a:rPr lang="en-US"/>
              <a:pPr>
                <a:defRPr/>
              </a:pPr>
              <a:t>9/12/2011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6" name="Rectangle 6"/>
          <p:cNvSpPr>
            <a:spLocks noGrp="1" noChangeArrowheads="1"/>
          </p:cNvSpPr>
          <p:nvPr>
            <p:ph type="sldNum" sz="quarter" idx="12"/>
          </p:nvPr>
        </p:nvSpPr>
        <p:spPr>
          <a:ln/>
        </p:spPr>
        <p:txBody>
          <a:bodyPr/>
          <a:lstStyle>
            <a:lvl1pPr>
              <a:defRPr/>
            </a:lvl1pPr>
          </a:lstStyle>
          <a:p>
            <a:pPr>
              <a:defRPr/>
            </a:pPr>
            <a:fld id="{44286315-F293-4242-A7DB-75AC147FADA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1A14495E-1BB3-4F7A-93BF-04055D57F4E8}" type="datetime1">
              <a:rPr lang="en-US"/>
              <a:pPr>
                <a:defRPr/>
              </a:pPr>
              <a:t>9/12/2011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6" name="Rectangle 6"/>
          <p:cNvSpPr>
            <a:spLocks noGrp="1" noChangeArrowheads="1"/>
          </p:cNvSpPr>
          <p:nvPr>
            <p:ph type="sldNum" sz="quarter" idx="12"/>
          </p:nvPr>
        </p:nvSpPr>
        <p:spPr>
          <a:ln/>
        </p:spPr>
        <p:txBody>
          <a:bodyPr/>
          <a:lstStyle>
            <a:lvl1pPr>
              <a:defRPr/>
            </a:lvl1pPr>
          </a:lstStyle>
          <a:p>
            <a:pPr>
              <a:defRPr/>
            </a:pPr>
            <a:fld id="{6ADCE0FA-A166-4095-8CA2-D981BD4F47F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56927CF8-CC63-4CC3-AD90-07F4307D262B}" type="datetime1">
              <a:rPr lang="en-US"/>
              <a:pPr>
                <a:defRPr/>
              </a:pPr>
              <a:t>9/12/2011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7" name="Rectangle 6"/>
          <p:cNvSpPr>
            <a:spLocks noGrp="1" noChangeArrowheads="1"/>
          </p:cNvSpPr>
          <p:nvPr>
            <p:ph type="sldNum" sz="quarter" idx="12"/>
          </p:nvPr>
        </p:nvSpPr>
        <p:spPr>
          <a:ln/>
        </p:spPr>
        <p:txBody>
          <a:bodyPr/>
          <a:lstStyle>
            <a:lvl1pPr>
              <a:defRPr/>
            </a:lvl1pPr>
          </a:lstStyle>
          <a:p>
            <a:pPr>
              <a:defRPr/>
            </a:pPr>
            <a:fld id="{22BA423E-A088-4128-87DB-14AE755B0FE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89D0C48C-BB19-4B5C-9FFB-D6E5A0F94630}" type="datetime1">
              <a:rPr lang="en-US"/>
              <a:pPr>
                <a:defRPr/>
              </a:pPr>
              <a:t>9/12/2011</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9" name="Rectangle 6"/>
          <p:cNvSpPr>
            <a:spLocks noGrp="1" noChangeArrowheads="1"/>
          </p:cNvSpPr>
          <p:nvPr>
            <p:ph type="sldNum" sz="quarter" idx="12"/>
          </p:nvPr>
        </p:nvSpPr>
        <p:spPr>
          <a:ln/>
        </p:spPr>
        <p:txBody>
          <a:bodyPr/>
          <a:lstStyle>
            <a:lvl1pPr>
              <a:defRPr/>
            </a:lvl1pPr>
          </a:lstStyle>
          <a:p>
            <a:pPr>
              <a:defRPr/>
            </a:pPr>
            <a:fld id="{456E87DF-A21D-4699-B8EB-D88AA2C0D39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8DF131B-490E-4FB4-B30A-C1647C343E9D}" type="datetime1">
              <a:rPr lang="en-US"/>
              <a:pPr>
                <a:defRPr/>
              </a:pPr>
              <a:t>9/12/2011</a:t>
            </a:fld>
            <a:endParaRPr lang="en-US"/>
          </a:p>
        </p:txBody>
      </p:sp>
      <p:sp>
        <p:nvSpPr>
          <p:cNvPr id="4" name="Rectangle 5"/>
          <p:cNvSpPr>
            <a:spLocks noGrp="1" noChangeArrowheads="1"/>
          </p:cNvSpPr>
          <p:nvPr>
            <p:ph type="ftr" sz="quarter" idx="11"/>
          </p:nvPr>
        </p:nvSpPr>
        <p:spPr>
          <a:xfrm>
            <a:off x="1371600" y="6476999"/>
            <a:ext cx="7010400" cy="244475"/>
          </a:xfrm>
          <a:ln/>
        </p:spPr>
        <p:txBody>
          <a:bodyPr/>
          <a:lstStyle>
            <a:lvl1pPr>
              <a:defRPr sz="800"/>
            </a:lvl1pPr>
          </a:lstStyle>
          <a:p>
            <a:pPr>
              <a:defRPr/>
            </a:pPr>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endParaRPr lang="en-US" dirty="0"/>
          </a:p>
        </p:txBody>
      </p:sp>
      <p:sp>
        <p:nvSpPr>
          <p:cNvPr id="5" name="Rectangle 6"/>
          <p:cNvSpPr>
            <a:spLocks noGrp="1" noChangeArrowheads="1"/>
          </p:cNvSpPr>
          <p:nvPr>
            <p:ph type="sldNum" sz="quarter" idx="12"/>
          </p:nvPr>
        </p:nvSpPr>
        <p:spPr>
          <a:xfrm>
            <a:off x="8382000" y="6245225"/>
            <a:ext cx="304800" cy="476250"/>
          </a:xfrm>
          <a:ln/>
        </p:spPr>
        <p:txBody>
          <a:bodyPr/>
          <a:lstStyle>
            <a:lvl1pPr>
              <a:defRPr/>
            </a:lvl1pPr>
          </a:lstStyle>
          <a:p>
            <a:pPr>
              <a:defRPr/>
            </a:pPr>
            <a:fld id="{01C1A6DC-0737-4AB4-8C8E-D0372D05FAB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990600" cy="476250"/>
          </a:xfrm>
        </p:spPr>
        <p:txBody>
          <a:bodyPr/>
          <a:lstStyle>
            <a:lvl1pPr>
              <a:defRPr/>
            </a:lvl1pPr>
          </a:lstStyle>
          <a:p>
            <a:pPr>
              <a:defRPr/>
            </a:pPr>
            <a:fld id="{D6A2F309-E33F-4482-BB68-0950702B825B}" type="datetime1">
              <a:rPr lang="en-US"/>
              <a:pPr>
                <a:defRPr/>
              </a:pPr>
              <a:t>9/12/2011</a:t>
            </a:fld>
            <a:endParaRPr lang="en-US"/>
          </a:p>
        </p:txBody>
      </p:sp>
      <p:sp>
        <p:nvSpPr>
          <p:cNvPr id="3" name="Footer Placeholder 2"/>
          <p:cNvSpPr>
            <a:spLocks noGrp="1"/>
          </p:cNvSpPr>
          <p:nvPr>
            <p:ph type="ftr" sz="quarter" idx="11"/>
          </p:nvPr>
        </p:nvSpPr>
        <p:spPr>
          <a:xfrm>
            <a:off x="1600200" y="6400800"/>
            <a:ext cx="6781800" cy="457199"/>
          </a:xfrm>
        </p:spPr>
        <p:txBody>
          <a:bodyPr/>
          <a:lstStyle>
            <a:lvl1pPr>
              <a:defRPr sz="800"/>
            </a:lvl1pPr>
          </a:lstStyle>
          <a:p>
            <a:pPr>
              <a:defRPr/>
            </a:pPr>
            <a:r>
              <a:rPr lang="en-US" dirty="0"/>
              <a:t>2012 Cengage Learning. All Rights Reserved. May not be copied, scanned, or duplicated, in whole or in part, except for use as permitted in a license distributed with a certain product or service or on a password-protected website for classroom use. </a:t>
            </a:r>
          </a:p>
        </p:txBody>
      </p:sp>
      <p:sp>
        <p:nvSpPr>
          <p:cNvPr id="4" name="Slide Number Placeholder 3"/>
          <p:cNvSpPr>
            <a:spLocks noGrp="1"/>
          </p:cNvSpPr>
          <p:nvPr>
            <p:ph type="sldNum" sz="quarter" idx="12"/>
          </p:nvPr>
        </p:nvSpPr>
        <p:spPr>
          <a:xfrm>
            <a:off x="8305800" y="6245225"/>
            <a:ext cx="381000" cy="384175"/>
          </a:xfrm>
        </p:spPr>
        <p:txBody>
          <a:bodyPr/>
          <a:lstStyle>
            <a:lvl1pPr>
              <a:defRPr/>
            </a:lvl1pPr>
          </a:lstStyle>
          <a:p>
            <a:pPr>
              <a:defRPr/>
            </a:pPr>
            <a:fld id="{9E70E771-0234-4F5C-B8F0-65B31AEA353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xfrm>
            <a:off x="457200" y="6245225"/>
            <a:ext cx="1066800" cy="476250"/>
          </a:xfrm>
          <a:ln/>
        </p:spPr>
        <p:txBody>
          <a:bodyPr/>
          <a:lstStyle>
            <a:lvl1pPr>
              <a:defRPr/>
            </a:lvl1pPr>
          </a:lstStyle>
          <a:p>
            <a:pPr>
              <a:defRPr/>
            </a:pPr>
            <a:fld id="{8D2D8866-AE23-4354-8EB6-6EE504BDFC07}" type="datetime1">
              <a:rPr lang="en-US"/>
              <a:pPr>
                <a:defRPr/>
              </a:pPr>
              <a:t>9/12/2011</a:t>
            </a:fld>
            <a:endParaRPr lang="en-US" dirty="0"/>
          </a:p>
        </p:txBody>
      </p:sp>
      <p:sp>
        <p:nvSpPr>
          <p:cNvPr id="6" name="Rectangle 5"/>
          <p:cNvSpPr>
            <a:spLocks noGrp="1" noChangeArrowheads="1"/>
          </p:cNvSpPr>
          <p:nvPr>
            <p:ph type="ftr" sz="quarter" idx="11"/>
          </p:nvPr>
        </p:nvSpPr>
        <p:spPr>
          <a:xfrm>
            <a:off x="1524000" y="6476999"/>
            <a:ext cx="6705600" cy="244475"/>
          </a:xfrm>
          <a:ln/>
        </p:spPr>
        <p:txBody>
          <a:bodyPr/>
          <a:lstStyle>
            <a:lvl1pPr>
              <a:defRPr sz="800"/>
            </a:lvl1pPr>
          </a:lstStyle>
          <a:p>
            <a:pPr>
              <a:defRPr/>
            </a:pPr>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endParaRPr lang="en-US" dirty="0"/>
          </a:p>
        </p:txBody>
      </p:sp>
      <p:sp>
        <p:nvSpPr>
          <p:cNvPr id="7" name="Rectangle 6"/>
          <p:cNvSpPr>
            <a:spLocks noGrp="1" noChangeArrowheads="1"/>
          </p:cNvSpPr>
          <p:nvPr>
            <p:ph type="sldNum" sz="quarter" idx="12"/>
          </p:nvPr>
        </p:nvSpPr>
        <p:spPr>
          <a:xfrm>
            <a:off x="8229600" y="6245225"/>
            <a:ext cx="457200" cy="476250"/>
          </a:xfrm>
          <a:ln/>
        </p:spPr>
        <p:txBody>
          <a:bodyPr/>
          <a:lstStyle>
            <a:lvl1pPr>
              <a:defRPr/>
            </a:lvl1pPr>
          </a:lstStyle>
          <a:p>
            <a:pPr>
              <a:defRPr/>
            </a:pPr>
            <a:fld id="{0174104F-8829-4AF6-AC0B-6435CA427B5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CC92C33-995E-4779-B504-07882EA3E793}" type="datetime1">
              <a:rPr lang="en-US"/>
              <a:pPr>
                <a:defRPr/>
              </a:pPr>
              <a:t>9/12/2011</a:t>
            </a:fld>
            <a:endParaRPr lang="en-US"/>
          </a:p>
        </p:txBody>
      </p:sp>
      <p:sp>
        <p:nvSpPr>
          <p:cNvPr id="6" name="Rectangle 5"/>
          <p:cNvSpPr>
            <a:spLocks noGrp="1" noChangeArrowheads="1"/>
          </p:cNvSpPr>
          <p:nvPr>
            <p:ph type="ftr" sz="quarter" idx="11"/>
          </p:nvPr>
        </p:nvSpPr>
        <p:spPr>
          <a:xfrm>
            <a:off x="1828800" y="6476999"/>
            <a:ext cx="6172200" cy="244475"/>
          </a:xfrm>
          <a:ln/>
        </p:spPr>
        <p:txBody>
          <a:bodyPr/>
          <a:lstStyle>
            <a:lvl1pPr>
              <a:defRPr sz="800"/>
            </a:lvl1pPr>
          </a:lstStyle>
          <a:p>
            <a:pPr>
              <a:defRPr/>
            </a:pPr>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endParaRPr lang="en-US" dirty="0"/>
          </a:p>
        </p:txBody>
      </p:sp>
      <p:sp>
        <p:nvSpPr>
          <p:cNvPr id="7" name="Rectangle 6"/>
          <p:cNvSpPr>
            <a:spLocks noGrp="1" noChangeArrowheads="1"/>
          </p:cNvSpPr>
          <p:nvPr>
            <p:ph type="sldNum" sz="quarter" idx="12"/>
          </p:nvPr>
        </p:nvSpPr>
        <p:spPr>
          <a:xfrm>
            <a:off x="8001000" y="6245225"/>
            <a:ext cx="685800" cy="476250"/>
          </a:xfrm>
          <a:ln/>
        </p:spPr>
        <p:txBody>
          <a:bodyPr/>
          <a:lstStyle>
            <a:lvl1pPr>
              <a:defRPr/>
            </a:lvl1pPr>
          </a:lstStyle>
          <a:p>
            <a:pPr>
              <a:defRPr/>
            </a:pPr>
            <a:fld id="{CE1427CA-FC8B-414D-B5CA-1FF1CBD79A6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800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fld id="{D7C77800-F8C1-4102-A521-9C96336E881E}" type="datetime1">
              <a:rPr lang="en-US"/>
              <a:pPr>
                <a:defRPr/>
              </a:pPr>
              <a:t>9/12/2011</a:t>
            </a:fld>
            <a:endParaRPr lang="en-US"/>
          </a:p>
        </p:txBody>
      </p:sp>
      <p:sp>
        <p:nvSpPr>
          <p:cNvPr id="12800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r>
              <a:rPr lang="en-US"/>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2800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C636323-E921-4B33-91A7-BE9F131A1D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53" r:id="rId7"/>
    <p:sldLayoutId id="2147483749" r:id="rId8"/>
    <p:sldLayoutId id="2147483750" r:id="rId9"/>
    <p:sldLayoutId id="2147483751" r:id="rId10"/>
    <p:sldLayoutId id="2147483752"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2"/>
          <p:cNvSpPr>
            <a:spLocks noGrp="1"/>
          </p:cNvSpPr>
          <p:nvPr>
            <p:ph type="ftr" sz="quarter" idx="11"/>
          </p:nvPr>
        </p:nvSpPr>
        <p:spPr>
          <a:noFill/>
          <a:ln>
            <a:miter lim="800000"/>
            <a:headEnd/>
            <a:tailEnd/>
          </a:ln>
        </p:spPr>
        <p:txBody>
          <a:bodyPr/>
          <a:lstStyle/>
          <a:p>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p>
        </p:txBody>
      </p:sp>
      <p:sp>
        <p:nvSpPr>
          <p:cNvPr id="5123" name="Slide Number Placeholder 3"/>
          <p:cNvSpPr>
            <a:spLocks noGrp="1"/>
          </p:cNvSpPr>
          <p:nvPr>
            <p:ph type="sldNum" sz="quarter" idx="12"/>
          </p:nvPr>
        </p:nvSpPr>
        <p:spPr>
          <a:noFill/>
          <a:ln>
            <a:miter lim="800000"/>
            <a:headEnd/>
            <a:tailEnd/>
          </a:ln>
        </p:spPr>
        <p:txBody>
          <a:bodyPr/>
          <a:lstStyle/>
          <a:p>
            <a:fld id="{9B0952AF-ACFB-4CA5-B627-29CABD92C822}" type="slidenum">
              <a:rPr lang="en-US" smtClean="0"/>
              <a:pPr/>
              <a:t>1</a:t>
            </a:fld>
            <a:endParaRPr lang="en-US" smtClean="0"/>
          </a:p>
        </p:txBody>
      </p:sp>
      <p:sp>
        <p:nvSpPr>
          <p:cNvPr id="5124" name="Text Box 1028"/>
          <p:cNvSpPr txBox="1">
            <a:spLocks noChangeArrowheads="1"/>
          </p:cNvSpPr>
          <p:nvPr/>
        </p:nvSpPr>
        <p:spPr bwMode="auto">
          <a:xfrm>
            <a:off x="4953000" y="2743200"/>
            <a:ext cx="3657600" cy="1800225"/>
          </a:xfrm>
          <a:prstGeom prst="rect">
            <a:avLst/>
          </a:prstGeom>
          <a:noFill/>
          <a:ln w="9525">
            <a:noFill/>
            <a:miter lim="800000"/>
            <a:headEnd/>
            <a:tailEnd/>
          </a:ln>
        </p:spPr>
        <p:txBody>
          <a:bodyPr>
            <a:spAutoFit/>
          </a:bodyPr>
          <a:lstStyle/>
          <a:p>
            <a:r>
              <a:rPr lang="en-US" sz="2800" b="1">
                <a:solidFill>
                  <a:schemeClr val="tx2"/>
                </a:solidFill>
              </a:rPr>
              <a:t>Chapter 6:</a:t>
            </a:r>
            <a:br>
              <a:rPr lang="en-US" sz="2800" b="1">
                <a:solidFill>
                  <a:schemeClr val="tx2"/>
                </a:solidFill>
              </a:rPr>
            </a:br>
            <a:r>
              <a:rPr lang="en-US" sz="2800">
                <a:solidFill>
                  <a:schemeClr val="tx2"/>
                </a:solidFill>
              </a:rPr>
              <a:t>Building and Maintaining Good Credit</a:t>
            </a:r>
          </a:p>
        </p:txBody>
      </p:sp>
      <p:sp>
        <p:nvSpPr>
          <p:cNvPr id="5125" name="Text Box 1029"/>
          <p:cNvSpPr txBox="1">
            <a:spLocks noChangeArrowheads="1"/>
          </p:cNvSpPr>
          <p:nvPr/>
        </p:nvSpPr>
        <p:spPr bwMode="auto">
          <a:xfrm>
            <a:off x="4876800" y="990600"/>
            <a:ext cx="4038600" cy="1495425"/>
          </a:xfrm>
          <a:prstGeom prst="rect">
            <a:avLst/>
          </a:prstGeom>
          <a:noFill/>
          <a:ln w="9525">
            <a:noFill/>
            <a:miter lim="800000"/>
            <a:headEnd/>
            <a:tailEnd/>
          </a:ln>
        </p:spPr>
        <p:txBody>
          <a:bodyPr>
            <a:spAutoFit/>
          </a:bodyPr>
          <a:lstStyle/>
          <a:p>
            <a:r>
              <a:rPr lang="en-US" sz="2800"/>
              <a:t>Garman/Forgue</a:t>
            </a:r>
          </a:p>
          <a:p>
            <a:r>
              <a:rPr lang="en-US" sz="3600" b="1" i="1"/>
              <a:t>Personal Finance</a:t>
            </a:r>
          </a:p>
          <a:p>
            <a:r>
              <a:rPr lang="en-US" sz="2800"/>
              <a:t>Eleventh Edition</a:t>
            </a:r>
          </a:p>
        </p:txBody>
      </p:sp>
      <p:sp>
        <p:nvSpPr>
          <p:cNvPr id="5126" name="Text Box 1030"/>
          <p:cNvSpPr txBox="1">
            <a:spLocks noChangeArrowheads="1"/>
          </p:cNvSpPr>
          <p:nvPr/>
        </p:nvSpPr>
        <p:spPr bwMode="auto">
          <a:xfrm>
            <a:off x="4876800" y="4953000"/>
            <a:ext cx="3673475" cy="641350"/>
          </a:xfrm>
          <a:prstGeom prst="rect">
            <a:avLst/>
          </a:prstGeom>
          <a:noFill/>
          <a:ln w="9525">
            <a:noFill/>
            <a:miter lim="800000"/>
            <a:headEnd/>
            <a:tailEnd/>
          </a:ln>
        </p:spPr>
        <p:txBody>
          <a:bodyPr>
            <a:spAutoFit/>
          </a:bodyPr>
          <a:lstStyle/>
          <a:p>
            <a:r>
              <a:rPr lang="en-US"/>
              <a:t>PPT slide program prepared by Amy Forgue and Ray Forgue.</a:t>
            </a:r>
          </a:p>
        </p:txBody>
      </p:sp>
      <p:pic>
        <p:nvPicPr>
          <p:cNvPr id="5127" name="Picture 7"/>
          <p:cNvPicPr>
            <a:picLocks noChangeAspect="1" noChangeArrowheads="1"/>
          </p:cNvPicPr>
          <p:nvPr/>
        </p:nvPicPr>
        <p:blipFill>
          <a:blip r:embed="rId3" cstate="print"/>
          <a:srcRect/>
          <a:stretch>
            <a:fillRect/>
          </a:stretch>
        </p:blipFill>
        <p:spPr bwMode="auto">
          <a:xfrm>
            <a:off x="533400" y="990600"/>
            <a:ext cx="3820878" cy="4657726"/>
          </a:xfrm>
          <a:prstGeom prst="rect">
            <a:avLst/>
          </a:prstGeom>
          <a:noFill/>
          <a:ln w="9525">
            <a:noFill/>
            <a:miter lim="800000"/>
            <a:headEnd/>
            <a:tailEnd/>
          </a:ln>
        </p:spPr>
      </p:pic>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4339" name="Slide Number Placeholder 3"/>
          <p:cNvSpPr>
            <a:spLocks noGrp="1"/>
          </p:cNvSpPr>
          <p:nvPr>
            <p:ph type="sldNum" sz="quarter" idx="12"/>
          </p:nvPr>
        </p:nvSpPr>
        <p:spPr>
          <a:noFill/>
          <a:ln>
            <a:miter lim="800000"/>
            <a:headEnd/>
            <a:tailEnd/>
          </a:ln>
        </p:spPr>
        <p:txBody>
          <a:bodyPr/>
          <a:lstStyle/>
          <a:p>
            <a:fld id="{7C300F25-B904-4CE1-A0C5-BEB423880588}" type="slidenum">
              <a:rPr lang="en-US" smtClean="0"/>
              <a:pPr/>
              <a:t>10</a:t>
            </a:fld>
            <a:endParaRPr lang="en-US" smtClean="0"/>
          </a:p>
        </p:txBody>
      </p:sp>
      <p:sp>
        <p:nvSpPr>
          <p:cNvPr id="14340" name="Rectangle 4"/>
          <p:cNvSpPr>
            <a:spLocks noGrp="1" noChangeArrowheads="1"/>
          </p:cNvSpPr>
          <p:nvPr>
            <p:ph type="title" idx="4294967295"/>
          </p:nvPr>
        </p:nvSpPr>
        <p:spPr>
          <a:xfrm>
            <a:off x="0" y="274638"/>
            <a:ext cx="8229600" cy="1143000"/>
          </a:xfrm>
        </p:spPr>
        <p:txBody>
          <a:bodyPr/>
          <a:lstStyle/>
          <a:p>
            <a:pPr eaLnBrk="1" hangingPunct="1"/>
            <a:r>
              <a:rPr lang="en-US" smtClean="0"/>
              <a:t>Learning Objective #2</a:t>
            </a:r>
          </a:p>
        </p:txBody>
      </p:sp>
      <p:sp>
        <p:nvSpPr>
          <p:cNvPr id="14341" name="Rectangle 5"/>
          <p:cNvSpPr>
            <a:spLocks noGrp="1" noChangeArrowheads="1"/>
          </p:cNvSpPr>
          <p:nvPr>
            <p:ph type="body" idx="4294967295"/>
          </p:nvPr>
        </p:nvSpPr>
        <p:spPr>
          <a:xfrm>
            <a:off x="838200" y="1600200"/>
            <a:ext cx="7239000" cy="4343400"/>
          </a:xfrm>
        </p:spPr>
        <p:txBody>
          <a:bodyPr/>
          <a:lstStyle/>
          <a:p>
            <a:pPr marL="609600" indent="-609600" eaLnBrk="1" hangingPunct="1">
              <a:buFontTx/>
              <a:buNone/>
            </a:pPr>
            <a:endParaRPr lang="en-US" b="1" dirty="0" smtClean="0"/>
          </a:p>
          <a:p>
            <a:pPr marL="609600" indent="-609600" eaLnBrk="1" hangingPunct="1">
              <a:buFontTx/>
              <a:buNone/>
            </a:pPr>
            <a:endParaRPr lang="en-US" b="1" dirty="0" smtClean="0"/>
          </a:p>
          <a:p>
            <a:pPr marL="609600" indent="-609600" eaLnBrk="1" hangingPunct="1">
              <a:buFontTx/>
              <a:buNone/>
            </a:pPr>
            <a:r>
              <a:rPr lang="en-US" b="1" dirty="0" smtClean="0"/>
              <a:t>	Establish</a:t>
            </a:r>
            <a:r>
              <a:rPr lang="en-US" dirty="0" smtClean="0"/>
              <a:t> your own debt limit.</a:t>
            </a:r>
          </a:p>
          <a:p>
            <a:pPr marL="609600" indent="-609600" eaLnBrk="1" hangingPunct="1">
              <a:buFontTx/>
              <a:buNone/>
            </a:pPr>
            <a:endParaRPr lang="en-US" b="1" dirty="0" smtClean="0"/>
          </a:p>
          <a:p>
            <a:pPr marL="609600" indent="-609600" eaLnBrk="1" hangingPunct="1">
              <a:buFontTx/>
              <a:buAutoNum type="arabicPeriod"/>
            </a:pPr>
            <a:endParaRPr lang="en-US" dirty="0" smtClean="0"/>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5363" name="Slide Number Placeholder 3"/>
          <p:cNvSpPr>
            <a:spLocks noGrp="1"/>
          </p:cNvSpPr>
          <p:nvPr>
            <p:ph type="sldNum" sz="quarter" idx="12"/>
          </p:nvPr>
        </p:nvSpPr>
        <p:spPr>
          <a:noFill/>
          <a:ln>
            <a:miter lim="800000"/>
            <a:headEnd/>
            <a:tailEnd/>
          </a:ln>
        </p:spPr>
        <p:txBody>
          <a:bodyPr/>
          <a:lstStyle/>
          <a:p>
            <a:fld id="{F9E2C6A8-6ED6-4243-91F2-3DD5DAB07E90}" type="slidenum">
              <a:rPr lang="en-US" smtClean="0"/>
              <a:pPr/>
              <a:t>11</a:t>
            </a:fld>
            <a:endParaRPr lang="en-US" smtClean="0"/>
          </a:p>
        </p:txBody>
      </p:sp>
      <p:sp>
        <p:nvSpPr>
          <p:cNvPr id="15364" name="Rectangle 1026"/>
          <p:cNvSpPr>
            <a:spLocks noGrp="1" noChangeArrowheads="1"/>
          </p:cNvSpPr>
          <p:nvPr>
            <p:ph type="title" idx="4294967295"/>
          </p:nvPr>
        </p:nvSpPr>
        <p:spPr>
          <a:xfrm>
            <a:off x="0" y="274638"/>
            <a:ext cx="8229600" cy="1143000"/>
          </a:xfrm>
        </p:spPr>
        <p:txBody>
          <a:bodyPr/>
          <a:lstStyle/>
          <a:p>
            <a:pPr eaLnBrk="1" hangingPunct="1"/>
            <a:r>
              <a:rPr lang="en-US" smtClean="0"/>
              <a:t>Setting Debt Limits</a:t>
            </a:r>
          </a:p>
        </p:txBody>
      </p:sp>
      <p:sp>
        <p:nvSpPr>
          <p:cNvPr id="15365" name="Rectangle 1027"/>
          <p:cNvSpPr>
            <a:spLocks noGrp="1" noChangeArrowheads="1"/>
          </p:cNvSpPr>
          <p:nvPr>
            <p:ph type="body" idx="4294967295"/>
          </p:nvPr>
        </p:nvSpPr>
        <p:spPr>
          <a:xfrm>
            <a:off x="381000" y="1752600"/>
            <a:ext cx="8229600" cy="4343400"/>
          </a:xfrm>
        </p:spPr>
        <p:txBody>
          <a:bodyPr/>
          <a:lstStyle/>
          <a:p>
            <a:pPr eaLnBrk="1" hangingPunct="1">
              <a:lnSpc>
                <a:spcPct val="90000"/>
              </a:lnSpc>
            </a:pPr>
            <a:r>
              <a:rPr lang="en-US" dirty="0" smtClean="0"/>
              <a:t>You should set your own </a:t>
            </a:r>
            <a:r>
              <a:rPr lang="en-US" b="1" dirty="0" smtClean="0"/>
              <a:t>debt limit</a:t>
            </a:r>
            <a:r>
              <a:rPr lang="en-US" dirty="0" smtClean="0"/>
              <a:t>.</a:t>
            </a:r>
          </a:p>
          <a:p>
            <a:pPr eaLnBrk="1" hangingPunct="1">
              <a:lnSpc>
                <a:spcPct val="90000"/>
              </a:lnSpc>
            </a:pPr>
            <a:endParaRPr lang="en-US" dirty="0" smtClean="0"/>
          </a:p>
          <a:p>
            <a:pPr eaLnBrk="1" hangingPunct="1">
              <a:lnSpc>
                <a:spcPct val="90000"/>
              </a:lnSpc>
            </a:pPr>
            <a:r>
              <a:rPr lang="en-US" b="1" dirty="0" smtClean="0"/>
              <a:t>Debt payments-to-disposable income method </a:t>
            </a:r>
            <a:r>
              <a:rPr lang="en-US" dirty="0" smtClean="0"/>
              <a:t>uses your </a:t>
            </a:r>
            <a:r>
              <a:rPr lang="en-US" b="1" dirty="0" smtClean="0"/>
              <a:t>debt payments-to-disposable income ratio</a:t>
            </a:r>
            <a:r>
              <a:rPr lang="en-US" dirty="0" smtClean="0"/>
              <a:t>.</a:t>
            </a:r>
          </a:p>
          <a:p>
            <a:pPr eaLnBrk="1" hangingPunct="1">
              <a:lnSpc>
                <a:spcPct val="90000"/>
              </a:lnSpc>
            </a:pPr>
            <a:r>
              <a:rPr lang="en-US" sz="3500" dirty="0" smtClean="0"/>
              <a:t>You are </a:t>
            </a:r>
            <a:r>
              <a:rPr lang="en-US" sz="3500" dirty="0" err="1" smtClean="0"/>
              <a:t>overindebted</a:t>
            </a:r>
            <a:r>
              <a:rPr lang="en-US" sz="3500" dirty="0" smtClean="0"/>
              <a:t> if the ratio is 15% or higher.</a:t>
            </a:r>
            <a:endParaRPr lang="en-US" sz="3500" b="1" dirty="0" smtClean="0"/>
          </a:p>
          <a:p>
            <a:pPr eaLnBrk="1" hangingPunct="1">
              <a:lnSpc>
                <a:spcPct val="90000"/>
              </a:lnSpc>
            </a:pPr>
            <a:endParaRPr lang="en-US" b="1" dirty="0" smtClean="0"/>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6387" name="Slide Number Placeholder 3"/>
          <p:cNvSpPr>
            <a:spLocks noGrp="1"/>
          </p:cNvSpPr>
          <p:nvPr>
            <p:ph type="sldNum" sz="quarter" idx="12"/>
          </p:nvPr>
        </p:nvSpPr>
        <p:spPr>
          <a:noFill/>
          <a:ln>
            <a:miter lim="800000"/>
            <a:headEnd/>
            <a:tailEnd/>
          </a:ln>
        </p:spPr>
        <p:txBody>
          <a:bodyPr/>
          <a:lstStyle/>
          <a:p>
            <a:fld id="{7ABCCA61-7E9D-4CA9-B1D8-171E46F56B4F}" type="slidenum">
              <a:rPr lang="en-US" smtClean="0"/>
              <a:pPr/>
              <a:t>12</a:t>
            </a:fld>
            <a:endParaRPr lang="en-US" smtClean="0"/>
          </a:p>
        </p:txBody>
      </p:sp>
      <p:sp>
        <p:nvSpPr>
          <p:cNvPr id="16388" name="Title 1"/>
          <p:cNvSpPr>
            <a:spLocks noGrp="1"/>
          </p:cNvSpPr>
          <p:nvPr>
            <p:ph type="title" idx="4294967295"/>
          </p:nvPr>
        </p:nvSpPr>
        <p:spPr>
          <a:xfrm>
            <a:off x="609600" y="457200"/>
            <a:ext cx="7924800" cy="1752600"/>
          </a:xfrm>
        </p:spPr>
        <p:txBody>
          <a:bodyPr/>
          <a:lstStyle/>
          <a:p>
            <a:pPr eaLnBrk="1" hangingPunct="1"/>
            <a:r>
              <a:rPr lang="en-US" dirty="0" smtClean="0"/>
              <a:t>Table 6-1: Debt-Payment Limits as a Percentage of Disposable Income</a:t>
            </a:r>
          </a:p>
        </p:txBody>
      </p:sp>
      <p:pic>
        <p:nvPicPr>
          <p:cNvPr id="16390" name="Picture 6"/>
          <p:cNvPicPr>
            <a:picLocks noChangeAspect="1" noChangeArrowheads="1"/>
          </p:cNvPicPr>
          <p:nvPr/>
        </p:nvPicPr>
        <p:blipFill>
          <a:blip r:embed="rId3" cstate="print"/>
          <a:srcRect/>
          <a:stretch>
            <a:fillRect/>
          </a:stretch>
        </p:blipFill>
        <p:spPr bwMode="auto">
          <a:xfrm>
            <a:off x="1371600" y="2438400"/>
            <a:ext cx="6477000" cy="3162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7411" name="Slide Number Placeholder 3"/>
          <p:cNvSpPr>
            <a:spLocks noGrp="1"/>
          </p:cNvSpPr>
          <p:nvPr>
            <p:ph type="sldNum" sz="quarter" idx="12"/>
          </p:nvPr>
        </p:nvSpPr>
        <p:spPr>
          <a:noFill/>
          <a:ln>
            <a:miter lim="800000"/>
            <a:headEnd/>
            <a:tailEnd/>
          </a:ln>
        </p:spPr>
        <p:txBody>
          <a:bodyPr/>
          <a:lstStyle/>
          <a:p>
            <a:fld id="{E7F89A36-0754-474D-8C25-912725B6977F}" type="slidenum">
              <a:rPr lang="en-US" smtClean="0"/>
              <a:pPr/>
              <a:t>13</a:t>
            </a:fld>
            <a:endParaRPr lang="en-US" smtClean="0"/>
          </a:p>
        </p:txBody>
      </p:sp>
      <p:sp>
        <p:nvSpPr>
          <p:cNvPr id="17412" name="Rectangle 2"/>
          <p:cNvSpPr>
            <a:spLocks noGrp="1" noChangeArrowheads="1"/>
          </p:cNvSpPr>
          <p:nvPr>
            <p:ph type="title" idx="4294967295"/>
          </p:nvPr>
        </p:nvSpPr>
        <p:spPr>
          <a:xfrm>
            <a:off x="0" y="274638"/>
            <a:ext cx="8229600" cy="1143000"/>
          </a:xfrm>
        </p:spPr>
        <p:txBody>
          <a:bodyPr/>
          <a:lstStyle/>
          <a:p>
            <a:pPr eaLnBrk="1" hangingPunct="1"/>
            <a:r>
              <a:rPr lang="en-US" smtClean="0"/>
              <a:t>Setting Debt Limits</a:t>
            </a:r>
          </a:p>
        </p:txBody>
      </p:sp>
      <p:sp>
        <p:nvSpPr>
          <p:cNvPr id="17413" name="Rectangle 3"/>
          <p:cNvSpPr>
            <a:spLocks noGrp="1" noChangeArrowheads="1"/>
          </p:cNvSpPr>
          <p:nvPr>
            <p:ph type="body" idx="4294967295"/>
          </p:nvPr>
        </p:nvSpPr>
        <p:spPr>
          <a:xfrm>
            <a:off x="762000" y="1600200"/>
            <a:ext cx="7543800" cy="4114800"/>
          </a:xfrm>
        </p:spPr>
        <p:txBody>
          <a:bodyPr/>
          <a:lstStyle/>
          <a:p>
            <a:pPr eaLnBrk="1" hangingPunct="1"/>
            <a:r>
              <a:rPr lang="en-US" dirty="0" smtClean="0"/>
              <a:t>Ratio of debt-to-equity method uses your </a:t>
            </a:r>
            <a:r>
              <a:rPr lang="en-US" b="1" dirty="0" smtClean="0"/>
              <a:t>Debt-to-Equity Ratio</a:t>
            </a:r>
            <a:r>
              <a:rPr lang="en-US" dirty="0" smtClean="0"/>
              <a:t>: Ratio of your consumer debt to your assets.</a:t>
            </a:r>
          </a:p>
          <a:p>
            <a:pPr lvl="1" eaLnBrk="1" hangingPunct="1"/>
            <a:r>
              <a:rPr lang="en-US" b="1" dirty="0" smtClean="0"/>
              <a:t>Equity</a:t>
            </a:r>
            <a:r>
              <a:rPr lang="en-US" dirty="0" smtClean="0"/>
              <a:t>: Amount by which the value of a person’s assets exceeds debts.</a:t>
            </a:r>
          </a:p>
          <a:p>
            <a:pPr lvl="1" eaLnBrk="1" hangingPunct="1"/>
            <a:endParaRPr lang="en-US" dirty="0" smtClean="0"/>
          </a:p>
          <a:p>
            <a:pPr lvl="1" eaLnBrk="1" hangingPunct="1"/>
            <a:r>
              <a:rPr lang="en-US" dirty="0" smtClean="0"/>
              <a:t>A ratio of 33% or higher is excessive.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8435" name="Slide Number Placeholder 3"/>
          <p:cNvSpPr>
            <a:spLocks noGrp="1"/>
          </p:cNvSpPr>
          <p:nvPr>
            <p:ph type="sldNum" sz="quarter" idx="12"/>
          </p:nvPr>
        </p:nvSpPr>
        <p:spPr>
          <a:noFill/>
          <a:ln>
            <a:miter lim="800000"/>
            <a:headEnd/>
            <a:tailEnd/>
          </a:ln>
        </p:spPr>
        <p:txBody>
          <a:bodyPr/>
          <a:lstStyle/>
          <a:p>
            <a:fld id="{0542D4A9-5592-4032-990C-3081A7683413}" type="slidenum">
              <a:rPr lang="en-US" smtClean="0"/>
              <a:pPr/>
              <a:t>14</a:t>
            </a:fld>
            <a:endParaRPr lang="en-US" smtClean="0"/>
          </a:p>
        </p:txBody>
      </p:sp>
      <p:sp>
        <p:nvSpPr>
          <p:cNvPr id="18436" name="Title 1"/>
          <p:cNvSpPr>
            <a:spLocks noGrp="1"/>
          </p:cNvSpPr>
          <p:nvPr>
            <p:ph type="title" idx="4294967295"/>
          </p:nvPr>
        </p:nvSpPr>
        <p:spPr>
          <a:xfrm>
            <a:off x="0" y="0"/>
            <a:ext cx="9144000" cy="1524000"/>
          </a:xfrm>
        </p:spPr>
        <p:txBody>
          <a:bodyPr/>
          <a:lstStyle/>
          <a:p>
            <a:pPr eaLnBrk="1" hangingPunct="1"/>
            <a:r>
              <a:rPr lang="en-US" dirty="0" smtClean="0"/>
              <a:t>Table 6-2: Effects of Increasing Debt Payments on a Budget</a:t>
            </a:r>
          </a:p>
        </p:txBody>
      </p:sp>
      <p:pic>
        <p:nvPicPr>
          <p:cNvPr id="18438" name="Picture 6"/>
          <p:cNvPicPr>
            <a:picLocks noChangeAspect="1" noChangeArrowheads="1"/>
          </p:cNvPicPr>
          <p:nvPr/>
        </p:nvPicPr>
        <p:blipFill>
          <a:blip r:embed="rId3" cstate="print"/>
          <a:srcRect/>
          <a:stretch>
            <a:fillRect/>
          </a:stretch>
        </p:blipFill>
        <p:spPr bwMode="auto">
          <a:xfrm>
            <a:off x="1295400" y="1447800"/>
            <a:ext cx="6505575" cy="47529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9459" name="Slide Number Placeholder 3"/>
          <p:cNvSpPr>
            <a:spLocks noGrp="1"/>
          </p:cNvSpPr>
          <p:nvPr>
            <p:ph type="sldNum" sz="quarter" idx="12"/>
          </p:nvPr>
        </p:nvSpPr>
        <p:spPr>
          <a:noFill/>
          <a:ln>
            <a:miter lim="800000"/>
            <a:headEnd/>
            <a:tailEnd/>
          </a:ln>
        </p:spPr>
        <p:txBody>
          <a:bodyPr/>
          <a:lstStyle/>
          <a:p>
            <a:fld id="{17457AB7-98BB-44FD-911D-A44BCAF3BE5C}" type="slidenum">
              <a:rPr lang="en-US" smtClean="0"/>
              <a:pPr/>
              <a:t>15</a:t>
            </a:fld>
            <a:endParaRPr lang="en-US" smtClean="0"/>
          </a:p>
        </p:txBody>
      </p:sp>
      <p:sp>
        <p:nvSpPr>
          <p:cNvPr id="19460" name="Rectangle 2"/>
          <p:cNvSpPr>
            <a:spLocks noGrp="1" noChangeArrowheads="1"/>
          </p:cNvSpPr>
          <p:nvPr>
            <p:ph type="title" idx="4294967295"/>
          </p:nvPr>
        </p:nvSpPr>
        <p:spPr>
          <a:xfrm>
            <a:off x="0" y="274638"/>
            <a:ext cx="8229600" cy="1143000"/>
          </a:xfrm>
        </p:spPr>
        <p:txBody>
          <a:bodyPr/>
          <a:lstStyle/>
          <a:p>
            <a:pPr eaLnBrk="1" hangingPunct="1"/>
            <a:r>
              <a:rPr lang="en-US" smtClean="0"/>
              <a:t>Setting Debt Limits</a:t>
            </a:r>
          </a:p>
        </p:txBody>
      </p:sp>
      <p:sp>
        <p:nvSpPr>
          <p:cNvPr id="19461" name="Rectangle 3"/>
          <p:cNvSpPr>
            <a:spLocks noGrp="1" noChangeArrowheads="1"/>
          </p:cNvSpPr>
          <p:nvPr>
            <p:ph type="body" idx="4294967295"/>
          </p:nvPr>
        </p:nvSpPr>
        <p:spPr>
          <a:xfrm>
            <a:off x="381000" y="1600200"/>
            <a:ext cx="8229600" cy="4525963"/>
          </a:xfrm>
        </p:spPr>
        <p:txBody>
          <a:bodyPr/>
          <a:lstStyle/>
          <a:p>
            <a:pPr eaLnBrk="1" hangingPunct="1"/>
            <a:r>
              <a:rPr lang="en-US" b="1" dirty="0" smtClean="0"/>
              <a:t>Continuous-Debt Method</a:t>
            </a:r>
            <a:r>
              <a:rPr lang="en-US" dirty="0" smtClean="0"/>
              <a:t>: If you are unable to get completely out of debt every four years, you probably lean on debt too heavily.</a:t>
            </a:r>
          </a:p>
          <a:p>
            <a:pPr eaLnBrk="1" hangingPunct="1"/>
            <a:endParaRPr lang="en-US" dirty="0" smtClean="0"/>
          </a:p>
          <a:p>
            <a:pPr eaLnBrk="1" hangingPunct="1"/>
            <a:r>
              <a:rPr lang="en-US" dirty="0" smtClean="0"/>
              <a:t>Dual-earner households should consider lower debt limits rather than a limit based on their combined incomes.</a:t>
            </a:r>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0483" name="Slide Number Placeholder 3"/>
          <p:cNvSpPr>
            <a:spLocks noGrp="1"/>
          </p:cNvSpPr>
          <p:nvPr>
            <p:ph type="sldNum" sz="quarter" idx="12"/>
          </p:nvPr>
        </p:nvSpPr>
        <p:spPr>
          <a:noFill/>
          <a:ln>
            <a:miter lim="800000"/>
            <a:headEnd/>
            <a:tailEnd/>
          </a:ln>
        </p:spPr>
        <p:txBody>
          <a:bodyPr/>
          <a:lstStyle/>
          <a:p>
            <a:fld id="{A61B9ECB-6FF1-435B-99BE-314685E6D5BA}" type="slidenum">
              <a:rPr lang="en-US" smtClean="0"/>
              <a:pPr/>
              <a:t>16</a:t>
            </a:fld>
            <a:endParaRPr lang="en-US" smtClean="0"/>
          </a:p>
        </p:txBody>
      </p:sp>
      <p:sp>
        <p:nvSpPr>
          <p:cNvPr id="20484" name="Rectangle 1026"/>
          <p:cNvSpPr>
            <a:spLocks noGrp="1" noChangeArrowheads="1"/>
          </p:cNvSpPr>
          <p:nvPr>
            <p:ph type="title" idx="4294967295"/>
          </p:nvPr>
        </p:nvSpPr>
        <p:spPr>
          <a:xfrm>
            <a:off x="0" y="274638"/>
            <a:ext cx="8229600" cy="1143000"/>
          </a:xfrm>
        </p:spPr>
        <p:txBody>
          <a:bodyPr/>
          <a:lstStyle/>
          <a:p>
            <a:pPr eaLnBrk="1" hangingPunct="1"/>
            <a:r>
              <a:rPr lang="en-US" smtClean="0"/>
              <a:t>Managing Student Loan Debt</a:t>
            </a:r>
          </a:p>
        </p:txBody>
      </p:sp>
      <p:sp>
        <p:nvSpPr>
          <p:cNvPr id="20485" name="Rectangle 1027"/>
          <p:cNvSpPr>
            <a:spLocks noGrp="1" noChangeArrowheads="1"/>
          </p:cNvSpPr>
          <p:nvPr>
            <p:ph type="body" idx="4294967295"/>
          </p:nvPr>
        </p:nvSpPr>
        <p:spPr>
          <a:xfrm>
            <a:off x="838200" y="1524000"/>
            <a:ext cx="7315200" cy="4800600"/>
          </a:xfrm>
        </p:spPr>
        <p:txBody>
          <a:bodyPr/>
          <a:lstStyle/>
          <a:p>
            <a:pPr marL="609600" indent="-609600" eaLnBrk="1" hangingPunct="1">
              <a:lnSpc>
                <a:spcPct val="90000"/>
              </a:lnSpc>
            </a:pPr>
            <a:r>
              <a:rPr lang="en-US" dirty="0" smtClean="0"/>
              <a:t>Choose the most advantageous repayment pattern allowed.</a:t>
            </a:r>
          </a:p>
          <a:p>
            <a:pPr marL="609600" indent="-609600" eaLnBrk="1" hangingPunct="1">
              <a:lnSpc>
                <a:spcPct val="90000"/>
              </a:lnSpc>
            </a:pPr>
            <a:r>
              <a:rPr lang="en-US" dirty="0" smtClean="0"/>
              <a:t>Pay electronically.</a:t>
            </a:r>
          </a:p>
          <a:p>
            <a:pPr marL="609600" indent="-609600" eaLnBrk="1" hangingPunct="1">
              <a:lnSpc>
                <a:spcPct val="90000"/>
              </a:lnSpc>
            </a:pPr>
            <a:r>
              <a:rPr lang="en-US" dirty="0" smtClean="0"/>
              <a:t>Make your repayments on time, every time.</a:t>
            </a:r>
          </a:p>
          <a:p>
            <a:pPr marL="609600" indent="-609600" eaLnBrk="1" hangingPunct="1">
              <a:lnSpc>
                <a:spcPct val="90000"/>
              </a:lnSpc>
            </a:pPr>
            <a:r>
              <a:rPr lang="en-US" dirty="0" smtClean="0"/>
              <a:t>Consolidate your student loans.</a:t>
            </a:r>
          </a:p>
          <a:p>
            <a:pPr marL="609600" indent="-609600" eaLnBrk="1" hangingPunct="1">
              <a:lnSpc>
                <a:spcPct val="90000"/>
              </a:lnSpc>
            </a:pPr>
            <a:r>
              <a:rPr lang="en-US" dirty="0" smtClean="0"/>
              <a:t>If necessary, sign up for the Federal government’s income-based repayment plan.</a:t>
            </a:r>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1507" name="Slide Number Placeholder 3"/>
          <p:cNvSpPr>
            <a:spLocks noGrp="1"/>
          </p:cNvSpPr>
          <p:nvPr>
            <p:ph type="sldNum" sz="quarter" idx="12"/>
          </p:nvPr>
        </p:nvSpPr>
        <p:spPr>
          <a:noFill/>
          <a:ln>
            <a:miter lim="800000"/>
            <a:headEnd/>
            <a:tailEnd/>
          </a:ln>
        </p:spPr>
        <p:txBody>
          <a:bodyPr/>
          <a:lstStyle/>
          <a:p>
            <a:fld id="{AB6FC42B-283E-42E3-80E8-529214B1D9BE}" type="slidenum">
              <a:rPr lang="en-US" smtClean="0"/>
              <a:pPr/>
              <a:t>17</a:t>
            </a:fld>
            <a:endParaRPr lang="en-US" smtClean="0"/>
          </a:p>
        </p:txBody>
      </p:sp>
      <p:sp>
        <p:nvSpPr>
          <p:cNvPr id="21508" name="Title 1"/>
          <p:cNvSpPr>
            <a:spLocks noGrp="1"/>
          </p:cNvSpPr>
          <p:nvPr>
            <p:ph type="title" idx="4294967295"/>
          </p:nvPr>
        </p:nvSpPr>
        <p:spPr>
          <a:xfrm>
            <a:off x="0" y="274638"/>
            <a:ext cx="8229600" cy="1143000"/>
          </a:xfrm>
        </p:spPr>
        <p:txBody>
          <a:bodyPr/>
          <a:lstStyle/>
          <a:p>
            <a:pPr eaLnBrk="1" hangingPunct="1"/>
            <a:r>
              <a:rPr lang="en-US" smtClean="0"/>
              <a:t>Concept Check 6.2</a:t>
            </a:r>
          </a:p>
        </p:txBody>
      </p:sp>
      <p:sp>
        <p:nvSpPr>
          <p:cNvPr id="21509" name="Content Placeholder 2"/>
          <p:cNvSpPr>
            <a:spLocks noGrp="1"/>
          </p:cNvSpPr>
          <p:nvPr>
            <p:ph idx="4294967295"/>
          </p:nvPr>
        </p:nvSpPr>
        <p:spPr>
          <a:xfrm>
            <a:off x="762000" y="1905000"/>
            <a:ext cx="7467600" cy="3810000"/>
          </a:xfrm>
        </p:spPr>
        <p:txBody>
          <a:bodyPr/>
          <a:lstStyle/>
          <a:p>
            <a:pPr eaLnBrk="1" hangingPunct="1"/>
            <a:r>
              <a:rPr lang="en-US" dirty="0" smtClean="0"/>
              <a:t>Distinguish among the debt payments-to-disposable income, ratio of debt-to-equity, and continuous-debt methods for setting your debt limit.</a:t>
            </a:r>
          </a:p>
          <a:p>
            <a:pPr eaLnBrk="1" hangingPunct="1"/>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2531" name="Slide Number Placeholder 3"/>
          <p:cNvSpPr>
            <a:spLocks noGrp="1"/>
          </p:cNvSpPr>
          <p:nvPr>
            <p:ph type="sldNum" sz="quarter" idx="12"/>
          </p:nvPr>
        </p:nvSpPr>
        <p:spPr>
          <a:noFill/>
          <a:ln>
            <a:miter lim="800000"/>
            <a:headEnd/>
            <a:tailEnd/>
          </a:ln>
        </p:spPr>
        <p:txBody>
          <a:bodyPr/>
          <a:lstStyle/>
          <a:p>
            <a:fld id="{B783E4A7-75C8-4084-80EE-E4CBB9AC29B2}" type="slidenum">
              <a:rPr lang="en-US" smtClean="0"/>
              <a:pPr/>
              <a:t>18</a:t>
            </a:fld>
            <a:endParaRPr lang="en-US" smtClean="0"/>
          </a:p>
        </p:txBody>
      </p:sp>
      <p:sp>
        <p:nvSpPr>
          <p:cNvPr id="22532" name="Title 1"/>
          <p:cNvSpPr>
            <a:spLocks noGrp="1"/>
          </p:cNvSpPr>
          <p:nvPr>
            <p:ph type="title" idx="4294967295"/>
          </p:nvPr>
        </p:nvSpPr>
        <p:spPr>
          <a:xfrm>
            <a:off x="0" y="274638"/>
            <a:ext cx="8229600" cy="1143000"/>
          </a:xfrm>
        </p:spPr>
        <p:txBody>
          <a:bodyPr/>
          <a:lstStyle/>
          <a:p>
            <a:pPr eaLnBrk="1" hangingPunct="1"/>
            <a:r>
              <a:rPr lang="en-US" smtClean="0"/>
              <a:t>Concept Check 6.2</a:t>
            </a:r>
          </a:p>
        </p:txBody>
      </p:sp>
      <p:sp>
        <p:nvSpPr>
          <p:cNvPr id="22533" name="Content Placeholder 2"/>
          <p:cNvSpPr>
            <a:spLocks noGrp="1"/>
          </p:cNvSpPr>
          <p:nvPr>
            <p:ph idx="4294967295"/>
          </p:nvPr>
        </p:nvSpPr>
        <p:spPr>
          <a:xfrm>
            <a:off x="914400" y="1905000"/>
            <a:ext cx="7467600" cy="3962400"/>
          </a:xfrm>
        </p:spPr>
        <p:txBody>
          <a:bodyPr/>
          <a:lstStyle/>
          <a:p>
            <a:pPr eaLnBrk="1" hangingPunct="1"/>
            <a:r>
              <a:rPr lang="en-US" dirty="0" smtClean="0"/>
              <a:t>What are the threshold levels for both the debt payments-to-disposable income and ratio of debt-to-equity methods that would indicate that a person is carrying too much debt?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3555" name="Slide Number Placeholder 3"/>
          <p:cNvSpPr>
            <a:spLocks noGrp="1"/>
          </p:cNvSpPr>
          <p:nvPr>
            <p:ph type="sldNum" sz="quarter" idx="12"/>
          </p:nvPr>
        </p:nvSpPr>
        <p:spPr>
          <a:noFill/>
          <a:ln>
            <a:miter lim="800000"/>
            <a:headEnd/>
            <a:tailEnd/>
          </a:ln>
        </p:spPr>
        <p:txBody>
          <a:bodyPr/>
          <a:lstStyle/>
          <a:p>
            <a:fld id="{70A3F767-B096-4578-B663-A41EE98C8C4A}" type="slidenum">
              <a:rPr lang="en-US" smtClean="0"/>
              <a:pPr/>
              <a:t>19</a:t>
            </a:fld>
            <a:endParaRPr lang="en-US" smtClean="0"/>
          </a:p>
        </p:txBody>
      </p:sp>
      <p:sp>
        <p:nvSpPr>
          <p:cNvPr id="23556" name="Title 1"/>
          <p:cNvSpPr>
            <a:spLocks noGrp="1"/>
          </p:cNvSpPr>
          <p:nvPr>
            <p:ph type="title" idx="4294967295"/>
          </p:nvPr>
        </p:nvSpPr>
        <p:spPr>
          <a:xfrm>
            <a:off x="0" y="274638"/>
            <a:ext cx="8229600" cy="1143000"/>
          </a:xfrm>
        </p:spPr>
        <p:txBody>
          <a:bodyPr/>
          <a:lstStyle/>
          <a:p>
            <a:pPr eaLnBrk="1" hangingPunct="1"/>
            <a:r>
              <a:rPr lang="en-US" smtClean="0"/>
              <a:t>Concept Check 6.2</a:t>
            </a:r>
          </a:p>
        </p:txBody>
      </p:sp>
      <p:sp>
        <p:nvSpPr>
          <p:cNvPr id="23557" name="Content Placeholder 2"/>
          <p:cNvSpPr>
            <a:spLocks noGrp="1"/>
          </p:cNvSpPr>
          <p:nvPr>
            <p:ph idx="4294967295"/>
          </p:nvPr>
        </p:nvSpPr>
        <p:spPr>
          <a:xfrm>
            <a:off x="838200" y="1828800"/>
            <a:ext cx="7467600" cy="3962400"/>
          </a:xfrm>
        </p:spPr>
        <p:txBody>
          <a:bodyPr/>
          <a:lstStyle/>
          <a:p>
            <a:pPr eaLnBrk="1" hangingPunct="1"/>
            <a:r>
              <a:rPr lang="en-US" smtClean="0"/>
              <a:t>Discuss how dual-earner households should consider their ability to carry additional debt.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6147" name="Slide Number Placeholder 3"/>
          <p:cNvSpPr>
            <a:spLocks noGrp="1"/>
          </p:cNvSpPr>
          <p:nvPr>
            <p:ph type="sldNum" sz="quarter" idx="12"/>
          </p:nvPr>
        </p:nvSpPr>
        <p:spPr>
          <a:noFill/>
          <a:ln>
            <a:miter lim="800000"/>
            <a:headEnd/>
            <a:tailEnd/>
          </a:ln>
        </p:spPr>
        <p:txBody>
          <a:bodyPr/>
          <a:lstStyle/>
          <a:p>
            <a:fld id="{18C8B910-DACF-4A45-B276-F58F32F7C62A}" type="slidenum">
              <a:rPr lang="en-US" smtClean="0"/>
              <a:pPr/>
              <a:t>2</a:t>
            </a:fld>
            <a:endParaRPr lang="en-US" smtClean="0"/>
          </a:p>
        </p:txBody>
      </p:sp>
      <p:sp>
        <p:nvSpPr>
          <p:cNvPr id="6148" name="Rectangle 4"/>
          <p:cNvSpPr>
            <a:spLocks noGrp="1" noChangeArrowheads="1"/>
          </p:cNvSpPr>
          <p:nvPr>
            <p:ph type="title" idx="4294967295"/>
          </p:nvPr>
        </p:nvSpPr>
        <p:spPr>
          <a:xfrm>
            <a:off x="0" y="274638"/>
            <a:ext cx="8229600" cy="1143000"/>
          </a:xfrm>
        </p:spPr>
        <p:txBody>
          <a:bodyPr/>
          <a:lstStyle/>
          <a:p>
            <a:pPr eaLnBrk="1" hangingPunct="1"/>
            <a:r>
              <a:rPr lang="en-US" smtClean="0"/>
              <a:t>Introduction</a:t>
            </a:r>
          </a:p>
        </p:txBody>
      </p:sp>
      <p:sp>
        <p:nvSpPr>
          <p:cNvPr id="6149" name="Rectangle 5"/>
          <p:cNvSpPr>
            <a:spLocks noGrp="1" noChangeArrowheads="1"/>
          </p:cNvSpPr>
          <p:nvPr>
            <p:ph type="body" idx="4294967295"/>
          </p:nvPr>
        </p:nvSpPr>
        <p:spPr>
          <a:xfrm>
            <a:off x="685800" y="1447800"/>
            <a:ext cx="8001000" cy="4114800"/>
          </a:xfrm>
        </p:spPr>
        <p:txBody>
          <a:bodyPr/>
          <a:lstStyle/>
          <a:p>
            <a:pPr eaLnBrk="1" hangingPunct="1"/>
            <a:r>
              <a:rPr lang="en-US" b="1" dirty="0" smtClean="0"/>
              <a:t>Credit </a:t>
            </a:r>
            <a:r>
              <a:rPr lang="en-US" dirty="0" smtClean="0"/>
              <a:t>is any arrangement in which goods, services or money is received in exchange for a promise to repay at a later date.</a:t>
            </a:r>
          </a:p>
          <a:p>
            <a:pPr eaLnBrk="1" hangingPunct="1"/>
            <a:endParaRPr lang="en-US" dirty="0" smtClean="0"/>
          </a:p>
          <a:p>
            <a:pPr eaLnBrk="1" hangingPunct="1"/>
            <a:r>
              <a:rPr lang="en-US" dirty="0" smtClean="0"/>
              <a:t>To succeed financially you need establish and maintain a good credit reputation.</a:t>
            </a:r>
          </a:p>
          <a:p>
            <a:pPr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4579" name="Slide Number Placeholder 3"/>
          <p:cNvSpPr>
            <a:spLocks noGrp="1"/>
          </p:cNvSpPr>
          <p:nvPr>
            <p:ph type="sldNum" sz="quarter" idx="12"/>
          </p:nvPr>
        </p:nvSpPr>
        <p:spPr>
          <a:noFill/>
          <a:ln>
            <a:miter lim="800000"/>
            <a:headEnd/>
            <a:tailEnd/>
          </a:ln>
        </p:spPr>
        <p:txBody>
          <a:bodyPr/>
          <a:lstStyle/>
          <a:p>
            <a:fld id="{70E07873-63D1-4D91-AE3C-8438F39B5A2F}" type="slidenum">
              <a:rPr lang="en-US" smtClean="0"/>
              <a:pPr/>
              <a:t>20</a:t>
            </a:fld>
            <a:endParaRPr lang="en-US" smtClean="0"/>
          </a:p>
        </p:txBody>
      </p:sp>
      <p:sp>
        <p:nvSpPr>
          <p:cNvPr id="24580" name="Rectangle 4"/>
          <p:cNvSpPr>
            <a:spLocks noGrp="1" noChangeArrowheads="1"/>
          </p:cNvSpPr>
          <p:nvPr>
            <p:ph type="title" idx="4294967295"/>
          </p:nvPr>
        </p:nvSpPr>
        <p:spPr>
          <a:xfrm>
            <a:off x="0" y="274638"/>
            <a:ext cx="8229600" cy="1143000"/>
          </a:xfrm>
        </p:spPr>
        <p:txBody>
          <a:bodyPr/>
          <a:lstStyle/>
          <a:p>
            <a:pPr eaLnBrk="1" hangingPunct="1"/>
            <a:r>
              <a:rPr lang="en-US" smtClean="0"/>
              <a:t>Learning Objective #3</a:t>
            </a:r>
          </a:p>
        </p:txBody>
      </p:sp>
      <p:sp>
        <p:nvSpPr>
          <p:cNvPr id="24581" name="Rectangle 5"/>
          <p:cNvSpPr>
            <a:spLocks noGrp="1" noChangeArrowheads="1"/>
          </p:cNvSpPr>
          <p:nvPr>
            <p:ph type="body" idx="4294967295"/>
          </p:nvPr>
        </p:nvSpPr>
        <p:spPr>
          <a:xfrm>
            <a:off x="838200" y="1752600"/>
            <a:ext cx="7239000" cy="4343400"/>
          </a:xfrm>
        </p:spPr>
        <p:txBody>
          <a:bodyPr/>
          <a:lstStyle/>
          <a:p>
            <a:pPr marL="609600" indent="-609600" eaLnBrk="1" hangingPunct="1">
              <a:buFontTx/>
              <a:buNone/>
            </a:pPr>
            <a:endParaRPr lang="en-US" dirty="0" smtClean="0"/>
          </a:p>
          <a:p>
            <a:pPr marL="609600" indent="-609600" eaLnBrk="1" hangingPunct="1">
              <a:buFontTx/>
              <a:buNone/>
            </a:pPr>
            <a:endParaRPr lang="en-US" b="1" dirty="0" smtClean="0"/>
          </a:p>
          <a:p>
            <a:pPr marL="609600" indent="-609600" eaLnBrk="1" hangingPunct="1">
              <a:buFontTx/>
              <a:buNone/>
            </a:pPr>
            <a:r>
              <a:rPr lang="en-US" b="1" dirty="0" smtClean="0"/>
              <a:t>	Achieve</a:t>
            </a:r>
            <a:r>
              <a:rPr lang="en-US" dirty="0" smtClean="0"/>
              <a:t> a good credit reputation.</a:t>
            </a:r>
          </a:p>
          <a:p>
            <a:pPr marL="609600" indent="-609600" eaLnBrk="1" hangingPunct="1">
              <a:buFontTx/>
              <a:buAutoNum type="arabicPeriod"/>
            </a:pPr>
            <a:endParaRPr lang="en-US" dirty="0" smtClean="0"/>
          </a:p>
        </p:txBody>
      </p:sp>
    </p:spTree>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5603" name="Slide Number Placeholder 3"/>
          <p:cNvSpPr>
            <a:spLocks noGrp="1"/>
          </p:cNvSpPr>
          <p:nvPr>
            <p:ph type="sldNum" sz="quarter" idx="12"/>
          </p:nvPr>
        </p:nvSpPr>
        <p:spPr>
          <a:noFill/>
          <a:ln>
            <a:miter lim="800000"/>
            <a:headEnd/>
            <a:tailEnd/>
          </a:ln>
        </p:spPr>
        <p:txBody>
          <a:bodyPr/>
          <a:lstStyle/>
          <a:p>
            <a:fld id="{9983ED52-01AA-4F61-8846-4A52B65C3EE8}" type="slidenum">
              <a:rPr lang="en-US" smtClean="0"/>
              <a:pPr/>
              <a:t>21</a:t>
            </a:fld>
            <a:endParaRPr lang="en-US" smtClean="0"/>
          </a:p>
        </p:txBody>
      </p:sp>
      <p:sp>
        <p:nvSpPr>
          <p:cNvPr id="25604" name="Rectangle 2"/>
          <p:cNvSpPr>
            <a:spLocks noGrp="1" noChangeArrowheads="1"/>
          </p:cNvSpPr>
          <p:nvPr>
            <p:ph type="title" idx="4294967295"/>
          </p:nvPr>
        </p:nvSpPr>
        <p:spPr>
          <a:xfrm>
            <a:off x="0" y="274638"/>
            <a:ext cx="8229600" cy="1143000"/>
          </a:xfrm>
        </p:spPr>
        <p:txBody>
          <a:bodyPr/>
          <a:lstStyle/>
          <a:p>
            <a:pPr eaLnBrk="1" hangingPunct="1"/>
            <a:r>
              <a:rPr lang="en-US" smtClean="0"/>
              <a:t>Credit Approval Process</a:t>
            </a:r>
          </a:p>
        </p:txBody>
      </p:sp>
      <p:sp>
        <p:nvSpPr>
          <p:cNvPr id="25605" name="Rectangle 3"/>
          <p:cNvSpPr>
            <a:spLocks noGrp="1" noChangeArrowheads="1"/>
          </p:cNvSpPr>
          <p:nvPr>
            <p:ph type="body" idx="4294967295"/>
          </p:nvPr>
        </p:nvSpPr>
        <p:spPr>
          <a:xfrm>
            <a:off x="533400" y="1676400"/>
            <a:ext cx="8077200" cy="4419600"/>
          </a:xfrm>
        </p:spPr>
        <p:txBody>
          <a:bodyPr/>
          <a:lstStyle/>
          <a:p>
            <a:pPr marL="609600" indent="-609600" eaLnBrk="1" hangingPunct="1">
              <a:lnSpc>
                <a:spcPct val="90000"/>
              </a:lnSpc>
              <a:buFontTx/>
              <a:buNone/>
            </a:pPr>
            <a:r>
              <a:rPr lang="en-US" dirty="0" smtClean="0"/>
              <a:t>1.	You apply for credit.</a:t>
            </a:r>
          </a:p>
          <a:p>
            <a:pPr marL="990600" lvl="1" indent="-533400" eaLnBrk="1" hangingPunct="1">
              <a:lnSpc>
                <a:spcPct val="90000"/>
              </a:lnSpc>
              <a:buFontTx/>
              <a:buChar char="•"/>
            </a:pPr>
            <a:r>
              <a:rPr lang="en-US" dirty="0" smtClean="0"/>
              <a:t>Complete a </a:t>
            </a:r>
            <a:r>
              <a:rPr lang="en-US" b="1" dirty="0" smtClean="0"/>
              <a:t>Credit Application</a:t>
            </a:r>
          </a:p>
          <a:p>
            <a:pPr marL="609600" indent="-609600" eaLnBrk="1" hangingPunct="1">
              <a:lnSpc>
                <a:spcPct val="90000"/>
              </a:lnSpc>
              <a:buFontTx/>
              <a:buNone/>
            </a:pPr>
            <a:endParaRPr lang="en-US" dirty="0" smtClean="0"/>
          </a:p>
          <a:p>
            <a:pPr marL="609600" indent="-609600" eaLnBrk="1" hangingPunct="1">
              <a:lnSpc>
                <a:spcPct val="90000"/>
              </a:lnSpc>
              <a:buFontTx/>
              <a:buNone/>
            </a:pPr>
            <a:r>
              <a:rPr lang="en-US" dirty="0" smtClean="0"/>
              <a:t>2.	The lender obtains your credit history.</a:t>
            </a:r>
          </a:p>
          <a:p>
            <a:pPr marL="990600" lvl="1" indent="-533400" eaLnBrk="1" hangingPunct="1">
              <a:lnSpc>
                <a:spcPct val="90000"/>
              </a:lnSpc>
              <a:buFontTx/>
              <a:buChar char="•"/>
            </a:pPr>
            <a:r>
              <a:rPr lang="en-US" b="1" dirty="0" smtClean="0"/>
              <a:t>Credit Report</a:t>
            </a:r>
          </a:p>
          <a:p>
            <a:pPr marL="990600" lvl="1" indent="-533400" eaLnBrk="1" hangingPunct="1">
              <a:lnSpc>
                <a:spcPct val="90000"/>
              </a:lnSpc>
              <a:buFontTx/>
              <a:buChar char="•"/>
            </a:pPr>
            <a:r>
              <a:rPr lang="en-US" b="1" dirty="0" smtClean="0"/>
              <a:t>Credit Bureau</a:t>
            </a:r>
          </a:p>
          <a:p>
            <a:pPr marL="990600" lvl="1" indent="-533400" eaLnBrk="1" hangingPunct="1">
              <a:lnSpc>
                <a:spcPct val="90000"/>
              </a:lnSpc>
              <a:buFontTx/>
              <a:buChar char="•"/>
            </a:pPr>
            <a:r>
              <a:rPr lang="en-US" b="1" dirty="0" smtClean="0"/>
              <a:t>Credit Scoring</a:t>
            </a:r>
            <a:r>
              <a:rPr lang="en-US" dirty="0" smtClean="0"/>
              <a:t> (or </a:t>
            </a:r>
            <a:r>
              <a:rPr lang="en-US" b="1" dirty="0" smtClean="0"/>
              <a:t>Risk Scoring</a:t>
            </a:r>
            <a:r>
              <a:rPr lang="en-US" dirty="0" smtClean="0"/>
              <a:t>) </a:t>
            </a:r>
            <a:r>
              <a:rPr lang="en-US" b="1" dirty="0" smtClean="0"/>
              <a:t>System</a:t>
            </a:r>
            <a:endParaRPr lang="en-US" dirty="0" smtClean="0"/>
          </a:p>
          <a:p>
            <a:pPr marL="990600" lvl="1" indent="-533400" eaLnBrk="1" hangingPunct="1">
              <a:lnSpc>
                <a:spcPct val="90000"/>
              </a:lnSpc>
              <a:buFontTx/>
              <a:buChar char="•"/>
            </a:pPr>
            <a:endParaRPr lang="en-US" b="1" dirty="0" smtClean="0"/>
          </a:p>
          <a:p>
            <a:pPr marL="609600" indent="-609600" eaLnBrk="1" hangingPunct="1">
              <a:lnSpc>
                <a:spcPct val="90000"/>
              </a:lnSpc>
            </a:pPr>
            <a:endParaRPr lang="en-US" dirty="0" smtClean="0"/>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6627" name="Slide Number Placeholder 3"/>
          <p:cNvSpPr>
            <a:spLocks noGrp="1"/>
          </p:cNvSpPr>
          <p:nvPr>
            <p:ph type="sldNum" sz="quarter" idx="12"/>
          </p:nvPr>
        </p:nvSpPr>
        <p:spPr>
          <a:noFill/>
          <a:ln>
            <a:miter lim="800000"/>
            <a:headEnd/>
            <a:tailEnd/>
          </a:ln>
        </p:spPr>
        <p:txBody>
          <a:bodyPr/>
          <a:lstStyle/>
          <a:p>
            <a:fld id="{C91335D1-71AF-4149-BD4E-F7290EEA7C7B}" type="slidenum">
              <a:rPr lang="en-US" smtClean="0"/>
              <a:pPr/>
              <a:t>22</a:t>
            </a:fld>
            <a:endParaRPr lang="en-US" smtClean="0"/>
          </a:p>
        </p:txBody>
      </p:sp>
      <p:sp>
        <p:nvSpPr>
          <p:cNvPr id="26628" name="Rectangle 2"/>
          <p:cNvSpPr>
            <a:spLocks noGrp="1" noChangeArrowheads="1"/>
          </p:cNvSpPr>
          <p:nvPr>
            <p:ph type="title" idx="4294967295"/>
          </p:nvPr>
        </p:nvSpPr>
        <p:spPr>
          <a:xfrm>
            <a:off x="0" y="274638"/>
            <a:ext cx="8229600" cy="1143000"/>
          </a:xfrm>
        </p:spPr>
        <p:txBody>
          <a:bodyPr/>
          <a:lstStyle/>
          <a:p>
            <a:pPr eaLnBrk="1" hangingPunct="1"/>
            <a:r>
              <a:rPr lang="en-US" smtClean="0"/>
              <a:t>Credit Approval Process</a:t>
            </a:r>
          </a:p>
        </p:txBody>
      </p:sp>
      <p:sp>
        <p:nvSpPr>
          <p:cNvPr id="26629" name="Rectangle 3"/>
          <p:cNvSpPr>
            <a:spLocks noGrp="1" noChangeArrowheads="1"/>
          </p:cNvSpPr>
          <p:nvPr>
            <p:ph type="body" idx="4294967295"/>
          </p:nvPr>
        </p:nvSpPr>
        <p:spPr>
          <a:xfrm>
            <a:off x="914400" y="1905000"/>
            <a:ext cx="7391400" cy="3810000"/>
          </a:xfrm>
        </p:spPr>
        <p:txBody>
          <a:bodyPr/>
          <a:lstStyle/>
          <a:p>
            <a:pPr marL="609600" indent="-609600" eaLnBrk="1" hangingPunct="1">
              <a:buFontTx/>
              <a:buNone/>
            </a:pPr>
            <a:r>
              <a:rPr lang="en-US" dirty="0" smtClean="0"/>
              <a:t>3.	The lender decides whether to accept the application and under what terms.</a:t>
            </a:r>
          </a:p>
          <a:p>
            <a:pPr marL="990600" lvl="1" indent="-533400" eaLnBrk="1" hangingPunct="1">
              <a:buFontTx/>
              <a:buChar char="•"/>
            </a:pPr>
            <a:r>
              <a:rPr lang="en-US" b="1" dirty="0" smtClean="0"/>
              <a:t>Credit Agreement</a:t>
            </a:r>
          </a:p>
          <a:p>
            <a:pPr marL="990600" lvl="1" indent="-533400" eaLnBrk="1" hangingPunct="1">
              <a:buFontTx/>
              <a:buChar char="•"/>
            </a:pPr>
            <a:r>
              <a:rPr lang="en-US" b="1" dirty="0" smtClean="0"/>
              <a:t>Promissory Note</a:t>
            </a:r>
          </a:p>
          <a:p>
            <a:pPr marL="990600" lvl="1" indent="-533400" eaLnBrk="1" hangingPunct="1">
              <a:buFontTx/>
              <a:buChar char="•"/>
            </a:pPr>
            <a:r>
              <a:rPr lang="en-US" b="1" dirty="0" smtClean="0"/>
              <a:t>Tiered Pricing</a:t>
            </a:r>
            <a:endParaRPr lang="en-US" dirty="0" smtClean="0"/>
          </a:p>
          <a:p>
            <a:pPr marL="609600" indent="-609600"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7651" name="Slide Number Placeholder 3"/>
          <p:cNvSpPr>
            <a:spLocks noGrp="1"/>
          </p:cNvSpPr>
          <p:nvPr>
            <p:ph type="sldNum" sz="quarter" idx="12"/>
          </p:nvPr>
        </p:nvSpPr>
        <p:spPr>
          <a:noFill/>
          <a:ln>
            <a:miter lim="800000"/>
            <a:headEnd/>
            <a:tailEnd/>
          </a:ln>
        </p:spPr>
        <p:txBody>
          <a:bodyPr/>
          <a:lstStyle/>
          <a:p>
            <a:fld id="{8A411C8D-EE60-4209-9B37-C88F2A39E9D5}" type="slidenum">
              <a:rPr lang="en-US" smtClean="0"/>
              <a:pPr/>
              <a:t>23</a:t>
            </a:fld>
            <a:endParaRPr lang="en-US" smtClean="0"/>
          </a:p>
        </p:txBody>
      </p:sp>
      <p:sp>
        <p:nvSpPr>
          <p:cNvPr id="27652" name="Rectangle 2"/>
          <p:cNvSpPr>
            <a:spLocks noGrp="1" noChangeArrowheads="1"/>
          </p:cNvSpPr>
          <p:nvPr>
            <p:ph type="title" idx="4294967295"/>
          </p:nvPr>
        </p:nvSpPr>
        <p:spPr>
          <a:xfrm>
            <a:off x="381000" y="228600"/>
            <a:ext cx="8229600" cy="1143000"/>
          </a:xfrm>
        </p:spPr>
        <p:txBody>
          <a:bodyPr/>
          <a:lstStyle/>
          <a:p>
            <a:pPr eaLnBrk="1" hangingPunct="1"/>
            <a:r>
              <a:rPr lang="en-US" dirty="0" smtClean="0"/>
              <a:t>Unfair Credit Discrimination is Unlawful</a:t>
            </a:r>
          </a:p>
        </p:txBody>
      </p:sp>
      <p:sp>
        <p:nvSpPr>
          <p:cNvPr id="27653" name="Rectangle 3"/>
          <p:cNvSpPr>
            <a:spLocks noGrp="1" noChangeArrowheads="1"/>
          </p:cNvSpPr>
          <p:nvPr>
            <p:ph type="body" idx="4294967295"/>
          </p:nvPr>
        </p:nvSpPr>
        <p:spPr>
          <a:xfrm>
            <a:off x="914400" y="2209800"/>
            <a:ext cx="7467600" cy="3505200"/>
          </a:xfrm>
        </p:spPr>
        <p:txBody>
          <a:bodyPr/>
          <a:lstStyle/>
          <a:p>
            <a:pPr eaLnBrk="1" hangingPunct="1"/>
            <a:r>
              <a:rPr lang="en-US" dirty="0" smtClean="0"/>
              <a:t>Equal Credit Opportunity Act (ECOA)</a:t>
            </a:r>
          </a:p>
          <a:p>
            <a:pPr eaLnBrk="1" hangingPunct="1"/>
            <a:endParaRPr lang="en-US" dirty="0" smtClean="0"/>
          </a:p>
          <a:p>
            <a:pPr eaLnBrk="1" hangingPunct="1"/>
            <a:r>
              <a:rPr lang="en-US" b="1" dirty="0" smtClean="0"/>
              <a:t>Unfair discrimination</a:t>
            </a:r>
            <a:r>
              <a:rPr lang="en-US" dirty="0" smtClean="0"/>
              <a:t> is illegal.</a:t>
            </a:r>
            <a:endParaRPr lang="en-US"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8675" name="Slide Number Placeholder 3"/>
          <p:cNvSpPr>
            <a:spLocks noGrp="1"/>
          </p:cNvSpPr>
          <p:nvPr>
            <p:ph type="sldNum" sz="quarter" idx="12"/>
          </p:nvPr>
        </p:nvSpPr>
        <p:spPr>
          <a:noFill/>
          <a:ln>
            <a:miter lim="800000"/>
            <a:headEnd/>
            <a:tailEnd/>
          </a:ln>
        </p:spPr>
        <p:txBody>
          <a:bodyPr/>
          <a:lstStyle/>
          <a:p>
            <a:fld id="{0D6FC668-D3D4-440E-A2C0-455B693BE906}" type="slidenum">
              <a:rPr lang="en-US" smtClean="0"/>
              <a:pPr/>
              <a:t>24</a:t>
            </a:fld>
            <a:endParaRPr lang="en-US" smtClean="0"/>
          </a:p>
        </p:txBody>
      </p:sp>
      <p:sp>
        <p:nvSpPr>
          <p:cNvPr id="28676" name="Rectangle 2050"/>
          <p:cNvSpPr>
            <a:spLocks noGrp="1" noChangeArrowheads="1"/>
          </p:cNvSpPr>
          <p:nvPr>
            <p:ph type="title" idx="4294967295"/>
          </p:nvPr>
        </p:nvSpPr>
        <p:spPr>
          <a:xfrm>
            <a:off x="0" y="274638"/>
            <a:ext cx="9144000" cy="1143000"/>
          </a:xfrm>
        </p:spPr>
        <p:txBody>
          <a:bodyPr/>
          <a:lstStyle/>
          <a:p>
            <a:pPr eaLnBrk="1" hangingPunct="1"/>
            <a:r>
              <a:rPr lang="en-US" sz="4200" dirty="0" smtClean="0"/>
              <a:t>Making Sense of Your Credit Scores</a:t>
            </a:r>
          </a:p>
        </p:txBody>
      </p:sp>
      <p:pic>
        <p:nvPicPr>
          <p:cNvPr id="28678" name="Picture 6" descr="3902x_06_un01"/>
          <p:cNvPicPr>
            <a:picLocks noChangeAspect="1" noChangeArrowheads="1"/>
          </p:cNvPicPr>
          <p:nvPr/>
        </p:nvPicPr>
        <p:blipFill>
          <a:blip r:embed="rId3" cstate="print"/>
          <a:srcRect/>
          <a:stretch>
            <a:fillRect/>
          </a:stretch>
        </p:blipFill>
        <p:spPr bwMode="auto">
          <a:xfrm>
            <a:off x="1828800" y="1524000"/>
            <a:ext cx="5410200" cy="4724400"/>
          </a:xfrm>
          <a:prstGeom prst="rect">
            <a:avLst/>
          </a:prstGeom>
          <a:noFill/>
          <a:ln w="9525">
            <a:noFill/>
            <a:miter lim="800000"/>
            <a:headEnd/>
            <a:tailEnd/>
          </a:ln>
        </p:spPr>
      </p:pic>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29699" name="Slide Number Placeholder 3"/>
          <p:cNvSpPr>
            <a:spLocks noGrp="1"/>
          </p:cNvSpPr>
          <p:nvPr>
            <p:ph type="sldNum" sz="quarter" idx="12"/>
          </p:nvPr>
        </p:nvSpPr>
        <p:spPr>
          <a:noFill/>
          <a:ln>
            <a:miter lim="800000"/>
            <a:headEnd/>
            <a:tailEnd/>
          </a:ln>
        </p:spPr>
        <p:txBody>
          <a:bodyPr/>
          <a:lstStyle/>
          <a:p>
            <a:fld id="{E2C1094C-8505-4425-8AD5-3EBBE243DE7E}" type="slidenum">
              <a:rPr lang="en-US" smtClean="0"/>
              <a:pPr/>
              <a:t>25</a:t>
            </a:fld>
            <a:endParaRPr lang="en-US" smtClean="0"/>
          </a:p>
        </p:txBody>
      </p:sp>
      <p:sp>
        <p:nvSpPr>
          <p:cNvPr id="29700" name="Rectangle 6"/>
          <p:cNvSpPr>
            <a:spLocks noGrp="1" noChangeArrowheads="1"/>
          </p:cNvSpPr>
          <p:nvPr>
            <p:ph type="title" idx="4294967295"/>
          </p:nvPr>
        </p:nvSpPr>
        <p:spPr>
          <a:xfrm>
            <a:off x="304800" y="228600"/>
            <a:ext cx="8229600" cy="1143000"/>
          </a:xfrm>
        </p:spPr>
        <p:txBody>
          <a:bodyPr/>
          <a:lstStyle/>
          <a:p>
            <a:pPr eaLnBrk="1" hangingPunct="1"/>
            <a:r>
              <a:rPr lang="en-US" dirty="0" smtClean="0"/>
              <a:t>Your Credit Reputation</a:t>
            </a:r>
          </a:p>
        </p:txBody>
      </p:sp>
      <p:sp>
        <p:nvSpPr>
          <p:cNvPr id="29701" name="Rectangle 7"/>
          <p:cNvSpPr>
            <a:spLocks noGrp="1" noChangeArrowheads="1"/>
          </p:cNvSpPr>
          <p:nvPr>
            <p:ph type="body" idx="4294967295"/>
          </p:nvPr>
        </p:nvSpPr>
        <p:spPr>
          <a:xfrm>
            <a:off x="838200" y="1905000"/>
            <a:ext cx="7467600" cy="3919537"/>
          </a:xfrm>
        </p:spPr>
        <p:txBody>
          <a:bodyPr/>
          <a:lstStyle/>
          <a:p>
            <a:pPr eaLnBrk="1" hangingPunct="1"/>
            <a:r>
              <a:rPr lang="en-US" dirty="0" smtClean="0"/>
              <a:t>Building a credit history:</a:t>
            </a:r>
          </a:p>
          <a:p>
            <a:pPr lvl="1" eaLnBrk="1" hangingPunct="1"/>
            <a:r>
              <a:rPr lang="en-US" sz="3100" dirty="0" smtClean="0"/>
              <a:t>Establish both a checking account and a savings account.</a:t>
            </a:r>
          </a:p>
          <a:p>
            <a:pPr lvl="1" eaLnBrk="1" hangingPunct="1"/>
            <a:endParaRPr lang="en-US" sz="3100" dirty="0" smtClean="0"/>
          </a:p>
          <a:p>
            <a:pPr lvl="1" eaLnBrk="1" hangingPunct="1"/>
            <a:r>
              <a:rPr lang="en-US" sz="3100" dirty="0" smtClean="0"/>
              <a:t>Have your telephone and other utilities billed in your name.</a:t>
            </a:r>
          </a:p>
          <a:p>
            <a:pPr lvl="1" eaLnBrk="1" hangingPunct="1"/>
            <a:endParaRPr lang="en-US" sz="3100" dirty="0" smtClean="0"/>
          </a:p>
          <a:p>
            <a:pPr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0723" name="Slide Number Placeholder 3"/>
          <p:cNvSpPr>
            <a:spLocks noGrp="1"/>
          </p:cNvSpPr>
          <p:nvPr>
            <p:ph type="sldNum" sz="quarter" idx="12"/>
          </p:nvPr>
        </p:nvSpPr>
        <p:spPr>
          <a:noFill/>
          <a:ln>
            <a:miter lim="800000"/>
            <a:headEnd/>
            <a:tailEnd/>
          </a:ln>
        </p:spPr>
        <p:txBody>
          <a:bodyPr/>
          <a:lstStyle/>
          <a:p>
            <a:fld id="{2D513FB5-B8FF-45D5-8485-79DDBEDB3A61}" type="slidenum">
              <a:rPr lang="en-US" smtClean="0"/>
              <a:pPr/>
              <a:t>26</a:t>
            </a:fld>
            <a:endParaRPr lang="en-US" smtClean="0"/>
          </a:p>
        </p:txBody>
      </p:sp>
      <p:sp>
        <p:nvSpPr>
          <p:cNvPr id="30724" name="Rectangle 7"/>
          <p:cNvSpPr>
            <a:spLocks noGrp="1" noChangeArrowheads="1"/>
          </p:cNvSpPr>
          <p:nvPr>
            <p:ph type="title" idx="4294967295"/>
          </p:nvPr>
        </p:nvSpPr>
        <p:spPr>
          <a:xfrm>
            <a:off x="0" y="274638"/>
            <a:ext cx="8229600" cy="1143000"/>
          </a:xfrm>
        </p:spPr>
        <p:txBody>
          <a:bodyPr/>
          <a:lstStyle/>
          <a:p>
            <a:pPr eaLnBrk="1" hangingPunct="1"/>
            <a:r>
              <a:rPr lang="en-US" smtClean="0"/>
              <a:t>Your Credit Reputation</a:t>
            </a:r>
          </a:p>
        </p:txBody>
      </p:sp>
      <p:sp>
        <p:nvSpPr>
          <p:cNvPr id="30725" name="Rectangle 8"/>
          <p:cNvSpPr>
            <a:spLocks noGrp="1" noChangeArrowheads="1"/>
          </p:cNvSpPr>
          <p:nvPr>
            <p:ph type="body" idx="4294967295"/>
          </p:nvPr>
        </p:nvSpPr>
        <p:spPr>
          <a:xfrm>
            <a:off x="838200" y="1752600"/>
            <a:ext cx="7467600" cy="4114800"/>
          </a:xfrm>
        </p:spPr>
        <p:txBody>
          <a:bodyPr/>
          <a:lstStyle/>
          <a:p>
            <a:pPr lvl="1" eaLnBrk="1" hangingPunct="1">
              <a:lnSpc>
                <a:spcPct val="90000"/>
              </a:lnSpc>
            </a:pPr>
            <a:r>
              <a:rPr lang="en-US" sz="3100" dirty="0" smtClean="0"/>
              <a:t>Request, acquire, and use an oil-company credit card.</a:t>
            </a:r>
          </a:p>
          <a:p>
            <a:pPr lvl="1" eaLnBrk="1" hangingPunct="1">
              <a:lnSpc>
                <a:spcPct val="90000"/>
              </a:lnSpc>
            </a:pPr>
            <a:r>
              <a:rPr lang="en-US" sz="3100" dirty="0" smtClean="0"/>
              <a:t>Apply for a bank credit card.</a:t>
            </a:r>
          </a:p>
          <a:p>
            <a:pPr lvl="1" eaLnBrk="1" hangingPunct="1">
              <a:lnSpc>
                <a:spcPct val="90000"/>
              </a:lnSpc>
            </a:pPr>
            <a:r>
              <a:rPr lang="en-US" sz="3100" dirty="0" smtClean="0"/>
              <a:t>Ask a bank for a small, short-term cash loan.</a:t>
            </a:r>
          </a:p>
          <a:p>
            <a:pPr lvl="1" eaLnBrk="1" hangingPunct="1">
              <a:lnSpc>
                <a:spcPct val="90000"/>
              </a:lnSpc>
            </a:pPr>
            <a:r>
              <a:rPr lang="en-US" sz="3100" dirty="0" smtClean="0"/>
              <a:t>Pay off student loans.</a:t>
            </a:r>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1747" name="Slide Number Placeholder 3"/>
          <p:cNvSpPr>
            <a:spLocks noGrp="1"/>
          </p:cNvSpPr>
          <p:nvPr>
            <p:ph type="sldNum" sz="quarter" idx="12"/>
          </p:nvPr>
        </p:nvSpPr>
        <p:spPr>
          <a:noFill/>
          <a:ln>
            <a:miter lim="800000"/>
            <a:headEnd/>
            <a:tailEnd/>
          </a:ln>
        </p:spPr>
        <p:txBody>
          <a:bodyPr/>
          <a:lstStyle/>
          <a:p>
            <a:fld id="{90E10425-1CDC-434A-B420-D785EA834C43}" type="slidenum">
              <a:rPr lang="en-US" smtClean="0"/>
              <a:pPr/>
              <a:t>27</a:t>
            </a:fld>
            <a:endParaRPr lang="en-US" smtClean="0"/>
          </a:p>
        </p:txBody>
      </p:sp>
      <p:sp>
        <p:nvSpPr>
          <p:cNvPr id="31748" name="Rectangle 6"/>
          <p:cNvSpPr>
            <a:spLocks noGrp="1" noChangeArrowheads="1"/>
          </p:cNvSpPr>
          <p:nvPr>
            <p:ph type="title" idx="4294967295"/>
          </p:nvPr>
        </p:nvSpPr>
        <p:spPr>
          <a:xfrm>
            <a:off x="0" y="274638"/>
            <a:ext cx="8229600" cy="1143000"/>
          </a:xfrm>
        </p:spPr>
        <p:txBody>
          <a:bodyPr/>
          <a:lstStyle/>
          <a:p>
            <a:pPr eaLnBrk="1" hangingPunct="1"/>
            <a:r>
              <a:rPr lang="en-US" smtClean="0"/>
              <a:t>Your Credit Reputation</a:t>
            </a:r>
          </a:p>
        </p:txBody>
      </p:sp>
      <p:sp>
        <p:nvSpPr>
          <p:cNvPr id="31749" name="Rectangle 7"/>
          <p:cNvSpPr>
            <a:spLocks noGrp="1" noChangeArrowheads="1"/>
          </p:cNvSpPr>
          <p:nvPr>
            <p:ph type="body" idx="4294967295"/>
          </p:nvPr>
        </p:nvSpPr>
        <p:spPr>
          <a:xfrm>
            <a:off x="838200" y="1828800"/>
            <a:ext cx="7467600" cy="3733800"/>
          </a:xfrm>
        </p:spPr>
        <p:txBody>
          <a:bodyPr/>
          <a:lstStyle/>
          <a:p>
            <a:pPr eaLnBrk="1" hangingPunct="1"/>
            <a:r>
              <a:rPr lang="en-US" dirty="0" smtClean="0"/>
              <a:t>You can access your credit bureau file for free only at annualcreditreport.com</a:t>
            </a:r>
            <a:endParaRPr lang="en-US" b="1" dirty="0" smtClean="0"/>
          </a:p>
          <a:p>
            <a:pPr eaLnBrk="1" hangingPunct="1"/>
            <a:endParaRPr lang="en-US" b="1" dirty="0" smtClean="0"/>
          </a:p>
          <a:p>
            <a:pPr eaLnBrk="1" hangingPunct="1"/>
            <a:r>
              <a:rPr lang="en-US" dirty="0" smtClean="0"/>
              <a:t>The </a:t>
            </a:r>
            <a:r>
              <a:rPr lang="en-US" b="1" dirty="0" smtClean="0"/>
              <a:t>Fair Credit Reporting Act</a:t>
            </a:r>
            <a:r>
              <a:rPr lang="en-US" dirty="0" smtClean="0"/>
              <a:t> (FCRA) allows you to challenge errors in your credit bureau files.</a:t>
            </a:r>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2771" name="Slide Number Placeholder 3"/>
          <p:cNvSpPr>
            <a:spLocks noGrp="1"/>
          </p:cNvSpPr>
          <p:nvPr>
            <p:ph type="sldNum" sz="quarter" idx="12"/>
          </p:nvPr>
        </p:nvSpPr>
        <p:spPr>
          <a:noFill/>
          <a:ln>
            <a:miter lim="800000"/>
            <a:headEnd/>
            <a:tailEnd/>
          </a:ln>
        </p:spPr>
        <p:txBody>
          <a:bodyPr/>
          <a:lstStyle/>
          <a:p>
            <a:fld id="{7F36EB95-A36D-4E0E-8FF9-0316CECFE46B}" type="slidenum">
              <a:rPr lang="en-US" smtClean="0"/>
              <a:pPr/>
              <a:t>28</a:t>
            </a:fld>
            <a:endParaRPr lang="en-US" smtClean="0"/>
          </a:p>
        </p:txBody>
      </p:sp>
      <p:sp>
        <p:nvSpPr>
          <p:cNvPr id="32772" name="Title 1"/>
          <p:cNvSpPr>
            <a:spLocks noGrp="1"/>
          </p:cNvSpPr>
          <p:nvPr>
            <p:ph type="title" idx="4294967295"/>
          </p:nvPr>
        </p:nvSpPr>
        <p:spPr>
          <a:xfrm>
            <a:off x="0" y="274638"/>
            <a:ext cx="8229600" cy="1143000"/>
          </a:xfrm>
        </p:spPr>
        <p:txBody>
          <a:bodyPr/>
          <a:lstStyle/>
          <a:p>
            <a:pPr eaLnBrk="1" hangingPunct="1"/>
            <a:r>
              <a:rPr lang="en-US" smtClean="0"/>
              <a:t>Concept Check 6.3</a:t>
            </a:r>
          </a:p>
        </p:txBody>
      </p:sp>
      <p:sp>
        <p:nvSpPr>
          <p:cNvPr id="32773" name="Content Placeholder 2"/>
          <p:cNvSpPr>
            <a:spLocks noGrp="1"/>
          </p:cNvSpPr>
          <p:nvPr>
            <p:ph idx="4294967295"/>
          </p:nvPr>
        </p:nvSpPr>
        <p:spPr>
          <a:xfrm>
            <a:off x="609600" y="1447800"/>
            <a:ext cx="7467600" cy="4267200"/>
          </a:xfrm>
        </p:spPr>
        <p:txBody>
          <a:bodyPr/>
          <a:lstStyle/>
          <a:p>
            <a:pPr eaLnBrk="1" hangingPunct="1"/>
            <a:r>
              <a:rPr lang="en-US" dirty="0" smtClean="0"/>
              <a:t>Summarize the basic steps that occur when someone applies for credit.</a:t>
            </a:r>
          </a:p>
          <a:p>
            <a:pPr eaLnBrk="1" hangingPunct="1"/>
            <a:endParaRPr lang="en-US" dirty="0" smtClean="0"/>
          </a:p>
          <a:p>
            <a:pPr eaLnBrk="1" hangingPunct="1"/>
            <a:r>
              <a:rPr lang="en-US" dirty="0" smtClean="0"/>
              <a:t>What is a credit history, and what role do credit bureaus play in the development of your credit history?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3795" name="Slide Number Placeholder 3"/>
          <p:cNvSpPr>
            <a:spLocks noGrp="1"/>
          </p:cNvSpPr>
          <p:nvPr>
            <p:ph type="sldNum" sz="quarter" idx="12"/>
          </p:nvPr>
        </p:nvSpPr>
        <p:spPr>
          <a:noFill/>
          <a:ln>
            <a:miter lim="800000"/>
            <a:headEnd/>
            <a:tailEnd/>
          </a:ln>
        </p:spPr>
        <p:txBody>
          <a:bodyPr/>
          <a:lstStyle/>
          <a:p>
            <a:fld id="{7B8EB17D-9EF8-4742-8EE3-4276528A8084}" type="slidenum">
              <a:rPr lang="en-US" smtClean="0"/>
              <a:pPr/>
              <a:t>29</a:t>
            </a:fld>
            <a:endParaRPr lang="en-US" smtClean="0"/>
          </a:p>
        </p:txBody>
      </p:sp>
      <p:sp>
        <p:nvSpPr>
          <p:cNvPr id="33796" name="Title 1"/>
          <p:cNvSpPr>
            <a:spLocks noGrp="1"/>
          </p:cNvSpPr>
          <p:nvPr>
            <p:ph type="title" idx="4294967295"/>
          </p:nvPr>
        </p:nvSpPr>
        <p:spPr>
          <a:xfrm>
            <a:off x="0" y="274638"/>
            <a:ext cx="8229600" cy="1143000"/>
          </a:xfrm>
        </p:spPr>
        <p:txBody>
          <a:bodyPr/>
          <a:lstStyle/>
          <a:p>
            <a:pPr eaLnBrk="1" hangingPunct="1"/>
            <a:r>
              <a:rPr lang="en-US" smtClean="0"/>
              <a:t>Concept Check 6.3</a:t>
            </a:r>
          </a:p>
        </p:txBody>
      </p:sp>
      <p:sp>
        <p:nvSpPr>
          <p:cNvPr id="33797" name="Content Placeholder 2"/>
          <p:cNvSpPr>
            <a:spLocks noGrp="1"/>
          </p:cNvSpPr>
          <p:nvPr>
            <p:ph idx="4294967295"/>
          </p:nvPr>
        </p:nvSpPr>
        <p:spPr>
          <a:xfrm>
            <a:off x="533400" y="1676400"/>
            <a:ext cx="7924800" cy="4191000"/>
          </a:xfrm>
        </p:spPr>
        <p:txBody>
          <a:bodyPr/>
          <a:lstStyle/>
          <a:p>
            <a:pPr eaLnBrk="1" hangingPunct="1"/>
            <a:r>
              <a:rPr lang="en-US" dirty="0" smtClean="0"/>
              <a:t>What is a credit score, and what five major factors go into its calculation?</a:t>
            </a:r>
          </a:p>
          <a:p>
            <a:pPr eaLnBrk="1" hangingPunct="1"/>
            <a:r>
              <a:rPr lang="en-US" dirty="0" smtClean="0"/>
              <a:t>Identify five actions you can take to build a good credit reputation.</a:t>
            </a:r>
          </a:p>
          <a:p>
            <a:pPr eaLnBrk="1" hangingPunct="1"/>
            <a:r>
              <a:rPr lang="en-US" dirty="0" smtClean="0"/>
              <a:t>Summarize the protections provided under the Fair Credit Reporting Act.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7171" name="Slide Number Placeholder 3"/>
          <p:cNvSpPr>
            <a:spLocks noGrp="1"/>
          </p:cNvSpPr>
          <p:nvPr>
            <p:ph type="sldNum" sz="quarter" idx="12"/>
          </p:nvPr>
        </p:nvSpPr>
        <p:spPr>
          <a:noFill/>
          <a:ln>
            <a:miter lim="800000"/>
            <a:headEnd/>
            <a:tailEnd/>
          </a:ln>
        </p:spPr>
        <p:txBody>
          <a:bodyPr/>
          <a:lstStyle/>
          <a:p>
            <a:fld id="{24CEA764-8156-4FF8-8444-7327A93E34EA}" type="slidenum">
              <a:rPr lang="en-US" smtClean="0"/>
              <a:pPr/>
              <a:t>3</a:t>
            </a:fld>
            <a:endParaRPr lang="en-US" smtClean="0"/>
          </a:p>
        </p:txBody>
      </p:sp>
      <p:sp>
        <p:nvSpPr>
          <p:cNvPr id="7172" name="Rectangle 6"/>
          <p:cNvSpPr>
            <a:spLocks noGrp="1" noChangeArrowheads="1"/>
          </p:cNvSpPr>
          <p:nvPr>
            <p:ph type="title" idx="4294967295"/>
          </p:nvPr>
        </p:nvSpPr>
        <p:spPr>
          <a:xfrm>
            <a:off x="0" y="274638"/>
            <a:ext cx="8229600" cy="1143000"/>
          </a:xfrm>
        </p:spPr>
        <p:txBody>
          <a:bodyPr/>
          <a:lstStyle/>
          <a:p>
            <a:pPr eaLnBrk="1" hangingPunct="1"/>
            <a:r>
              <a:rPr lang="en-US" smtClean="0"/>
              <a:t>Your Next Five Years</a:t>
            </a:r>
          </a:p>
        </p:txBody>
      </p:sp>
      <p:sp>
        <p:nvSpPr>
          <p:cNvPr id="7173" name="Rectangle 7"/>
          <p:cNvSpPr>
            <a:spLocks noGrp="1" noChangeArrowheads="1"/>
          </p:cNvSpPr>
          <p:nvPr>
            <p:ph type="body" idx="4294967295"/>
          </p:nvPr>
        </p:nvSpPr>
        <p:spPr>
          <a:xfrm>
            <a:off x="457200" y="1600200"/>
            <a:ext cx="8229600" cy="4525963"/>
          </a:xfrm>
        </p:spPr>
        <p:txBody>
          <a:bodyPr/>
          <a:lstStyle/>
          <a:p>
            <a:pPr marL="731838" indent="-609600" eaLnBrk="1" hangingPunct="1">
              <a:lnSpc>
                <a:spcPct val="90000"/>
              </a:lnSpc>
              <a:buFontTx/>
              <a:buNone/>
            </a:pPr>
            <a:r>
              <a:rPr lang="en-US" sz="2800" dirty="0" smtClean="0"/>
              <a:t>In the next five years, you can start achieving financial success by doing the following related to building and maintaining good credit:</a:t>
            </a:r>
          </a:p>
          <a:p>
            <a:pPr marL="731838" indent="-609600" eaLnBrk="1" hangingPunct="1">
              <a:lnSpc>
                <a:spcPct val="90000"/>
              </a:lnSpc>
              <a:buFontTx/>
              <a:buAutoNum type="arabicPeriod"/>
            </a:pPr>
            <a:r>
              <a:rPr lang="en-US" sz="2800" dirty="0" smtClean="0"/>
              <a:t>Protect your credit reputation as carefully as you would safeguard your personal reputation.</a:t>
            </a:r>
          </a:p>
          <a:p>
            <a:pPr marL="731838" indent="-609600" eaLnBrk="1" hangingPunct="1">
              <a:lnSpc>
                <a:spcPct val="90000"/>
              </a:lnSpc>
              <a:buFontTx/>
              <a:buNone/>
            </a:pPr>
            <a:r>
              <a:rPr lang="en-US" sz="2800" dirty="0" smtClean="0"/>
              <a:t>2.	Determine your own debt limits rather than rely on a lender before deciding to take on any debt.</a:t>
            </a:r>
          </a:p>
          <a:p>
            <a:pPr marL="731838" indent="-609600" eaLnBrk="1" hangingPunct="1">
              <a:lnSpc>
                <a:spcPct val="90000"/>
              </a:lnSpc>
              <a:buFontTx/>
              <a:buNone/>
            </a:pPr>
            <a:endParaRPr lang="en-US" sz="2800" dirty="0" smtClean="0"/>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4819" name="Slide Number Placeholder 3"/>
          <p:cNvSpPr>
            <a:spLocks noGrp="1"/>
          </p:cNvSpPr>
          <p:nvPr>
            <p:ph type="sldNum" sz="quarter" idx="12"/>
          </p:nvPr>
        </p:nvSpPr>
        <p:spPr>
          <a:noFill/>
          <a:ln>
            <a:miter lim="800000"/>
            <a:headEnd/>
            <a:tailEnd/>
          </a:ln>
        </p:spPr>
        <p:txBody>
          <a:bodyPr/>
          <a:lstStyle/>
          <a:p>
            <a:fld id="{8D23775A-AB9C-4B6B-8826-E9E3197C8DF0}" type="slidenum">
              <a:rPr lang="en-US" smtClean="0"/>
              <a:pPr/>
              <a:t>30</a:t>
            </a:fld>
            <a:endParaRPr lang="en-US" smtClean="0"/>
          </a:p>
        </p:txBody>
      </p:sp>
      <p:sp>
        <p:nvSpPr>
          <p:cNvPr id="34820" name="Rectangle 2"/>
          <p:cNvSpPr>
            <a:spLocks noGrp="1" noChangeArrowheads="1"/>
          </p:cNvSpPr>
          <p:nvPr>
            <p:ph type="title" idx="4294967295"/>
          </p:nvPr>
        </p:nvSpPr>
        <p:spPr>
          <a:xfrm>
            <a:off x="0" y="274638"/>
            <a:ext cx="8229600" cy="1143000"/>
          </a:xfrm>
        </p:spPr>
        <p:txBody>
          <a:bodyPr/>
          <a:lstStyle/>
          <a:p>
            <a:pPr eaLnBrk="1" hangingPunct="1"/>
            <a:r>
              <a:rPr lang="en-US" smtClean="0"/>
              <a:t>Learning Objective #4</a:t>
            </a:r>
          </a:p>
        </p:txBody>
      </p:sp>
      <p:sp>
        <p:nvSpPr>
          <p:cNvPr id="34821" name="Rectangle 3"/>
          <p:cNvSpPr>
            <a:spLocks noGrp="1" noChangeArrowheads="1"/>
          </p:cNvSpPr>
          <p:nvPr>
            <p:ph type="body" idx="4294967295"/>
          </p:nvPr>
        </p:nvSpPr>
        <p:spPr>
          <a:xfrm>
            <a:off x="838200" y="1828800"/>
            <a:ext cx="7391400" cy="3886200"/>
          </a:xfrm>
        </p:spPr>
        <p:txBody>
          <a:bodyPr/>
          <a:lstStyle/>
          <a:p>
            <a:pPr marL="609600" indent="-609600" eaLnBrk="1" hangingPunct="1">
              <a:buFontTx/>
              <a:buNone/>
            </a:pPr>
            <a:r>
              <a:rPr lang="en-US" b="1" dirty="0" smtClean="0"/>
              <a:t>	</a:t>
            </a:r>
          </a:p>
          <a:p>
            <a:pPr marL="609600" indent="-609600" eaLnBrk="1" hangingPunct="1">
              <a:buFontTx/>
              <a:buNone/>
            </a:pPr>
            <a:r>
              <a:rPr lang="en-US" b="1" dirty="0" smtClean="0"/>
              <a:t>	Describe</a:t>
            </a:r>
            <a:r>
              <a:rPr lang="en-US" dirty="0" smtClean="0"/>
              <a:t> common sources of consumer credit.</a:t>
            </a:r>
          </a:p>
          <a:p>
            <a:pPr marL="609600" indent="-609600" eaLnBrk="1" hangingPunct="1">
              <a:buFontTx/>
              <a:buNone/>
            </a:pPr>
            <a:endParaRPr lang="en-US" dirty="0" smtClean="0"/>
          </a:p>
          <a:p>
            <a:pPr marL="609600" indent="-609600" eaLnBrk="1" hangingPunct="1">
              <a:buFontTx/>
              <a:buNone/>
            </a:pPr>
            <a:endParaRPr lang="en-US" b="1" dirty="0" smtClean="0"/>
          </a:p>
          <a:p>
            <a:pPr marL="609600" indent="-609600" eaLnBrk="1" hangingPunct="1">
              <a:buFontTx/>
              <a:buNone/>
            </a:pPr>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5843" name="Slide Number Placeholder 3"/>
          <p:cNvSpPr>
            <a:spLocks noGrp="1"/>
          </p:cNvSpPr>
          <p:nvPr>
            <p:ph type="sldNum" sz="quarter" idx="12"/>
          </p:nvPr>
        </p:nvSpPr>
        <p:spPr>
          <a:noFill/>
          <a:ln>
            <a:miter lim="800000"/>
            <a:headEnd/>
            <a:tailEnd/>
          </a:ln>
        </p:spPr>
        <p:txBody>
          <a:bodyPr/>
          <a:lstStyle/>
          <a:p>
            <a:fld id="{5C33FB97-5EF0-435E-AC88-466FE38042F0}" type="slidenum">
              <a:rPr lang="en-US" smtClean="0"/>
              <a:pPr/>
              <a:t>31</a:t>
            </a:fld>
            <a:endParaRPr lang="en-US" smtClean="0"/>
          </a:p>
        </p:txBody>
      </p:sp>
      <p:sp>
        <p:nvSpPr>
          <p:cNvPr id="35844" name="Rectangle 2"/>
          <p:cNvSpPr>
            <a:spLocks noGrp="1" noChangeArrowheads="1"/>
          </p:cNvSpPr>
          <p:nvPr>
            <p:ph type="title" idx="4294967295"/>
          </p:nvPr>
        </p:nvSpPr>
        <p:spPr>
          <a:xfrm>
            <a:off x="0" y="274638"/>
            <a:ext cx="8229600" cy="1143000"/>
          </a:xfrm>
        </p:spPr>
        <p:txBody>
          <a:bodyPr/>
          <a:lstStyle/>
          <a:p>
            <a:pPr eaLnBrk="1" hangingPunct="1"/>
            <a:r>
              <a:rPr lang="en-US" smtClean="0"/>
              <a:t>Sources of Consumer Loans</a:t>
            </a:r>
          </a:p>
        </p:txBody>
      </p:sp>
      <p:sp>
        <p:nvSpPr>
          <p:cNvPr id="35845" name="Rectangle 3"/>
          <p:cNvSpPr>
            <a:spLocks noGrp="1" noChangeArrowheads="1"/>
          </p:cNvSpPr>
          <p:nvPr>
            <p:ph type="body" idx="4294967295"/>
          </p:nvPr>
        </p:nvSpPr>
        <p:spPr>
          <a:xfrm>
            <a:off x="838200" y="1828800"/>
            <a:ext cx="7467600" cy="3810000"/>
          </a:xfrm>
        </p:spPr>
        <p:txBody>
          <a:bodyPr/>
          <a:lstStyle/>
          <a:p>
            <a:pPr eaLnBrk="1" hangingPunct="1">
              <a:lnSpc>
                <a:spcPct val="90000"/>
              </a:lnSpc>
            </a:pPr>
            <a:r>
              <a:rPr lang="en-US" dirty="0" smtClean="0"/>
              <a:t>Depository institutions lend money to their banking customers.</a:t>
            </a:r>
          </a:p>
          <a:p>
            <a:pPr eaLnBrk="1" hangingPunct="1">
              <a:lnSpc>
                <a:spcPct val="90000"/>
              </a:lnSpc>
            </a:pPr>
            <a:r>
              <a:rPr lang="en-US" dirty="0" smtClean="0"/>
              <a:t>Sales finance companies lend money to buy consumer products.</a:t>
            </a:r>
          </a:p>
          <a:p>
            <a:pPr eaLnBrk="1" hangingPunct="1">
              <a:lnSpc>
                <a:spcPct val="90000"/>
              </a:lnSpc>
            </a:pPr>
            <a:r>
              <a:rPr lang="en-US" dirty="0" smtClean="0"/>
              <a:t>Consumer finance companies make small cash loans.</a:t>
            </a:r>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6867" name="Slide Number Placeholder 3"/>
          <p:cNvSpPr>
            <a:spLocks noGrp="1"/>
          </p:cNvSpPr>
          <p:nvPr>
            <p:ph type="sldNum" sz="quarter" idx="12"/>
          </p:nvPr>
        </p:nvSpPr>
        <p:spPr>
          <a:noFill/>
          <a:ln>
            <a:miter lim="800000"/>
            <a:headEnd/>
            <a:tailEnd/>
          </a:ln>
        </p:spPr>
        <p:txBody>
          <a:bodyPr/>
          <a:lstStyle/>
          <a:p>
            <a:fld id="{F7FE0C90-8F0F-4A06-AEE6-4D4F73434163}" type="slidenum">
              <a:rPr lang="en-US" smtClean="0"/>
              <a:pPr/>
              <a:t>32</a:t>
            </a:fld>
            <a:endParaRPr lang="en-US" smtClean="0"/>
          </a:p>
        </p:txBody>
      </p:sp>
      <p:sp>
        <p:nvSpPr>
          <p:cNvPr id="36868" name="Rectangle 2"/>
          <p:cNvSpPr>
            <a:spLocks noGrp="1" noChangeArrowheads="1"/>
          </p:cNvSpPr>
          <p:nvPr>
            <p:ph type="title" idx="4294967295"/>
          </p:nvPr>
        </p:nvSpPr>
        <p:spPr>
          <a:xfrm>
            <a:off x="0" y="274638"/>
            <a:ext cx="8229600" cy="1143000"/>
          </a:xfrm>
        </p:spPr>
        <p:txBody>
          <a:bodyPr/>
          <a:lstStyle/>
          <a:p>
            <a:pPr eaLnBrk="1" hangingPunct="1"/>
            <a:r>
              <a:rPr lang="en-US" smtClean="0"/>
              <a:t>Sources of Consumer Loans</a:t>
            </a:r>
          </a:p>
        </p:txBody>
      </p:sp>
      <p:sp>
        <p:nvSpPr>
          <p:cNvPr id="36869" name="Rectangle 3"/>
          <p:cNvSpPr>
            <a:spLocks noGrp="1" noChangeArrowheads="1"/>
          </p:cNvSpPr>
          <p:nvPr>
            <p:ph type="body" idx="4294967295"/>
          </p:nvPr>
        </p:nvSpPr>
        <p:spPr>
          <a:xfrm>
            <a:off x="914400" y="1828800"/>
            <a:ext cx="7467600" cy="3886200"/>
          </a:xfrm>
        </p:spPr>
        <p:txBody>
          <a:bodyPr/>
          <a:lstStyle/>
          <a:p>
            <a:pPr eaLnBrk="1" hangingPunct="1">
              <a:lnSpc>
                <a:spcPct val="90000"/>
              </a:lnSpc>
            </a:pPr>
            <a:r>
              <a:rPr lang="en-US" dirty="0" smtClean="0"/>
              <a:t>Stockbrokers lend money to their clients.</a:t>
            </a:r>
          </a:p>
          <a:p>
            <a:pPr eaLnBrk="1" hangingPunct="1">
              <a:lnSpc>
                <a:spcPct val="90000"/>
              </a:lnSpc>
            </a:pPr>
            <a:r>
              <a:rPr lang="en-US" dirty="0" smtClean="0"/>
              <a:t>Insurance companies lend money to their policyholders.</a:t>
            </a:r>
          </a:p>
          <a:p>
            <a:pPr eaLnBrk="1" hangingPunct="1">
              <a:lnSpc>
                <a:spcPct val="90000"/>
              </a:lnSpc>
            </a:pPr>
            <a:r>
              <a:rPr lang="en-US" dirty="0" smtClean="0"/>
              <a:t>Choose your source wisely as each tends to charge lower or higher interest rates.</a:t>
            </a:r>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7891" name="Slide Number Placeholder 3"/>
          <p:cNvSpPr>
            <a:spLocks noGrp="1"/>
          </p:cNvSpPr>
          <p:nvPr>
            <p:ph type="sldNum" sz="quarter" idx="12"/>
          </p:nvPr>
        </p:nvSpPr>
        <p:spPr>
          <a:noFill/>
          <a:ln>
            <a:miter lim="800000"/>
            <a:headEnd/>
            <a:tailEnd/>
          </a:ln>
        </p:spPr>
        <p:txBody>
          <a:bodyPr/>
          <a:lstStyle/>
          <a:p>
            <a:fld id="{112D7BA4-D78C-4EE1-A8B7-E7A19A02F0F9}" type="slidenum">
              <a:rPr lang="en-US" smtClean="0"/>
              <a:pPr/>
              <a:t>33</a:t>
            </a:fld>
            <a:endParaRPr lang="en-US" smtClean="0"/>
          </a:p>
        </p:txBody>
      </p:sp>
      <p:sp>
        <p:nvSpPr>
          <p:cNvPr id="37892" name="Title 1"/>
          <p:cNvSpPr>
            <a:spLocks noGrp="1"/>
          </p:cNvSpPr>
          <p:nvPr>
            <p:ph type="title" idx="4294967295"/>
          </p:nvPr>
        </p:nvSpPr>
        <p:spPr>
          <a:xfrm>
            <a:off x="0" y="274638"/>
            <a:ext cx="9144000" cy="1143000"/>
          </a:xfrm>
        </p:spPr>
        <p:txBody>
          <a:bodyPr/>
          <a:lstStyle/>
          <a:p>
            <a:pPr eaLnBrk="1" hangingPunct="1"/>
            <a:r>
              <a:rPr lang="en-US" dirty="0" smtClean="0"/>
              <a:t>Table 6-3: What It Costs to Borrow $1000 for Five Years</a:t>
            </a:r>
          </a:p>
        </p:txBody>
      </p:sp>
      <p:sp>
        <p:nvSpPr>
          <p:cNvPr id="37893" name="Content Placeholder 2"/>
          <p:cNvSpPr>
            <a:spLocks noGrp="1"/>
          </p:cNvSpPr>
          <p:nvPr>
            <p:ph idx="4294967295"/>
          </p:nvPr>
        </p:nvSpPr>
        <p:spPr>
          <a:xfrm>
            <a:off x="533400" y="1981200"/>
            <a:ext cx="8077200" cy="3810000"/>
          </a:xfrm>
        </p:spPr>
        <p:txBody>
          <a:bodyPr/>
          <a:lstStyle/>
          <a:p>
            <a:pPr eaLnBrk="1" hangingPunct="1">
              <a:buFontTx/>
              <a:buNone/>
            </a:pPr>
            <a:r>
              <a:rPr lang="en-US" b="1" dirty="0" smtClean="0"/>
              <a:t>	</a:t>
            </a:r>
            <a:r>
              <a:rPr lang="en-US" sz="2800" b="1" dirty="0" smtClean="0"/>
              <a:t>	</a:t>
            </a:r>
            <a:r>
              <a:rPr lang="en-US" sz="2800" b="1" u="sng" dirty="0" smtClean="0"/>
              <a:t>Lender</a:t>
            </a:r>
            <a:r>
              <a:rPr lang="en-US" sz="2800" b="1" dirty="0" smtClean="0"/>
              <a:t>			</a:t>
            </a:r>
            <a:r>
              <a:rPr lang="en-US" sz="2800" b="1" u="sng" dirty="0" smtClean="0"/>
              <a:t>APR</a:t>
            </a:r>
            <a:r>
              <a:rPr lang="en-US" sz="2800" b="1" dirty="0" smtClean="0"/>
              <a:t>		</a:t>
            </a:r>
            <a:r>
              <a:rPr lang="en-US" sz="2800" b="1" u="sng" dirty="0" smtClean="0"/>
              <a:t>Payment</a:t>
            </a:r>
          </a:p>
          <a:p>
            <a:pPr eaLnBrk="1" hangingPunct="1">
              <a:buFontTx/>
              <a:buNone/>
            </a:pPr>
            <a:r>
              <a:rPr lang="en-US" sz="2800" dirty="0" smtClean="0"/>
              <a:t>Life insurance company 	   4 		$18.42</a:t>
            </a:r>
          </a:p>
          <a:p>
            <a:pPr eaLnBrk="1" hangingPunct="1">
              <a:buFontTx/>
              <a:buNone/>
            </a:pPr>
            <a:r>
              <a:rPr lang="en-US" sz="2800" dirty="0" smtClean="0"/>
              <a:t>Sales finance company 	   6 		$19.33</a:t>
            </a:r>
          </a:p>
          <a:p>
            <a:pPr eaLnBrk="1" hangingPunct="1">
              <a:buFontTx/>
              <a:buNone/>
            </a:pPr>
            <a:r>
              <a:rPr lang="en-US" sz="2800" dirty="0" smtClean="0"/>
              <a:t>Credit union 			   8		$20.28</a:t>
            </a:r>
          </a:p>
          <a:p>
            <a:pPr eaLnBrk="1" hangingPunct="1">
              <a:buFontTx/>
              <a:buNone/>
            </a:pPr>
            <a:r>
              <a:rPr lang="en-US" sz="2800" dirty="0" smtClean="0"/>
              <a:t>Commercial bank – S&amp;L	 10 		$21.25</a:t>
            </a:r>
          </a:p>
          <a:p>
            <a:pPr eaLnBrk="1" hangingPunct="1">
              <a:buFontTx/>
              <a:buNone/>
            </a:pPr>
            <a:r>
              <a:rPr lang="en-US" sz="2800" dirty="0" smtClean="0"/>
              <a:t>Bank credit card 			 18 		$25.39</a:t>
            </a:r>
          </a:p>
          <a:p>
            <a:pPr eaLnBrk="1" hangingPunct="1">
              <a:buFontTx/>
              <a:buNone/>
            </a:pPr>
            <a:r>
              <a:rPr lang="en-US" sz="2800" dirty="0" smtClean="0"/>
              <a:t>Consumer finance co. 		 24		$28.77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8915" name="Slide Number Placeholder 3"/>
          <p:cNvSpPr>
            <a:spLocks noGrp="1"/>
          </p:cNvSpPr>
          <p:nvPr>
            <p:ph type="sldNum" sz="quarter" idx="12"/>
          </p:nvPr>
        </p:nvSpPr>
        <p:spPr>
          <a:noFill/>
          <a:ln>
            <a:miter lim="800000"/>
            <a:headEnd/>
            <a:tailEnd/>
          </a:ln>
        </p:spPr>
        <p:txBody>
          <a:bodyPr/>
          <a:lstStyle/>
          <a:p>
            <a:fld id="{77E0BD83-EF9D-49F3-926D-123DF1645B1F}" type="slidenum">
              <a:rPr lang="en-US" smtClean="0"/>
              <a:pPr/>
              <a:t>34</a:t>
            </a:fld>
            <a:endParaRPr lang="en-US" smtClean="0"/>
          </a:p>
        </p:txBody>
      </p:sp>
      <p:sp>
        <p:nvSpPr>
          <p:cNvPr id="38916" name="Title 1"/>
          <p:cNvSpPr>
            <a:spLocks noGrp="1"/>
          </p:cNvSpPr>
          <p:nvPr>
            <p:ph type="title" idx="4294967295"/>
          </p:nvPr>
        </p:nvSpPr>
        <p:spPr>
          <a:xfrm>
            <a:off x="0" y="274638"/>
            <a:ext cx="9144000" cy="1143000"/>
          </a:xfrm>
        </p:spPr>
        <p:txBody>
          <a:bodyPr/>
          <a:lstStyle/>
          <a:p>
            <a:pPr eaLnBrk="1" hangingPunct="1"/>
            <a:r>
              <a:rPr lang="en-US" dirty="0" smtClean="0"/>
              <a:t>Figure 6-1: The Credit Pyramid</a:t>
            </a:r>
          </a:p>
        </p:txBody>
      </p:sp>
      <p:pic>
        <p:nvPicPr>
          <p:cNvPr id="38917" name="Picture 7" descr="3902x_06_un02"/>
          <p:cNvPicPr>
            <a:picLocks noGrp="1" noChangeAspect="1" noChangeArrowheads="1"/>
          </p:cNvPicPr>
          <p:nvPr>
            <p:ph idx="4294967295"/>
          </p:nvPr>
        </p:nvPicPr>
        <p:blipFill>
          <a:blip r:embed="rId3" cstate="print"/>
          <a:srcRect/>
          <a:stretch>
            <a:fillRect/>
          </a:stretch>
        </p:blipFill>
        <p:spPr>
          <a:xfrm>
            <a:off x="1143000" y="1676400"/>
            <a:ext cx="6705600" cy="4191000"/>
          </a:xfr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39939" name="Slide Number Placeholder 3"/>
          <p:cNvSpPr>
            <a:spLocks noGrp="1"/>
          </p:cNvSpPr>
          <p:nvPr>
            <p:ph type="sldNum" sz="quarter" idx="12"/>
          </p:nvPr>
        </p:nvSpPr>
        <p:spPr>
          <a:noFill/>
          <a:ln>
            <a:miter lim="800000"/>
            <a:headEnd/>
            <a:tailEnd/>
          </a:ln>
        </p:spPr>
        <p:txBody>
          <a:bodyPr/>
          <a:lstStyle/>
          <a:p>
            <a:fld id="{8D450C83-5A34-4F77-BB89-9CC9D53A3BAA}" type="slidenum">
              <a:rPr lang="en-US" smtClean="0"/>
              <a:pPr/>
              <a:t>35</a:t>
            </a:fld>
            <a:endParaRPr lang="en-US" smtClean="0"/>
          </a:p>
        </p:txBody>
      </p:sp>
      <p:sp>
        <p:nvSpPr>
          <p:cNvPr id="39940" name="Rectangle 2"/>
          <p:cNvSpPr>
            <a:spLocks noGrp="1" noChangeArrowheads="1"/>
          </p:cNvSpPr>
          <p:nvPr>
            <p:ph type="title" idx="4294967295"/>
          </p:nvPr>
        </p:nvSpPr>
        <p:spPr>
          <a:xfrm>
            <a:off x="0" y="274638"/>
            <a:ext cx="8229600" cy="1143000"/>
          </a:xfrm>
        </p:spPr>
        <p:txBody>
          <a:bodyPr/>
          <a:lstStyle/>
          <a:p>
            <a:pPr eaLnBrk="1" hangingPunct="1"/>
            <a:r>
              <a:rPr lang="en-US" smtClean="0"/>
              <a:t>Alternative Lenders</a:t>
            </a:r>
          </a:p>
        </p:txBody>
      </p:sp>
      <p:sp>
        <p:nvSpPr>
          <p:cNvPr id="39941" name="Rectangle 3"/>
          <p:cNvSpPr>
            <a:spLocks noGrp="1" noChangeArrowheads="1"/>
          </p:cNvSpPr>
          <p:nvPr>
            <p:ph type="body" idx="4294967295"/>
          </p:nvPr>
        </p:nvSpPr>
        <p:spPr>
          <a:xfrm>
            <a:off x="457200" y="1524000"/>
            <a:ext cx="8229600" cy="4525963"/>
          </a:xfrm>
        </p:spPr>
        <p:txBody>
          <a:bodyPr/>
          <a:lstStyle/>
          <a:p>
            <a:pPr eaLnBrk="1" hangingPunct="1"/>
            <a:r>
              <a:rPr lang="en-US" dirty="0" smtClean="0"/>
              <a:t>Payday lenders</a:t>
            </a:r>
          </a:p>
          <a:p>
            <a:pPr eaLnBrk="1" hangingPunct="1"/>
            <a:endParaRPr lang="en-US" dirty="0" smtClean="0"/>
          </a:p>
          <a:p>
            <a:pPr eaLnBrk="1" hangingPunct="1"/>
            <a:r>
              <a:rPr lang="en-US" dirty="0" smtClean="0"/>
              <a:t>Rent-to-own program</a:t>
            </a:r>
          </a:p>
          <a:p>
            <a:pPr eaLnBrk="1" hangingPunct="1"/>
            <a:endParaRPr lang="en-US" dirty="0" smtClean="0"/>
          </a:p>
          <a:p>
            <a:pPr eaLnBrk="1" hangingPunct="1"/>
            <a:r>
              <a:rPr lang="en-US" dirty="0" smtClean="0"/>
              <a:t>Pawnshop</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0963" name="Slide Number Placeholder 3"/>
          <p:cNvSpPr>
            <a:spLocks noGrp="1"/>
          </p:cNvSpPr>
          <p:nvPr>
            <p:ph type="sldNum" sz="quarter" idx="12"/>
          </p:nvPr>
        </p:nvSpPr>
        <p:spPr>
          <a:noFill/>
          <a:ln>
            <a:miter lim="800000"/>
            <a:headEnd/>
            <a:tailEnd/>
          </a:ln>
        </p:spPr>
        <p:txBody>
          <a:bodyPr/>
          <a:lstStyle/>
          <a:p>
            <a:fld id="{7170E534-3417-487F-8174-01656FBAE53B}" type="slidenum">
              <a:rPr lang="en-US" smtClean="0"/>
              <a:pPr/>
              <a:t>36</a:t>
            </a:fld>
            <a:endParaRPr lang="en-US" smtClean="0"/>
          </a:p>
        </p:txBody>
      </p:sp>
      <p:sp>
        <p:nvSpPr>
          <p:cNvPr id="40964" name="Title 1"/>
          <p:cNvSpPr>
            <a:spLocks noGrp="1"/>
          </p:cNvSpPr>
          <p:nvPr>
            <p:ph type="title" idx="4294967295"/>
          </p:nvPr>
        </p:nvSpPr>
        <p:spPr>
          <a:xfrm>
            <a:off x="0" y="274638"/>
            <a:ext cx="8229600" cy="1143000"/>
          </a:xfrm>
        </p:spPr>
        <p:txBody>
          <a:bodyPr/>
          <a:lstStyle/>
          <a:p>
            <a:pPr eaLnBrk="1" hangingPunct="1"/>
            <a:r>
              <a:rPr lang="en-US" smtClean="0"/>
              <a:t>Concept Check 6.4</a:t>
            </a:r>
          </a:p>
        </p:txBody>
      </p:sp>
      <p:sp>
        <p:nvSpPr>
          <p:cNvPr id="40965" name="Content Placeholder 2"/>
          <p:cNvSpPr>
            <a:spLocks noGrp="1"/>
          </p:cNvSpPr>
          <p:nvPr>
            <p:ph idx="4294967295"/>
          </p:nvPr>
        </p:nvSpPr>
        <p:spPr>
          <a:xfrm>
            <a:off x="838200" y="1676400"/>
            <a:ext cx="7543800" cy="3962400"/>
          </a:xfrm>
        </p:spPr>
        <p:txBody>
          <a:bodyPr/>
          <a:lstStyle/>
          <a:p>
            <a:pPr eaLnBrk="1" hangingPunct="1"/>
            <a:r>
              <a:rPr lang="en-US" dirty="0" smtClean="0"/>
              <a:t>List the four types of depository institutions that are sources of credit for consumers.</a:t>
            </a:r>
          </a:p>
          <a:p>
            <a:pPr eaLnBrk="1" hangingPunct="1"/>
            <a:endParaRPr lang="en-US" dirty="0" smtClean="0"/>
          </a:p>
          <a:p>
            <a:pPr eaLnBrk="1" hangingPunct="1"/>
            <a:r>
              <a:rPr lang="en-US" dirty="0" smtClean="0"/>
              <a:t>Distinguish between a sales finance company and a consumer finance company.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1987" name="Slide Number Placeholder 3"/>
          <p:cNvSpPr>
            <a:spLocks noGrp="1"/>
          </p:cNvSpPr>
          <p:nvPr>
            <p:ph type="sldNum" sz="quarter" idx="12"/>
          </p:nvPr>
        </p:nvSpPr>
        <p:spPr>
          <a:noFill/>
          <a:ln>
            <a:miter lim="800000"/>
            <a:headEnd/>
            <a:tailEnd/>
          </a:ln>
        </p:spPr>
        <p:txBody>
          <a:bodyPr/>
          <a:lstStyle/>
          <a:p>
            <a:fld id="{058D9EDC-1D30-45EA-98E2-63DF5A02E382}" type="slidenum">
              <a:rPr lang="en-US" smtClean="0"/>
              <a:pPr/>
              <a:t>37</a:t>
            </a:fld>
            <a:endParaRPr lang="en-US" smtClean="0"/>
          </a:p>
        </p:txBody>
      </p:sp>
      <p:sp>
        <p:nvSpPr>
          <p:cNvPr id="41988" name="Title 1"/>
          <p:cNvSpPr>
            <a:spLocks noGrp="1"/>
          </p:cNvSpPr>
          <p:nvPr>
            <p:ph type="title" idx="4294967295"/>
          </p:nvPr>
        </p:nvSpPr>
        <p:spPr>
          <a:xfrm>
            <a:off x="0" y="274638"/>
            <a:ext cx="8229600" cy="1143000"/>
          </a:xfrm>
        </p:spPr>
        <p:txBody>
          <a:bodyPr/>
          <a:lstStyle/>
          <a:p>
            <a:pPr eaLnBrk="1" hangingPunct="1"/>
            <a:r>
              <a:rPr lang="en-US" smtClean="0"/>
              <a:t>Concept Check 6.4</a:t>
            </a:r>
          </a:p>
        </p:txBody>
      </p:sp>
      <p:sp>
        <p:nvSpPr>
          <p:cNvPr id="41989" name="Content Placeholder 2"/>
          <p:cNvSpPr>
            <a:spLocks noGrp="1"/>
          </p:cNvSpPr>
          <p:nvPr>
            <p:ph idx="4294967295"/>
          </p:nvPr>
        </p:nvSpPr>
        <p:spPr>
          <a:xfrm>
            <a:off x="914400" y="1752600"/>
            <a:ext cx="7467600" cy="3810000"/>
          </a:xfrm>
        </p:spPr>
        <p:txBody>
          <a:bodyPr/>
          <a:lstStyle/>
          <a:p>
            <a:pPr eaLnBrk="1" hangingPunct="1"/>
            <a:r>
              <a:rPr lang="en-US" dirty="0" smtClean="0"/>
              <a:t>Summarize how stockbrokers and insurance companies serve as sources of consumer credit.</a:t>
            </a:r>
          </a:p>
          <a:p>
            <a:pPr eaLnBrk="1" hangingPunct="1"/>
            <a:endParaRPr lang="en-US" dirty="0" smtClean="0"/>
          </a:p>
          <a:p>
            <a:pPr eaLnBrk="1" hangingPunct="1"/>
            <a:r>
              <a:rPr lang="en-US" dirty="0" smtClean="0"/>
              <a:t>Explain where you would go to obtain credit at the lowest cost.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3011" name="Slide Number Placeholder 3"/>
          <p:cNvSpPr>
            <a:spLocks noGrp="1"/>
          </p:cNvSpPr>
          <p:nvPr>
            <p:ph type="sldNum" sz="quarter" idx="12"/>
          </p:nvPr>
        </p:nvSpPr>
        <p:spPr>
          <a:noFill/>
          <a:ln>
            <a:miter lim="800000"/>
            <a:headEnd/>
            <a:tailEnd/>
          </a:ln>
        </p:spPr>
        <p:txBody>
          <a:bodyPr/>
          <a:lstStyle/>
          <a:p>
            <a:fld id="{F6DB632A-7F36-458D-B321-E5760F4C063D}" type="slidenum">
              <a:rPr lang="en-US" smtClean="0"/>
              <a:pPr/>
              <a:t>38</a:t>
            </a:fld>
            <a:endParaRPr lang="en-US" smtClean="0"/>
          </a:p>
        </p:txBody>
      </p:sp>
      <p:sp>
        <p:nvSpPr>
          <p:cNvPr id="43012" name="Rectangle 2"/>
          <p:cNvSpPr>
            <a:spLocks noGrp="1" noChangeArrowheads="1"/>
          </p:cNvSpPr>
          <p:nvPr>
            <p:ph type="title" idx="4294967295"/>
          </p:nvPr>
        </p:nvSpPr>
        <p:spPr>
          <a:xfrm>
            <a:off x="0" y="274638"/>
            <a:ext cx="8229600" cy="1143000"/>
          </a:xfrm>
        </p:spPr>
        <p:txBody>
          <a:bodyPr/>
          <a:lstStyle/>
          <a:p>
            <a:pPr eaLnBrk="1" hangingPunct="1"/>
            <a:r>
              <a:rPr lang="en-US" smtClean="0"/>
              <a:t>Learning Objective #5</a:t>
            </a:r>
          </a:p>
        </p:txBody>
      </p:sp>
      <p:sp>
        <p:nvSpPr>
          <p:cNvPr id="43013" name="Rectangle 3"/>
          <p:cNvSpPr>
            <a:spLocks noGrp="1" noChangeArrowheads="1"/>
          </p:cNvSpPr>
          <p:nvPr>
            <p:ph type="body" idx="4294967295"/>
          </p:nvPr>
        </p:nvSpPr>
        <p:spPr>
          <a:xfrm>
            <a:off x="914400" y="1752600"/>
            <a:ext cx="7391400" cy="3886200"/>
          </a:xfrm>
        </p:spPr>
        <p:txBody>
          <a:bodyPr/>
          <a:lstStyle/>
          <a:p>
            <a:pPr marL="609600" indent="-609600" eaLnBrk="1" hangingPunct="1">
              <a:buFontTx/>
              <a:buNone/>
            </a:pPr>
            <a:r>
              <a:rPr lang="en-US" b="1" dirty="0" smtClean="0"/>
              <a:t>	</a:t>
            </a:r>
          </a:p>
          <a:p>
            <a:pPr marL="609600" indent="-609600" eaLnBrk="1" hangingPunct="1">
              <a:buFontTx/>
              <a:buNone/>
            </a:pPr>
            <a:endParaRPr lang="en-US" b="1" dirty="0" smtClean="0"/>
          </a:p>
          <a:p>
            <a:pPr marL="609600" indent="-609600" eaLnBrk="1" hangingPunct="1">
              <a:buFontTx/>
              <a:buNone/>
            </a:pPr>
            <a:r>
              <a:rPr lang="en-US" b="1" dirty="0" smtClean="0"/>
              <a:t>	Identify</a:t>
            </a:r>
            <a:r>
              <a:rPr lang="en-US" dirty="0" smtClean="0"/>
              <a:t> signs of </a:t>
            </a:r>
            <a:r>
              <a:rPr lang="en-US" dirty="0" err="1" smtClean="0"/>
              <a:t>overindebtedness</a:t>
            </a:r>
            <a:r>
              <a:rPr lang="en-US" dirty="0" smtClean="0"/>
              <a:t> and describe the options that are available for debt relief.</a:t>
            </a:r>
            <a:endParaRPr lang="en-US" b="1" dirty="0" smtClean="0"/>
          </a:p>
          <a:p>
            <a:pPr marL="609600" indent="-609600" eaLnBrk="1" hangingPunct="1">
              <a:buFontTx/>
              <a:buNone/>
            </a:pPr>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4035" name="Slide Number Placeholder 3"/>
          <p:cNvSpPr>
            <a:spLocks noGrp="1"/>
          </p:cNvSpPr>
          <p:nvPr>
            <p:ph type="sldNum" sz="quarter" idx="12"/>
          </p:nvPr>
        </p:nvSpPr>
        <p:spPr>
          <a:noFill/>
          <a:ln>
            <a:miter lim="800000"/>
            <a:headEnd/>
            <a:tailEnd/>
          </a:ln>
        </p:spPr>
        <p:txBody>
          <a:bodyPr/>
          <a:lstStyle/>
          <a:p>
            <a:fld id="{D21BA73C-8B44-407E-8635-CA36E6E9D80A}" type="slidenum">
              <a:rPr lang="en-US" smtClean="0"/>
              <a:pPr/>
              <a:t>39</a:t>
            </a:fld>
            <a:endParaRPr lang="en-US" smtClean="0"/>
          </a:p>
        </p:txBody>
      </p:sp>
      <p:sp>
        <p:nvSpPr>
          <p:cNvPr id="44036" name="Rectangle 1026"/>
          <p:cNvSpPr>
            <a:spLocks noGrp="1" noChangeArrowheads="1"/>
          </p:cNvSpPr>
          <p:nvPr>
            <p:ph type="title" idx="4294967295"/>
          </p:nvPr>
        </p:nvSpPr>
        <p:spPr>
          <a:xfrm>
            <a:off x="0" y="274638"/>
            <a:ext cx="8229600" cy="1143000"/>
          </a:xfrm>
        </p:spPr>
        <p:txBody>
          <a:bodyPr/>
          <a:lstStyle/>
          <a:p>
            <a:pPr eaLnBrk="1" hangingPunct="1"/>
            <a:r>
              <a:rPr lang="en-US" smtClean="0"/>
              <a:t>10 Signs of Overindebtedness</a:t>
            </a:r>
          </a:p>
        </p:txBody>
      </p:sp>
      <p:sp>
        <p:nvSpPr>
          <p:cNvPr id="44037" name="Rectangle 1027"/>
          <p:cNvSpPr>
            <a:spLocks noGrp="1" noChangeArrowheads="1"/>
          </p:cNvSpPr>
          <p:nvPr>
            <p:ph type="body" idx="4294967295"/>
          </p:nvPr>
        </p:nvSpPr>
        <p:spPr>
          <a:xfrm>
            <a:off x="533400" y="1752600"/>
            <a:ext cx="7848600" cy="4267200"/>
          </a:xfrm>
        </p:spPr>
        <p:txBody>
          <a:bodyPr/>
          <a:lstStyle/>
          <a:p>
            <a:pPr marL="609600" indent="-609600" eaLnBrk="1" hangingPunct="1"/>
            <a:r>
              <a:rPr lang="en-US" dirty="0" smtClean="0"/>
              <a:t>Not knowing how much you owe</a:t>
            </a:r>
          </a:p>
          <a:p>
            <a:pPr marL="609600" indent="-609600" eaLnBrk="1" hangingPunct="1"/>
            <a:r>
              <a:rPr lang="en-US" dirty="0" smtClean="0"/>
              <a:t>Running out of money</a:t>
            </a:r>
          </a:p>
          <a:p>
            <a:pPr marL="609600" indent="-609600" eaLnBrk="1" hangingPunct="1"/>
            <a:r>
              <a:rPr lang="en-US" dirty="0" smtClean="0"/>
              <a:t>Paying only the minimum amount due</a:t>
            </a:r>
          </a:p>
          <a:p>
            <a:pPr marL="609600" indent="-609600" eaLnBrk="1" hangingPunct="1"/>
            <a:r>
              <a:rPr lang="en-US" dirty="0" smtClean="0"/>
              <a:t>Exceeding debt limits</a:t>
            </a:r>
          </a:p>
          <a:p>
            <a:pPr marL="609600" indent="-609600" eaLnBrk="1" hangingPunct="1"/>
            <a:r>
              <a:rPr lang="en-US" dirty="0" smtClean="0"/>
              <a:t>Requesting new credit cards and increases in credit limits</a:t>
            </a:r>
            <a:endParaRPr lang="en-US" sz="2800" dirty="0" smtClean="0"/>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8195" name="Slide Number Placeholder 3"/>
          <p:cNvSpPr>
            <a:spLocks noGrp="1"/>
          </p:cNvSpPr>
          <p:nvPr>
            <p:ph type="sldNum" sz="quarter" idx="12"/>
          </p:nvPr>
        </p:nvSpPr>
        <p:spPr>
          <a:noFill/>
          <a:ln>
            <a:miter lim="800000"/>
            <a:headEnd/>
            <a:tailEnd/>
          </a:ln>
        </p:spPr>
        <p:txBody>
          <a:bodyPr/>
          <a:lstStyle/>
          <a:p>
            <a:fld id="{E3AB9CE5-F895-4635-826D-BF36569D336D}" type="slidenum">
              <a:rPr lang="en-US" smtClean="0"/>
              <a:pPr/>
              <a:t>4</a:t>
            </a:fld>
            <a:endParaRPr lang="en-US" smtClean="0"/>
          </a:p>
        </p:txBody>
      </p:sp>
      <p:sp>
        <p:nvSpPr>
          <p:cNvPr id="8196" name="Rectangle 6"/>
          <p:cNvSpPr>
            <a:spLocks noGrp="1" noChangeArrowheads="1"/>
          </p:cNvSpPr>
          <p:nvPr>
            <p:ph type="title" idx="4294967295"/>
          </p:nvPr>
        </p:nvSpPr>
        <p:spPr>
          <a:xfrm>
            <a:off x="0" y="274638"/>
            <a:ext cx="8229600" cy="1143000"/>
          </a:xfrm>
        </p:spPr>
        <p:txBody>
          <a:bodyPr/>
          <a:lstStyle/>
          <a:p>
            <a:pPr eaLnBrk="1" hangingPunct="1"/>
            <a:r>
              <a:rPr lang="en-US" smtClean="0"/>
              <a:t>Your Next Five Years</a:t>
            </a:r>
          </a:p>
        </p:txBody>
      </p:sp>
      <p:sp>
        <p:nvSpPr>
          <p:cNvPr id="8197" name="Rectangle 7"/>
          <p:cNvSpPr>
            <a:spLocks noGrp="1" noChangeArrowheads="1"/>
          </p:cNvSpPr>
          <p:nvPr>
            <p:ph type="body" idx="4294967295"/>
          </p:nvPr>
        </p:nvSpPr>
        <p:spPr>
          <a:xfrm>
            <a:off x="457200" y="1600200"/>
            <a:ext cx="8229600" cy="4525963"/>
          </a:xfrm>
        </p:spPr>
        <p:txBody>
          <a:bodyPr/>
          <a:lstStyle/>
          <a:p>
            <a:pPr marL="112713" indent="0" eaLnBrk="1" hangingPunct="1">
              <a:lnSpc>
                <a:spcPct val="90000"/>
              </a:lnSpc>
              <a:buFontTx/>
              <a:buNone/>
            </a:pPr>
            <a:r>
              <a:rPr lang="en-US" dirty="0" smtClean="0"/>
              <a:t>3.	Obtain copies of your credit bureau reports regularly, and challenge all errors or omissions you find.</a:t>
            </a:r>
          </a:p>
          <a:p>
            <a:pPr marL="112713" indent="0" eaLnBrk="1" hangingPunct="1">
              <a:lnSpc>
                <a:spcPct val="90000"/>
              </a:lnSpc>
              <a:buFontTx/>
              <a:buNone/>
            </a:pPr>
            <a:r>
              <a:rPr lang="en-US" dirty="0" smtClean="0"/>
              <a:t>4.	Never cosign a loan for anyone, including relatives.</a:t>
            </a:r>
          </a:p>
          <a:p>
            <a:pPr marL="112713" indent="0" eaLnBrk="1" hangingPunct="1">
              <a:lnSpc>
                <a:spcPct val="90000"/>
              </a:lnSpc>
              <a:buFontTx/>
              <a:buNone/>
            </a:pPr>
            <a:r>
              <a:rPr lang="en-US" dirty="0" smtClean="0"/>
              <a:t>5.	Always repay your debts in a timely manner.</a:t>
            </a:r>
          </a:p>
          <a:p>
            <a:pPr marL="112713" indent="0" eaLnBrk="1" hangingPunct="1">
              <a:lnSpc>
                <a:spcPct val="90000"/>
              </a:lnSpc>
            </a:pPr>
            <a:endParaRPr lang="en-US" dirty="0" smtClean="0"/>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5059" name="Slide Number Placeholder 3"/>
          <p:cNvSpPr>
            <a:spLocks noGrp="1"/>
          </p:cNvSpPr>
          <p:nvPr>
            <p:ph type="sldNum" sz="quarter" idx="12"/>
          </p:nvPr>
        </p:nvSpPr>
        <p:spPr>
          <a:noFill/>
          <a:ln>
            <a:miter lim="800000"/>
            <a:headEnd/>
            <a:tailEnd/>
          </a:ln>
        </p:spPr>
        <p:txBody>
          <a:bodyPr/>
          <a:lstStyle/>
          <a:p>
            <a:fld id="{9E5116CE-5E3D-48A9-9F55-04432315C48B}" type="slidenum">
              <a:rPr lang="en-US" smtClean="0"/>
              <a:pPr/>
              <a:t>40</a:t>
            </a:fld>
            <a:endParaRPr lang="en-US" smtClean="0"/>
          </a:p>
        </p:txBody>
      </p:sp>
      <p:sp>
        <p:nvSpPr>
          <p:cNvPr id="45060" name="Rectangle 2"/>
          <p:cNvSpPr>
            <a:spLocks noGrp="1" noChangeArrowheads="1"/>
          </p:cNvSpPr>
          <p:nvPr>
            <p:ph type="title" idx="4294967295"/>
          </p:nvPr>
        </p:nvSpPr>
        <p:spPr>
          <a:xfrm>
            <a:off x="0" y="274638"/>
            <a:ext cx="8229600" cy="1143000"/>
          </a:xfrm>
        </p:spPr>
        <p:txBody>
          <a:bodyPr/>
          <a:lstStyle/>
          <a:p>
            <a:pPr eaLnBrk="1" hangingPunct="1"/>
            <a:r>
              <a:rPr lang="en-US" smtClean="0"/>
              <a:t>10 Signs of Overindebtedness </a:t>
            </a:r>
          </a:p>
        </p:txBody>
      </p:sp>
      <p:sp>
        <p:nvSpPr>
          <p:cNvPr id="45061" name="Rectangle 3"/>
          <p:cNvSpPr>
            <a:spLocks noGrp="1" noChangeArrowheads="1"/>
          </p:cNvSpPr>
          <p:nvPr>
            <p:ph type="body" idx="4294967295"/>
          </p:nvPr>
        </p:nvSpPr>
        <p:spPr>
          <a:xfrm>
            <a:off x="838200" y="1676400"/>
            <a:ext cx="7467600" cy="4038600"/>
          </a:xfrm>
        </p:spPr>
        <p:txBody>
          <a:bodyPr/>
          <a:lstStyle/>
          <a:p>
            <a:pPr marL="609600" indent="-609600" eaLnBrk="1" hangingPunct="1"/>
            <a:r>
              <a:rPr lang="en-US" dirty="0" smtClean="0"/>
              <a:t>Paying late or skipping credit payments</a:t>
            </a:r>
          </a:p>
          <a:p>
            <a:pPr marL="609600" indent="-609600" eaLnBrk="1" hangingPunct="1"/>
            <a:r>
              <a:rPr lang="en-US" dirty="0" smtClean="0"/>
              <a:t>Taking add-on loans</a:t>
            </a:r>
          </a:p>
          <a:p>
            <a:pPr marL="609600" indent="-609600" eaLnBrk="1" hangingPunct="1"/>
            <a:r>
              <a:rPr lang="en-US" dirty="0" smtClean="0"/>
              <a:t>Using debt-consolidation loans</a:t>
            </a:r>
          </a:p>
          <a:p>
            <a:pPr marL="609600" indent="-609600" eaLnBrk="1" hangingPunct="1"/>
            <a:r>
              <a:rPr lang="en-US" dirty="0" smtClean="0"/>
              <a:t>Experiencing garnishment</a:t>
            </a:r>
          </a:p>
          <a:p>
            <a:pPr marL="609600" indent="-609600" eaLnBrk="1" hangingPunct="1"/>
            <a:r>
              <a:rPr lang="en-US" dirty="0" smtClean="0"/>
              <a:t>Experiencing repossession or foreclosure</a:t>
            </a:r>
          </a:p>
        </p:txBody>
      </p:sp>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6083" name="Slide Number Placeholder 3"/>
          <p:cNvSpPr>
            <a:spLocks noGrp="1"/>
          </p:cNvSpPr>
          <p:nvPr>
            <p:ph type="sldNum" sz="quarter" idx="12"/>
          </p:nvPr>
        </p:nvSpPr>
        <p:spPr>
          <a:noFill/>
          <a:ln>
            <a:miter lim="800000"/>
            <a:headEnd/>
            <a:tailEnd/>
          </a:ln>
        </p:spPr>
        <p:txBody>
          <a:bodyPr/>
          <a:lstStyle/>
          <a:p>
            <a:fld id="{F99E19A0-73D3-40E1-AD2E-6F257A522E81}" type="slidenum">
              <a:rPr lang="en-US" smtClean="0"/>
              <a:pPr/>
              <a:t>41</a:t>
            </a:fld>
            <a:endParaRPr lang="en-US" smtClean="0"/>
          </a:p>
        </p:txBody>
      </p:sp>
      <p:sp>
        <p:nvSpPr>
          <p:cNvPr id="46084" name="Rectangle 2"/>
          <p:cNvSpPr>
            <a:spLocks noGrp="1" noChangeArrowheads="1"/>
          </p:cNvSpPr>
          <p:nvPr>
            <p:ph type="title" idx="4294967295"/>
          </p:nvPr>
        </p:nvSpPr>
        <p:spPr>
          <a:xfrm>
            <a:off x="0" y="274638"/>
            <a:ext cx="8229600" cy="1143000"/>
          </a:xfrm>
        </p:spPr>
        <p:txBody>
          <a:bodyPr/>
          <a:lstStyle/>
          <a:p>
            <a:pPr eaLnBrk="1" hangingPunct="1"/>
            <a:r>
              <a:rPr lang="en-US" smtClean="0"/>
              <a:t>Debt Collection</a:t>
            </a:r>
          </a:p>
        </p:txBody>
      </p:sp>
      <p:sp>
        <p:nvSpPr>
          <p:cNvPr id="46085" name="Rectangle 3"/>
          <p:cNvSpPr>
            <a:spLocks noGrp="1" noChangeArrowheads="1"/>
          </p:cNvSpPr>
          <p:nvPr>
            <p:ph type="body" idx="4294967295"/>
          </p:nvPr>
        </p:nvSpPr>
        <p:spPr>
          <a:xfrm>
            <a:off x="609600" y="1676400"/>
            <a:ext cx="7772400" cy="4267200"/>
          </a:xfrm>
        </p:spPr>
        <p:txBody>
          <a:bodyPr/>
          <a:lstStyle/>
          <a:p>
            <a:pPr eaLnBrk="1" hangingPunct="1"/>
            <a:r>
              <a:rPr lang="en-US" dirty="0" smtClean="0"/>
              <a:t>Federal law regulates debt collection practices.</a:t>
            </a:r>
            <a:endParaRPr lang="en-US" b="1" dirty="0" smtClean="0"/>
          </a:p>
          <a:p>
            <a:pPr eaLnBrk="1" hangingPunct="1"/>
            <a:r>
              <a:rPr lang="en-US" b="1" dirty="0" smtClean="0"/>
              <a:t>Federal Fair Debt Collection Practices Act</a:t>
            </a:r>
            <a:r>
              <a:rPr lang="en-US" dirty="0" smtClean="0"/>
              <a:t> (FDCPA)</a:t>
            </a:r>
          </a:p>
          <a:p>
            <a:pPr eaLnBrk="1" hangingPunct="1"/>
            <a:r>
              <a:rPr lang="en-US" b="1" dirty="0" smtClean="0"/>
              <a:t>Debt collection agencies </a:t>
            </a:r>
            <a:r>
              <a:rPr lang="en-US" dirty="0" smtClean="0"/>
              <a:t>are companies in the business of collecting debts</a:t>
            </a:r>
            <a:endParaRPr lang="en-US" b="1" dirty="0" smtClean="0"/>
          </a:p>
        </p:txBody>
      </p:sp>
    </p:spTree>
  </p:cSld>
  <p:clrMapOvr>
    <a:masterClrMapping/>
  </p:clrMapOvr>
  <p:transition spd="med">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7107" name="Slide Number Placeholder 3"/>
          <p:cNvSpPr>
            <a:spLocks noGrp="1"/>
          </p:cNvSpPr>
          <p:nvPr>
            <p:ph type="sldNum" sz="quarter" idx="12"/>
          </p:nvPr>
        </p:nvSpPr>
        <p:spPr>
          <a:noFill/>
          <a:ln>
            <a:miter lim="800000"/>
            <a:headEnd/>
            <a:tailEnd/>
          </a:ln>
        </p:spPr>
        <p:txBody>
          <a:bodyPr/>
          <a:lstStyle/>
          <a:p>
            <a:fld id="{CBD007A2-BA3E-4D77-94BC-5A1F73122EAA}" type="slidenum">
              <a:rPr lang="en-US" smtClean="0"/>
              <a:pPr/>
              <a:t>42</a:t>
            </a:fld>
            <a:endParaRPr lang="en-US" smtClean="0"/>
          </a:p>
        </p:txBody>
      </p:sp>
      <p:sp>
        <p:nvSpPr>
          <p:cNvPr id="47108" name="Rectangle 1026"/>
          <p:cNvSpPr>
            <a:spLocks noGrp="1" noChangeArrowheads="1"/>
          </p:cNvSpPr>
          <p:nvPr>
            <p:ph type="title" idx="4294967295"/>
          </p:nvPr>
        </p:nvSpPr>
        <p:spPr>
          <a:xfrm>
            <a:off x="0" y="274638"/>
            <a:ext cx="8229600" cy="1143000"/>
          </a:xfrm>
        </p:spPr>
        <p:txBody>
          <a:bodyPr/>
          <a:lstStyle/>
          <a:p>
            <a:pPr eaLnBrk="1" hangingPunct="1"/>
            <a:r>
              <a:rPr lang="en-US" smtClean="0"/>
              <a:t>Steps to Take to Get Out from Under Excessive Debt</a:t>
            </a:r>
          </a:p>
        </p:txBody>
      </p:sp>
      <p:sp>
        <p:nvSpPr>
          <p:cNvPr id="47109" name="Rectangle 1027"/>
          <p:cNvSpPr>
            <a:spLocks noGrp="1" noChangeArrowheads="1"/>
          </p:cNvSpPr>
          <p:nvPr>
            <p:ph type="body" idx="4294967295"/>
          </p:nvPr>
        </p:nvSpPr>
        <p:spPr>
          <a:xfrm>
            <a:off x="914400" y="2057400"/>
            <a:ext cx="7467600" cy="3810000"/>
          </a:xfrm>
        </p:spPr>
        <p:txBody>
          <a:bodyPr/>
          <a:lstStyle/>
          <a:p>
            <a:pPr marL="609600" indent="-609600" eaLnBrk="1" hangingPunct="1"/>
            <a:r>
              <a:rPr lang="en-US" dirty="0" smtClean="0"/>
              <a:t>Determine your account balances and the payments required.</a:t>
            </a:r>
          </a:p>
          <a:p>
            <a:pPr marL="609600" indent="-609600" eaLnBrk="1" hangingPunct="1"/>
            <a:r>
              <a:rPr lang="en-US" dirty="0" smtClean="0"/>
              <a:t>Focus your budget on debt reduction.</a:t>
            </a:r>
          </a:p>
          <a:p>
            <a:pPr marL="609600" indent="-609600" eaLnBrk="1" hangingPunct="1"/>
            <a:r>
              <a:rPr lang="en-US" dirty="0" smtClean="0"/>
              <a:t>Contact your creditors.</a:t>
            </a:r>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8131" name="Slide Number Placeholder 3"/>
          <p:cNvSpPr>
            <a:spLocks noGrp="1"/>
          </p:cNvSpPr>
          <p:nvPr>
            <p:ph type="sldNum" sz="quarter" idx="12"/>
          </p:nvPr>
        </p:nvSpPr>
        <p:spPr>
          <a:noFill/>
          <a:ln>
            <a:miter lim="800000"/>
            <a:headEnd/>
            <a:tailEnd/>
          </a:ln>
        </p:spPr>
        <p:txBody>
          <a:bodyPr/>
          <a:lstStyle/>
          <a:p>
            <a:fld id="{58420BB6-2088-4D83-B271-32296170BD11}" type="slidenum">
              <a:rPr lang="en-US" smtClean="0"/>
              <a:pPr/>
              <a:t>43</a:t>
            </a:fld>
            <a:endParaRPr lang="en-US" smtClean="0"/>
          </a:p>
        </p:txBody>
      </p:sp>
      <p:sp>
        <p:nvSpPr>
          <p:cNvPr id="48132" name="Rectangle 2"/>
          <p:cNvSpPr>
            <a:spLocks noGrp="1" noChangeArrowheads="1"/>
          </p:cNvSpPr>
          <p:nvPr>
            <p:ph type="title" idx="4294967295"/>
          </p:nvPr>
        </p:nvSpPr>
        <p:spPr>
          <a:xfrm>
            <a:off x="0" y="274638"/>
            <a:ext cx="8229600" cy="1143000"/>
          </a:xfrm>
        </p:spPr>
        <p:txBody>
          <a:bodyPr/>
          <a:lstStyle/>
          <a:p>
            <a:pPr eaLnBrk="1" hangingPunct="1"/>
            <a:r>
              <a:rPr lang="en-US" smtClean="0"/>
              <a:t>Steps to Take to Get Out from Under Excessive Debt</a:t>
            </a:r>
          </a:p>
        </p:txBody>
      </p:sp>
      <p:sp>
        <p:nvSpPr>
          <p:cNvPr id="48133" name="Rectangle 3"/>
          <p:cNvSpPr>
            <a:spLocks noGrp="1" noChangeArrowheads="1"/>
          </p:cNvSpPr>
          <p:nvPr>
            <p:ph type="body" idx="4294967295"/>
          </p:nvPr>
        </p:nvSpPr>
        <p:spPr>
          <a:xfrm>
            <a:off x="762000" y="2057400"/>
            <a:ext cx="7467600" cy="3886200"/>
          </a:xfrm>
        </p:spPr>
        <p:txBody>
          <a:bodyPr/>
          <a:lstStyle/>
          <a:p>
            <a:pPr eaLnBrk="1" hangingPunct="1"/>
            <a:r>
              <a:rPr lang="en-US" dirty="0" smtClean="0"/>
              <a:t>Take on no new credit.</a:t>
            </a:r>
          </a:p>
          <a:p>
            <a:pPr eaLnBrk="1" hangingPunct="1"/>
            <a:r>
              <a:rPr lang="en-US" dirty="0" smtClean="0"/>
              <a:t>Refinance.</a:t>
            </a:r>
          </a:p>
          <a:p>
            <a:pPr eaLnBrk="1" hangingPunct="1"/>
            <a:r>
              <a:rPr lang="en-US" dirty="0" smtClean="0"/>
              <a:t>Avoid bad help.</a:t>
            </a:r>
          </a:p>
          <a:p>
            <a:pPr eaLnBrk="1" hangingPunct="1"/>
            <a:r>
              <a:rPr lang="en-US" dirty="0" smtClean="0"/>
              <a:t>Find good help.</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49155" name="Slide Number Placeholder 3"/>
          <p:cNvSpPr>
            <a:spLocks noGrp="1"/>
          </p:cNvSpPr>
          <p:nvPr>
            <p:ph type="sldNum" sz="quarter" idx="12"/>
          </p:nvPr>
        </p:nvSpPr>
        <p:spPr>
          <a:noFill/>
          <a:ln>
            <a:miter lim="800000"/>
            <a:headEnd/>
            <a:tailEnd/>
          </a:ln>
        </p:spPr>
        <p:txBody>
          <a:bodyPr/>
          <a:lstStyle/>
          <a:p>
            <a:fld id="{D89F0A3D-4B04-4718-B6C0-D1B1D986CD7E}" type="slidenum">
              <a:rPr lang="en-US" smtClean="0"/>
              <a:pPr/>
              <a:t>44</a:t>
            </a:fld>
            <a:endParaRPr lang="en-US" smtClean="0"/>
          </a:p>
        </p:txBody>
      </p:sp>
      <p:sp>
        <p:nvSpPr>
          <p:cNvPr id="49156" name="Rectangle 2050"/>
          <p:cNvSpPr>
            <a:spLocks noGrp="1" noChangeArrowheads="1"/>
          </p:cNvSpPr>
          <p:nvPr>
            <p:ph type="title" idx="4294967295"/>
          </p:nvPr>
        </p:nvSpPr>
        <p:spPr>
          <a:xfrm>
            <a:off x="0" y="274638"/>
            <a:ext cx="8229600" cy="1143000"/>
          </a:xfrm>
        </p:spPr>
        <p:txBody>
          <a:bodyPr/>
          <a:lstStyle/>
          <a:p>
            <a:pPr eaLnBrk="1" hangingPunct="1"/>
            <a:r>
              <a:rPr lang="en-US" smtClean="0"/>
              <a:t>Bankruptcy</a:t>
            </a:r>
          </a:p>
        </p:txBody>
      </p:sp>
      <p:sp>
        <p:nvSpPr>
          <p:cNvPr id="49157" name="Rectangle 2051"/>
          <p:cNvSpPr>
            <a:spLocks noGrp="1" noChangeArrowheads="1"/>
          </p:cNvSpPr>
          <p:nvPr>
            <p:ph type="body" idx="4294967295"/>
          </p:nvPr>
        </p:nvSpPr>
        <p:spPr>
          <a:xfrm>
            <a:off x="914400" y="1752600"/>
            <a:ext cx="7391400" cy="4038600"/>
          </a:xfrm>
        </p:spPr>
        <p:txBody>
          <a:bodyPr/>
          <a:lstStyle/>
          <a:p>
            <a:pPr eaLnBrk="1" hangingPunct="1"/>
            <a:r>
              <a:rPr lang="en-US" b="1" dirty="0" smtClean="0"/>
              <a:t>Bankruptcy </a:t>
            </a:r>
            <a:r>
              <a:rPr lang="en-US" dirty="0" smtClean="0"/>
              <a:t>is a last resort.</a:t>
            </a:r>
          </a:p>
          <a:p>
            <a:pPr eaLnBrk="1" hangingPunct="1">
              <a:buFontTx/>
              <a:buNone/>
            </a:pPr>
            <a:endParaRPr lang="en-US" b="1" dirty="0" smtClean="0"/>
          </a:p>
          <a:p>
            <a:pPr eaLnBrk="1" hangingPunct="1"/>
            <a:r>
              <a:rPr lang="en-US" dirty="0" smtClean="0"/>
              <a:t>After bankruptcy all or a portion of your debts are </a:t>
            </a:r>
            <a:r>
              <a:rPr lang="en-US" b="1" dirty="0" smtClean="0"/>
              <a:t>discharged </a:t>
            </a:r>
            <a:r>
              <a:rPr lang="en-US" dirty="0" smtClean="0"/>
              <a:t>depending on the type of bankruptcy you obtain.</a:t>
            </a:r>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0179" name="Slide Number Placeholder 3"/>
          <p:cNvSpPr>
            <a:spLocks noGrp="1"/>
          </p:cNvSpPr>
          <p:nvPr>
            <p:ph type="sldNum" sz="quarter" idx="12"/>
          </p:nvPr>
        </p:nvSpPr>
        <p:spPr>
          <a:noFill/>
          <a:ln>
            <a:miter lim="800000"/>
            <a:headEnd/>
            <a:tailEnd/>
          </a:ln>
        </p:spPr>
        <p:txBody>
          <a:bodyPr/>
          <a:lstStyle/>
          <a:p>
            <a:fld id="{95BB2F71-474C-4219-92AB-CECF8031DAEA}" type="slidenum">
              <a:rPr lang="en-US" smtClean="0"/>
              <a:pPr/>
              <a:t>45</a:t>
            </a:fld>
            <a:endParaRPr lang="en-US" smtClean="0"/>
          </a:p>
        </p:txBody>
      </p:sp>
      <p:sp>
        <p:nvSpPr>
          <p:cNvPr id="50180" name="Rectangle 2"/>
          <p:cNvSpPr>
            <a:spLocks noGrp="1" noChangeArrowheads="1"/>
          </p:cNvSpPr>
          <p:nvPr>
            <p:ph type="title" idx="4294967295"/>
          </p:nvPr>
        </p:nvSpPr>
        <p:spPr>
          <a:xfrm>
            <a:off x="0" y="274638"/>
            <a:ext cx="8229600" cy="1143000"/>
          </a:xfrm>
        </p:spPr>
        <p:txBody>
          <a:bodyPr/>
          <a:lstStyle/>
          <a:p>
            <a:pPr eaLnBrk="1" hangingPunct="1"/>
            <a:r>
              <a:rPr lang="en-US" smtClean="0"/>
              <a:t>Bankruptcy</a:t>
            </a:r>
          </a:p>
        </p:txBody>
      </p:sp>
      <p:sp>
        <p:nvSpPr>
          <p:cNvPr id="50181" name="Rectangle 3"/>
          <p:cNvSpPr>
            <a:spLocks noGrp="1" noChangeArrowheads="1"/>
          </p:cNvSpPr>
          <p:nvPr>
            <p:ph type="body" idx="4294967295"/>
          </p:nvPr>
        </p:nvSpPr>
        <p:spPr>
          <a:xfrm>
            <a:off x="838200" y="1752600"/>
            <a:ext cx="7391400" cy="4114800"/>
          </a:xfrm>
        </p:spPr>
        <p:txBody>
          <a:bodyPr/>
          <a:lstStyle/>
          <a:p>
            <a:pPr eaLnBrk="1" hangingPunct="1"/>
            <a:r>
              <a:rPr lang="en-US" b="1" dirty="0" smtClean="0"/>
              <a:t>Chapter 13 of the Bankruptcy Act</a:t>
            </a:r>
            <a:r>
              <a:rPr lang="en-US" dirty="0" smtClean="0"/>
              <a:t>: Wage earner or regular income plan whereby a portion of your debts are repaid over 3-5 years.</a:t>
            </a:r>
          </a:p>
          <a:p>
            <a:pPr lvl="1" eaLnBrk="1" hangingPunct="1"/>
            <a:endParaRPr lang="en-US" b="1" dirty="0" smtClean="0"/>
          </a:p>
        </p:txBody>
      </p:sp>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1203" name="Slide Number Placeholder 3"/>
          <p:cNvSpPr>
            <a:spLocks noGrp="1"/>
          </p:cNvSpPr>
          <p:nvPr>
            <p:ph type="sldNum" sz="quarter" idx="12"/>
          </p:nvPr>
        </p:nvSpPr>
        <p:spPr>
          <a:noFill/>
          <a:ln>
            <a:miter lim="800000"/>
            <a:headEnd/>
            <a:tailEnd/>
          </a:ln>
        </p:spPr>
        <p:txBody>
          <a:bodyPr/>
          <a:lstStyle/>
          <a:p>
            <a:fld id="{DD4D331A-F6E8-4872-B425-A55C68EB8A13}" type="slidenum">
              <a:rPr lang="en-US" smtClean="0"/>
              <a:pPr/>
              <a:t>46</a:t>
            </a:fld>
            <a:endParaRPr lang="en-US" smtClean="0"/>
          </a:p>
        </p:txBody>
      </p:sp>
      <p:sp>
        <p:nvSpPr>
          <p:cNvPr id="51204" name="Rectangle 2"/>
          <p:cNvSpPr>
            <a:spLocks noGrp="1" noChangeArrowheads="1"/>
          </p:cNvSpPr>
          <p:nvPr>
            <p:ph type="title" idx="4294967295"/>
          </p:nvPr>
        </p:nvSpPr>
        <p:spPr>
          <a:xfrm>
            <a:off x="0" y="274638"/>
            <a:ext cx="8229600" cy="1143000"/>
          </a:xfrm>
        </p:spPr>
        <p:txBody>
          <a:bodyPr/>
          <a:lstStyle/>
          <a:p>
            <a:pPr eaLnBrk="1" hangingPunct="1"/>
            <a:r>
              <a:rPr lang="en-US" smtClean="0"/>
              <a:t>Bankruptcy</a:t>
            </a:r>
          </a:p>
        </p:txBody>
      </p:sp>
      <p:sp>
        <p:nvSpPr>
          <p:cNvPr id="51205" name="Rectangle 3"/>
          <p:cNvSpPr>
            <a:spLocks noGrp="1" noChangeArrowheads="1"/>
          </p:cNvSpPr>
          <p:nvPr>
            <p:ph type="body" idx="4294967295"/>
          </p:nvPr>
        </p:nvSpPr>
        <p:spPr>
          <a:xfrm>
            <a:off x="609600" y="1981200"/>
            <a:ext cx="7924800" cy="3505200"/>
          </a:xfrm>
        </p:spPr>
        <p:txBody>
          <a:bodyPr/>
          <a:lstStyle/>
          <a:p>
            <a:pPr eaLnBrk="1" hangingPunct="1"/>
            <a:endParaRPr lang="en-US" b="1" dirty="0" smtClean="0"/>
          </a:p>
          <a:p>
            <a:pPr eaLnBrk="1" hangingPunct="1"/>
            <a:r>
              <a:rPr lang="en-US" b="1" dirty="0" smtClean="0"/>
              <a:t>Chapter 7 of the Bankruptcy Act</a:t>
            </a:r>
            <a:r>
              <a:rPr lang="en-US" dirty="0" smtClean="0"/>
              <a:t>: Straight bankruptcy whereby most of your assets are sold and applied to your debts.</a:t>
            </a:r>
            <a:endParaRPr lang="en-US" b="1" dirty="0" smtClean="0"/>
          </a:p>
        </p:txBody>
      </p:sp>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2227" name="Slide Number Placeholder 3"/>
          <p:cNvSpPr>
            <a:spLocks noGrp="1"/>
          </p:cNvSpPr>
          <p:nvPr>
            <p:ph type="sldNum" sz="quarter" idx="12"/>
          </p:nvPr>
        </p:nvSpPr>
        <p:spPr>
          <a:noFill/>
          <a:ln>
            <a:miter lim="800000"/>
            <a:headEnd/>
            <a:tailEnd/>
          </a:ln>
        </p:spPr>
        <p:txBody>
          <a:bodyPr/>
          <a:lstStyle/>
          <a:p>
            <a:fld id="{253DE66B-06D3-468A-8444-284745B6D277}" type="slidenum">
              <a:rPr lang="en-US" smtClean="0"/>
              <a:pPr/>
              <a:t>47</a:t>
            </a:fld>
            <a:endParaRPr lang="en-US" smtClean="0"/>
          </a:p>
        </p:txBody>
      </p:sp>
      <p:sp>
        <p:nvSpPr>
          <p:cNvPr id="52228" name="Title 1"/>
          <p:cNvSpPr>
            <a:spLocks noGrp="1"/>
          </p:cNvSpPr>
          <p:nvPr>
            <p:ph type="title" idx="4294967295"/>
          </p:nvPr>
        </p:nvSpPr>
        <p:spPr>
          <a:xfrm>
            <a:off x="0" y="274638"/>
            <a:ext cx="8229600" cy="1143000"/>
          </a:xfrm>
        </p:spPr>
        <p:txBody>
          <a:bodyPr/>
          <a:lstStyle/>
          <a:p>
            <a:pPr eaLnBrk="1" hangingPunct="1"/>
            <a:r>
              <a:rPr lang="en-US" smtClean="0"/>
              <a:t>Concept Check 6.5</a:t>
            </a:r>
          </a:p>
        </p:txBody>
      </p:sp>
      <p:sp>
        <p:nvSpPr>
          <p:cNvPr id="52229" name="Content Placeholder 2"/>
          <p:cNvSpPr>
            <a:spLocks noGrp="1"/>
          </p:cNvSpPr>
          <p:nvPr>
            <p:ph idx="4294967295"/>
          </p:nvPr>
        </p:nvSpPr>
        <p:spPr>
          <a:xfrm>
            <a:off x="762000" y="1828800"/>
            <a:ext cx="7467600" cy="3962400"/>
          </a:xfrm>
        </p:spPr>
        <p:txBody>
          <a:bodyPr/>
          <a:lstStyle/>
          <a:p>
            <a:pPr eaLnBrk="1" hangingPunct="1"/>
            <a:r>
              <a:rPr lang="en-US" dirty="0" smtClean="0"/>
              <a:t>Identify four signs of </a:t>
            </a:r>
            <a:r>
              <a:rPr lang="en-US" dirty="0" err="1" smtClean="0"/>
              <a:t>overindebtedness</a:t>
            </a:r>
            <a:r>
              <a:rPr lang="en-US" dirty="0" smtClean="0"/>
              <a:t>.</a:t>
            </a:r>
          </a:p>
          <a:p>
            <a:pPr eaLnBrk="1" hangingPunct="1"/>
            <a:endParaRPr lang="en-US" dirty="0" smtClean="0"/>
          </a:p>
          <a:p>
            <a:pPr eaLnBrk="1" hangingPunct="1"/>
            <a:r>
              <a:rPr lang="en-US" dirty="0" smtClean="0"/>
              <a:t>List the major provisions of the Fair Debt Collection Practices Act.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3251" name="Slide Number Placeholder 3"/>
          <p:cNvSpPr>
            <a:spLocks noGrp="1"/>
          </p:cNvSpPr>
          <p:nvPr>
            <p:ph type="sldNum" sz="quarter" idx="12"/>
          </p:nvPr>
        </p:nvSpPr>
        <p:spPr>
          <a:noFill/>
          <a:ln>
            <a:miter lim="800000"/>
            <a:headEnd/>
            <a:tailEnd/>
          </a:ln>
        </p:spPr>
        <p:txBody>
          <a:bodyPr/>
          <a:lstStyle/>
          <a:p>
            <a:fld id="{10B06F00-6E6F-491F-829B-8F605E13E02D}" type="slidenum">
              <a:rPr lang="en-US" smtClean="0"/>
              <a:pPr/>
              <a:t>48</a:t>
            </a:fld>
            <a:endParaRPr lang="en-US" smtClean="0"/>
          </a:p>
        </p:txBody>
      </p:sp>
      <p:sp>
        <p:nvSpPr>
          <p:cNvPr id="53252" name="Title 1"/>
          <p:cNvSpPr>
            <a:spLocks noGrp="1"/>
          </p:cNvSpPr>
          <p:nvPr>
            <p:ph type="title" idx="4294967295"/>
          </p:nvPr>
        </p:nvSpPr>
        <p:spPr>
          <a:xfrm>
            <a:off x="0" y="274638"/>
            <a:ext cx="8229600" cy="1143000"/>
          </a:xfrm>
        </p:spPr>
        <p:txBody>
          <a:bodyPr/>
          <a:lstStyle/>
          <a:p>
            <a:pPr eaLnBrk="1" hangingPunct="1"/>
            <a:r>
              <a:rPr lang="en-US" smtClean="0"/>
              <a:t>Concept Check 6.5</a:t>
            </a:r>
          </a:p>
        </p:txBody>
      </p:sp>
      <p:sp>
        <p:nvSpPr>
          <p:cNvPr id="53253" name="Content Placeholder 2"/>
          <p:cNvSpPr>
            <a:spLocks noGrp="1"/>
          </p:cNvSpPr>
          <p:nvPr>
            <p:ph idx="4294967295"/>
          </p:nvPr>
        </p:nvSpPr>
        <p:spPr>
          <a:xfrm>
            <a:off x="762000" y="1752600"/>
            <a:ext cx="7467600" cy="4114800"/>
          </a:xfrm>
        </p:spPr>
        <p:txBody>
          <a:bodyPr/>
          <a:lstStyle/>
          <a:p>
            <a:pPr eaLnBrk="1" hangingPunct="1"/>
            <a:r>
              <a:rPr lang="en-US" dirty="0" smtClean="0"/>
              <a:t>What services are provided by a credit counseling agency and how might a debt management plan work to provide relief for someone who is having debt problems?</a:t>
            </a:r>
          </a:p>
          <a:p>
            <a:pPr eaLnBrk="1" hangingPunct="1"/>
            <a:endParaRPr lang="en-US"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4275" name="Slide Number Placeholder 3"/>
          <p:cNvSpPr>
            <a:spLocks noGrp="1"/>
          </p:cNvSpPr>
          <p:nvPr>
            <p:ph type="sldNum" sz="quarter" idx="12"/>
          </p:nvPr>
        </p:nvSpPr>
        <p:spPr>
          <a:noFill/>
          <a:ln>
            <a:miter lim="800000"/>
            <a:headEnd/>
            <a:tailEnd/>
          </a:ln>
        </p:spPr>
        <p:txBody>
          <a:bodyPr/>
          <a:lstStyle/>
          <a:p>
            <a:fld id="{B06D9C7F-B0BD-45FF-88AB-081D86955B11}" type="slidenum">
              <a:rPr lang="en-US" smtClean="0"/>
              <a:pPr/>
              <a:t>49</a:t>
            </a:fld>
            <a:endParaRPr lang="en-US" smtClean="0"/>
          </a:p>
        </p:txBody>
      </p:sp>
      <p:sp>
        <p:nvSpPr>
          <p:cNvPr id="54276" name="Title 1"/>
          <p:cNvSpPr>
            <a:spLocks noGrp="1"/>
          </p:cNvSpPr>
          <p:nvPr>
            <p:ph type="title" idx="4294967295"/>
          </p:nvPr>
        </p:nvSpPr>
        <p:spPr>
          <a:xfrm>
            <a:off x="0" y="274638"/>
            <a:ext cx="8229600" cy="1143000"/>
          </a:xfrm>
        </p:spPr>
        <p:txBody>
          <a:bodyPr/>
          <a:lstStyle/>
          <a:p>
            <a:pPr eaLnBrk="1" hangingPunct="1"/>
            <a:r>
              <a:rPr lang="en-US" smtClean="0"/>
              <a:t>Concept Check 6.5</a:t>
            </a:r>
          </a:p>
        </p:txBody>
      </p:sp>
      <p:sp>
        <p:nvSpPr>
          <p:cNvPr id="54277" name="Content Placeholder 2"/>
          <p:cNvSpPr>
            <a:spLocks noGrp="1"/>
          </p:cNvSpPr>
          <p:nvPr>
            <p:ph idx="4294967295"/>
          </p:nvPr>
        </p:nvSpPr>
        <p:spPr>
          <a:xfrm>
            <a:off x="914400" y="1676400"/>
            <a:ext cx="7467600" cy="4114800"/>
          </a:xfrm>
        </p:spPr>
        <p:txBody>
          <a:bodyPr/>
          <a:lstStyle/>
          <a:p>
            <a:pPr eaLnBrk="1" hangingPunct="1"/>
            <a:r>
              <a:rPr lang="en-US" dirty="0" smtClean="0"/>
              <a:t>Distinguish between Chapter 7 and Chapter 13 bankruptcy and explain who might be forced to use Chapter 13 rather than Chapter 7.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9219" name="Slide Number Placeholder 3"/>
          <p:cNvSpPr>
            <a:spLocks noGrp="1"/>
          </p:cNvSpPr>
          <p:nvPr>
            <p:ph type="sldNum" sz="quarter" idx="12"/>
          </p:nvPr>
        </p:nvSpPr>
        <p:spPr>
          <a:noFill/>
          <a:ln>
            <a:miter lim="800000"/>
            <a:headEnd/>
            <a:tailEnd/>
          </a:ln>
        </p:spPr>
        <p:txBody>
          <a:bodyPr/>
          <a:lstStyle/>
          <a:p>
            <a:fld id="{208130B2-E82F-4698-8010-CC16C2146A0A}" type="slidenum">
              <a:rPr lang="en-US" smtClean="0"/>
              <a:pPr/>
              <a:t>5</a:t>
            </a:fld>
            <a:endParaRPr lang="en-US" smtClean="0"/>
          </a:p>
        </p:txBody>
      </p:sp>
      <p:sp>
        <p:nvSpPr>
          <p:cNvPr id="9220" name="Rectangle 4"/>
          <p:cNvSpPr>
            <a:spLocks noGrp="1" noChangeArrowheads="1"/>
          </p:cNvSpPr>
          <p:nvPr>
            <p:ph type="title" idx="4294967295"/>
          </p:nvPr>
        </p:nvSpPr>
        <p:spPr>
          <a:xfrm>
            <a:off x="0" y="274638"/>
            <a:ext cx="8229600" cy="1143000"/>
          </a:xfrm>
        </p:spPr>
        <p:txBody>
          <a:bodyPr/>
          <a:lstStyle/>
          <a:p>
            <a:pPr eaLnBrk="1" hangingPunct="1"/>
            <a:r>
              <a:rPr lang="en-US" smtClean="0"/>
              <a:t>Learning Objective #1</a:t>
            </a:r>
          </a:p>
        </p:txBody>
      </p:sp>
      <p:sp>
        <p:nvSpPr>
          <p:cNvPr id="9221" name="Rectangle 5"/>
          <p:cNvSpPr>
            <a:spLocks noGrp="1" noChangeArrowheads="1"/>
          </p:cNvSpPr>
          <p:nvPr>
            <p:ph type="body" idx="4294967295"/>
          </p:nvPr>
        </p:nvSpPr>
        <p:spPr>
          <a:xfrm>
            <a:off x="762000" y="1600200"/>
            <a:ext cx="7239000" cy="4343400"/>
          </a:xfrm>
        </p:spPr>
        <p:txBody>
          <a:bodyPr/>
          <a:lstStyle/>
          <a:p>
            <a:pPr marL="609600" indent="-609600" eaLnBrk="1" hangingPunct="1">
              <a:buFontTx/>
              <a:buNone/>
            </a:pPr>
            <a:r>
              <a:rPr lang="en-US" b="1" dirty="0" smtClean="0"/>
              <a:t>	</a:t>
            </a:r>
          </a:p>
          <a:p>
            <a:pPr marL="609600" indent="-609600" eaLnBrk="1" hangingPunct="1">
              <a:buFontTx/>
              <a:buNone/>
            </a:pPr>
            <a:endParaRPr lang="en-US" b="1" dirty="0" smtClean="0"/>
          </a:p>
          <a:p>
            <a:pPr marL="609600" indent="-609600" eaLnBrk="1" hangingPunct="1">
              <a:buFontTx/>
              <a:buNone/>
            </a:pPr>
            <a:r>
              <a:rPr lang="en-US" b="1" dirty="0" smtClean="0"/>
              <a:t>	Explain</a:t>
            </a:r>
            <a:r>
              <a:rPr lang="en-US" dirty="0" smtClean="0"/>
              <a:t> reasons for and against using credit.</a:t>
            </a:r>
          </a:p>
          <a:p>
            <a:pPr marL="609600" indent="-609600" eaLnBrk="1" hangingPunct="1">
              <a:buFontTx/>
              <a:buAutoNum type="arabicPeriod"/>
            </a:pPr>
            <a:endParaRPr lang="en-US" dirty="0" smtClean="0"/>
          </a:p>
        </p:txBody>
      </p:sp>
    </p:spTree>
  </p:cSld>
  <p:clrMapOvr>
    <a:masterClrMapping/>
  </p:clrMapOvr>
  <p:transition spd="med">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5299" name="Slide Number Placeholder 3"/>
          <p:cNvSpPr>
            <a:spLocks noGrp="1"/>
          </p:cNvSpPr>
          <p:nvPr>
            <p:ph type="sldNum" sz="quarter" idx="12"/>
          </p:nvPr>
        </p:nvSpPr>
        <p:spPr>
          <a:noFill/>
          <a:ln>
            <a:miter lim="800000"/>
            <a:headEnd/>
            <a:tailEnd/>
          </a:ln>
        </p:spPr>
        <p:txBody>
          <a:bodyPr/>
          <a:lstStyle/>
          <a:p>
            <a:fld id="{B41A4BD0-B85B-4156-BA58-2D87D504361D}" type="slidenum">
              <a:rPr lang="en-US" smtClean="0"/>
              <a:pPr/>
              <a:t>50</a:t>
            </a:fld>
            <a:endParaRPr lang="en-US" smtClean="0"/>
          </a:p>
        </p:txBody>
      </p:sp>
      <p:sp>
        <p:nvSpPr>
          <p:cNvPr id="55300" name="Rectangle 1026"/>
          <p:cNvSpPr>
            <a:spLocks noGrp="1" noChangeArrowheads="1"/>
          </p:cNvSpPr>
          <p:nvPr>
            <p:ph type="title" idx="4294967295"/>
          </p:nvPr>
        </p:nvSpPr>
        <p:spPr>
          <a:xfrm>
            <a:off x="0" y="457200"/>
            <a:ext cx="9144000" cy="1752600"/>
          </a:xfrm>
        </p:spPr>
        <p:txBody>
          <a:bodyPr/>
          <a:lstStyle/>
          <a:p>
            <a:pPr eaLnBrk="1" hangingPunct="1"/>
            <a:r>
              <a:rPr lang="en-US" dirty="0" smtClean="0"/>
              <a:t>Worst Financial Blunders in Building and Maintaining Good Credit</a:t>
            </a:r>
          </a:p>
        </p:txBody>
      </p:sp>
      <p:sp>
        <p:nvSpPr>
          <p:cNvPr id="55301" name="Rectangle 1027"/>
          <p:cNvSpPr>
            <a:spLocks noGrp="1" noChangeArrowheads="1"/>
          </p:cNvSpPr>
          <p:nvPr>
            <p:ph type="body" idx="4294967295"/>
          </p:nvPr>
        </p:nvSpPr>
        <p:spPr>
          <a:xfrm>
            <a:off x="762000" y="2743200"/>
            <a:ext cx="7924800" cy="3200400"/>
          </a:xfrm>
        </p:spPr>
        <p:txBody>
          <a:bodyPr/>
          <a:lstStyle/>
          <a:p>
            <a:pPr marL="0" indent="0" eaLnBrk="1" hangingPunct="1">
              <a:buFontTx/>
              <a:buNone/>
              <a:tabLst>
                <a:tab pos="796925" algn="l"/>
              </a:tabLst>
            </a:pPr>
            <a:r>
              <a:rPr lang="en-US" dirty="0" smtClean="0">
                <a:ea typeface="Times"/>
                <a:cs typeface="Times"/>
              </a:rPr>
              <a:t>Based on others’ financial woes, you will make mistakes in personal finance when you:</a:t>
            </a:r>
            <a:endParaRPr lang="en-US" dirty="0" smtClean="0"/>
          </a:p>
          <a:p>
            <a:pPr marL="114300" lvl="1" indent="0" eaLnBrk="1" hangingPunct="1">
              <a:buFontTx/>
              <a:buNone/>
              <a:tabLst>
                <a:tab pos="796925" algn="l"/>
              </a:tabLst>
            </a:pPr>
            <a:r>
              <a:rPr lang="en-US" sz="3100" dirty="0" smtClean="0"/>
              <a:t>1.	Fail to regularly check the accuracy of your credit bureau files.</a:t>
            </a:r>
          </a:p>
          <a:p>
            <a:pPr marL="114300" lvl="1" indent="0" eaLnBrk="1" hangingPunct="1">
              <a:buFontTx/>
              <a:buNone/>
              <a:tabLst>
                <a:tab pos="796925" algn="l"/>
              </a:tabLst>
            </a:pPr>
            <a:endParaRPr lang="en-US" sz="3100" dirty="0" smtClean="0"/>
          </a:p>
          <a:p>
            <a:pPr marL="114300" lvl="1" indent="0" eaLnBrk="1" hangingPunct="1">
              <a:buFontTx/>
              <a:buNone/>
              <a:tabLst>
                <a:tab pos="796925" algn="l"/>
              </a:tabLst>
            </a:pPr>
            <a:endParaRPr lang="en-US" sz="3100" dirty="0" smtClean="0"/>
          </a:p>
        </p:txBody>
      </p:sp>
    </p:spTree>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6323" name="Slide Number Placeholder 3"/>
          <p:cNvSpPr>
            <a:spLocks noGrp="1"/>
          </p:cNvSpPr>
          <p:nvPr>
            <p:ph type="sldNum" sz="quarter" idx="12"/>
          </p:nvPr>
        </p:nvSpPr>
        <p:spPr>
          <a:noFill/>
          <a:ln>
            <a:miter lim="800000"/>
            <a:headEnd/>
            <a:tailEnd/>
          </a:ln>
        </p:spPr>
        <p:txBody>
          <a:bodyPr/>
          <a:lstStyle/>
          <a:p>
            <a:fld id="{3B06CAEB-2BE4-438B-9B86-907C47F543DE}" type="slidenum">
              <a:rPr lang="en-US" smtClean="0"/>
              <a:pPr/>
              <a:t>51</a:t>
            </a:fld>
            <a:endParaRPr lang="en-US" smtClean="0"/>
          </a:p>
        </p:txBody>
      </p:sp>
      <p:sp>
        <p:nvSpPr>
          <p:cNvPr id="56324" name="Rectangle 1026"/>
          <p:cNvSpPr>
            <a:spLocks noGrp="1" noChangeArrowheads="1"/>
          </p:cNvSpPr>
          <p:nvPr>
            <p:ph type="title" idx="4294967295"/>
          </p:nvPr>
        </p:nvSpPr>
        <p:spPr>
          <a:xfrm>
            <a:off x="0" y="457200"/>
            <a:ext cx="9144000" cy="1828800"/>
          </a:xfrm>
        </p:spPr>
        <p:txBody>
          <a:bodyPr/>
          <a:lstStyle/>
          <a:p>
            <a:pPr eaLnBrk="1" hangingPunct="1"/>
            <a:r>
              <a:rPr lang="en-US" dirty="0" smtClean="0"/>
              <a:t>Worst Financial Blunders in Building and Maintaining Good Credit</a:t>
            </a:r>
          </a:p>
        </p:txBody>
      </p:sp>
      <p:sp>
        <p:nvSpPr>
          <p:cNvPr id="56325" name="Rectangle 1027"/>
          <p:cNvSpPr>
            <a:spLocks noGrp="1" noChangeArrowheads="1"/>
          </p:cNvSpPr>
          <p:nvPr>
            <p:ph type="body" idx="4294967295"/>
          </p:nvPr>
        </p:nvSpPr>
        <p:spPr>
          <a:xfrm>
            <a:off x="762000" y="2514600"/>
            <a:ext cx="8001000" cy="3352800"/>
          </a:xfrm>
        </p:spPr>
        <p:txBody>
          <a:bodyPr/>
          <a:lstStyle/>
          <a:p>
            <a:pPr marL="114300" lvl="1" indent="0" eaLnBrk="1" hangingPunct="1">
              <a:buFontTx/>
              <a:buNone/>
              <a:tabLst>
                <a:tab pos="796925" algn="l"/>
              </a:tabLst>
            </a:pPr>
            <a:r>
              <a:rPr lang="en-US" sz="3100" dirty="0" smtClean="0"/>
              <a:t>2.	Let a lender’s willingness to grant credit be an indicator that you can afford to repay the debt.</a:t>
            </a:r>
          </a:p>
          <a:p>
            <a:pPr marL="114300" lvl="1" indent="0" eaLnBrk="1" hangingPunct="1">
              <a:buFontTx/>
              <a:buNone/>
              <a:tabLst>
                <a:tab pos="796925" algn="l"/>
              </a:tabLst>
            </a:pPr>
            <a:r>
              <a:rPr lang="en-US" sz="3100" dirty="0" smtClean="0"/>
              <a:t>3.	Pay more than 14 percent of your disposable income toward nonmortgage debt payments.</a:t>
            </a:r>
          </a:p>
          <a:p>
            <a:pPr marL="114300" lvl="1" indent="0" eaLnBrk="1" hangingPunct="1">
              <a:buFontTx/>
              <a:buNone/>
              <a:tabLst>
                <a:tab pos="796925" algn="l"/>
              </a:tabLst>
            </a:pPr>
            <a:endParaRPr lang="en-US" sz="3100" dirty="0" smtClean="0"/>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7347" name="Slide Number Placeholder 3"/>
          <p:cNvSpPr>
            <a:spLocks noGrp="1"/>
          </p:cNvSpPr>
          <p:nvPr>
            <p:ph type="sldNum" sz="quarter" idx="12"/>
          </p:nvPr>
        </p:nvSpPr>
        <p:spPr>
          <a:noFill/>
          <a:ln>
            <a:miter lim="800000"/>
            <a:headEnd/>
            <a:tailEnd/>
          </a:ln>
        </p:spPr>
        <p:txBody>
          <a:bodyPr/>
          <a:lstStyle/>
          <a:p>
            <a:fld id="{0578BA76-DBC0-475F-AF1A-F890C3952B1E}" type="slidenum">
              <a:rPr lang="en-US" smtClean="0"/>
              <a:pPr/>
              <a:t>52</a:t>
            </a:fld>
            <a:endParaRPr lang="en-US" smtClean="0"/>
          </a:p>
        </p:txBody>
      </p:sp>
      <p:sp>
        <p:nvSpPr>
          <p:cNvPr id="57348" name="Title 1"/>
          <p:cNvSpPr>
            <a:spLocks noGrp="1"/>
          </p:cNvSpPr>
          <p:nvPr>
            <p:ph type="title" idx="4294967295"/>
          </p:nvPr>
        </p:nvSpPr>
        <p:spPr>
          <a:xfrm>
            <a:off x="0" y="274638"/>
            <a:ext cx="8229600" cy="1143000"/>
          </a:xfrm>
        </p:spPr>
        <p:txBody>
          <a:bodyPr/>
          <a:lstStyle/>
          <a:p>
            <a:pPr eaLnBrk="1" hangingPunct="1"/>
            <a:r>
              <a:rPr lang="en-US" smtClean="0"/>
              <a:t>Do It NOW!</a:t>
            </a:r>
          </a:p>
        </p:txBody>
      </p:sp>
      <p:sp>
        <p:nvSpPr>
          <p:cNvPr id="57349" name="Content Placeholder 2"/>
          <p:cNvSpPr>
            <a:spLocks noGrp="1"/>
          </p:cNvSpPr>
          <p:nvPr>
            <p:ph idx="4294967295"/>
          </p:nvPr>
        </p:nvSpPr>
        <p:spPr>
          <a:xfrm>
            <a:off x="533400" y="1600200"/>
            <a:ext cx="8077200" cy="4495800"/>
          </a:xfrm>
        </p:spPr>
        <p:txBody>
          <a:bodyPr/>
          <a:lstStyle/>
          <a:p>
            <a:pPr marL="112713" indent="0" eaLnBrk="1" hangingPunct="1">
              <a:buFontTx/>
              <a:buNone/>
            </a:pPr>
            <a:r>
              <a:rPr lang="en-US" dirty="0" smtClean="0"/>
              <a:t>You know more about personal finance after reading this chapter, so get started right now by:</a:t>
            </a:r>
          </a:p>
          <a:p>
            <a:pPr marL="112713" indent="0" eaLnBrk="1" hangingPunct="1">
              <a:buFontTx/>
              <a:buNone/>
            </a:pPr>
            <a:r>
              <a:rPr lang="en-US" dirty="0" smtClean="0"/>
              <a:t>1.	Obtaining a free copy of your credit report (www.annualcreditreport.com) from one of the three national credit bureaus.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8371" name="Slide Number Placeholder 3"/>
          <p:cNvSpPr>
            <a:spLocks noGrp="1"/>
          </p:cNvSpPr>
          <p:nvPr>
            <p:ph type="sldNum" sz="quarter" idx="12"/>
          </p:nvPr>
        </p:nvSpPr>
        <p:spPr>
          <a:noFill/>
          <a:ln>
            <a:miter lim="800000"/>
            <a:headEnd/>
            <a:tailEnd/>
          </a:ln>
        </p:spPr>
        <p:txBody>
          <a:bodyPr/>
          <a:lstStyle/>
          <a:p>
            <a:fld id="{04C8CB63-DD86-40E6-A3C9-4EA31E299895}" type="slidenum">
              <a:rPr lang="en-US" smtClean="0"/>
              <a:pPr/>
              <a:t>53</a:t>
            </a:fld>
            <a:endParaRPr lang="en-US" smtClean="0"/>
          </a:p>
        </p:txBody>
      </p:sp>
      <p:sp>
        <p:nvSpPr>
          <p:cNvPr id="58372" name="Title 1"/>
          <p:cNvSpPr>
            <a:spLocks noGrp="1"/>
          </p:cNvSpPr>
          <p:nvPr>
            <p:ph type="title" idx="4294967295"/>
          </p:nvPr>
        </p:nvSpPr>
        <p:spPr>
          <a:xfrm>
            <a:off x="0" y="274638"/>
            <a:ext cx="8229600" cy="1143000"/>
          </a:xfrm>
        </p:spPr>
        <p:txBody>
          <a:bodyPr/>
          <a:lstStyle/>
          <a:p>
            <a:pPr eaLnBrk="1" hangingPunct="1"/>
            <a:r>
              <a:rPr lang="en-US" smtClean="0"/>
              <a:t>Do It NOW!</a:t>
            </a:r>
          </a:p>
        </p:txBody>
      </p:sp>
      <p:sp>
        <p:nvSpPr>
          <p:cNvPr id="58373" name="Content Placeholder 2"/>
          <p:cNvSpPr>
            <a:spLocks noGrp="1"/>
          </p:cNvSpPr>
          <p:nvPr>
            <p:ph idx="4294967295"/>
          </p:nvPr>
        </p:nvSpPr>
        <p:spPr>
          <a:xfrm>
            <a:off x="762000" y="1600200"/>
            <a:ext cx="8001000" cy="4495800"/>
          </a:xfrm>
        </p:spPr>
        <p:txBody>
          <a:bodyPr/>
          <a:lstStyle/>
          <a:p>
            <a:pPr marL="169863" indent="0" eaLnBrk="1" hangingPunct="1">
              <a:buFontTx/>
              <a:buNone/>
            </a:pPr>
            <a:r>
              <a:rPr lang="en-US" dirty="0" smtClean="0"/>
              <a:t>2.	Confirming the accuracy of the report and, if there are errors or omissions, challenging them with all three bureaus.</a:t>
            </a:r>
          </a:p>
          <a:p>
            <a:pPr marL="169863" indent="0" eaLnBrk="1" hangingPunct="1">
              <a:buFontTx/>
              <a:buNone/>
            </a:pPr>
            <a:r>
              <a:rPr lang="en-US" dirty="0" smtClean="0"/>
              <a:t>3.	Repeating steps two and three every four months staggering the bureaus to ensure that each request is free.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59395" name="Slide Number Placeholder 3"/>
          <p:cNvSpPr>
            <a:spLocks noGrp="1"/>
          </p:cNvSpPr>
          <p:nvPr>
            <p:ph type="sldNum" sz="quarter" idx="12"/>
          </p:nvPr>
        </p:nvSpPr>
        <p:spPr>
          <a:noFill/>
          <a:ln>
            <a:miter lim="800000"/>
            <a:headEnd/>
            <a:tailEnd/>
          </a:ln>
        </p:spPr>
        <p:txBody>
          <a:bodyPr/>
          <a:lstStyle/>
          <a:p>
            <a:fld id="{573E20EC-4F16-41EE-916D-21EB53A6A0D8}" type="slidenum">
              <a:rPr lang="en-US" smtClean="0"/>
              <a:pPr/>
              <a:t>54</a:t>
            </a:fld>
            <a:endParaRPr lang="en-US" smtClean="0"/>
          </a:p>
        </p:txBody>
      </p:sp>
      <p:sp>
        <p:nvSpPr>
          <p:cNvPr id="59396" name="Rectangle 2"/>
          <p:cNvSpPr>
            <a:spLocks noGrp="1" noChangeArrowheads="1"/>
          </p:cNvSpPr>
          <p:nvPr>
            <p:ph type="title" idx="4294967295"/>
          </p:nvPr>
        </p:nvSpPr>
        <p:spPr>
          <a:xfrm>
            <a:off x="0" y="274638"/>
            <a:ext cx="8229600" cy="1143000"/>
          </a:xfrm>
        </p:spPr>
        <p:txBody>
          <a:bodyPr/>
          <a:lstStyle/>
          <a:p>
            <a:pPr eaLnBrk="1" hangingPunct="1"/>
            <a:r>
              <a:rPr lang="en-US" smtClean="0"/>
              <a:t>What Do You Recommend  Now?</a:t>
            </a:r>
          </a:p>
        </p:txBody>
      </p:sp>
      <p:sp>
        <p:nvSpPr>
          <p:cNvPr id="59397" name="Rectangle 3"/>
          <p:cNvSpPr>
            <a:spLocks noGrp="1" noChangeArrowheads="1"/>
          </p:cNvSpPr>
          <p:nvPr>
            <p:ph type="body" idx="4294967295"/>
          </p:nvPr>
        </p:nvSpPr>
        <p:spPr>
          <a:xfrm>
            <a:off x="762000" y="1828800"/>
            <a:ext cx="7467600" cy="3886200"/>
          </a:xfrm>
        </p:spPr>
        <p:txBody>
          <a:bodyPr/>
          <a:lstStyle/>
          <a:p>
            <a:pPr marL="0" indent="0" eaLnBrk="1" hangingPunct="1">
              <a:buFontTx/>
              <a:buNone/>
            </a:pPr>
            <a:r>
              <a:rPr lang="en-US" dirty="0" smtClean="0"/>
              <a:t>Now that you have read this chapter on building and maintaining good credit, what would you recommend Carrie </a:t>
            </a:r>
            <a:r>
              <a:rPr lang="en-US" dirty="0" err="1" smtClean="0"/>
              <a:t>Savarin</a:t>
            </a:r>
            <a:r>
              <a:rPr lang="en-US" dirty="0" smtClean="0"/>
              <a:t> regarding:</a:t>
            </a:r>
          </a:p>
          <a:p>
            <a:pPr marL="0" indent="0" eaLnBrk="1" hangingPunct="1">
              <a:buFontTx/>
              <a:buNone/>
            </a:pPr>
            <a:r>
              <a:rPr lang="en-US" dirty="0" smtClean="0"/>
              <a:t>1.	Factors she should consider regarding her ability to take on additional debt?</a:t>
            </a:r>
            <a:endParaRPr lang="en-US" sz="3600" dirty="0" smtClean="0"/>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60419" name="Slide Number Placeholder 3"/>
          <p:cNvSpPr>
            <a:spLocks noGrp="1"/>
          </p:cNvSpPr>
          <p:nvPr>
            <p:ph type="sldNum" sz="quarter" idx="12"/>
          </p:nvPr>
        </p:nvSpPr>
        <p:spPr>
          <a:noFill/>
          <a:ln>
            <a:miter lim="800000"/>
            <a:headEnd/>
            <a:tailEnd/>
          </a:ln>
        </p:spPr>
        <p:txBody>
          <a:bodyPr/>
          <a:lstStyle/>
          <a:p>
            <a:fld id="{0ACEA7D1-EDAC-49BE-B144-9559576809ED}" type="slidenum">
              <a:rPr lang="en-US" smtClean="0"/>
              <a:pPr/>
              <a:t>55</a:t>
            </a:fld>
            <a:endParaRPr lang="en-US" smtClean="0"/>
          </a:p>
        </p:txBody>
      </p:sp>
      <p:sp>
        <p:nvSpPr>
          <p:cNvPr id="60420" name="Rectangle 2"/>
          <p:cNvSpPr>
            <a:spLocks noGrp="1" noChangeArrowheads="1"/>
          </p:cNvSpPr>
          <p:nvPr>
            <p:ph type="title" idx="4294967295"/>
          </p:nvPr>
        </p:nvSpPr>
        <p:spPr>
          <a:xfrm>
            <a:off x="0" y="274638"/>
            <a:ext cx="8229600" cy="1143000"/>
          </a:xfrm>
        </p:spPr>
        <p:txBody>
          <a:bodyPr/>
          <a:lstStyle/>
          <a:p>
            <a:pPr eaLnBrk="1" hangingPunct="1"/>
            <a:r>
              <a:rPr lang="en-US" smtClean="0"/>
              <a:t>What Do You Recommend Now?</a:t>
            </a:r>
          </a:p>
        </p:txBody>
      </p:sp>
      <p:sp>
        <p:nvSpPr>
          <p:cNvPr id="60421" name="Rectangle 3"/>
          <p:cNvSpPr>
            <a:spLocks noGrp="1" noChangeArrowheads="1"/>
          </p:cNvSpPr>
          <p:nvPr>
            <p:ph type="body" idx="4294967295"/>
          </p:nvPr>
        </p:nvSpPr>
        <p:spPr>
          <a:xfrm>
            <a:off x="762000" y="1828800"/>
            <a:ext cx="7467600" cy="3886200"/>
          </a:xfrm>
        </p:spPr>
        <p:txBody>
          <a:bodyPr/>
          <a:lstStyle/>
          <a:p>
            <a:pPr marL="0" indent="0" eaLnBrk="1" hangingPunct="1">
              <a:buFontTx/>
              <a:buNone/>
            </a:pPr>
            <a:r>
              <a:rPr lang="en-US" dirty="0" smtClean="0"/>
              <a:t>2.	The impact of her current debt on her ability to obtain a loan to buy a vehicle?</a:t>
            </a:r>
          </a:p>
          <a:p>
            <a:pPr marL="0" indent="0" eaLnBrk="1" hangingPunct="1">
              <a:buFontTx/>
              <a:buNone/>
            </a:pPr>
            <a:r>
              <a:rPr lang="en-US" dirty="0" smtClean="0"/>
              <a:t>3.	Where she might obtain financing for a vehicle loan?</a:t>
            </a:r>
          </a:p>
          <a:p>
            <a:pPr marL="0" indent="0" eaLnBrk="1" hangingPunct="1">
              <a:buFontTx/>
              <a:buNone/>
            </a:pPr>
            <a:r>
              <a:rPr lang="en-US" dirty="0" smtClean="0"/>
              <a:t>4. The effect of taking on a loan on her overall financial planning?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0243" name="Slide Number Placeholder 3"/>
          <p:cNvSpPr>
            <a:spLocks noGrp="1"/>
          </p:cNvSpPr>
          <p:nvPr>
            <p:ph type="sldNum" sz="quarter" idx="12"/>
          </p:nvPr>
        </p:nvSpPr>
        <p:spPr>
          <a:noFill/>
          <a:ln>
            <a:miter lim="800000"/>
            <a:headEnd/>
            <a:tailEnd/>
          </a:ln>
        </p:spPr>
        <p:txBody>
          <a:bodyPr/>
          <a:lstStyle/>
          <a:p>
            <a:fld id="{3785082F-7E64-48A8-B591-EC69764C6182}" type="slidenum">
              <a:rPr lang="en-US" smtClean="0"/>
              <a:pPr/>
              <a:t>6</a:t>
            </a:fld>
            <a:endParaRPr lang="en-US" smtClean="0"/>
          </a:p>
        </p:txBody>
      </p:sp>
      <p:sp>
        <p:nvSpPr>
          <p:cNvPr id="10244" name="Rectangle 4"/>
          <p:cNvSpPr>
            <a:spLocks noGrp="1" noChangeArrowheads="1"/>
          </p:cNvSpPr>
          <p:nvPr>
            <p:ph type="title" idx="4294967295"/>
          </p:nvPr>
        </p:nvSpPr>
        <p:spPr>
          <a:xfrm>
            <a:off x="0" y="274638"/>
            <a:ext cx="8229600" cy="1143000"/>
          </a:xfrm>
        </p:spPr>
        <p:txBody>
          <a:bodyPr/>
          <a:lstStyle/>
          <a:p>
            <a:pPr eaLnBrk="1" hangingPunct="1"/>
            <a:r>
              <a:rPr lang="en-US" smtClean="0"/>
              <a:t>Reasons For and Against Using Credit</a:t>
            </a:r>
          </a:p>
        </p:txBody>
      </p:sp>
      <p:sp>
        <p:nvSpPr>
          <p:cNvPr id="10245" name="Rectangle 5"/>
          <p:cNvSpPr>
            <a:spLocks noGrp="1" noChangeArrowheads="1"/>
          </p:cNvSpPr>
          <p:nvPr>
            <p:ph type="body" idx="4294967295"/>
          </p:nvPr>
        </p:nvSpPr>
        <p:spPr>
          <a:xfrm>
            <a:off x="228600" y="1600200"/>
            <a:ext cx="8229600" cy="4525963"/>
          </a:xfrm>
        </p:spPr>
        <p:txBody>
          <a:bodyPr/>
          <a:lstStyle/>
          <a:p>
            <a:pPr eaLnBrk="1" hangingPunct="1"/>
            <a:r>
              <a:rPr lang="en-US" smtClean="0"/>
              <a:t>Good uses of credit</a:t>
            </a:r>
            <a:r>
              <a:rPr lang="en-US" b="1" smtClean="0"/>
              <a:t> </a:t>
            </a:r>
            <a:r>
              <a:rPr lang="en-US" smtClean="0"/>
              <a:t>include </a:t>
            </a:r>
          </a:p>
          <a:p>
            <a:pPr lvl="1" eaLnBrk="1" hangingPunct="1"/>
            <a:r>
              <a:rPr lang="en-US" sz="3100" smtClean="0"/>
              <a:t>convenience, </a:t>
            </a:r>
          </a:p>
          <a:p>
            <a:pPr lvl="1" eaLnBrk="1" hangingPunct="1"/>
            <a:r>
              <a:rPr lang="en-US" sz="3100" smtClean="0"/>
              <a:t>emergencies, </a:t>
            </a:r>
          </a:p>
          <a:p>
            <a:pPr lvl="1" eaLnBrk="1" hangingPunct="1"/>
            <a:r>
              <a:rPr lang="en-US" sz="3100" smtClean="0"/>
              <a:t>reservations, </a:t>
            </a:r>
          </a:p>
          <a:p>
            <a:pPr lvl="1" eaLnBrk="1" hangingPunct="1"/>
            <a:r>
              <a:rPr lang="en-US" sz="3100" smtClean="0"/>
              <a:t>owning expensive items sooner,</a:t>
            </a:r>
          </a:p>
          <a:p>
            <a:pPr lvl="1" eaLnBrk="1" hangingPunct="1"/>
            <a:r>
              <a:rPr lang="en-US" sz="3100" smtClean="0"/>
              <a:t>taking advantage of free credit,</a:t>
            </a:r>
          </a:p>
          <a:p>
            <a:pPr lvl="1" eaLnBrk="1" hangingPunct="1"/>
            <a:r>
              <a:rPr lang="en-US" sz="3100" smtClean="0"/>
              <a:t>for protection against fraud,</a:t>
            </a:r>
          </a:p>
          <a:p>
            <a:pPr lvl="1" eaLnBrk="1" hangingPunct="1"/>
            <a:r>
              <a:rPr lang="en-US" sz="3100" smtClean="0"/>
              <a:t>to obtain an education.</a:t>
            </a:r>
            <a:endParaRPr lang="en-US" smtClean="0"/>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1267" name="Slide Number Placeholder 3"/>
          <p:cNvSpPr>
            <a:spLocks noGrp="1"/>
          </p:cNvSpPr>
          <p:nvPr>
            <p:ph type="sldNum" sz="quarter" idx="12"/>
          </p:nvPr>
        </p:nvSpPr>
        <p:spPr>
          <a:noFill/>
          <a:ln>
            <a:miter lim="800000"/>
            <a:headEnd/>
            <a:tailEnd/>
          </a:ln>
        </p:spPr>
        <p:txBody>
          <a:bodyPr/>
          <a:lstStyle/>
          <a:p>
            <a:fld id="{027B1ADA-E1EA-4CCA-88CB-BE23511A7426}" type="slidenum">
              <a:rPr lang="en-US" smtClean="0"/>
              <a:pPr/>
              <a:t>7</a:t>
            </a:fld>
            <a:endParaRPr lang="en-US" smtClean="0"/>
          </a:p>
        </p:txBody>
      </p:sp>
      <p:sp>
        <p:nvSpPr>
          <p:cNvPr id="11268" name="Rectangle 2"/>
          <p:cNvSpPr>
            <a:spLocks noGrp="1" noChangeArrowheads="1"/>
          </p:cNvSpPr>
          <p:nvPr>
            <p:ph type="title" idx="4294967295"/>
          </p:nvPr>
        </p:nvSpPr>
        <p:spPr>
          <a:xfrm>
            <a:off x="0" y="274638"/>
            <a:ext cx="8229600" cy="1143000"/>
          </a:xfrm>
        </p:spPr>
        <p:txBody>
          <a:bodyPr/>
          <a:lstStyle/>
          <a:p>
            <a:pPr eaLnBrk="1" hangingPunct="1"/>
            <a:r>
              <a:rPr lang="en-US" smtClean="0"/>
              <a:t>Reasons For and Against Using Credit</a:t>
            </a:r>
          </a:p>
        </p:txBody>
      </p:sp>
      <p:sp>
        <p:nvSpPr>
          <p:cNvPr id="11269" name="Rectangle 3"/>
          <p:cNvSpPr>
            <a:spLocks noGrp="1" noChangeArrowheads="1"/>
          </p:cNvSpPr>
          <p:nvPr>
            <p:ph type="body" idx="4294967295"/>
          </p:nvPr>
        </p:nvSpPr>
        <p:spPr>
          <a:xfrm>
            <a:off x="838200" y="1828800"/>
            <a:ext cx="7467600" cy="4114800"/>
          </a:xfrm>
        </p:spPr>
        <p:txBody>
          <a:bodyPr/>
          <a:lstStyle/>
          <a:p>
            <a:pPr eaLnBrk="1" hangingPunct="1"/>
            <a:r>
              <a:rPr lang="en-US" dirty="0" smtClean="0"/>
              <a:t>The downside of credit:</a:t>
            </a:r>
          </a:p>
          <a:p>
            <a:pPr lvl="1" eaLnBrk="1" hangingPunct="1"/>
            <a:r>
              <a:rPr lang="en-US" sz="3100" dirty="0" smtClean="0"/>
              <a:t>Use of credit reduces financial flexibility.</a:t>
            </a:r>
          </a:p>
          <a:p>
            <a:pPr lvl="1" eaLnBrk="1" hangingPunct="1"/>
            <a:r>
              <a:rPr lang="en-US" sz="3100" dirty="0" smtClean="0"/>
              <a:t>It Is tempting to overspend.</a:t>
            </a:r>
          </a:p>
          <a:p>
            <a:pPr lvl="1" eaLnBrk="1" hangingPunct="1"/>
            <a:r>
              <a:rPr lang="en-US" sz="3100" dirty="0" smtClean="0"/>
              <a:t>There’s a possibility of becoming “overstretched”.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2"/>
          <p:cNvSpPr>
            <a:spLocks noGrp="1"/>
          </p:cNvSpPr>
          <p:nvPr>
            <p:ph type="ftr" sz="quarter" idx="11"/>
          </p:nvPr>
        </p:nvSpPr>
        <p:spPr>
          <a:noFill/>
          <a:ln>
            <a:miter lim="800000"/>
            <a:headEnd/>
            <a:tailEnd/>
          </a:ln>
        </p:spPr>
        <p:txBody>
          <a:bodyPr/>
          <a:lstStyle/>
          <a:p>
            <a:r>
              <a:rPr lang="en-US" dirty="0" smtClean="0"/>
              <a:t>2012 Cengage Learning. All Rights Reserved. May not be copied, scanned, or duplicated, in whole or </a:t>
            </a:r>
            <a:r>
              <a:rPr lang="en-US" dirty="0" err="1" smtClean="0"/>
              <a:t>inpart</a:t>
            </a:r>
            <a:r>
              <a:rPr lang="en-US" dirty="0" smtClean="0"/>
              <a:t>, except for use as permitted in a license distributed with a certain product or service or on a password-protected website for classroom use. </a:t>
            </a:r>
          </a:p>
        </p:txBody>
      </p:sp>
      <p:sp>
        <p:nvSpPr>
          <p:cNvPr id="12291" name="Slide Number Placeholder 3"/>
          <p:cNvSpPr>
            <a:spLocks noGrp="1"/>
          </p:cNvSpPr>
          <p:nvPr>
            <p:ph type="sldNum" sz="quarter" idx="12"/>
          </p:nvPr>
        </p:nvSpPr>
        <p:spPr>
          <a:noFill/>
          <a:ln>
            <a:miter lim="800000"/>
            <a:headEnd/>
            <a:tailEnd/>
          </a:ln>
        </p:spPr>
        <p:txBody>
          <a:bodyPr/>
          <a:lstStyle/>
          <a:p>
            <a:fld id="{439F46BD-E9C9-44ED-88AC-770963DF1416}" type="slidenum">
              <a:rPr lang="en-US" smtClean="0"/>
              <a:pPr/>
              <a:t>8</a:t>
            </a:fld>
            <a:endParaRPr lang="en-US" smtClean="0"/>
          </a:p>
        </p:txBody>
      </p:sp>
      <p:sp>
        <p:nvSpPr>
          <p:cNvPr id="12292" name="Rectangle 2"/>
          <p:cNvSpPr>
            <a:spLocks noGrp="1" noChangeArrowheads="1"/>
          </p:cNvSpPr>
          <p:nvPr>
            <p:ph type="title" idx="4294967295"/>
          </p:nvPr>
        </p:nvSpPr>
        <p:spPr>
          <a:xfrm>
            <a:off x="0" y="274638"/>
            <a:ext cx="8229600" cy="1143000"/>
          </a:xfrm>
        </p:spPr>
        <p:txBody>
          <a:bodyPr/>
          <a:lstStyle/>
          <a:p>
            <a:pPr eaLnBrk="1" hangingPunct="1"/>
            <a:r>
              <a:rPr lang="en-US" smtClean="0"/>
              <a:t>Reasons For and Against Using Credit</a:t>
            </a:r>
          </a:p>
        </p:txBody>
      </p:sp>
      <p:sp>
        <p:nvSpPr>
          <p:cNvPr id="12293" name="Rectangle 3"/>
          <p:cNvSpPr>
            <a:spLocks noGrp="1" noChangeArrowheads="1"/>
          </p:cNvSpPr>
          <p:nvPr>
            <p:ph type="body" idx="4294967295"/>
          </p:nvPr>
        </p:nvSpPr>
        <p:spPr>
          <a:xfrm>
            <a:off x="685800" y="1828800"/>
            <a:ext cx="7467600" cy="4114800"/>
          </a:xfrm>
        </p:spPr>
        <p:txBody>
          <a:bodyPr/>
          <a:lstStyle/>
          <a:p>
            <a:pPr eaLnBrk="1" hangingPunct="1">
              <a:buFontTx/>
              <a:buNone/>
            </a:pPr>
            <a:endParaRPr lang="en-US" sz="3500" dirty="0" smtClean="0"/>
          </a:p>
          <a:p>
            <a:pPr lvl="1" eaLnBrk="1" hangingPunct="1"/>
            <a:r>
              <a:rPr lang="en-US" sz="3100" dirty="0" smtClean="0"/>
              <a:t>Interest is costly.</a:t>
            </a:r>
          </a:p>
          <a:p>
            <a:pPr lvl="2" eaLnBrk="1" hangingPunct="1">
              <a:lnSpc>
                <a:spcPct val="90000"/>
              </a:lnSpc>
            </a:pPr>
            <a:r>
              <a:rPr lang="en-US" sz="2900" b="1" dirty="0" smtClean="0"/>
              <a:t>Interest, Finance Charge, Annual Percentage Rate</a:t>
            </a:r>
            <a:r>
              <a:rPr lang="en-US" sz="2900" dirty="0" smtClean="0"/>
              <a:t> (or </a:t>
            </a:r>
            <a:r>
              <a:rPr lang="en-US" sz="2900" b="1" dirty="0" smtClean="0"/>
              <a:t>APR</a:t>
            </a:r>
            <a:r>
              <a:rPr lang="en-US" sz="2900" dirty="0" smtClean="0"/>
              <a:t>)</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inpart, except for use as permitted in a license distributed with a certain product or service or on a password-protected website for classroom use. </a:t>
            </a:r>
          </a:p>
        </p:txBody>
      </p:sp>
      <p:sp>
        <p:nvSpPr>
          <p:cNvPr id="13315" name="Slide Number Placeholder 3"/>
          <p:cNvSpPr>
            <a:spLocks noGrp="1"/>
          </p:cNvSpPr>
          <p:nvPr>
            <p:ph type="sldNum" sz="quarter" idx="12"/>
          </p:nvPr>
        </p:nvSpPr>
        <p:spPr>
          <a:noFill/>
          <a:ln>
            <a:miter lim="800000"/>
            <a:headEnd/>
            <a:tailEnd/>
          </a:ln>
        </p:spPr>
        <p:txBody>
          <a:bodyPr/>
          <a:lstStyle/>
          <a:p>
            <a:fld id="{D9375F22-8AEA-4D44-A8B3-509C845DAB9E}" type="slidenum">
              <a:rPr lang="en-US" smtClean="0"/>
              <a:pPr/>
              <a:t>9</a:t>
            </a:fld>
            <a:endParaRPr lang="en-US" smtClean="0"/>
          </a:p>
        </p:txBody>
      </p:sp>
      <p:sp>
        <p:nvSpPr>
          <p:cNvPr id="13316" name="Title 1"/>
          <p:cNvSpPr>
            <a:spLocks noGrp="1"/>
          </p:cNvSpPr>
          <p:nvPr>
            <p:ph type="title" idx="4294967295"/>
          </p:nvPr>
        </p:nvSpPr>
        <p:spPr>
          <a:xfrm>
            <a:off x="0" y="274638"/>
            <a:ext cx="8229600" cy="1143000"/>
          </a:xfrm>
        </p:spPr>
        <p:txBody>
          <a:bodyPr/>
          <a:lstStyle/>
          <a:p>
            <a:pPr eaLnBrk="1" hangingPunct="1"/>
            <a:r>
              <a:rPr lang="en-US" smtClean="0"/>
              <a:t>Concept Check 6.1</a:t>
            </a:r>
          </a:p>
        </p:txBody>
      </p:sp>
      <p:sp>
        <p:nvSpPr>
          <p:cNvPr id="13317" name="Content Placeholder 2"/>
          <p:cNvSpPr>
            <a:spLocks noGrp="1"/>
          </p:cNvSpPr>
          <p:nvPr>
            <p:ph idx="4294967295"/>
          </p:nvPr>
        </p:nvSpPr>
        <p:spPr>
          <a:xfrm>
            <a:off x="762000" y="1752600"/>
            <a:ext cx="7467600" cy="3810000"/>
          </a:xfrm>
        </p:spPr>
        <p:txBody>
          <a:bodyPr/>
          <a:lstStyle/>
          <a:p>
            <a:pPr eaLnBrk="1" hangingPunct="1"/>
            <a:r>
              <a:rPr lang="en-US" dirty="0" smtClean="0"/>
              <a:t>Which two good uses of credit seem most reasonable to you? Which do not?</a:t>
            </a:r>
          </a:p>
          <a:p>
            <a:pPr eaLnBrk="1" hangingPunct="1"/>
            <a:r>
              <a:rPr lang="en-US" dirty="0" smtClean="0"/>
              <a:t>Explain the two downsides of credit that would be most worrisome for you.</a:t>
            </a:r>
          </a:p>
          <a:p>
            <a:pPr eaLnBrk="1" hangingPunct="1"/>
            <a:r>
              <a:rPr lang="en-US" dirty="0" smtClean="0"/>
              <a:t>Distinguish between the APR and the finance charge on a debt.</a:t>
            </a:r>
          </a:p>
        </p:txBody>
      </p:sp>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469</TotalTime>
  <Pages>0</Pages>
  <Words>6377</Words>
  <Characters>0</Characters>
  <Application>Microsoft Office PowerPoint</Application>
  <DocSecurity>0</DocSecurity>
  <PresentationFormat>On-screen Show (4:3)</PresentationFormat>
  <Lines>0</Lines>
  <Paragraphs>416</Paragraphs>
  <Slides>55</Slides>
  <Notes>55</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Default Design</vt:lpstr>
      <vt:lpstr>Slide 1</vt:lpstr>
      <vt:lpstr>Introduction</vt:lpstr>
      <vt:lpstr>Your Next Five Years</vt:lpstr>
      <vt:lpstr>Your Next Five Years</vt:lpstr>
      <vt:lpstr>Learning Objective #1</vt:lpstr>
      <vt:lpstr>Reasons For and Against Using Credit</vt:lpstr>
      <vt:lpstr>Reasons For and Against Using Credit</vt:lpstr>
      <vt:lpstr>Reasons For and Against Using Credit</vt:lpstr>
      <vt:lpstr>Concept Check 6.1</vt:lpstr>
      <vt:lpstr>Learning Objective #2</vt:lpstr>
      <vt:lpstr>Setting Debt Limits</vt:lpstr>
      <vt:lpstr>Table 6-1: Debt-Payment Limits as a Percentage of Disposable Income</vt:lpstr>
      <vt:lpstr>Setting Debt Limits</vt:lpstr>
      <vt:lpstr>Table 6-2: Effects of Increasing Debt Payments on a Budget</vt:lpstr>
      <vt:lpstr>Setting Debt Limits</vt:lpstr>
      <vt:lpstr>Managing Student Loan Debt</vt:lpstr>
      <vt:lpstr>Concept Check 6.2</vt:lpstr>
      <vt:lpstr>Concept Check 6.2</vt:lpstr>
      <vt:lpstr>Concept Check 6.2</vt:lpstr>
      <vt:lpstr>Learning Objective #3</vt:lpstr>
      <vt:lpstr>Credit Approval Process</vt:lpstr>
      <vt:lpstr>Credit Approval Process</vt:lpstr>
      <vt:lpstr>Unfair Credit Discrimination is Unlawful</vt:lpstr>
      <vt:lpstr>Making Sense of Your Credit Scores</vt:lpstr>
      <vt:lpstr>Your Credit Reputation</vt:lpstr>
      <vt:lpstr>Your Credit Reputation</vt:lpstr>
      <vt:lpstr>Your Credit Reputation</vt:lpstr>
      <vt:lpstr>Concept Check 6.3</vt:lpstr>
      <vt:lpstr>Concept Check 6.3</vt:lpstr>
      <vt:lpstr>Learning Objective #4</vt:lpstr>
      <vt:lpstr>Sources of Consumer Loans</vt:lpstr>
      <vt:lpstr>Sources of Consumer Loans</vt:lpstr>
      <vt:lpstr>Table 6-3: What It Costs to Borrow $1000 for Five Years</vt:lpstr>
      <vt:lpstr>Figure 6-1: The Credit Pyramid</vt:lpstr>
      <vt:lpstr>Alternative Lenders</vt:lpstr>
      <vt:lpstr>Concept Check 6.4</vt:lpstr>
      <vt:lpstr>Concept Check 6.4</vt:lpstr>
      <vt:lpstr>Learning Objective #5</vt:lpstr>
      <vt:lpstr>10 Signs of Overindebtedness</vt:lpstr>
      <vt:lpstr>10 Signs of Overindebtedness </vt:lpstr>
      <vt:lpstr>Debt Collection</vt:lpstr>
      <vt:lpstr>Steps to Take to Get Out from Under Excessive Debt</vt:lpstr>
      <vt:lpstr>Steps to Take to Get Out from Under Excessive Debt</vt:lpstr>
      <vt:lpstr>Bankruptcy</vt:lpstr>
      <vt:lpstr>Bankruptcy</vt:lpstr>
      <vt:lpstr>Bankruptcy</vt:lpstr>
      <vt:lpstr>Concept Check 6.5</vt:lpstr>
      <vt:lpstr>Concept Check 6.5</vt:lpstr>
      <vt:lpstr>Concept Check 6.5</vt:lpstr>
      <vt:lpstr>Worst Financial Blunders in Building and Maintaining Good Credit</vt:lpstr>
      <vt:lpstr>Worst Financial Blunders in Building and Maintaining Good Credit</vt:lpstr>
      <vt:lpstr>Do It NOW!</vt:lpstr>
      <vt:lpstr>Do It NOW!</vt:lpstr>
      <vt:lpstr>What Do You Recommend  Now?</vt:lpstr>
      <vt:lpstr>What Do You Recommend Now?</vt:lpstr>
    </vt:vector>
  </TitlesOfParts>
  <LinksUpToDate>false</LinksUpToDate>
  <CharactersWithSpaces>0</CharactersWithSpaces>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Six</dc:title>
  <dc:creator>Holly</dc:creator>
  <cp:lastModifiedBy>Goosman, Clara</cp:lastModifiedBy>
  <cp:revision>54</cp:revision>
  <dcterms:created xsi:type="dcterms:W3CDTF">2002-06-14T17:21:04Z</dcterms:created>
  <dcterms:modified xsi:type="dcterms:W3CDTF">2011-09-12T19:57:27Z</dcterms:modified>
</cp:coreProperties>
</file>