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3" r:id="rId1"/>
    <p:sldMasterId id="2147483715" r:id="rId2"/>
  </p:sldMasterIdLst>
  <p:notesMasterIdLst>
    <p:notesMasterId r:id="rId64"/>
  </p:notesMasterIdLst>
  <p:sldIdLst>
    <p:sldId id="403" r:id="rId3"/>
    <p:sldId id="422" r:id="rId4"/>
    <p:sldId id="379" r:id="rId5"/>
    <p:sldId id="320" r:id="rId6"/>
    <p:sldId id="399" r:id="rId7"/>
    <p:sldId id="412" r:id="rId8"/>
    <p:sldId id="407" r:id="rId9"/>
    <p:sldId id="425" r:id="rId10"/>
    <p:sldId id="259" r:id="rId11"/>
    <p:sldId id="432" r:id="rId12"/>
    <p:sldId id="260" r:id="rId13"/>
    <p:sldId id="380" r:id="rId14"/>
    <p:sldId id="386" r:id="rId15"/>
    <p:sldId id="408" r:id="rId16"/>
    <p:sldId id="367" r:id="rId17"/>
    <p:sldId id="384" r:id="rId18"/>
    <p:sldId id="347" r:id="rId19"/>
    <p:sldId id="368" r:id="rId20"/>
    <p:sldId id="324" r:id="rId21"/>
    <p:sldId id="326" r:id="rId22"/>
    <p:sldId id="426" r:id="rId23"/>
    <p:sldId id="329" r:id="rId24"/>
    <p:sldId id="388" r:id="rId25"/>
    <p:sldId id="389" r:id="rId26"/>
    <p:sldId id="257" r:id="rId27"/>
    <p:sldId id="423" r:id="rId28"/>
    <p:sldId id="372" r:id="rId29"/>
    <p:sldId id="371" r:id="rId30"/>
    <p:sldId id="333" r:id="rId31"/>
    <p:sldId id="374" r:id="rId32"/>
    <p:sldId id="428" r:id="rId33"/>
    <p:sldId id="429" r:id="rId34"/>
    <p:sldId id="352" r:id="rId35"/>
    <p:sldId id="413" r:id="rId36"/>
    <p:sldId id="430" r:id="rId37"/>
    <p:sldId id="410" r:id="rId38"/>
    <p:sldId id="391" r:id="rId39"/>
    <p:sldId id="409" r:id="rId40"/>
    <p:sldId id="359" r:id="rId41"/>
    <p:sldId id="364" r:id="rId42"/>
    <p:sldId id="392" r:id="rId43"/>
    <p:sldId id="393" r:id="rId44"/>
    <p:sldId id="406" r:id="rId45"/>
    <p:sldId id="378" r:id="rId46"/>
    <p:sldId id="362" r:id="rId47"/>
    <p:sldId id="394" r:id="rId48"/>
    <p:sldId id="363" r:id="rId49"/>
    <p:sldId id="431" r:id="rId50"/>
    <p:sldId id="404" r:id="rId51"/>
    <p:sldId id="405" r:id="rId52"/>
    <p:sldId id="411" r:id="rId53"/>
    <p:sldId id="355" r:id="rId54"/>
    <p:sldId id="396" r:id="rId55"/>
    <p:sldId id="397" r:id="rId56"/>
    <p:sldId id="414" r:id="rId57"/>
    <p:sldId id="415" r:id="rId58"/>
    <p:sldId id="401" r:id="rId59"/>
    <p:sldId id="402" r:id="rId60"/>
    <p:sldId id="416" r:id="rId61"/>
    <p:sldId id="417" r:id="rId62"/>
    <p:sldId id="424" r:id="rId6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5" autoAdjust="0"/>
    <p:restoredTop sz="94162" autoAdjust="0"/>
  </p:normalViewPr>
  <p:slideViewPr>
    <p:cSldViewPr>
      <p:cViewPr>
        <p:scale>
          <a:sx n="50" d="100"/>
          <a:sy n="50" d="100"/>
        </p:scale>
        <p:origin x="-990" y="17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11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11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11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11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51DB93-8860-4856-A2E2-05C458B4F012}" type="slidenum">
              <a:rPr lang="en-US"/>
              <a:pPr>
                <a:defRPr/>
              </a:pPr>
              <a:t>‹#›</a:t>
            </a:fld>
            <a:endParaRPr lang="en-US"/>
          </a:p>
        </p:txBody>
      </p:sp>
    </p:spTree>
    <p:extLst>
      <p:ext uri="{BB962C8B-B14F-4D97-AF65-F5344CB8AC3E}">
        <p14:creationId xmlns:p14="http://schemas.microsoft.com/office/powerpoint/2010/main" val="2475295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smtClean="0"/>
              <a:t>Learning objective #2 is to describe the types and features of credit card accounts.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84EC17A-3391-410E-8ECC-231DD8CEB75E}" type="slidenum">
              <a:rPr lang="en-US" smtClean="0"/>
              <a:pPr/>
              <a:t>15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t>Important aspects of credit card accounts are the minimum payment that must be made each month, the principal or total amount owed and the rules for what constitutes default.  Typically you can be in default if you have missed one payment.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dirty="0" smtClean="0"/>
              <a:t>There are several types of credit card accounts.  Bank credit cards are the most common and include opportunities to use cash advance checks and to make balance transfers among cards.  Prestige cards are granted when the account has some special feature for more creditworthy card holders.  Affinity cards are popular with borrowers who want to have an organization such as their university or charitable organization receive a portion of the interest paid on the account.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E86E9E8-A592-4279-95D4-423AB45FC27F}" type="slidenum">
              <a:rPr lang="en-US" smtClean="0"/>
              <a:pPr/>
              <a:t>17</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mtClean="0"/>
              <a:t>Retail credit cards are issued by stores such as Target, Kohl’s or Old Navy.  Typically, they can only be used at the named retailers outlets.  Some people prefer travel and entertainment card such as American Express.  Such accounts generally must be paid in full each month.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r>
              <a:rPr lang="en-US" dirty="0" smtClean="0"/>
              <a:t>Consumers should understand several key aspects of credit card account.  </a:t>
            </a:r>
          </a:p>
          <a:p>
            <a:endParaRPr lang="en-US" dirty="0" smtClean="0"/>
          </a:p>
          <a:p>
            <a:r>
              <a:rPr lang="en-US" dirty="0" smtClean="0"/>
              <a:t>Preapproved credit card offers only promise that credit will be granted.  They say nothing about the interest rate on the card or the credit limit.  These are set after the consumer applies for the card.</a:t>
            </a:r>
          </a:p>
          <a:p>
            <a:endParaRPr lang="en-US" dirty="0" smtClean="0"/>
          </a:p>
          <a:p>
            <a:r>
              <a:rPr lang="en-US" dirty="0" smtClean="0"/>
              <a:t>In addition to interest, account rules can allow the assessment of annual and transaction fees.  These can exceed the interest charges themselves.  </a:t>
            </a:r>
          </a:p>
          <a:p>
            <a:endParaRPr lang="en-US" dirty="0" smtClean="0"/>
          </a:p>
          <a:p>
            <a:r>
              <a:rPr lang="en-US" dirty="0" smtClean="0"/>
              <a:t>Consumers are liable for charges made on a lost or stolen card unless they notify the lender of the loss.  Notification within 2 days will result in no obligation.  After 2 days, your liability is a maximum of $50.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251CFB6-68C3-4FDE-833A-7C25336AE61D}" type="slidenum">
              <a:rPr lang="en-US" smtClean="0"/>
              <a:pPr/>
              <a:t>19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a:p>
            <a:r>
              <a:rPr lang="en-US" smtClean="0"/>
              <a:t>Credit card companies make billions of dollars each year by assessing late-payment, bounced check and over-the-limit fees.  These fees can be avoided simply by not violating these rules of the account.  </a:t>
            </a:r>
          </a:p>
          <a:p>
            <a:r>
              <a:rPr lang="en-US" smtClean="0"/>
              <a:t>Many credit cards are advertised as have a special low teaser or introductory rate for the first few months.  You should also understand the conditions under which the lender will charge a very much higher penalty rate.  Such rates can be assessed any time the borrower violates one or more rules associated with any debt through the same lender.  </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3235BD9-ED3C-4581-908A-96B721810899}" type="slidenum">
              <a:rPr lang="en-US" smtClean="0"/>
              <a:pPr/>
              <a:t>20</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smtClean="0"/>
              <a:t>Many credit cards carry a variable interest rate.  The rate will vary according to some broad measure of interest rates in the economy such as the prime rate.</a:t>
            </a:r>
          </a:p>
          <a:p>
            <a:endParaRPr lang="en-US" smtClean="0"/>
          </a:p>
          <a:p>
            <a:r>
              <a:rPr lang="en-US" smtClean="0"/>
              <a:t>It is sometimes easier to obtain a credit card backed up by collateral.  The collateral in these secured credit cards is typically an amount held in a savings account with the institution that issued the card.  </a:t>
            </a:r>
          </a:p>
          <a:p>
            <a:endParaRPr lang="en-US" smtClean="0"/>
          </a:p>
          <a:p>
            <a:endParaRPr lang="en-US" smtClean="0"/>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rules of a credit card account are spelled out in a standard format.  Figure 7-1 provides an example of such a disclosure statement.  Important provisions include the interest rate, how the balance is calculated and how and why fees are assessed.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smtClean="0"/>
              <a:t>Credit card companies also make money by selling credit card insurance.  These features provide that the debt will be paid if you become disabled or die.  Rather than buy these services you should make sure you simply have adequate disability income and life insurance. </a:t>
            </a:r>
          </a:p>
          <a:p>
            <a:endParaRPr lang="en-US" dirty="0" smtClean="0"/>
          </a:p>
          <a:p>
            <a:r>
              <a:rPr lang="en-US" dirty="0" smtClean="0"/>
              <a:t>It is sometimes easier to obtain a credit card backed up by collateral.  The collateral in these secured credit cards is typically an amount held in a savings account with the institution that issued the card.  </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en-US" smtClean="0"/>
              <a:t>Understand the rules of credit card and consumer loan accounts is essential for maintaining a strong financial status.  Likewise, you should understand how the fees and interest are calculated on all accounts.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smtClean="0"/>
              <a:t>Learning objective #3 is to manage your credit card accounts to avoid fees and finance charges.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smtClean="0"/>
              <a:t>Managing your credit cards wisely requires that you read and understand all of the information contained in your monthly periodic statement.  All previous balance amounts and new activity on the account since the last statement will be included.  Note that the due date is the date by which the payment is to be received not simply sent.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2495019-879F-4ADA-B3F8-9080D51D0905}" type="slidenum">
              <a:rPr lang="en-US" smtClean="0"/>
              <a:pPr/>
              <a:t>28</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mtClean="0"/>
              <a:t>Each item of activity on the account will be listed on the billing statement, with the transaction date and the posting date to which it was posted to your account.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smtClean="0"/>
              <a:t>The best card is one with a grace period.  This means that if you paid the balance in full last month between the billing date and the due date, any new charges to the account will not be charged interest for the month.   If instead, you make any lower payment, even the allowable minimum payment, all new charges will be assessed interest from their posting dates.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4968E57-277B-4313-9827-FA2033F4FB98}" type="slidenum">
              <a:rPr lang="en-US" smtClean="0"/>
              <a:pPr/>
              <a:t>30</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smtClean="0"/>
              <a:t>When you return an item or there is a correction to your account for an erroneous invalid earlier charge you will receive a credit or subtraction in the amount owed.  Always ask for the credit receipt when you return items purchased with a credit as the receipt verifies the credit.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Credit card companies provide all of the information about your monthly activity on the credit statement.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en-US" smtClean="0"/>
              <a:t>The finance charge assessed each month on a credit card account is the APR divided by twelve (the periodic rate) multiplied by balance on the account.  The balance is typically called the average daily balance.  The average daily balance is calculated by adding up all of the daily balances during the billing period and dividing by the number of days in the billing period.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smtClean="0"/>
              <a:t>The average daily balance can be calculated with or without using the new purchases during the billing period.  The most common method includes new purchases only if the balance was not paid in full during the previous cycle.  Such accounts are described as having a grace period.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smtClean="0"/>
              <a:t>It is important to get off to a good start in your financial life.  The first five years are critical and require that you do five things related to credit cards and consumer loans.  </a:t>
            </a:r>
          </a:p>
          <a:p>
            <a:r>
              <a:rPr lang="en-US" smtClean="0"/>
              <a:t>First, pay all your credit card balances in full each month and certainly no longer than over two or three months.  </a:t>
            </a:r>
          </a:p>
          <a:p>
            <a:r>
              <a:rPr lang="en-US" smtClean="0"/>
              <a:t>Second, move any credit card balance you do carry over to the lowest APR card you hold and do not use cards with a balance to make day-to-day convenience purchases.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Because the minimum payment on a credit card is so low it is entirely possible to have your balance grow steadily over time if you only make that minimum payment and continue to use the card.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smtClean="0"/>
              <a:t>When you find errors on your billing statement you can take steps to have them corrected.  The procedures are outline in your rights under the Fair Credit Billing Act.  At a minimum, you can withhold payment for and challenge the erroneous item and the lender cannot charge you interest or require payment on the item until they have verified its accuracy.  </a:t>
            </a:r>
          </a:p>
          <a:p>
            <a:endParaRPr lang="en-US" dirty="0" smtClean="0"/>
          </a:p>
          <a:p>
            <a:r>
              <a:rPr lang="en-US" dirty="0" smtClean="0"/>
              <a:t>You can also withhold payment for any item where you have a goods and services dispute with the seller.  An example of this type of dispute would be a situation where a product was purchased that proved faulty and the seller refuses to make a proper adjustment.  </a:t>
            </a:r>
          </a:p>
          <a:p>
            <a:endParaRPr lang="en-US" dirty="0" smtClean="0"/>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smtClean="0"/>
              <a:t>Learning objective #4 is to describe the important features of consumer installment loans.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n-US" smtClean="0"/>
              <a:t>Loans can be taken as a cash loan for money or as a purchase loan to buy an item.  Some loans are secured with either collateral or a consignor.  A secured loan will tend to have  lower interest rate.</a:t>
            </a:r>
          </a:p>
          <a:p>
            <a:endParaRPr lang="en-US" smtClean="0"/>
          </a:p>
          <a:p>
            <a:r>
              <a:rPr lang="en-US" smtClean="0"/>
              <a:t>Almost all loan contracts contain an acceleration clause.  This clause states that if any payment is missed all the other remaining payment are immediately due and payable if desired by the lender.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smtClean="0"/>
              <a:t>When you take out a purchase loan you may or may not obtain actual ownership title to the item purchased.  With an installment purchase agreement you do receive title.  With a conditional sales contract you do not receive title until the debt is fully paid.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r>
              <a:rPr lang="en-US" smtClean="0"/>
              <a:t>Learning objective #5 is to calculate the interest and annual percent rate on consumer loans.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smtClean="0"/>
              <a:t>The calculation of interest on consumer loans is governed by the Truth in Lending Act.  This law states that the lender must clearly disclose the annual percentage rate, APR, and the finance charge in dollars.  The finance charge includes the interest and all mandatory charges.  The finance charge is used to calculate the APR so the APR reflects the full and true cost borrowing.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smtClean="0"/>
              <a:t>Third, check your credit card billing statements for accuracy every month.</a:t>
            </a:r>
          </a:p>
          <a:p>
            <a:r>
              <a:rPr lang="en-US" smtClean="0"/>
              <a:t>Fourth, use student loans for direct education expenses only.</a:t>
            </a:r>
          </a:p>
          <a:p>
            <a:r>
              <a:rPr lang="en-US" smtClean="0"/>
              <a:t>Fifth, choose installment loans based on the lowest APR not the lowest monthly payment.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AF643B1-561E-4617-B001-7C06AE04A6E3}" type="slidenum">
              <a:rPr lang="en-US" smtClean="0"/>
              <a:pPr/>
              <a:t>45</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smtClean="0"/>
              <a:t>Installment loans typically have a set monthly payment for each month for a specified number of years.  This is the pattern when the loan as a fixed interest rate.  Since the interest rate stays the same, so does the monthly payment.  For variable rate loan, the payment will go up and down to reflect changes in the interest rate.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US" smtClean="0"/>
              <a:t>Calculating the monthly payment on a loan can be complicated as it involves time value of money considerations as were discussed in Chapter 1.  Table 7-1 can be used to calculate monthly payments amounts.  For example, a three-year loan at 12 percent would require a monthly payment $33.21 for every $1000 borrowed.  If you borrowed $4000, your monthly payment would be $132.84 which is 4 times $33.21.  If you borrowed $4563 you would multiply 4.563 times $33.21 for a monthly payment of $151.54.</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dirty="0" smtClean="0"/>
              <a:t>Several methods are used to calculate the dollar amount of interest on a loan.  With the declining balance method, the periodic interest rate, which is the annual rate divided by 12, is multiplied by the balance owed to determine the interest each month.  Since the balance declines each month, the interest will decline as well and the portion of the payment that goes to pay off the loan itself will increase each month.  This process is called amortization.  Home loans use this method and are thus called mortgage loans.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Table 7-2 provides a repayment schedule on a declining-balance method loan and illustrates the concept of amortization.  As can be seen, the principal portion of each month’s payment increase and the interest portion decreases until in the last month almost all of the payment goes towards the principal and the debt is fully repaid.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7FD9C6F-05F9-4F17-960B-83F27AECE3C4}" type="slidenum">
              <a:rPr lang="en-US" sz="1200"/>
              <a:pPr algn="r"/>
              <a:t>49</a:t>
            </a:fld>
            <a:endParaRPr 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dirty="0" smtClean="0"/>
              <a:t>The add-on method is another method used by lenders to calculate the interest on a loan.  In this the method the amount borrowed is multiplied by an add-on interest rate and the number of years of the loan.  For example, a $4000 loan at 6-percent add-on interest for 3 years would have an interest charge of $720 which is $4000 times .06 times 3.  This interest is added to the amount borrowed to arrive at the monthly payment.  In this example, $4000 plus $720 divided by the 36 monthly payments would result in a monthly payment of  $131.11.</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69DA1E5-4A48-4589-8DCE-093FED305FC0}" type="slidenum">
              <a:rPr lang="en-US" sz="1200"/>
              <a:pPr algn="r"/>
              <a:t>50</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dirty="0" smtClean="0"/>
              <a:t>Recall our two examples, a declining-balance method loan to borrow $4000 at 12 percent APR for 3 years had a monthly payment of $132.84.  Our add-on method loan at 6 percent add-on interest for 3 years had a monthly payment of $131.11.  Why are the payments so similar and interest rates so far apart?  The is because the add-on rate understates the true rate of interest because it assumes the amount owed stays the same all three years.  Because of this issue, lenders cannot disclose the add-on rate to borrowers and must convert the add-on rate into a true APR using the n-ratio method.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FF6320D2-4742-4B59-B34A-723DED364A61}" type="slidenum">
              <a:rPr lang="en-US" sz="1200"/>
              <a:pPr algn="r"/>
              <a:t>51</a:t>
            </a:fld>
            <a:endParaRPr 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smtClean="0"/>
              <a:t>There is another problem with the add-on method.  What if you decide to pay your loan off early?  The add-on method spreads the interest equally across the life of the loan.  Yet, the monthly interest should truly be higher in the early months and lower in the later months.  Lenders who offer add-on rate loans will charge you some of the unpaid interest as a prepayment penalty.  Most commonly this prepayment penalty is calculated using a calculation called the Rule of 78s method.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C8854BC-B533-4265-B7F0-25BDCBBFD745}" type="slidenum">
              <a:rPr lang="en-US" smtClean="0"/>
              <a:pPr/>
              <a:t>52</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dirty="0" smtClean="0"/>
              <a:t>The final way a lender might charge interest is the discount method.  Here the interest is paid up front thereby reducing the amount you actually receive.  An example might be our 3-year, $4000 loan at 6 percent discount interest.  The interest is again $720 or $4000 times .06 times 3.  The lender subtracts the interest and give the borrower only $3280 but the borrower repays $4000 in 36 equal payments of $111.11.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dirty="0" smtClean="0"/>
              <a:t>Third, check your credit card billing statements for accuracy every month.</a:t>
            </a:r>
          </a:p>
          <a:p>
            <a:r>
              <a:rPr lang="en-US" dirty="0" smtClean="0"/>
              <a:t>Fourth, use student loans for direct education expenses only.</a:t>
            </a:r>
          </a:p>
          <a:p>
            <a:r>
              <a:rPr lang="en-US" dirty="0" smtClean="0"/>
              <a:t>Fifth, choose installment loans based on the lowest APR not the lowest monthly payment.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079"/>
          <p:cNvSpPr>
            <a:spLocks noGrp="1" noChangeArrowheads="1"/>
          </p:cNvSpPr>
          <p:nvPr>
            <p:ph type="sldNum" sz="quarter" idx="5"/>
          </p:nvPr>
        </p:nvSpPr>
        <p:spPr>
          <a:noFill/>
        </p:spPr>
        <p:txBody>
          <a:bodyPr/>
          <a:lstStyle/>
          <a:p>
            <a:fld id="{4356FFBF-6840-4695-B340-3E63268464DF}" type="slidenum">
              <a:rPr lang="en-US" smtClean="0"/>
              <a:pPr/>
              <a:t>55</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smtClean="0"/>
              <a:t>Avoid these blunders that are typical for people who are less than successful in their financial planning.  </a:t>
            </a:r>
          </a:p>
          <a:p>
            <a:endParaRPr lang="en-US" smtClean="0"/>
          </a:p>
          <a:p>
            <a:pPr marL="742950" lvl="1" indent="-285750"/>
            <a:r>
              <a:rPr lang="en-US" sz="1300" smtClean="0"/>
              <a:t>Fail to shop for the lowest APR on credit cards and consumer loans.</a:t>
            </a:r>
          </a:p>
          <a:p>
            <a:pPr marL="742950" lvl="1" indent="-285750"/>
            <a:endParaRPr lang="en-US" sz="1300" smtClean="0"/>
          </a:p>
          <a:p>
            <a:pPr marL="742950" lvl="1" indent="-285750"/>
            <a:r>
              <a:rPr lang="en-US" sz="1300" smtClean="0"/>
              <a:t>Regularly carry balances on credit card accounts.</a:t>
            </a:r>
          </a:p>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079"/>
          <p:cNvSpPr>
            <a:spLocks noGrp="1" noChangeArrowheads="1"/>
          </p:cNvSpPr>
          <p:nvPr>
            <p:ph type="sldNum" sz="quarter" idx="5"/>
          </p:nvPr>
        </p:nvSpPr>
        <p:spPr>
          <a:noFill/>
        </p:spPr>
        <p:txBody>
          <a:bodyPr/>
          <a:lstStyle/>
          <a:p>
            <a:fld id="{094FAF32-90B9-4B6F-B182-5DC0798774DD}" type="slidenum">
              <a:rPr lang="en-US" smtClean="0"/>
              <a:pPr/>
              <a:t>56</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smtClean="0"/>
              <a:t>Avoid these blunders that are typical for people who are less than successful in their financial planning.  </a:t>
            </a:r>
          </a:p>
          <a:p>
            <a:endParaRPr lang="en-US" smtClean="0"/>
          </a:p>
          <a:p>
            <a:pPr marL="742950" lvl="1" indent="-285750"/>
            <a:r>
              <a:rPr lang="en-US" sz="1300" smtClean="0"/>
              <a:t>Use a credit card rather than lower interest rate installment loans to make expensive purchases.</a:t>
            </a:r>
          </a:p>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r>
              <a:rPr lang="en-US" smtClean="0"/>
              <a:t>You do not have to wait to get started on credit cards and consumer loans.  Get started today by doing these three things.</a:t>
            </a:r>
          </a:p>
          <a:p>
            <a:r>
              <a:rPr lang="en-US" smtClean="0"/>
              <a:t>Make a list of all your debts with the amount owed, to whom and the interest rate.</a:t>
            </a:r>
          </a:p>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smtClean="0"/>
          </a:p>
          <a:p>
            <a:r>
              <a:rPr lang="en-US" smtClean="0"/>
              <a:t>Project how much money you will owe on student loans when your graduate.</a:t>
            </a:r>
          </a:p>
          <a:p>
            <a:endParaRPr lang="en-US" smtClean="0"/>
          </a:p>
          <a:p>
            <a:r>
              <a:rPr lang="en-US" smtClean="0"/>
              <a:t>Determine the different monthly payments on that debt if you repaid in 3 years, 5 years or 10 years.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r>
              <a:rPr lang="en-US" smtClean="0"/>
              <a:t>You were asked at the beginning of the chapter to provide recommendations in personal financial planning.  How would you answer these questions now that you have read the chapter? </a:t>
            </a:r>
          </a:p>
          <a:p>
            <a:endParaRPr lang="en-US" smtClean="0"/>
          </a:p>
          <a:p>
            <a:r>
              <a:rPr lang="en-US" smtClean="0"/>
              <a:t>His approach to using credit cards, including the number of cards he has?</a:t>
            </a:r>
          </a:p>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r>
              <a:rPr lang="en-US" smtClean="0"/>
              <a:t>Estimating the credit card interest charges he is paying each month?</a:t>
            </a:r>
          </a:p>
          <a:p>
            <a:endParaRPr lang="en-US" smtClean="0"/>
          </a:p>
          <a:p>
            <a:r>
              <a:rPr lang="en-US" smtClean="0"/>
              <a:t>How he might lower his interest expense each month?</a:t>
            </a:r>
          </a:p>
          <a:p>
            <a:endParaRPr lang="en-US" smtClean="0"/>
          </a:p>
          <a:p>
            <a:r>
              <a:rPr lang="en-US" smtClean="0"/>
              <a:t>Consolidating his credit card debts into one installment loan?</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US" smtClean="0"/>
              <a:t>Learning objective #1 is to compare the common types of consumer credit.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smtClean="0"/>
              <a:t>The cost of credit is most accurately expressed as the annual percentage rate or APR.  The cost of credit expressed in dollars is the finance charge.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C84FBBE-76BA-45C1-BC92-6E582DF45D08}" type="slidenum">
              <a:rPr lang="en-US" smtClean="0"/>
              <a:pPr/>
              <a:t>11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t>Consumer credit includes installment credit such as loans and noninstallment credit.  The most common type of noninstallment credit is open-ended credit such as with credit cards.  With this type of credit you can repeatedly borrow money as long as your overall credit limit is not exceeded.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1CF3016-2F66-4DCC-8DB5-4BED65ABFB3F}" type="slidenum">
              <a:rPr lang="en-US" smtClean="0"/>
              <a:pPr/>
              <a:t>12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smtClean="0"/>
              <a:t>With credit card accounts you can make purchases or obtain cash advances.  Similar open-ended accounts are personal lines of credit or home-equity lines of credit for which your home serves as the collateral.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9A7F3A-D41A-4177-BC12-4011E4DD6664}" type="datetime1">
              <a:rPr lang="en-US"/>
              <a:pPr>
                <a:defRPr/>
              </a:pPr>
              <a:t>3/25/2017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6" name="Rectangle 6"/>
          <p:cNvSpPr>
            <a:spLocks noGrp="1" noChangeArrowheads="1"/>
          </p:cNvSpPr>
          <p:nvPr>
            <p:ph type="sldNum" sz="quarter" idx="12"/>
          </p:nvPr>
        </p:nvSpPr>
        <p:spPr>
          <a:ln/>
        </p:spPr>
        <p:txBody>
          <a:bodyPr/>
          <a:lstStyle>
            <a:lvl1pPr>
              <a:defRPr/>
            </a:lvl1pPr>
          </a:lstStyle>
          <a:p>
            <a:pPr>
              <a:defRPr/>
            </a:pPr>
            <a:fld id="{6A8317E9-4BBE-43A2-8CEC-1C59932D13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E2858F9-4B7F-44C5-88D2-A4119894BF03}" type="datetime1">
              <a:rPr lang="en-US"/>
              <a:pPr>
                <a:defRPr/>
              </a:pPr>
              <a:t>3/25/2017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6" name="Rectangle 6"/>
          <p:cNvSpPr>
            <a:spLocks noGrp="1" noChangeArrowheads="1"/>
          </p:cNvSpPr>
          <p:nvPr>
            <p:ph type="sldNum" sz="quarter" idx="12"/>
          </p:nvPr>
        </p:nvSpPr>
        <p:spPr>
          <a:ln/>
        </p:spPr>
        <p:txBody>
          <a:bodyPr/>
          <a:lstStyle>
            <a:lvl1pPr>
              <a:defRPr/>
            </a:lvl1pPr>
          </a:lstStyle>
          <a:p>
            <a:pPr>
              <a:defRPr/>
            </a:pPr>
            <a:fld id="{6EFDBA10-D350-44E5-A012-4B4DE83E92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13958A0-687A-4B58-A339-8EC1DFDA4E31}" type="datetime1">
              <a:rPr lang="en-US"/>
              <a:pPr>
                <a:defRPr/>
              </a:pPr>
              <a:t>3/25/2017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6" name="Rectangle 6"/>
          <p:cNvSpPr>
            <a:spLocks noGrp="1" noChangeArrowheads="1"/>
          </p:cNvSpPr>
          <p:nvPr>
            <p:ph type="sldNum" sz="quarter" idx="12"/>
          </p:nvPr>
        </p:nvSpPr>
        <p:spPr>
          <a:ln/>
        </p:spPr>
        <p:txBody>
          <a:bodyPr/>
          <a:lstStyle>
            <a:lvl1pPr>
              <a:defRPr/>
            </a:lvl1pPr>
          </a:lstStyle>
          <a:p>
            <a:pPr>
              <a:defRPr/>
            </a:pPr>
            <a:fld id="{2C042FE6-9C99-4E40-A695-5B0BCD8DD6A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p:spPr>
        <p:txBody>
          <a:bodyPr/>
          <a:lstStyle/>
          <a:p>
            <a:pPr>
              <a:defRPr/>
            </a:pPr>
            <a:endParaRPr lang="en-US"/>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a:defRPr/>
              </a:pPr>
              <a:endParaRPr lang="en-US"/>
            </a:p>
          </p:txBody>
        </p:sp>
        <p:sp>
          <p:nvSpPr>
            <p:cNvPr id="7"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pPr>
                <a:defRPr/>
              </a:pPr>
              <a:endParaRPr lang="en-US"/>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a:defRPr/>
              </a:pPr>
              <a:endParaRPr lang="en-US"/>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a:defRPr/>
              </a:pPr>
              <a:endParaRPr lang="en-US"/>
            </a:p>
          </p:txBody>
        </p:sp>
        <p:sp>
          <p:nvSpPr>
            <p:cNvPr id="10"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pPr>
                <a:defRPr/>
              </a:pPr>
              <a:endParaRPr lang="en-US"/>
            </a:p>
          </p:txBody>
        </p:sp>
        <p:sp>
          <p:nvSpPr>
            <p:cNvPr id="11"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pPr>
                <a:defRPr/>
              </a:pPr>
              <a:endParaRPr lang="en-US"/>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a:defRPr/>
              </a:pPr>
              <a:endParaRPr lang="en-US"/>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a:defRPr/>
              </a:pPr>
              <a:endParaRPr lang="en-US"/>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a:defRPr/>
              </a:pPr>
              <a:endParaRPr lang="en-US"/>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a:defRPr/>
              </a:pPr>
              <a:endParaRPr lang="en-US"/>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a:defRPr/>
              </a:pPr>
              <a:endParaRPr lang="en-US"/>
            </a:p>
          </p:txBody>
        </p:sp>
        <p:sp>
          <p:nvSpPr>
            <p:cNvPr id="17"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pPr>
                <a:defRPr/>
              </a:pPr>
              <a:endParaRPr lang="en-US"/>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a:defRPr/>
              </a:pPr>
              <a:endParaRPr lang="en-US"/>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p:spPr>
        <p:txBody>
          <a:bodyPr/>
          <a:lstStyle/>
          <a:p>
            <a:pPr>
              <a:defRPr/>
            </a:pPr>
            <a:endParaRPr lang="en-US"/>
          </a:p>
        </p:txBody>
      </p:sp>
      <p:sp>
        <p:nvSpPr>
          <p:cNvPr id="74754"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74755"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en-US"/>
              <a:t>Click to edit Master subtitle style</a:t>
            </a:r>
          </a:p>
        </p:txBody>
      </p:sp>
      <p:sp>
        <p:nvSpPr>
          <p:cNvPr id="20" name="Rectangle 4"/>
          <p:cNvSpPr>
            <a:spLocks noGrp="1" noChangeArrowheads="1"/>
          </p:cNvSpPr>
          <p:nvPr>
            <p:ph type="dt" sz="half" idx="10"/>
          </p:nvPr>
        </p:nvSpPr>
        <p:spPr/>
        <p:txBody>
          <a:bodyPr/>
          <a:lstStyle>
            <a:lvl1pPr>
              <a:defRPr/>
            </a:lvl1pPr>
          </a:lstStyle>
          <a:p>
            <a:pPr>
              <a:defRPr/>
            </a:pPr>
            <a:fld id="{B778B16B-9F9B-44C3-B40E-B373FA49FBFF}" type="datetime1">
              <a:rPr lang="en-US"/>
              <a:pPr>
                <a:defRPr/>
              </a:pPr>
              <a:t>3/25/2017</a:t>
            </a:fld>
            <a:endParaRPr lang="en-US"/>
          </a:p>
        </p:txBody>
      </p:sp>
      <p:sp>
        <p:nvSpPr>
          <p:cNvPr id="21" name="Rectangle 5"/>
          <p:cNvSpPr>
            <a:spLocks noGrp="1" noChangeArrowheads="1"/>
          </p:cNvSpPr>
          <p:nvPr>
            <p:ph type="ftr" sz="quarter" idx="11"/>
          </p:nvPr>
        </p:nvSpPr>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22" name="Rectangle 6"/>
          <p:cNvSpPr>
            <a:spLocks noGrp="1" noChangeArrowheads="1"/>
          </p:cNvSpPr>
          <p:nvPr>
            <p:ph type="sldNum" sz="quarter" idx="12"/>
          </p:nvPr>
        </p:nvSpPr>
        <p:spPr/>
        <p:txBody>
          <a:bodyPr/>
          <a:lstStyle>
            <a:lvl1pPr>
              <a:defRPr/>
            </a:lvl1pPr>
          </a:lstStyle>
          <a:p>
            <a:pPr>
              <a:defRPr/>
            </a:pPr>
            <a:fld id="{7E0E3AA3-DB4D-44AE-BC70-ED86094701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3F8E91C-2A6D-4C34-8F9E-F5791360A4D2}" type="datetime1">
              <a:rPr lang="en-US"/>
              <a:pPr>
                <a:defRPr/>
              </a:pPr>
              <a:t>3/25/2017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6" name="Rectangle 6"/>
          <p:cNvSpPr>
            <a:spLocks noGrp="1" noChangeArrowheads="1"/>
          </p:cNvSpPr>
          <p:nvPr>
            <p:ph type="sldNum" sz="quarter" idx="12"/>
          </p:nvPr>
        </p:nvSpPr>
        <p:spPr>
          <a:ln/>
        </p:spPr>
        <p:txBody>
          <a:bodyPr/>
          <a:lstStyle>
            <a:lvl1pPr>
              <a:defRPr/>
            </a:lvl1pPr>
          </a:lstStyle>
          <a:p>
            <a:pPr>
              <a:defRPr/>
            </a:pPr>
            <a:fld id="{971AEAB4-B935-456F-9021-558FBAE0A4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94E470A-285F-4E7D-BFD6-68BD8FE17811}" type="datetime1">
              <a:rPr lang="en-US"/>
              <a:pPr>
                <a:defRPr/>
              </a:pPr>
              <a:t>3/25/2017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6" name="Rectangle 6"/>
          <p:cNvSpPr>
            <a:spLocks noGrp="1" noChangeArrowheads="1"/>
          </p:cNvSpPr>
          <p:nvPr>
            <p:ph type="sldNum" sz="quarter" idx="12"/>
          </p:nvPr>
        </p:nvSpPr>
        <p:spPr>
          <a:ln/>
        </p:spPr>
        <p:txBody>
          <a:bodyPr/>
          <a:lstStyle>
            <a:lvl1pPr>
              <a:defRPr/>
            </a:lvl1pPr>
          </a:lstStyle>
          <a:p>
            <a:pPr>
              <a:defRPr/>
            </a:pPr>
            <a:fld id="{592CE7CE-D923-4CB8-A90A-8006D5A5FD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60C6FBC-5F79-4DFE-AC38-995507098521}" type="datetime1">
              <a:rPr lang="en-US"/>
              <a:pPr>
                <a:defRPr/>
              </a:pPr>
              <a:t>3/25/2017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7" name="Rectangle 6"/>
          <p:cNvSpPr>
            <a:spLocks noGrp="1" noChangeArrowheads="1"/>
          </p:cNvSpPr>
          <p:nvPr>
            <p:ph type="sldNum" sz="quarter" idx="12"/>
          </p:nvPr>
        </p:nvSpPr>
        <p:spPr>
          <a:ln/>
        </p:spPr>
        <p:txBody>
          <a:bodyPr/>
          <a:lstStyle>
            <a:lvl1pPr>
              <a:defRPr/>
            </a:lvl1pPr>
          </a:lstStyle>
          <a:p>
            <a:pPr>
              <a:defRPr/>
            </a:pPr>
            <a:fld id="{444A6C19-2233-4D61-913B-BB68759BCD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A23F9F1-4091-4423-BB23-A19E41B8F4CF}" type="datetime1">
              <a:rPr lang="en-US"/>
              <a:pPr>
                <a:defRPr/>
              </a:pPr>
              <a:t>3/25/2017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9" name="Rectangle 6"/>
          <p:cNvSpPr>
            <a:spLocks noGrp="1" noChangeArrowheads="1"/>
          </p:cNvSpPr>
          <p:nvPr>
            <p:ph type="sldNum" sz="quarter" idx="12"/>
          </p:nvPr>
        </p:nvSpPr>
        <p:spPr>
          <a:ln/>
        </p:spPr>
        <p:txBody>
          <a:bodyPr/>
          <a:lstStyle>
            <a:lvl1pPr>
              <a:defRPr/>
            </a:lvl1pPr>
          </a:lstStyle>
          <a:p>
            <a:pPr>
              <a:defRPr/>
            </a:pPr>
            <a:fld id="{4511FE2A-9135-4409-8F23-75378C096D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3016060-8383-4981-A3E6-53EBCF3CB73C}" type="datetime1">
              <a:rPr lang="en-US"/>
              <a:pPr>
                <a:defRPr/>
              </a:pPr>
              <a:t>3/25/2017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Rectangle 6"/>
          <p:cNvSpPr>
            <a:spLocks noGrp="1" noChangeArrowheads="1"/>
          </p:cNvSpPr>
          <p:nvPr>
            <p:ph type="sldNum" sz="quarter" idx="12"/>
          </p:nvPr>
        </p:nvSpPr>
        <p:spPr>
          <a:ln/>
        </p:spPr>
        <p:txBody>
          <a:bodyPr/>
          <a:lstStyle>
            <a:lvl1pPr>
              <a:defRPr/>
            </a:lvl1pPr>
          </a:lstStyle>
          <a:p>
            <a:pPr>
              <a:defRPr/>
            </a:pPr>
            <a:fld id="{1D2A1276-B439-40EB-BD67-A9D15B5D93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914400" cy="476250"/>
          </a:xfrm>
        </p:spPr>
        <p:txBody>
          <a:bodyPr/>
          <a:lstStyle>
            <a:lvl1pPr>
              <a:defRPr/>
            </a:lvl1pPr>
          </a:lstStyle>
          <a:p>
            <a:pPr>
              <a:defRPr/>
            </a:pPr>
            <a:fld id="{08FAF0F5-2A2D-4008-A83E-21D3FA9A32AC}" type="datetime1">
              <a:rPr lang="en-US"/>
              <a:pPr>
                <a:defRPr/>
              </a:pPr>
              <a:t>3/25/2017</a:t>
            </a:fld>
            <a:endParaRPr lang="en-US"/>
          </a:p>
        </p:txBody>
      </p:sp>
      <p:sp>
        <p:nvSpPr>
          <p:cNvPr id="3" name="Footer Placeholder 2"/>
          <p:cNvSpPr>
            <a:spLocks noGrp="1"/>
          </p:cNvSpPr>
          <p:nvPr>
            <p:ph type="ftr" sz="quarter" idx="11"/>
          </p:nvPr>
        </p:nvSpPr>
        <p:spPr>
          <a:xfrm>
            <a:off x="1371600" y="6476999"/>
            <a:ext cx="6781800" cy="244475"/>
          </a:xfrm>
        </p:spPr>
        <p:txBody>
          <a:bodyPr/>
          <a:lstStyle>
            <a:lvl1pPr>
              <a:defRPr sz="800"/>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 name="Slide Number Placeholder 3"/>
          <p:cNvSpPr>
            <a:spLocks noGrp="1"/>
          </p:cNvSpPr>
          <p:nvPr>
            <p:ph type="sldNum" sz="quarter" idx="12"/>
          </p:nvPr>
        </p:nvSpPr>
        <p:spPr/>
        <p:txBody>
          <a:bodyPr/>
          <a:lstStyle>
            <a:lvl1pPr>
              <a:defRPr/>
            </a:lvl1pPr>
          </a:lstStyle>
          <a:p>
            <a:pPr>
              <a:defRPr/>
            </a:pPr>
            <a:fld id="{30DEF3E5-57DF-4952-B240-602B3729DA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413C365-3853-4C56-8ED2-DE827BDC3A3E}" type="datetime1">
              <a:rPr lang="en-US"/>
              <a:pPr>
                <a:defRPr/>
              </a:pPr>
              <a:t>3/25/2017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7" name="Rectangle 6"/>
          <p:cNvSpPr>
            <a:spLocks noGrp="1" noChangeArrowheads="1"/>
          </p:cNvSpPr>
          <p:nvPr>
            <p:ph type="sldNum" sz="quarter" idx="12"/>
          </p:nvPr>
        </p:nvSpPr>
        <p:spPr>
          <a:ln/>
        </p:spPr>
        <p:txBody>
          <a:bodyPr/>
          <a:lstStyle>
            <a:lvl1pPr>
              <a:defRPr/>
            </a:lvl1pPr>
          </a:lstStyle>
          <a:p>
            <a:pPr>
              <a:defRPr/>
            </a:pPr>
            <a:fld id="{087565A2-6B24-415F-9F80-BC49325EDF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4FB6107-B3D7-4E14-A3BA-70FF23CE0EF0}" type="datetime1">
              <a:rPr lang="en-US"/>
              <a:pPr>
                <a:defRPr/>
              </a:pPr>
              <a:t>3/25/2017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7" name="Rectangle 6"/>
          <p:cNvSpPr>
            <a:spLocks noGrp="1" noChangeArrowheads="1"/>
          </p:cNvSpPr>
          <p:nvPr>
            <p:ph type="sldNum" sz="quarter" idx="12"/>
          </p:nvPr>
        </p:nvSpPr>
        <p:spPr>
          <a:ln/>
        </p:spPr>
        <p:txBody>
          <a:bodyPr/>
          <a:lstStyle>
            <a:lvl1pPr>
              <a:defRPr/>
            </a:lvl1pPr>
          </a:lstStyle>
          <a:p>
            <a:pPr>
              <a:defRPr/>
            </a:pPr>
            <a:fld id="{6FB2E729-35C9-44D7-9549-B6D7DFD93E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95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7E541306-66BB-4562-AB07-153ED199B5FF}" type="datetime1">
              <a:rPr lang="en-US"/>
              <a:pPr>
                <a:defRPr/>
              </a:pPr>
              <a:t>3/25/2017</a:t>
            </a:fld>
            <a:endParaRPr lang="en-US"/>
          </a:p>
        </p:txBody>
      </p:sp>
      <p:sp>
        <p:nvSpPr>
          <p:cNvPr id="125957" name="Rectangle 5"/>
          <p:cNvSpPr>
            <a:spLocks noGrp="1" noChangeArrowheads="1"/>
          </p:cNvSpPr>
          <p:nvPr>
            <p:ph type="ftr" sz="quarter" idx="3"/>
          </p:nvPr>
        </p:nvSpPr>
        <p:spPr bwMode="auto">
          <a:xfrm>
            <a:off x="1447800" y="6476999"/>
            <a:ext cx="6705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800">
                <a:latin typeface="+mn-lt"/>
              </a:defRPr>
            </a:lvl1pPr>
          </a:lstStyle>
          <a:p>
            <a:pPr>
              <a:defRPr/>
            </a:pPr>
            <a:r>
              <a:rPr lang="en-US" dirty="0" smtClean="0"/>
              <a:t>2012 Cengage Learning.  All Rights Reserved.  May not be copied, scanned, or duplicated, in whole or in part, except for use as permitted in a license distributed with a certain product or service or </a:t>
            </a:r>
            <a:r>
              <a:rPr lang="en-US" dirty="0" err="1" smtClean="0"/>
              <a:t>ona</a:t>
            </a:r>
            <a:r>
              <a:rPr lang="en-US" dirty="0" smtClean="0"/>
              <a:t> password-protected website for classroom use.</a:t>
            </a:r>
            <a:endParaRPr lang="en-US" dirty="0"/>
          </a:p>
        </p:txBody>
      </p:sp>
      <p:sp>
        <p:nvSpPr>
          <p:cNvPr id="12595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0B0F89E7-C3E7-4523-A705-247D1DDB3A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 name="Rectangle 4"/>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mn-lt"/>
              </a:defRPr>
            </a:lvl1pPr>
          </a:lstStyle>
          <a:p>
            <a:pPr>
              <a:defRPr/>
            </a:pPr>
            <a:fld id="{5454BCB5-507A-4311-A9D6-3071BF22DAF1}" type="datetime1">
              <a:rPr lang="en-US"/>
              <a:pPr>
                <a:defRPr/>
              </a:pPr>
              <a:t>3/25/2017</a:t>
            </a:fld>
            <a:endParaRPr lang="en-US"/>
          </a:p>
        </p:txBody>
      </p:sp>
      <p:sp>
        <p:nvSpPr>
          <p:cNvPr id="40"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pitchFamily="34" charset="0"/>
              </a:defRPr>
            </a:lvl1p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41" name="Rectangle 6"/>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latin typeface="+mn-lt"/>
              </a:defRPr>
            </a:lvl1pPr>
          </a:lstStyle>
          <a:p>
            <a:pPr>
              <a:defRPr/>
            </a:pPr>
            <a:fld id="{6AE3C910-7C7B-432F-AC0A-A00CDC46498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4" r:id="rId1"/>
  </p:sldLayoutIdLst>
  <p:hf hdr="0" dt="0"/>
  <p:txStyles>
    <p:titleStyle>
      <a:lvl1pPr algn="l" rtl="0" eaLnBrk="0" fontAlgn="base" hangingPunct="0">
        <a:spcBef>
          <a:spcPct val="0"/>
        </a:spcBef>
        <a:spcAft>
          <a:spcPct val="0"/>
        </a:spcAft>
        <a:defRPr sz="3900">
          <a:solidFill>
            <a:schemeClr val="tx2"/>
          </a:solidFill>
          <a:latin typeface="Arial" charset="0"/>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Arial"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Arial" charset="0"/>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Arial" charset="0"/>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Arial" charset="0"/>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6" name="Slide Number Placeholder 3"/>
          <p:cNvSpPr>
            <a:spLocks noGrp="1"/>
          </p:cNvSpPr>
          <p:nvPr>
            <p:ph type="sldNum" sz="quarter" idx="12"/>
          </p:nvPr>
        </p:nvSpPr>
        <p:spPr/>
        <p:txBody>
          <a:bodyPr/>
          <a:lstStyle/>
          <a:p>
            <a:pPr>
              <a:defRPr/>
            </a:pPr>
            <a:fld id="{4ED86CB9-E3BA-47B1-8C20-7A61B9025185}" type="slidenum">
              <a:rPr lang="en-US"/>
              <a:pPr>
                <a:defRPr/>
              </a:pPr>
              <a:t>1</a:t>
            </a:fld>
            <a:endParaRPr lang="en-US"/>
          </a:p>
        </p:txBody>
      </p:sp>
      <p:sp>
        <p:nvSpPr>
          <p:cNvPr id="5124" name="Text Box 1028"/>
          <p:cNvSpPr txBox="1">
            <a:spLocks noChangeArrowheads="1"/>
          </p:cNvSpPr>
          <p:nvPr/>
        </p:nvSpPr>
        <p:spPr bwMode="auto">
          <a:xfrm>
            <a:off x="4953000" y="2743200"/>
            <a:ext cx="3657600" cy="1373188"/>
          </a:xfrm>
          <a:prstGeom prst="rect">
            <a:avLst/>
          </a:prstGeom>
          <a:noFill/>
          <a:ln w="9525">
            <a:noFill/>
            <a:miter lim="800000"/>
            <a:headEnd/>
            <a:tailEnd/>
          </a:ln>
        </p:spPr>
        <p:txBody>
          <a:bodyPr>
            <a:spAutoFit/>
          </a:bodyPr>
          <a:lstStyle/>
          <a:p>
            <a:r>
              <a:rPr lang="en-US" sz="2800" b="1">
                <a:solidFill>
                  <a:schemeClr val="tx2"/>
                </a:solidFill>
                <a:latin typeface="Arial" pitchFamily="34" charset="0"/>
              </a:rPr>
              <a:t>Chapter 7:</a:t>
            </a:r>
            <a:br>
              <a:rPr lang="en-US" sz="2800" b="1">
                <a:solidFill>
                  <a:schemeClr val="tx2"/>
                </a:solidFill>
                <a:latin typeface="Arial" pitchFamily="34" charset="0"/>
              </a:rPr>
            </a:br>
            <a:r>
              <a:rPr lang="en-US" sz="2800">
                <a:solidFill>
                  <a:schemeClr val="tx2"/>
                </a:solidFill>
                <a:latin typeface="Arial" pitchFamily="34" charset="0"/>
              </a:rPr>
              <a:t>Credit Cards and Consumer Loans</a:t>
            </a:r>
          </a:p>
        </p:txBody>
      </p:sp>
      <p:sp>
        <p:nvSpPr>
          <p:cNvPr id="5125" name="Text Box 1029"/>
          <p:cNvSpPr txBox="1">
            <a:spLocks noChangeArrowheads="1"/>
          </p:cNvSpPr>
          <p:nvPr/>
        </p:nvSpPr>
        <p:spPr bwMode="auto">
          <a:xfrm>
            <a:off x="4876800" y="990600"/>
            <a:ext cx="4038600" cy="1495425"/>
          </a:xfrm>
          <a:prstGeom prst="rect">
            <a:avLst/>
          </a:prstGeom>
          <a:noFill/>
          <a:ln w="9525">
            <a:noFill/>
            <a:miter lim="800000"/>
            <a:headEnd/>
            <a:tailEnd/>
          </a:ln>
        </p:spPr>
        <p:txBody>
          <a:bodyPr>
            <a:spAutoFit/>
          </a:bodyPr>
          <a:lstStyle/>
          <a:p>
            <a:r>
              <a:rPr lang="en-US" sz="2800" dirty="0">
                <a:latin typeface="Arial" pitchFamily="34" charset="0"/>
              </a:rPr>
              <a:t>Garman/</a:t>
            </a:r>
            <a:r>
              <a:rPr lang="en-US" sz="2800" dirty="0" err="1">
                <a:latin typeface="Arial" pitchFamily="34" charset="0"/>
              </a:rPr>
              <a:t>Forgue</a:t>
            </a:r>
            <a:endParaRPr lang="en-US" sz="2800" dirty="0">
              <a:latin typeface="Arial" pitchFamily="34" charset="0"/>
            </a:endParaRPr>
          </a:p>
          <a:p>
            <a:r>
              <a:rPr lang="en-US" sz="3600" b="1" i="1" dirty="0">
                <a:latin typeface="Arial" pitchFamily="34" charset="0"/>
              </a:rPr>
              <a:t>Personal Finance</a:t>
            </a:r>
          </a:p>
          <a:p>
            <a:r>
              <a:rPr lang="en-US" sz="2800" dirty="0" smtClean="0">
                <a:latin typeface="Arial" pitchFamily="34" charset="0"/>
              </a:rPr>
              <a:t>Twelfth </a:t>
            </a:r>
            <a:r>
              <a:rPr lang="en-US" sz="2800" dirty="0">
                <a:latin typeface="Arial" pitchFamily="34" charset="0"/>
              </a:rPr>
              <a:t>Edition</a:t>
            </a:r>
          </a:p>
        </p:txBody>
      </p:sp>
      <p:sp>
        <p:nvSpPr>
          <p:cNvPr id="5126" name="Text Box 1030"/>
          <p:cNvSpPr txBox="1">
            <a:spLocks noChangeArrowheads="1"/>
          </p:cNvSpPr>
          <p:nvPr/>
        </p:nvSpPr>
        <p:spPr bwMode="auto">
          <a:xfrm>
            <a:off x="4876800" y="4953000"/>
            <a:ext cx="3673475" cy="641350"/>
          </a:xfrm>
          <a:prstGeom prst="rect">
            <a:avLst/>
          </a:prstGeom>
          <a:noFill/>
          <a:ln w="9525">
            <a:noFill/>
            <a:miter lim="800000"/>
            <a:headEnd/>
            <a:tailEnd/>
          </a:ln>
        </p:spPr>
        <p:txBody>
          <a:bodyPr>
            <a:spAutoFit/>
          </a:bodyPr>
          <a:lstStyle/>
          <a:p>
            <a:r>
              <a:rPr lang="en-US" sz="1800">
                <a:latin typeface="Arial" pitchFamily="34" charset="0"/>
              </a:rPr>
              <a:t>PPT slide program prepared by Amy Forgue and Ray Forgue.</a:t>
            </a:r>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33984" y="1143000"/>
            <a:ext cx="3690366" cy="4419600"/>
          </a:xfrm>
          <a:prstGeom prst="rect">
            <a:avLst/>
          </a:prstGeom>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2012 Cengage Learning.  All Rights Reserved.  May not be copied, scanned, or duplicated, in whole or in part, except for use as permitted in a license distributed with a certain product or service or on a password-protected website for classroom use.</a:t>
            </a:r>
            <a:endParaRPr lang="en-US"/>
          </a:p>
        </p:txBody>
      </p:sp>
      <p:sp>
        <p:nvSpPr>
          <p:cNvPr id="3" name="Slide Number Placeholder 2"/>
          <p:cNvSpPr>
            <a:spLocks noGrp="1"/>
          </p:cNvSpPr>
          <p:nvPr>
            <p:ph type="sldNum" sz="quarter" idx="12"/>
          </p:nvPr>
        </p:nvSpPr>
        <p:spPr/>
        <p:txBody>
          <a:bodyPr/>
          <a:lstStyle/>
          <a:p>
            <a:pPr>
              <a:defRPr/>
            </a:pPr>
            <a:fld id="{30DEF3E5-57DF-4952-B240-602B3729DA03}" type="slidenum">
              <a:rPr lang="en-US" smtClean="0"/>
              <a:pPr>
                <a:defRPr/>
              </a:pPr>
              <a:t>10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84496"/>
            <a:ext cx="6629400" cy="5791852"/>
          </a:xfrm>
          <a:prstGeom prst="rect">
            <a:avLst/>
          </a:prstGeom>
        </p:spPr>
      </p:pic>
    </p:spTree>
    <p:extLst>
      <p:ext uri="{BB962C8B-B14F-4D97-AF65-F5344CB8AC3E}">
        <p14:creationId xmlns:p14="http://schemas.microsoft.com/office/powerpoint/2010/main" val="102270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2FFFCB6C-10D4-4029-B74D-317365784F88}" type="slidenum">
              <a:rPr lang="en-US"/>
              <a:pPr>
                <a:defRPr/>
              </a:pPr>
              <a:t>11</a:t>
            </a:fld>
            <a:endParaRPr lang="en-US"/>
          </a:p>
        </p:txBody>
      </p:sp>
      <p:sp>
        <p:nvSpPr>
          <p:cNvPr id="12292" name="Rectangle 4"/>
          <p:cNvSpPr>
            <a:spLocks noGrp="1" noChangeArrowheads="1"/>
          </p:cNvSpPr>
          <p:nvPr>
            <p:ph type="title" idx="4294967295"/>
          </p:nvPr>
        </p:nvSpPr>
        <p:spPr/>
        <p:txBody>
          <a:bodyPr/>
          <a:lstStyle/>
          <a:p>
            <a:pPr eaLnBrk="1" hangingPunct="1"/>
            <a:r>
              <a:rPr lang="en-US" smtClean="0"/>
              <a:t>Types of Consumer Credit</a:t>
            </a:r>
          </a:p>
        </p:txBody>
      </p:sp>
      <p:sp>
        <p:nvSpPr>
          <p:cNvPr id="12293" name="Rectangle 5"/>
          <p:cNvSpPr>
            <a:spLocks noGrp="1" noChangeArrowheads="1"/>
          </p:cNvSpPr>
          <p:nvPr>
            <p:ph type="body" idx="4294967295"/>
          </p:nvPr>
        </p:nvSpPr>
        <p:spPr/>
        <p:txBody>
          <a:bodyPr/>
          <a:lstStyle/>
          <a:p>
            <a:pPr eaLnBrk="1" hangingPunct="1"/>
            <a:r>
              <a:rPr lang="en-US" b="1" dirty="0" smtClean="0"/>
              <a:t>Installment credit</a:t>
            </a:r>
            <a:endParaRPr lang="en-US" dirty="0" smtClean="0"/>
          </a:p>
          <a:p>
            <a:pPr lvl="1" eaLnBrk="1" hangingPunct="1"/>
            <a:r>
              <a:rPr lang="en-US" dirty="0" smtClean="0"/>
              <a:t>Specified number of equal payments over time</a:t>
            </a:r>
          </a:p>
          <a:p>
            <a:pPr eaLnBrk="1" hangingPunct="1"/>
            <a:r>
              <a:rPr lang="en-US" b="1" dirty="0" err="1" smtClean="0"/>
              <a:t>Noninstallment</a:t>
            </a:r>
            <a:r>
              <a:rPr lang="en-US" b="1" dirty="0" smtClean="0"/>
              <a:t> credit</a:t>
            </a:r>
          </a:p>
          <a:p>
            <a:pPr lvl="1" eaLnBrk="1" hangingPunct="1"/>
            <a:r>
              <a:rPr lang="en-US" dirty="0" smtClean="0"/>
              <a:t>Single payment</a:t>
            </a:r>
          </a:p>
          <a:p>
            <a:pPr lvl="1" eaLnBrk="1" hangingPunct="1"/>
            <a:r>
              <a:rPr lang="en-US" b="1" dirty="0" smtClean="0"/>
              <a:t>Open-ended credit</a:t>
            </a:r>
            <a:r>
              <a:rPr lang="en-US" dirty="0" smtClean="0"/>
              <a:t> (or </a:t>
            </a:r>
            <a:r>
              <a:rPr lang="en-US" b="1" dirty="0" smtClean="0"/>
              <a:t>revolving credit</a:t>
            </a:r>
            <a:r>
              <a:rPr lang="en-US" dirty="0" smtClean="0"/>
              <a:t>)</a:t>
            </a:r>
          </a:p>
          <a:p>
            <a:pPr lvl="2" eaLnBrk="1" hangingPunct="1"/>
            <a:r>
              <a:rPr lang="en-US" sz="2700" dirty="0" smtClean="0"/>
              <a:t>Can borrow up to your </a:t>
            </a:r>
            <a:r>
              <a:rPr lang="en-US" sz="2700" b="1" dirty="0" smtClean="0"/>
              <a:t>Credit limit</a:t>
            </a:r>
          </a:p>
          <a:p>
            <a:pPr lvl="2" eaLnBrk="1" hangingPunct="1"/>
            <a:r>
              <a:rPr lang="en-US" sz="2700" dirty="0" smtClean="0"/>
              <a:t>Equal or unequal payments</a:t>
            </a:r>
            <a:endParaRPr lang="en-US" sz="2700" b="1" dirty="0" smtClean="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71189612-9792-4F92-B169-F1C4291ABC78}" type="slidenum">
              <a:rPr lang="en-US"/>
              <a:pPr>
                <a:defRPr/>
              </a:pPr>
              <a:t>12</a:t>
            </a:fld>
            <a:endParaRPr lang="en-US"/>
          </a:p>
        </p:txBody>
      </p:sp>
      <p:sp>
        <p:nvSpPr>
          <p:cNvPr id="13316" name="Rectangle 1026"/>
          <p:cNvSpPr>
            <a:spLocks noGrp="1" noChangeArrowheads="1"/>
          </p:cNvSpPr>
          <p:nvPr>
            <p:ph type="title" idx="4294967295"/>
          </p:nvPr>
        </p:nvSpPr>
        <p:spPr/>
        <p:txBody>
          <a:bodyPr/>
          <a:lstStyle/>
          <a:p>
            <a:pPr eaLnBrk="1" hangingPunct="1"/>
            <a:r>
              <a:rPr lang="en-US" smtClean="0"/>
              <a:t>Types of Revolving Accounts </a:t>
            </a:r>
          </a:p>
        </p:txBody>
      </p:sp>
      <p:sp>
        <p:nvSpPr>
          <p:cNvPr id="13317" name="Rectangle 1027"/>
          <p:cNvSpPr>
            <a:spLocks noGrp="1" noChangeArrowheads="1"/>
          </p:cNvSpPr>
          <p:nvPr>
            <p:ph type="body" idx="4294967295"/>
          </p:nvPr>
        </p:nvSpPr>
        <p:spPr>
          <a:xfrm>
            <a:off x="609600" y="1752600"/>
            <a:ext cx="7467600" cy="4038600"/>
          </a:xfrm>
        </p:spPr>
        <p:txBody>
          <a:bodyPr/>
          <a:lstStyle/>
          <a:p>
            <a:pPr eaLnBrk="1" hangingPunct="1"/>
            <a:r>
              <a:rPr lang="en-US" b="1" dirty="0" err="1"/>
              <a:t>Noninstallment</a:t>
            </a:r>
            <a:r>
              <a:rPr lang="en-US" b="1" dirty="0"/>
              <a:t> credit</a:t>
            </a:r>
          </a:p>
          <a:p>
            <a:pPr lvl="1" eaLnBrk="1" hangingPunct="1"/>
            <a:r>
              <a:rPr lang="en-US" b="1" dirty="0" smtClean="0"/>
              <a:t>Credit</a:t>
            </a:r>
            <a:r>
              <a:rPr lang="en-US" dirty="0" smtClean="0"/>
              <a:t> (or </a:t>
            </a:r>
            <a:r>
              <a:rPr lang="en-US" b="1" dirty="0" smtClean="0"/>
              <a:t>charge</a:t>
            </a:r>
            <a:r>
              <a:rPr lang="en-US" dirty="0" smtClean="0"/>
              <a:t>) </a:t>
            </a:r>
            <a:r>
              <a:rPr lang="en-US" b="1" dirty="0" smtClean="0"/>
              <a:t>card </a:t>
            </a:r>
            <a:r>
              <a:rPr lang="en-US" dirty="0" smtClean="0"/>
              <a:t>accounts</a:t>
            </a:r>
            <a:r>
              <a:rPr lang="en-US" b="1" dirty="0" smtClean="0"/>
              <a:t> </a:t>
            </a:r>
          </a:p>
          <a:p>
            <a:pPr lvl="2" eaLnBrk="1" hangingPunct="1"/>
            <a:r>
              <a:rPr lang="en-US" sz="2700" dirty="0" smtClean="0"/>
              <a:t>You can make purchases</a:t>
            </a:r>
          </a:p>
          <a:p>
            <a:pPr lvl="2" eaLnBrk="1" hangingPunct="1"/>
            <a:r>
              <a:rPr lang="en-US" sz="2700" dirty="0" smtClean="0"/>
              <a:t>Or obtain a </a:t>
            </a:r>
            <a:r>
              <a:rPr lang="en-US" sz="2700" b="1" dirty="0" smtClean="0"/>
              <a:t>Cash advance</a:t>
            </a:r>
          </a:p>
          <a:p>
            <a:pPr lvl="1" eaLnBrk="1" hangingPunct="1"/>
            <a:r>
              <a:rPr lang="en-US" b="1" dirty="0" smtClean="0"/>
              <a:t>Personal line of credit</a:t>
            </a:r>
          </a:p>
          <a:p>
            <a:pPr lvl="1" eaLnBrk="1" hangingPunct="1"/>
            <a:r>
              <a:rPr lang="en-US" b="1" dirty="0" smtClean="0"/>
              <a:t>Home-equity line of credit</a:t>
            </a:r>
          </a:p>
          <a:p>
            <a:pPr lvl="1" eaLnBrk="1" hangingPunct="1"/>
            <a:r>
              <a:rPr lang="en-US" b="1" dirty="0" smtClean="0"/>
              <a:t>Service credit</a:t>
            </a:r>
          </a:p>
          <a:p>
            <a:pPr eaLnBrk="1" hangingPunct="1"/>
            <a:endParaRPr lang="en-US" b="1" dirty="0" smtClean="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363454A9-3C74-4BBD-90AC-CD93BBC1C5E3}" type="slidenum">
              <a:rPr lang="en-US"/>
              <a:pPr>
                <a:defRPr/>
              </a:pPr>
              <a:t>13</a:t>
            </a:fld>
            <a:endParaRPr lang="en-US"/>
          </a:p>
        </p:txBody>
      </p:sp>
      <p:sp>
        <p:nvSpPr>
          <p:cNvPr id="14340" name="Title 1"/>
          <p:cNvSpPr>
            <a:spLocks noGrp="1"/>
          </p:cNvSpPr>
          <p:nvPr>
            <p:ph type="title" idx="4294967295"/>
          </p:nvPr>
        </p:nvSpPr>
        <p:spPr/>
        <p:txBody>
          <a:bodyPr/>
          <a:lstStyle/>
          <a:p>
            <a:pPr eaLnBrk="1" hangingPunct="1"/>
            <a:r>
              <a:rPr lang="en-US" smtClean="0"/>
              <a:t>Concept Check 7.1</a:t>
            </a:r>
          </a:p>
        </p:txBody>
      </p:sp>
      <p:sp>
        <p:nvSpPr>
          <p:cNvPr id="14341" name="Content Placeholder 2"/>
          <p:cNvSpPr>
            <a:spLocks noGrp="1"/>
          </p:cNvSpPr>
          <p:nvPr>
            <p:ph idx="4294967295"/>
          </p:nvPr>
        </p:nvSpPr>
        <p:spPr/>
        <p:txBody>
          <a:bodyPr/>
          <a:lstStyle/>
          <a:p>
            <a:pPr eaLnBrk="1" hangingPunct="1"/>
            <a:r>
              <a:rPr lang="en-US" smtClean="0"/>
              <a:t>Distinguish between installment credit and open-ended credit.</a:t>
            </a:r>
          </a:p>
          <a:p>
            <a:pPr eaLnBrk="1" hangingPunct="1"/>
            <a:r>
              <a:rPr lang="en-US" smtClean="0"/>
              <a:t>Explain the basic features of revolving credit.</a:t>
            </a:r>
          </a:p>
          <a:p>
            <a:pPr eaLnBrk="1" hangingPunct="1"/>
            <a:r>
              <a:rPr lang="en-US" smtClean="0"/>
              <a:t>Describe how someone might use a personal line of credit.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E2CEFDD1-4A90-4012-AECA-6681EF82F22E}" type="slidenum">
              <a:rPr lang="en-US"/>
              <a:pPr>
                <a:defRPr/>
              </a:pPr>
              <a:t>14</a:t>
            </a:fld>
            <a:endParaRPr lang="en-US"/>
          </a:p>
        </p:txBody>
      </p:sp>
      <p:sp>
        <p:nvSpPr>
          <p:cNvPr id="15364" name="Rectangle 4"/>
          <p:cNvSpPr>
            <a:spLocks noGrp="1" noChangeArrowheads="1"/>
          </p:cNvSpPr>
          <p:nvPr>
            <p:ph type="title" idx="4294967295"/>
          </p:nvPr>
        </p:nvSpPr>
        <p:spPr/>
        <p:txBody>
          <a:bodyPr/>
          <a:lstStyle/>
          <a:p>
            <a:pPr eaLnBrk="1" hangingPunct="1"/>
            <a:r>
              <a:rPr lang="en-US" smtClean="0"/>
              <a:t>Learning Objective #2</a:t>
            </a:r>
          </a:p>
        </p:txBody>
      </p:sp>
      <p:sp>
        <p:nvSpPr>
          <p:cNvPr id="15365" name="Rectangle 5"/>
          <p:cNvSpPr>
            <a:spLocks noGrp="1" noChangeArrowheads="1"/>
          </p:cNvSpPr>
          <p:nvPr>
            <p:ph type="body" idx="4294967295"/>
          </p:nvPr>
        </p:nvSpPr>
        <p:spPr>
          <a:xfrm>
            <a:off x="762000" y="1828800"/>
            <a:ext cx="7467600" cy="4267200"/>
          </a:xfrm>
        </p:spPr>
        <p:txBody>
          <a:bodyPr/>
          <a:lstStyle/>
          <a:p>
            <a:pPr marL="609600" indent="-609600" eaLnBrk="1" hangingPunct="1">
              <a:buFontTx/>
              <a:buAutoNum type="arabicPeriod"/>
            </a:pPr>
            <a:endParaRPr lang="en-US" dirty="0" smtClean="0"/>
          </a:p>
          <a:p>
            <a:pPr marL="609600" indent="-609600" eaLnBrk="1" hangingPunct="1">
              <a:buFontTx/>
              <a:buAutoNum type="arabicPeriod"/>
            </a:pPr>
            <a:endParaRPr lang="en-US" dirty="0" smtClean="0"/>
          </a:p>
          <a:p>
            <a:pPr marL="609600" indent="-609600" eaLnBrk="1" hangingPunct="1">
              <a:buFontTx/>
              <a:buNone/>
            </a:pPr>
            <a:r>
              <a:rPr lang="en-US" b="1" dirty="0" smtClean="0"/>
              <a:t>	Describe</a:t>
            </a:r>
            <a:r>
              <a:rPr lang="en-US" dirty="0" smtClean="0"/>
              <a:t> the types and features of credit card accounts.</a:t>
            </a:r>
          </a:p>
          <a:p>
            <a:pPr marL="609600" indent="-609600" eaLnBrk="1" hangingPunct="1">
              <a:buFontTx/>
              <a:buAutoNum type="arabicPeriod"/>
            </a:pPr>
            <a:endParaRPr lang="en-US" b="1" dirty="0" smtClean="0"/>
          </a:p>
          <a:p>
            <a:pPr marL="609600" indent="-609600" eaLnBrk="1" hangingPunct="1">
              <a:buFontTx/>
              <a:buNone/>
            </a:pPr>
            <a:endParaRPr lang="en-US" dirty="0" smtClean="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35386EA6-3665-478C-A929-AEB130854EB2}" type="slidenum">
              <a:rPr lang="en-US"/>
              <a:pPr>
                <a:defRPr/>
              </a:pPr>
              <a:t>15</a:t>
            </a:fld>
            <a:endParaRPr lang="en-US"/>
          </a:p>
        </p:txBody>
      </p:sp>
      <p:sp>
        <p:nvSpPr>
          <p:cNvPr id="16388" name="Rectangle 2"/>
          <p:cNvSpPr>
            <a:spLocks noGrp="1" noChangeArrowheads="1"/>
          </p:cNvSpPr>
          <p:nvPr>
            <p:ph type="title" idx="4294967295"/>
          </p:nvPr>
        </p:nvSpPr>
        <p:spPr/>
        <p:txBody>
          <a:bodyPr/>
          <a:lstStyle/>
          <a:p>
            <a:pPr eaLnBrk="1" hangingPunct="1"/>
            <a:r>
              <a:rPr lang="en-US" smtClean="0"/>
              <a:t>Credit Card Accounts</a:t>
            </a:r>
          </a:p>
        </p:txBody>
      </p:sp>
      <p:sp>
        <p:nvSpPr>
          <p:cNvPr id="16389" name="Rectangle 3"/>
          <p:cNvSpPr>
            <a:spLocks noGrp="1" noChangeArrowheads="1"/>
          </p:cNvSpPr>
          <p:nvPr>
            <p:ph type="body" idx="4294967295"/>
          </p:nvPr>
        </p:nvSpPr>
        <p:spPr>
          <a:xfrm>
            <a:off x="762000" y="1981200"/>
            <a:ext cx="7467600" cy="3733800"/>
          </a:xfrm>
        </p:spPr>
        <p:txBody>
          <a:bodyPr/>
          <a:lstStyle/>
          <a:p>
            <a:pPr eaLnBrk="1" hangingPunct="1">
              <a:lnSpc>
                <a:spcPct val="90000"/>
              </a:lnSpc>
            </a:pPr>
            <a:r>
              <a:rPr lang="en-US" b="1" dirty="0" smtClean="0"/>
              <a:t>Minimum payment</a:t>
            </a:r>
          </a:p>
          <a:p>
            <a:pPr eaLnBrk="1" hangingPunct="1">
              <a:lnSpc>
                <a:spcPct val="90000"/>
              </a:lnSpc>
            </a:pPr>
            <a:endParaRPr lang="en-US" b="1" dirty="0" smtClean="0"/>
          </a:p>
          <a:p>
            <a:pPr eaLnBrk="1" hangingPunct="1">
              <a:lnSpc>
                <a:spcPct val="90000"/>
              </a:lnSpc>
            </a:pPr>
            <a:r>
              <a:rPr lang="en-US" b="1" dirty="0" smtClean="0"/>
              <a:t>Principal</a:t>
            </a:r>
          </a:p>
          <a:p>
            <a:pPr eaLnBrk="1" hangingPunct="1">
              <a:lnSpc>
                <a:spcPct val="90000"/>
              </a:lnSpc>
            </a:pPr>
            <a:endParaRPr lang="en-US" b="1" dirty="0" smtClean="0"/>
          </a:p>
          <a:p>
            <a:pPr eaLnBrk="1" hangingPunct="1">
              <a:lnSpc>
                <a:spcPct val="90000"/>
              </a:lnSpc>
            </a:pPr>
            <a:r>
              <a:rPr lang="en-US" b="1" dirty="0" smtClean="0"/>
              <a:t>Default</a:t>
            </a:r>
            <a:endParaRPr lang="en-US" dirty="0" smtClean="0"/>
          </a:p>
          <a:p>
            <a:pPr eaLnBrk="1" hangingPunct="1">
              <a:lnSpc>
                <a:spcPct val="90000"/>
              </a:lnSpc>
            </a:pPr>
            <a:endParaRPr lang="en-US" b="1" dirty="0" smtClean="0"/>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AD99F994-5FA9-4648-AFEA-EE54B99F2371}" type="slidenum">
              <a:rPr lang="en-US"/>
              <a:pPr>
                <a:defRPr/>
              </a:pPr>
              <a:t>16</a:t>
            </a:fld>
            <a:endParaRPr lang="en-US"/>
          </a:p>
        </p:txBody>
      </p:sp>
      <p:sp>
        <p:nvSpPr>
          <p:cNvPr id="17412" name="Rectangle 2"/>
          <p:cNvSpPr>
            <a:spLocks noGrp="1" noChangeArrowheads="1"/>
          </p:cNvSpPr>
          <p:nvPr>
            <p:ph type="title" idx="4294967295"/>
          </p:nvPr>
        </p:nvSpPr>
        <p:spPr/>
        <p:txBody>
          <a:bodyPr/>
          <a:lstStyle/>
          <a:p>
            <a:pPr eaLnBrk="1" hangingPunct="1"/>
            <a:r>
              <a:rPr lang="en-US" smtClean="0"/>
              <a:t>Types of Credit Card Accounts</a:t>
            </a:r>
          </a:p>
        </p:txBody>
      </p:sp>
      <p:sp>
        <p:nvSpPr>
          <p:cNvPr id="17413" name="Rectangle 3"/>
          <p:cNvSpPr>
            <a:spLocks noGrp="1" noChangeArrowheads="1"/>
          </p:cNvSpPr>
          <p:nvPr>
            <p:ph type="body" idx="4294967295"/>
          </p:nvPr>
        </p:nvSpPr>
        <p:spPr>
          <a:xfrm>
            <a:off x="838200" y="1905000"/>
            <a:ext cx="7467600" cy="3886200"/>
          </a:xfrm>
        </p:spPr>
        <p:txBody>
          <a:bodyPr/>
          <a:lstStyle/>
          <a:p>
            <a:pPr eaLnBrk="1" hangingPunct="1">
              <a:lnSpc>
                <a:spcPct val="90000"/>
              </a:lnSpc>
            </a:pPr>
            <a:r>
              <a:rPr lang="en-US" dirty="0" smtClean="0"/>
              <a:t>Bank credit cards</a:t>
            </a:r>
          </a:p>
          <a:p>
            <a:pPr lvl="1" eaLnBrk="1" hangingPunct="1">
              <a:lnSpc>
                <a:spcPct val="90000"/>
              </a:lnSpc>
            </a:pPr>
            <a:r>
              <a:rPr lang="en-US" sz="3100" dirty="0" smtClean="0"/>
              <a:t>Cash advance (or convenience) checks</a:t>
            </a:r>
          </a:p>
          <a:p>
            <a:pPr lvl="1" eaLnBrk="1" hangingPunct="1">
              <a:lnSpc>
                <a:spcPct val="90000"/>
              </a:lnSpc>
            </a:pPr>
            <a:r>
              <a:rPr lang="en-US" sz="3100" dirty="0" smtClean="0"/>
              <a:t>Balance transfer features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05D377FE-D953-407F-BA7E-1A84F0178A3E}" type="slidenum">
              <a:rPr lang="en-US"/>
              <a:pPr>
                <a:defRPr/>
              </a:pPr>
              <a:t>17</a:t>
            </a:fld>
            <a:endParaRPr lang="en-US"/>
          </a:p>
        </p:txBody>
      </p:sp>
      <p:sp>
        <p:nvSpPr>
          <p:cNvPr id="18436" name="Rectangle 1026"/>
          <p:cNvSpPr>
            <a:spLocks noGrp="1" noChangeArrowheads="1"/>
          </p:cNvSpPr>
          <p:nvPr>
            <p:ph type="title" idx="4294967295"/>
          </p:nvPr>
        </p:nvSpPr>
        <p:spPr/>
        <p:txBody>
          <a:bodyPr/>
          <a:lstStyle/>
          <a:p>
            <a:pPr eaLnBrk="1" hangingPunct="1"/>
            <a:r>
              <a:rPr lang="en-US" smtClean="0"/>
              <a:t>Types of Credit Card Accounts</a:t>
            </a:r>
          </a:p>
        </p:txBody>
      </p:sp>
      <p:sp>
        <p:nvSpPr>
          <p:cNvPr id="18437" name="Rectangle 1027"/>
          <p:cNvSpPr>
            <a:spLocks noGrp="1" noChangeArrowheads="1"/>
          </p:cNvSpPr>
          <p:nvPr>
            <p:ph type="body" idx="4294967295"/>
          </p:nvPr>
        </p:nvSpPr>
        <p:spPr>
          <a:xfrm>
            <a:off x="914400" y="1828800"/>
            <a:ext cx="7391400" cy="3886200"/>
          </a:xfrm>
        </p:spPr>
        <p:txBody>
          <a:bodyPr/>
          <a:lstStyle/>
          <a:p>
            <a:pPr eaLnBrk="1" hangingPunct="1"/>
            <a:r>
              <a:rPr lang="en-US" b="1" dirty="0" smtClean="0"/>
              <a:t>Retail Credit Card </a:t>
            </a:r>
            <a:r>
              <a:rPr lang="en-US" dirty="0" smtClean="0"/>
              <a:t>accounts: Allow customers to make purchases on credit at any of the outlets of a particular retailer.</a:t>
            </a:r>
          </a:p>
          <a:p>
            <a:pPr eaLnBrk="1" hangingPunct="1"/>
            <a:endParaRPr lang="en-US" dirty="0" smtClean="0"/>
          </a:p>
          <a:p>
            <a:pPr eaLnBrk="1" hangingPunct="1"/>
            <a:r>
              <a:rPr lang="en-US" b="1" dirty="0" smtClean="0"/>
              <a:t>Travel and Entertainment (T&amp;E) Cards</a:t>
            </a: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009B0D67-F282-440F-932C-0CB59EDAF4DD}" type="slidenum">
              <a:rPr lang="en-US"/>
              <a:pPr>
                <a:defRPr/>
              </a:pPr>
              <a:t>18</a:t>
            </a:fld>
            <a:endParaRPr lang="en-US"/>
          </a:p>
        </p:txBody>
      </p:sp>
      <p:sp>
        <p:nvSpPr>
          <p:cNvPr id="20484" name="Rectangle 2"/>
          <p:cNvSpPr>
            <a:spLocks noGrp="1" noChangeArrowheads="1"/>
          </p:cNvSpPr>
          <p:nvPr>
            <p:ph type="title" idx="4294967295"/>
          </p:nvPr>
        </p:nvSpPr>
        <p:spPr/>
        <p:txBody>
          <a:bodyPr/>
          <a:lstStyle/>
          <a:p>
            <a:pPr eaLnBrk="1" hangingPunct="1"/>
            <a:r>
              <a:rPr lang="en-US" smtClean="0"/>
              <a:t>Aspects of Credit Card Accounts</a:t>
            </a:r>
          </a:p>
        </p:txBody>
      </p:sp>
      <p:sp>
        <p:nvSpPr>
          <p:cNvPr id="20485" name="Rectangle 3"/>
          <p:cNvSpPr>
            <a:spLocks noGrp="1" noChangeArrowheads="1"/>
          </p:cNvSpPr>
          <p:nvPr>
            <p:ph type="body" idx="4294967295"/>
          </p:nvPr>
        </p:nvSpPr>
        <p:spPr>
          <a:xfrm>
            <a:off x="857250" y="2133600"/>
            <a:ext cx="7391400" cy="3962400"/>
          </a:xfrm>
        </p:spPr>
        <p:txBody>
          <a:bodyPr/>
          <a:lstStyle/>
          <a:p>
            <a:pPr eaLnBrk="1" hangingPunct="1"/>
            <a:r>
              <a:rPr lang="en-US" dirty="0" smtClean="0"/>
              <a:t>Preapproved credit card offers</a:t>
            </a:r>
          </a:p>
          <a:p>
            <a:pPr eaLnBrk="1" hangingPunct="1"/>
            <a:endParaRPr lang="en-US" dirty="0" smtClean="0"/>
          </a:p>
          <a:p>
            <a:pPr eaLnBrk="1" hangingPunct="1"/>
            <a:r>
              <a:rPr lang="en-US" dirty="0" smtClean="0"/>
              <a:t>Annual and Transaction Fees</a:t>
            </a:r>
          </a:p>
          <a:p>
            <a:pPr eaLnBrk="1" hangingPunct="1"/>
            <a:endParaRPr lang="en-US" b="1" dirty="0" smtClean="0"/>
          </a:p>
          <a:p>
            <a:pPr eaLnBrk="1" hangingPunct="1"/>
            <a:r>
              <a:rPr lang="en-US" dirty="0" smtClean="0"/>
              <a:t>Liability for lost or stolen cards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9B27654A-35C0-4ECA-A5E5-6F40E2444B30}" type="slidenum">
              <a:rPr lang="en-US"/>
              <a:pPr>
                <a:defRPr/>
              </a:pPr>
              <a:t>19</a:t>
            </a:fld>
            <a:endParaRPr lang="en-US"/>
          </a:p>
        </p:txBody>
      </p:sp>
      <p:sp>
        <p:nvSpPr>
          <p:cNvPr id="21508" name="Rectangle 10"/>
          <p:cNvSpPr>
            <a:spLocks noGrp="1" noChangeArrowheads="1"/>
          </p:cNvSpPr>
          <p:nvPr>
            <p:ph type="title" idx="4294967295"/>
          </p:nvPr>
        </p:nvSpPr>
        <p:spPr/>
        <p:txBody>
          <a:bodyPr/>
          <a:lstStyle/>
          <a:p>
            <a:pPr eaLnBrk="1" hangingPunct="1"/>
            <a:r>
              <a:rPr lang="en-US" smtClean="0"/>
              <a:t>Aspects of Credit Card Accounts</a:t>
            </a:r>
          </a:p>
        </p:txBody>
      </p:sp>
      <p:sp>
        <p:nvSpPr>
          <p:cNvPr id="21509" name="Rectangle 11"/>
          <p:cNvSpPr>
            <a:spLocks noGrp="1" noChangeArrowheads="1"/>
          </p:cNvSpPr>
          <p:nvPr>
            <p:ph type="body" idx="4294967295"/>
          </p:nvPr>
        </p:nvSpPr>
        <p:spPr>
          <a:xfrm>
            <a:off x="990600" y="1981200"/>
            <a:ext cx="7467600" cy="3886200"/>
          </a:xfrm>
        </p:spPr>
        <p:txBody>
          <a:bodyPr/>
          <a:lstStyle/>
          <a:p>
            <a:pPr eaLnBrk="1" hangingPunct="1"/>
            <a:r>
              <a:rPr lang="en-US" dirty="0" smtClean="0"/>
              <a:t>Late-payment, bounced check, and over-the-limit fees are very costly.</a:t>
            </a:r>
            <a:endParaRPr lang="en-US" b="1" dirty="0" smtClean="0"/>
          </a:p>
          <a:p>
            <a:pPr eaLnBrk="1" hangingPunct="1"/>
            <a:r>
              <a:rPr lang="en-US" b="1" dirty="0" smtClean="0"/>
              <a:t>Teaser Rate</a:t>
            </a:r>
            <a:r>
              <a:rPr lang="en-US" dirty="0" smtClean="0"/>
              <a:t>: A temporarily low introductory rate to entice borrowers to apply for a credit card.</a:t>
            </a:r>
          </a:p>
          <a:p>
            <a:pPr eaLnBrk="1" hangingPunct="1"/>
            <a:r>
              <a:rPr lang="en-US" b="1" dirty="0" smtClean="0"/>
              <a:t>Penalty APRs </a:t>
            </a:r>
            <a:r>
              <a:rPr lang="en-US" dirty="0" smtClean="0"/>
              <a:t>are extremely high.</a:t>
            </a:r>
            <a:endParaRPr lang="en-US" b="1" dirty="0" smtClean="0"/>
          </a:p>
          <a:p>
            <a:pPr lvl="1" eaLnBrk="1" hangingPunct="1">
              <a:buFontTx/>
              <a:buNone/>
            </a:pPr>
            <a:endParaRPr lang="en-US" dirty="0" smtClean="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0DEF3E5-57DF-4952-B240-602B3729DA03}" type="slidenum">
              <a:rPr lang="en-US" smtClean="0"/>
              <a:pPr>
                <a:defRPr/>
              </a:pPr>
              <a:t>2</a:t>
            </a:fld>
            <a:endParaRPr lang="en-US"/>
          </a:p>
        </p:txBody>
      </p:sp>
      <p:sp>
        <p:nvSpPr>
          <p:cNvPr id="4" name="TextBox 3"/>
          <p:cNvSpPr txBox="1"/>
          <p:nvPr/>
        </p:nvSpPr>
        <p:spPr>
          <a:xfrm>
            <a:off x="1447800" y="2362200"/>
            <a:ext cx="6172200" cy="1200329"/>
          </a:xfrm>
          <a:prstGeom prst="rect">
            <a:avLst/>
          </a:prstGeom>
          <a:noFill/>
        </p:spPr>
        <p:txBody>
          <a:bodyPr wrap="square" rtlCol="0">
            <a:spAutoFit/>
          </a:bodyPr>
          <a:lstStyle/>
          <a:p>
            <a:pPr algn="ctr"/>
            <a:r>
              <a:rPr lang="en-US" sz="3600" dirty="0">
                <a:latin typeface="+mn-lt"/>
              </a:rPr>
              <a:t>Debt is the enemy of a person's financial freedom.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627" y="1026017"/>
            <a:ext cx="5611091" cy="4675910"/>
          </a:xfrm>
          <a:prstGeom prst="rect">
            <a:avLst/>
          </a:prstGeom>
        </p:spPr>
      </p:pic>
    </p:spTree>
    <p:extLst>
      <p:ext uri="{BB962C8B-B14F-4D97-AF65-F5344CB8AC3E}">
        <p14:creationId xmlns:p14="http://schemas.microsoft.com/office/powerpoint/2010/main" val="57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EB1F6430-E8B1-4439-95C0-E2D1CD822453}" type="slidenum">
              <a:rPr lang="en-US"/>
              <a:pPr>
                <a:defRPr/>
              </a:pPr>
              <a:t>20</a:t>
            </a:fld>
            <a:endParaRPr lang="en-US"/>
          </a:p>
        </p:txBody>
      </p:sp>
      <p:sp>
        <p:nvSpPr>
          <p:cNvPr id="22532" name="Rectangle 6"/>
          <p:cNvSpPr>
            <a:spLocks noGrp="1" noChangeArrowheads="1"/>
          </p:cNvSpPr>
          <p:nvPr>
            <p:ph type="title" idx="4294967295"/>
          </p:nvPr>
        </p:nvSpPr>
        <p:spPr/>
        <p:txBody>
          <a:bodyPr/>
          <a:lstStyle/>
          <a:p>
            <a:pPr eaLnBrk="1" hangingPunct="1"/>
            <a:r>
              <a:rPr lang="en-US" smtClean="0"/>
              <a:t>Aspects of Credit Card Accounts</a:t>
            </a:r>
          </a:p>
        </p:txBody>
      </p:sp>
      <p:sp>
        <p:nvSpPr>
          <p:cNvPr id="22533" name="Rectangle 7"/>
          <p:cNvSpPr>
            <a:spLocks noGrp="1" noChangeArrowheads="1"/>
          </p:cNvSpPr>
          <p:nvPr>
            <p:ph type="body" idx="4294967295"/>
          </p:nvPr>
        </p:nvSpPr>
        <p:spPr>
          <a:xfrm>
            <a:off x="914400" y="1981200"/>
            <a:ext cx="7467600" cy="3810000"/>
          </a:xfrm>
        </p:spPr>
        <p:txBody>
          <a:bodyPr/>
          <a:lstStyle/>
          <a:p>
            <a:pPr eaLnBrk="1" hangingPunct="1">
              <a:lnSpc>
                <a:spcPct val="90000"/>
              </a:lnSpc>
            </a:pPr>
            <a:r>
              <a:rPr lang="en-US" b="1" dirty="0" smtClean="0"/>
              <a:t>Variable interest rates </a:t>
            </a:r>
            <a:r>
              <a:rPr lang="en-US" dirty="0" smtClean="0"/>
              <a:t>can easily go up.</a:t>
            </a:r>
          </a:p>
          <a:p>
            <a:pPr eaLnBrk="1" hangingPunct="1">
              <a:lnSpc>
                <a:spcPct val="90000"/>
              </a:lnSpc>
            </a:pPr>
            <a:endParaRPr lang="en-US" dirty="0" smtClean="0"/>
          </a:p>
          <a:p>
            <a:pPr eaLnBrk="1" hangingPunct="1">
              <a:lnSpc>
                <a:spcPct val="90000"/>
              </a:lnSpc>
            </a:pPr>
            <a:r>
              <a:rPr lang="en-US" b="1" dirty="0" smtClean="0"/>
              <a:t>Secured credit cards</a:t>
            </a:r>
            <a:r>
              <a:rPr lang="en-US" dirty="0" smtClean="0"/>
              <a:t> are backed by collateral.</a:t>
            </a:r>
            <a:endParaRPr lang="en-US" sz="2800" b="1" dirty="0" smtClean="0"/>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78D47105-D460-4391-8B2A-F80B1FD5305C}" type="slidenum">
              <a:rPr lang="en-US"/>
              <a:pPr>
                <a:defRPr/>
              </a:pPr>
              <a:t>21</a:t>
            </a:fld>
            <a:endParaRPr lang="en-US"/>
          </a:p>
        </p:txBody>
      </p:sp>
      <p:pic>
        <p:nvPicPr>
          <p:cNvPr id="204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991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9082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B9009C90-2C10-49F2-A090-CABE0631A1BA}" type="slidenum">
              <a:rPr lang="en-US"/>
              <a:pPr>
                <a:defRPr/>
              </a:pPr>
              <a:t>22</a:t>
            </a:fld>
            <a:endParaRPr lang="en-US"/>
          </a:p>
        </p:txBody>
      </p:sp>
      <p:sp>
        <p:nvSpPr>
          <p:cNvPr id="23556" name="Rectangle 1030"/>
          <p:cNvSpPr>
            <a:spLocks noGrp="1" noChangeArrowheads="1"/>
          </p:cNvSpPr>
          <p:nvPr>
            <p:ph type="title" idx="4294967295"/>
          </p:nvPr>
        </p:nvSpPr>
        <p:spPr/>
        <p:txBody>
          <a:bodyPr/>
          <a:lstStyle/>
          <a:p>
            <a:pPr eaLnBrk="1" hangingPunct="1"/>
            <a:r>
              <a:rPr lang="en-US" smtClean="0"/>
              <a:t>Credit Card Insurance</a:t>
            </a:r>
          </a:p>
        </p:txBody>
      </p:sp>
      <p:sp>
        <p:nvSpPr>
          <p:cNvPr id="23557" name="Rectangle 1031"/>
          <p:cNvSpPr>
            <a:spLocks noGrp="1" noChangeArrowheads="1"/>
          </p:cNvSpPr>
          <p:nvPr>
            <p:ph type="body" idx="4294967295"/>
          </p:nvPr>
        </p:nvSpPr>
        <p:spPr>
          <a:xfrm>
            <a:off x="914400" y="1981200"/>
            <a:ext cx="7391400" cy="3810000"/>
          </a:xfrm>
        </p:spPr>
        <p:txBody>
          <a:bodyPr/>
          <a:lstStyle/>
          <a:p>
            <a:pPr eaLnBrk="1" hangingPunct="1"/>
            <a:r>
              <a:rPr lang="en-US" b="1" dirty="0" smtClean="0"/>
              <a:t>Credit Life Insurance</a:t>
            </a:r>
            <a:r>
              <a:rPr lang="en-US" dirty="0" smtClean="0"/>
              <a:t>: Repays the outstanding loan balance if the borrower dies.</a:t>
            </a:r>
          </a:p>
          <a:p>
            <a:pPr eaLnBrk="1" hangingPunct="1"/>
            <a:r>
              <a:rPr lang="en-US" b="1" dirty="0" smtClean="0"/>
              <a:t>Credit Disability Insurance</a:t>
            </a:r>
            <a:r>
              <a:rPr lang="en-US" dirty="0" smtClean="0"/>
              <a:t>: Repays the outstanding loan balance if the borrower becomes disabled.</a:t>
            </a:r>
          </a:p>
          <a:p>
            <a:pPr eaLnBrk="1" hangingPunct="1"/>
            <a:endParaRPr lang="en-US" dirty="0" smtClean="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BCE7ED69-BC79-4027-BEF2-A0347539FE33}" type="slidenum">
              <a:rPr lang="en-US"/>
              <a:pPr>
                <a:defRPr/>
              </a:pPr>
              <a:t>23</a:t>
            </a:fld>
            <a:endParaRPr lang="en-US"/>
          </a:p>
        </p:txBody>
      </p:sp>
      <p:sp>
        <p:nvSpPr>
          <p:cNvPr id="24580" name="Title 1"/>
          <p:cNvSpPr>
            <a:spLocks noGrp="1"/>
          </p:cNvSpPr>
          <p:nvPr>
            <p:ph type="title" idx="4294967295"/>
          </p:nvPr>
        </p:nvSpPr>
        <p:spPr/>
        <p:txBody>
          <a:bodyPr/>
          <a:lstStyle/>
          <a:p>
            <a:pPr eaLnBrk="1" hangingPunct="1"/>
            <a:r>
              <a:rPr lang="en-US" smtClean="0"/>
              <a:t>Concept Check 7.2</a:t>
            </a:r>
          </a:p>
        </p:txBody>
      </p:sp>
      <p:sp>
        <p:nvSpPr>
          <p:cNvPr id="24581" name="Content Placeholder 2"/>
          <p:cNvSpPr>
            <a:spLocks noGrp="1"/>
          </p:cNvSpPr>
          <p:nvPr>
            <p:ph idx="4294967295"/>
          </p:nvPr>
        </p:nvSpPr>
        <p:spPr>
          <a:xfrm>
            <a:off x="914400" y="1981200"/>
            <a:ext cx="7620000" cy="3962400"/>
          </a:xfrm>
        </p:spPr>
        <p:txBody>
          <a:bodyPr/>
          <a:lstStyle/>
          <a:p>
            <a:pPr eaLnBrk="1" hangingPunct="1"/>
            <a:r>
              <a:rPr lang="en-US" dirty="0" smtClean="0"/>
              <a:t>Distinguish among bank credit cards, retail credit cards, and travel and entertainment cards.</a:t>
            </a:r>
          </a:p>
          <a:p>
            <a:pPr eaLnBrk="1" hangingPunct="1"/>
            <a:r>
              <a:rPr lang="en-US" dirty="0" smtClean="0"/>
              <a:t>What are the differences and similarities between a cash advance and a balance transfer using a bank credit card?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8C7C28A4-8201-4549-BB36-FBC85C0C32EE}" type="slidenum">
              <a:rPr lang="en-US"/>
              <a:pPr>
                <a:defRPr/>
              </a:pPr>
              <a:t>24</a:t>
            </a:fld>
            <a:endParaRPr lang="en-US"/>
          </a:p>
        </p:txBody>
      </p:sp>
      <p:sp>
        <p:nvSpPr>
          <p:cNvPr id="25604" name="Title 1"/>
          <p:cNvSpPr>
            <a:spLocks noGrp="1"/>
          </p:cNvSpPr>
          <p:nvPr>
            <p:ph type="title" idx="4294967295"/>
          </p:nvPr>
        </p:nvSpPr>
        <p:spPr/>
        <p:txBody>
          <a:bodyPr/>
          <a:lstStyle/>
          <a:p>
            <a:pPr eaLnBrk="1" hangingPunct="1"/>
            <a:r>
              <a:rPr lang="en-US" smtClean="0"/>
              <a:t>Concept Check 7.2</a:t>
            </a:r>
          </a:p>
        </p:txBody>
      </p:sp>
      <p:sp>
        <p:nvSpPr>
          <p:cNvPr id="25605" name="Content Placeholder 2"/>
          <p:cNvSpPr>
            <a:spLocks noGrp="1"/>
          </p:cNvSpPr>
          <p:nvPr>
            <p:ph idx="4294967295"/>
          </p:nvPr>
        </p:nvSpPr>
        <p:spPr>
          <a:xfrm>
            <a:off x="762000" y="1600200"/>
            <a:ext cx="7924800" cy="4495800"/>
          </a:xfrm>
        </p:spPr>
        <p:txBody>
          <a:bodyPr/>
          <a:lstStyle/>
          <a:p>
            <a:pPr eaLnBrk="1" hangingPunct="1"/>
            <a:r>
              <a:rPr lang="en-US" dirty="0" smtClean="0"/>
              <a:t>Describe the positive and negative aspects of having a variable interest rate on a credit card.</a:t>
            </a:r>
          </a:p>
          <a:p>
            <a:pPr eaLnBrk="1" hangingPunct="1"/>
            <a:r>
              <a:rPr lang="en-US" dirty="0" smtClean="0"/>
              <a:t>Briefly describe five common fees assessed on credit card accounts and how they can be avoided.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6F4DDE34-556D-4F86-9B8D-9CC2106780F5}" type="slidenum">
              <a:rPr lang="en-US"/>
              <a:pPr>
                <a:defRPr/>
              </a:pPr>
              <a:t>25</a:t>
            </a:fld>
            <a:endParaRPr lang="en-US"/>
          </a:p>
        </p:txBody>
      </p:sp>
      <p:sp>
        <p:nvSpPr>
          <p:cNvPr id="26628" name="Rectangle 4"/>
          <p:cNvSpPr>
            <a:spLocks noGrp="1" noChangeArrowheads="1"/>
          </p:cNvSpPr>
          <p:nvPr>
            <p:ph type="title" idx="4294967295"/>
          </p:nvPr>
        </p:nvSpPr>
        <p:spPr/>
        <p:txBody>
          <a:bodyPr/>
          <a:lstStyle/>
          <a:p>
            <a:pPr eaLnBrk="1" hangingPunct="1"/>
            <a:r>
              <a:rPr lang="en-US" smtClean="0"/>
              <a:t>Learning Objective #3</a:t>
            </a:r>
          </a:p>
        </p:txBody>
      </p:sp>
      <p:sp>
        <p:nvSpPr>
          <p:cNvPr id="26629" name="Rectangle 5"/>
          <p:cNvSpPr>
            <a:spLocks noGrp="1" noChangeArrowheads="1"/>
          </p:cNvSpPr>
          <p:nvPr>
            <p:ph type="body" idx="4294967295"/>
          </p:nvPr>
        </p:nvSpPr>
        <p:spPr>
          <a:xfrm>
            <a:off x="762000" y="1752600"/>
            <a:ext cx="7467600" cy="4267200"/>
          </a:xfrm>
        </p:spPr>
        <p:txBody>
          <a:bodyPr/>
          <a:lstStyle/>
          <a:p>
            <a:pPr marL="609600" indent="-609600" eaLnBrk="1" hangingPunct="1">
              <a:buFontTx/>
              <a:buNone/>
            </a:pPr>
            <a:endParaRPr lang="en-US" dirty="0" smtClean="0"/>
          </a:p>
          <a:p>
            <a:pPr marL="609600" indent="-609600" eaLnBrk="1" hangingPunct="1">
              <a:buFontTx/>
              <a:buNone/>
            </a:pPr>
            <a:endParaRPr lang="en-US" b="1" dirty="0" smtClean="0"/>
          </a:p>
          <a:p>
            <a:pPr marL="609600" indent="-609600" eaLnBrk="1" hangingPunct="1">
              <a:buFontTx/>
              <a:buNone/>
            </a:pPr>
            <a:r>
              <a:rPr lang="en-US" b="1" dirty="0" smtClean="0"/>
              <a:t>	Manage</a:t>
            </a:r>
            <a:r>
              <a:rPr lang="en-US" dirty="0" smtClean="0"/>
              <a:t> your credit card accounts to avoid fees and finance charges.</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0DEF3E5-57DF-4952-B240-602B3729DA03}" type="slidenum">
              <a:rPr lang="en-US" smtClean="0"/>
              <a:pPr>
                <a:defRPr/>
              </a:pPr>
              <a:t>26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532" cy="6858000"/>
          </a:xfrm>
          <a:prstGeom prst="rect">
            <a:avLst/>
          </a:prstGeom>
        </p:spPr>
      </p:pic>
    </p:spTree>
    <p:extLst>
      <p:ext uri="{BB962C8B-B14F-4D97-AF65-F5344CB8AC3E}">
        <p14:creationId xmlns:p14="http://schemas.microsoft.com/office/powerpoint/2010/main" val="193811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6323EAAA-129A-4FDC-A7E9-B5E07F049E3F}" type="slidenum">
              <a:rPr lang="en-US"/>
              <a:pPr>
                <a:defRPr/>
              </a:pPr>
              <a:t>27</a:t>
            </a:fld>
            <a:endParaRPr lang="en-US"/>
          </a:p>
        </p:txBody>
      </p:sp>
      <p:sp>
        <p:nvSpPr>
          <p:cNvPr id="27652" name="Rectangle 2"/>
          <p:cNvSpPr>
            <a:spLocks noGrp="1" noChangeArrowheads="1"/>
          </p:cNvSpPr>
          <p:nvPr>
            <p:ph type="title" idx="4294967295"/>
          </p:nvPr>
        </p:nvSpPr>
        <p:spPr/>
        <p:txBody>
          <a:bodyPr/>
          <a:lstStyle/>
          <a:p>
            <a:pPr eaLnBrk="1" hangingPunct="1"/>
            <a:r>
              <a:rPr lang="en-US" smtClean="0"/>
              <a:t>Managing Credit Cards Wisely</a:t>
            </a:r>
          </a:p>
        </p:txBody>
      </p:sp>
      <p:sp>
        <p:nvSpPr>
          <p:cNvPr id="27653" name="Rectangle 3"/>
          <p:cNvSpPr>
            <a:spLocks noGrp="1" noChangeArrowheads="1"/>
          </p:cNvSpPr>
          <p:nvPr>
            <p:ph type="body" idx="4294967295"/>
          </p:nvPr>
        </p:nvSpPr>
        <p:spPr>
          <a:xfrm>
            <a:off x="990600" y="1981200"/>
            <a:ext cx="7467600" cy="3886200"/>
          </a:xfrm>
        </p:spPr>
        <p:txBody>
          <a:bodyPr/>
          <a:lstStyle/>
          <a:p>
            <a:pPr eaLnBrk="1" hangingPunct="1"/>
            <a:r>
              <a:rPr lang="en-US" b="1" dirty="0" smtClean="0"/>
              <a:t>Credit</a:t>
            </a:r>
            <a:r>
              <a:rPr lang="en-US" dirty="0" smtClean="0"/>
              <a:t> (or </a:t>
            </a:r>
            <a:r>
              <a:rPr lang="en-US" b="1" dirty="0" smtClean="0"/>
              <a:t>periodic</a:t>
            </a:r>
            <a:r>
              <a:rPr lang="en-US" dirty="0" smtClean="0"/>
              <a:t>) </a:t>
            </a:r>
            <a:r>
              <a:rPr lang="en-US" b="1" dirty="0" smtClean="0"/>
              <a:t>statement</a:t>
            </a:r>
          </a:p>
          <a:p>
            <a:pPr eaLnBrk="1" hangingPunct="1"/>
            <a:r>
              <a:rPr lang="en-US" b="1" dirty="0" smtClean="0"/>
              <a:t>Statement</a:t>
            </a:r>
            <a:r>
              <a:rPr lang="en-US" dirty="0" smtClean="0"/>
              <a:t> (or </a:t>
            </a:r>
            <a:r>
              <a:rPr lang="en-US" b="1" dirty="0" smtClean="0"/>
              <a:t>closing</a:t>
            </a:r>
            <a:r>
              <a:rPr lang="en-US" dirty="0" smtClean="0"/>
              <a:t> or </a:t>
            </a:r>
            <a:r>
              <a:rPr lang="en-US" b="1" dirty="0" smtClean="0"/>
              <a:t>billing</a:t>
            </a:r>
            <a:r>
              <a:rPr lang="en-US" dirty="0" smtClean="0"/>
              <a:t>) </a:t>
            </a:r>
            <a:r>
              <a:rPr lang="en-US" b="1" dirty="0" smtClean="0"/>
              <a:t>date</a:t>
            </a:r>
          </a:p>
          <a:p>
            <a:pPr eaLnBrk="1" hangingPunct="1"/>
            <a:r>
              <a:rPr lang="en-US" b="1" dirty="0" smtClean="0"/>
              <a:t>Due date</a:t>
            </a:r>
            <a:r>
              <a:rPr lang="en-US" dirty="0" smtClean="0"/>
              <a:t>: The specific day by which the credit card company should receive payment from you.</a:t>
            </a:r>
          </a:p>
          <a:p>
            <a:pPr eaLnBrk="1" hangingPunct="1"/>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BB334E41-16B5-48D2-8482-B2BDBBF9F98D}" type="slidenum">
              <a:rPr lang="en-US"/>
              <a:pPr>
                <a:defRPr/>
              </a:pPr>
              <a:t>28</a:t>
            </a:fld>
            <a:endParaRPr lang="en-US"/>
          </a:p>
        </p:txBody>
      </p:sp>
      <p:sp>
        <p:nvSpPr>
          <p:cNvPr id="29700" name="Rectangle 2050"/>
          <p:cNvSpPr>
            <a:spLocks noGrp="1" noChangeArrowheads="1"/>
          </p:cNvSpPr>
          <p:nvPr>
            <p:ph type="title" idx="4294967295"/>
          </p:nvPr>
        </p:nvSpPr>
        <p:spPr/>
        <p:txBody>
          <a:bodyPr/>
          <a:lstStyle/>
          <a:p>
            <a:pPr eaLnBrk="1" hangingPunct="1"/>
            <a:r>
              <a:rPr lang="en-US" smtClean="0"/>
              <a:t>Managing Credit Cards Wisely</a:t>
            </a:r>
          </a:p>
        </p:txBody>
      </p:sp>
      <p:sp>
        <p:nvSpPr>
          <p:cNvPr id="29701" name="Rectangle 2051"/>
          <p:cNvSpPr>
            <a:spLocks noGrp="1" noChangeArrowheads="1"/>
          </p:cNvSpPr>
          <p:nvPr>
            <p:ph type="body" idx="4294967295"/>
          </p:nvPr>
        </p:nvSpPr>
        <p:spPr>
          <a:xfrm>
            <a:off x="838200" y="1981200"/>
            <a:ext cx="7467600" cy="3733800"/>
          </a:xfrm>
        </p:spPr>
        <p:txBody>
          <a:bodyPr/>
          <a:lstStyle/>
          <a:p>
            <a:pPr eaLnBrk="1" hangingPunct="1"/>
            <a:r>
              <a:rPr lang="en-US" b="1" dirty="0" smtClean="0"/>
              <a:t>Transaction date</a:t>
            </a:r>
            <a:r>
              <a:rPr lang="en-US" dirty="0" smtClean="0"/>
              <a:t>: The day on which a credit cardholder makes a purchase.</a:t>
            </a:r>
          </a:p>
          <a:p>
            <a:pPr eaLnBrk="1" hangingPunct="1"/>
            <a:r>
              <a:rPr lang="en-US" b="1" dirty="0" smtClean="0"/>
              <a:t>Posting date</a:t>
            </a:r>
            <a:r>
              <a:rPr lang="en-US" dirty="0" smtClean="0"/>
              <a:t>: The day the credit card company is informed of the transaction and the charge is posted to the account.</a:t>
            </a:r>
          </a:p>
          <a:p>
            <a:pPr eaLnBrk="1" hangingPunct="1"/>
            <a:endParaRPr lang="en-US" dirty="0" smtClean="0"/>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2A2BAB99-269F-4C17-B66A-9F66370A57F3}" type="slidenum">
              <a:rPr lang="en-US"/>
              <a:pPr>
                <a:defRPr/>
              </a:pPr>
              <a:t>29</a:t>
            </a:fld>
            <a:endParaRPr lang="en-US"/>
          </a:p>
        </p:txBody>
      </p:sp>
      <p:sp>
        <p:nvSpPr>
          <p:cNvPr id="30724" name="Rectangle 6"/>
          <p:cNvSpPr>
            <a:spLocks noGrp="1" noChangeArrowheads="1"/>
          </p:cNvSpPr>
          <p:nvPr>
            <p:ph type="title" idx="4294967295"/>
          </p:nvPr>
        </p:nvSpPr>
        <p:spPr/>
        <p:txBody>
          <a:bodyPr/>
          <a:lstStyle/>
          <a:p>
            <a:pPr eaLnBrk="1" hangingPunct="1"/>
            <a:r>
              <a:rPr lang="en-US" smtClean="0"/>
              <a:t>Managing Credit Cards Wisely</a:t>
            </a:r>
          </a:p>
        </p:txBody>
      </p:sp>
      <p:sp>
        <p:nvSpPr>
          <p:cNvPr id="30725" name="Rectangle 7"/>
          <p:cNvSpPr>
            <a:spLocks noGrp="1" noChangeArrowheads="1"/>
          </p:cNvSpPr>
          <p:nvPr>
            <p:ph type="body" idx="4294967295"/>
          </p:nvPr>
        </p:nvSpPr>
        <p:spPr>
          <a:xfrm>
            <a:off x="838200" y="1828800"/>
            <a:ext cx="7467600" cy="3962400"/>
          </a:xfrm>
        </p:spPr>
        <p:txBody>
          <a:bodyPr/>
          <a:lstStyle/>
          <a:p>
            <a:pPr eaLnBrk="1" hangingPunct="1"/>
            <a:r>
              <a:rPr lang="en-US" b="1" dirty="0" smtClean="0"/>
              <a:t>Grace period</a:t>
            </a:r>
            <a:r>
              <a:rPr lang="en-US" dirty="0" smtClean="0"/>
              <a:t>: Time period between the posting date of a transaction and the payment due date during which no interest accrues.</a:t>
            </a:r>
          </a:p>
          <a:p>
            <a:pPr eaLnBrk="1" hangingPunct="1"/>
            <a:r>
              <a:rPr lang="en-US" b="1" dirty="0" smtClean="0"/>
              <a:t>Minimum payment amount</a:t>
            </a:r>
            <a:r>
              <a:rPr lang="en-US" dirty="0" smtClean="0"/>
              <a:t>: Lowest allowable monthly payment required by the lender.</a:t>
            </a:r>
          </a:p>
          <a:p>
            <a:pPr eaLnBrk="1" hangingPunct="1"/>
            <a:endParaRPr lang="en-US" dirty="0" smtClean="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A5EC9AD8-2973-4245-B6E5-84A7CDDAB88F}" type="slidenum">
              <a:rPr lang="en-US"/>
              <a:pPr>
                <a:defRPr/>
              </a:pPr>
              <a:t>3</a:t>
            </a:fld>
            <a:endParaRPr lang="en-US"/>
          </a:p>
        </p:txBody>
      </p:sp>
      <p:sp>
        <p:nvSpPr>
          <p:cNvPr id="6148" name="Rectangle 1026"/>
          <p:cNvSpPr>
            <a:spLocks noGrp="1" noChangeArrowheads="1"/>
          </p:cNvSpPr>
          <p:nvPr>
            <p:ph type="title" idx="4294967295"/>
          </p:nvPr>
        </p:nvSpPr>
        <p:spPr/>
        <p:txBody>
          <a:bodyPr/>
          <a:lstStyle/>
          <a:p>
            <a:pPr eaLnBrk="1" hangingPunct="1"/>
            <a:r>
              <a:rPr lang="en-US" smtClean="0"/>
              <a:t>Introduction</a:t>
            </a:r>
          </a:p>
        </p:txBody>
      </p:sp>
      <p:sp>
        <p:nvSpPr>
          <p:cNvPr id="6149" name="Rectangle 1027"/>
          <p:cNvSpPr>
            <a:spLocks noGrp="1" noChangeArrowheads="1"/>
          </p:cNvSpPr>
          <p:nvPr>
            <p:ph type="body" idx="4294967295"/>
          </p:nvPr>
        </p:nvSpPr>
        <p:spPr>
          <a:xfrm>
            <a:off x="685800" y="1447800"/>
            <a:ext cx="7620000" cy="4724400"/>
          </a:xfrm>
        </p:spPr>
        <p:txBody>
          <a:bodyPr/>
          <a:lstStyle/>
          <a:p>
            <a:pPr eaLnBrk="1" hangingPunct="1">
              <a:buFontTx/>
              <a:buNone/>
            </a:pPr>
            <a:r>
              <a:rPr lang="en-US" dirty="0" smtClean="0"/>
              <a:t>You cannot borrow your way to financial success, and using any kind of credit requires deliberate thinking and planning.  You must;</a:t>
            </a:r>
          </a:p>
          <a:p>
            <a:pPr lvl="1" eaLnBrk="1" hangingPunct="1"/>
            <a:r>
              <a:rPr lang="en-US" dirty="0" smtClean="0"/>
              <a:t>consider whether the reason you are borrowing is sound, </a:t>
            </a:r>
          </a:p>
          <a:p>
            <a:pPr lvl="1" eaLnBrk="1" hangingPunct="1"/>
            <a:r>
              <a:rPr lang="en-US" dirty="0" smtClean="0"/>
              <a:t>how you will repay the debt,</a:t>
            </a:r>
          </a:p>
          <a:p>
            <a:pPr lvl="1" eaLnBrk="1" hangingPunct="1"/>
            <a:r>
              <a:rPr lang="en-US" dirty="0" smtClean="0"/>
              <a:t>and how the fees and interest are calculated.</a:t>
            </a: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D31A7BF8-A38B-423D-B263-7EDA475B076D}" type="slidenum">
              <a:rPr lang="en-US"/>
              <a:pPr>
                <a:defRPr/>
              </a:pPr>
              <a:t>30</a:t>
            </a:fld>
            <a:endParaRPr lang="en-US"/>
          </a:p>
        </p:txBody>
      </p:sp>
      <p:sp>
        <p:nvSpPr>
          <p:cNvPr id="31748" name="Rectangle 2050"/>
          <p:cNvSpPr>
            <a:spLocks noGrp="1" noChangeArrowheads="1"/>
          </p:cNvSpPr>
          <p:nvPr>
            <p:ph type="title" idx="4294967295"/>
          </p:nvPr>
        </p:nvSpPr>
        <p:spPr/>
        <p:txBody>
          <a:bodyPr/>
          <a:lstStyle/>
          <a:p>
            <a:pPr eaLnBrk="1" hangingPunct="1"/>
            <a:r>
              <a:rPr lang="en-US" smtClean="0"/>
              <a:t>Managing Credit Cards Wisely</a:t>
            </a:r>
          </a:p>
        </p:txBody>
      </p:sp>
      <p:sp>
        <p:nvSpPr>
          <p:cNvPr id="31749" name="Rectangle 2051"/>
          <p:cNvSpPr>
            <a:spLocks noGrp="1" noChangeArrowheads="1"/>
          </p:cNvSpPr>
          <p:nvPr>
            <p:ph type="body" idx="4294967295"/>
          </p:nvPr>
        </p:nvSpPr>
        <p:spPr>
          <a:xfrm>
            <a:off x="914400" y="1905000"/>
            <a:ext cx="7467600" cy="3810000"/>
          </a:xfrm>
        </p:spPr>
        <p:txBody>
          <a:bodyPr/>
          <a:lstStyle/>
          <a:p>
            <a:pPr eaLnBrk="1" hangingPunct="1">
              <a:lnSpc>
                <a:spcPct val="90000"/>
              </a:lnSpc>
            </a:pPr>
            <a:r>
              <a:rPr lang="en-US" dirty="0" smtClean="0"/>
              <a:t>Transaction fees</a:t>
            </a:r>
          </a:p>
          <a:p>
            <a:pPr eaLnBrk="1" hangingPunct="1">
              <a:lnSpc>
                <a:spcPct val="90000"/>
              </a:lnSpc>
            </a:pPr>
            <a:r>
              <a:rPr lang="en-US" dirty="0" smtClean="0"/>
              <a:t>Credit for merchandise returns and errors</a:t>
            </a:r>
            <a:endParaRPr lang="en-US" b="1" dirty="0" smtClean="0"/>
          </a:p>
          <a:p>
            <a:pPr eaLnBrk="1" hangingPunct="1">
              <a:lnSpc>
                <a:spcPct val="90000"/>
              </a:lnSpc>
            </a:pPr>
            <a:r>
              <a:rPr lang="en-US" b="1" dirty="0" smtClean="0"/>
              <a:t>Credit receipt</a:t>
            </a:r>
            <a:r>
              <a:rPr lang="en-US" dirty="0" smtClean="0"/>
              <a:t>: Written evidence of any items returned that notes the specific amount and date of the transaction.</a:t>
            </a:r>
            <a:endParaRPr lang="en-US" sz="2800" dirty="0" smtClean="0"/>
          </a:p>
          <a:p>
            <a:pPr lvl="1" eaLnBrk="1" hangingPunct="1">
              <a:lnSpc>
                <a:spcPct val="90000"/>
              </a:lnSpc>
            </a:pP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87456F5-4E3B-45D8-A5C6-B2A43EDBF87A}" type="slidenum">
              <a:rPr lang="en-US"/>
              <a:pPr>
                <a:defRPr/>
              </a:pPr>
              <a:t>31</a:t>
            </a:fld>
            <a:endParaRPr lang="en-US"/>
          </a:p>
        </p:txBody>
      </p:sp>
      <p:pic>
        <p:nvPicPr>
          <p:cNvPr id="307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8780"/>
            <a:ext cx="8991600" cy="673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303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6A73E3B-5560-4E2B-81DC-91110B7A8FED}" type="slidenum">
              <a:rPr lang="en-US" smtClean="0"/>
              <a:pPr>
                <a:defRPr/>
              </a:pPr>
              <a:t>32</a:t>
            </a:fld>
            <a:endParaRPr lang="en-US"/>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839200" cy="671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927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7A1E0F4F-9D6E-45F3-81B1-1B151071E653}" type="slidenum">
              <a:rPr lang="en-US"/>
              <a:pPr>
                <a:defRPr/>
              </a:pPr>
              <a:t>33</a:t>
            </a:fld>
            <a:endParaRPr lang="en-US"/>
          </a:p>
        </p:txBody>
      </p:sp>
      <p:sp>
        <p:nvSpPr>
          <p:cNvPr id="32772" name="Rectangle 1026"/>
          <p:cNvSpPr>
            <a:spLocks noGrp="1" noChangeArrowheads="1"/>
          </p:cNvSpPr>
          <p:nvPr>
            <p:ph type="title" idx="4294967295"/>
          </p:nvPr>
        </p:nvSpPr>
        <p:spPr/>
        <p:txBody>
          <a:bodyPr/>
          <a:lstStyle/>
          <a:p>
            <a:pPr eaLnBrk="1" hangingPunct="1"/>
            <a:r>
              <a:rPr lang="en-US" smtClean="0"/>
              <a:t>Managing Credit Cards Wisely</a:t>
            </a:r>
          </a:p>
        </p:txBody>
      </p:sp>
      <p:sp>
        <p:nvSpPr>
          <p:cNvPr id="32773" name="Rectangle 1027"/>
          <p:cNvSpPr>
            <a:spLocks noGrp="1" noChangeArrowheads="1"/>
          </p:cNvSpPr>
          <p:nvPr>
            <p:ph type="body" idx="4294967295"/>
          </p:nvPr>
        </p:nvSpPr>
        <p:spPr>
          <a:xfrm>
            <a:off x="914400" y="1905000"/>
            <a:ext cx="7391400" cy="3962400"/>
          </a:xfrm>
        </p:spPr>
        <p:txBody>
          <a:bodyPr/>
          <a:lstStyle/>
          <a:p>
            <a:pPr eaLnBrk="1" hangingPunct="1"/>
            <a:r>
              <a:rPr lang="en-US" dirty="0" smtClean="0"/>
              <a:t>Computation of finance charges</a:t>
            </a:r>
            <a:endParaRPr lang="en-US" b="1" dirty="0" smtClean="0"/>
          </a:p>
          <a:p>
            <a:pPr lvl="1" eaLnBrk="1" hangingPunct="1"/>
            <a:r>
              <a:rPr lang="en-US" sz="3100" b="1" dirty="0" smtClean="0"/>
              <a:t>Periodic Rate</a:t>
            </a:r>
          </a:p>
          <a:p>
            <a:pPr lvl="1" eaLnBrk="1" hangingPunct="1"/>
            <a:r>
              <a:rPr lang="en-US" sz="3100" b="1" dirty="0" smtClean="0"/>
              <a:t>Average Daily Balance</a:t>
            </a:r>
          </a:p>
          <a:p>
            <a:pPr lvl="1" eaLnBrk="1" hangingPunct="1"/>
            <a:endParaRPr lang="en-US" sz="3100" dirty="0" smtClean="0"/>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B4C134D3-6875-4F25-9F1F-93BBD107C877}" type="slidenum">
              <a:rPr lang="en-US"/>
              <a:pPr>
                <a:defRPr/>
              </a:pPr>
              <a:t>34</a:t>
            </a:fld>
            <a:endParaRPr lang="en-US"/>
          </a:p>
        </p:txBody>
      </p:sp>
      <p:sp>
        <p:nvSpPr>
          <p:cNvPr id="33796" name="Rectangle 1026"/>
          <p:cNvSpPr>
            <a:spLocks noGrp="1" noChangeArrowheads="1"/>
          </p:cNvSpPr>
          <p:nvPr>
            <p:ph type="title" idx="4294967295"/>
          </p:nvPr>
        </p:nvSpPr>
        <p:spPr/>
        <p:txBody>
          <a:bodyPr/>
          <a:lstStyle/>
          <a:p>
            <a:pPr eaLnBrk="1" hangingPunct="1"/>
            <a:r>
              <a:rPr lang="en-US" smtClean="0"/>
              <a:t>Managing Credit Cards Wisely</a:t>
            </a:r>
          </a:p>
        </p:txBody>
      </p:sp>
      <p:sp>
        <p:nvSpPr>
          <p:cNvPr id="33797" name="Rectangle 1027"/>
          <p:cNvSpPr>
            <a:spLocks noGrp="1" noChangeArrowheads="1"/>
          </p:cNvSpPr>
          <p:nvPr>
            <p:ph type="body" idx="4294967295"/>
          </p:nvPr>
        </p:nvSpPr>
        <p:spPr>
          <a:xfrm>
            <a:off x="457200" y="1676400"/>
            <a:ext cx="8077200" cy="4267200"/>
          </a:xfrm>
        </p:spPr>
        <p:txBody>
          <a:bodyPr/>
          <a:lstStyle/>
          <a:p>
            <a:pPr eaLnBrk="1" hangingPunct="1"/>
            <a:r>
              <a:rPr lang="en-US" dirty="0" smtClean="0"/>
              <a:t>How credit card average daily balances are calculated.</a:t>
            </a:r>
            <a:endParaRPr lang="en-US" b="1" dirty="0" smtClean="0"/>
          </a:p>
          <a:p>
            <a:pPr lvl="1" eaLnBrk="1" hangingPunct="1"/>
            <a:r>
              <a:rPr lang="en-US" sz="3100" dirty="0" smtClean="0"/>
              <a:t>Average daily balance including new purchases with a grace period.</a:t>
            </a:r>
          </a:p>
          <a:p>
            <a:pPr lvl="1" eaLnBrk="1" hangingPunct="1"/>
            <a:r>
              <a:rPr lang="en-US" sz="3100" dirty="0"/>
              <a:t>Average daily balance excluding new purchases.</a:t>
            </a:r>
          </a:p>
          <a:p>
            <a:pPr lvl="1" eaLnBrk="1" hangingPunct="1"/>
            <a:r>
              <a:rPr lang="en-US" sz="3100" dirty="0" smtClean="0"/>
              <a:t>Average daily balance including new purchases with no grace period.</a:t>
            </a:r>
          </a:p>
          <a:p>
            <a:pPr lvl="1" eaLnBrk="1" hangingPunct="1"/>
            <a:endParaRPr lang="en-US" sz="3100" dirty="0" smtClean="0"/>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2015 Cengage Learning.  All Rights Reserved.  May not be copied, scanned, or duplicated, in whole or in part, except for use as permitted in a license distributed with a certain product or service or </a:t>
            </a:r>
            <a:r>
              <a:rPr lang="en-US" err="1"/>
              <a:t>ona</a:t>
            </a:r>
            <a:r>
              <a:rPr lang="en-US"/>
              <a:t> password-protected website for classroom use.</a:t>
            </a:r>
          </a:p>
        </p:txBody>
      </p:sp>
      <p:sp>
        <p:nvSpPr>
          <p:cNvPr id="5" name="Slide Number Placeholder 3"/>
          <p:cNvSpPr>
            <a:spLocks noGrp="1"/>
          </p:cNvSpPr>
          <p:nvPr>
            <p:ph type="sldNum" sz="quarter" idx="12"/>
          </p:nvPr>
        </p:nvSpPr>
        <p:spPr/>
        <p:txBody>
          <a:bodyPr/>
          <a:lstStyle/>
          <a:p>
            <a:pPr>
              <a:defRPr/>
            </a:pPr>
            <a:fld id="{53BC03C1-2493-4560-BF9A-4FEA397D72A7}" type="slidenum">
              <a:rPr lang="en-US"/>
              <a:pPr>
                <a:defRPr/>
              </a:pPr>
              <a:t>35</a:t>
            </a:fld>
            <a:endParaRPr lang="en-US"/>
          </a:p>
        </p:txBody>
      </p:sp>
      <p:sp>
        <p:nvSpPr>
          <p:cNvPr id="37892" name="Rectangle 1026"/>
          <p:cNvSpPr>
            <a:spLocks noGrp="1" noChangeArrowheads="1"/>
          </p:cNvSpPr>
          <p:nvPr>
            <p:ph type="title" idx="4294967295"/>
          </p:nvPr>
        </p:nvSpPr>
        <p:spPr>
          <a:xfrm>
            <a:off x="457200" y="274638"/>
            <a:ext cx="8229600" cy="1401762"/>
          </a:xfrm>
        </p:spPr>
        <p:txBody>
          <a:bodyPr/>
          <a:lstStyle/>
          <a:p>
            <a:pPr eaLnBrk="1" hangingPunct="1"/>
            <a:r>
              <a:rPr lang="en-US" altLang="en-US" smtClean="0"/>
              <a:t>Avoid the Minimum Payment Trap</a:t>
            </a:r>
          </a:p>
        </p:txBody>
      </p:sp>
      <p:sp>
        <p:nvSpPr>
          <p:cNvPr id="37893" name="Rectangle 1027"/>
          <p:cNvSpPr>
            <a:spLocks noGrp="1" noChangeArrowheads="1"/>
          </p:cNvSpPr>
          <p:nvPr>
            <p:ph type="body" idx="4294967295"/>
          </p:nvPr>
        </p:nvSpPr>
        <p:spPr>
          <a:xfrm>
            <a:off x="381000" y="1752600"/>
            <a:ext cx="8305800" cy="4343400"/>
          </a:xfrm>
        </p:spPr>
        <p:txBody>
          <a:bodyPr/>
          <a:lstStyle/>
          <a:p>
            <a:pPr eaLnBrk="1" hangingPunct="1"/>
            <a:r>
              <a:rPr lang="en-US" altLang="en-US" smtClean="0"/>
              <a:t>The minimum payment on a credit card is typically 3-4 percent of the balance and is barely enough to pay the interest for the month.</a:t>
            </a:r>
          </a:p>
          <a:p>
            <a:pPr eaLnBrk="1" hangingPunct="1"/>
            <a:r>
              <a:rPr lang="en-US" altLang="en-US" smtClean="0"/>
              <a:t>As a result, paying only the minimum payment will reduce the amount owed only slightly, and perhaps not at all if charges have been made since the billing date.</a:t>
            </a:r>
          </a:p>
          <a:p>
            <a:pPr eaLnBrk="1" hangingPunct="1"/>
            <a:endParaRPr lang="en-US" altLang="en-US" smtClean="0"/>
          </a:p>
          <a:p>
            <a:pPr lvl="1" eaLnBrk="1" hangingPunct="1"/>
            <a:endParaRPr lang="en-US" altLang="en-US" sz="3100" smtClean="0"/>
          </a:p>
        </p:txBody>
      </p:sp>
    </p:spTree>
    <p:extLst>
      <p:ext uri="{BB962C8B-B14F-4D97-AF65-F5344CB8AC3E}">
        <p14:creationId xmlns:p14="http://schemas.microsoft.com/office/powerpoint/2010/main" val="3578384846"/>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7E9B3321-268B-455C-B83B-BAB6BD5FD8B6}" type="slidenum">
              <a:rPr lang="en-US"/>
              <a:pPr>
                <a:defRPr/>
              </a:pPr>
              <a:t>36</a:t>
            </a:fld>
            <a:endParaRPr lang="en-US"/>
          </a:p>
        </p:txBody>
      </p:sp>
      <p:sp>
        <p:nvSpPr>
          <p:cNvPr id="34820" name="Rectangle 1026"/>
          <p:cNvSpPr>
            <a:spLocks noGrp="1" noChangeArrowheads="1"/>
          </p:cNvSpPr>
          <p:nvPr>
            <p:ph type="title" idx="4294967295"/>
          </p:nvPr>
        </p:nvSpPr>
        <p:spPr/>
        <p:txBody>
          <a:bodyPr/>
          <a:lstStyle/>
          <a:p>
            <a:pPr eaLnBrk="1" hangingPunct="1"/>
            <a:r>
              <a:rPr lang="en-US" smtClean="0"/>
              <a:t>Managing Credit Cards Wisely</a:t>
            </a:r>
          </a:p>
        </p:txBody>
      </p:sp>
      <p:sp>
        <p:nvSpPr>
          <p:cNvPr id="34821" name="Rectangle 1027"/>
          <p:cNvSpPr>
            <a:spLocks noGrp="1" noChangeArrowheads="1"/>
          </p:cNvSpPr>
          <p:nvPr>
            <p:ph type="body" idx="4294967295"/>
          </p:nvPr>
        </p:nvSpPr>
        <p:spPr>
          <a:xfrm>
            <a:off x="990600" y="1828800"/>
            <a:ext cx="7391400" cy="3962400"/>
          </a:xfrm>
        </p:spPr>
        <p:txBody>
          <a:bodyPr/>
          <a:lstStyle/>
          <a:p>
            <a:pPr eaLnBrk="1" hangingPunct="1"/>
            <a:r>
              <a:rPr lang="en-US" dirty="0" smtClean="0"/>
              <a:t>Correcting errors on your credit card statement</a:t>
            </a:r>
          </a:p>
          <a:p>
            <a:pPr lvl="1" eaLnBrk="1" hangingPunct="1"/>
            <a:r>
              <a:rPr lang="en-US" sz="3100" b="1" dirty="0" smtClean="0"/>
              <a:t>Fair Credit Billing Act (FCBA)</a:t>
            </a:r>
          </a:p>
          <a:p>
            <a:pPr lvl="1" eaLnBrk="1" hangingPunct="1"/>
            <a:r>
              <a:rPr lang="en-US" sz="3100" dirty="0" smtClean="0"/>
              <a:t>Billing errors</a:t>
            </a:r>
          </a:p>
          <a:p>
            <a:pPr lvl="1" eaLnBrk="1" hangingPunct="1"/>
            <a:r>
              <a:rPr lang="en-US" sz="3100" dirty="0" smtClean="0"/>
              <a:t>Goods and services disputes</a:t>
            </a: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877D5417-FF5D-46F6-AE2F-2B6E02ED6FAF}" type="slidenum">
              <a:rPr lang="en-US"/>
              <a:pPr>
                <a:defRPr/>
              </a:pPr>
              <a:t>37</a:t>
            </a:fld>
            <a:endParaRPr lang="en-US"/>
          </a:p>
        </p:txBody>
      </p:sp>
      <p:sp>
        <p:nvSpPr>
          <p:cNvPr id="35844" name="Title 1"/>
          <p:cNvSpPr>
            <a:spLocks noGrp="1"/>
          </p:cNvSpPr>
          <p:nvPr>
            <p:ph type="title" idx="4294967295"/>
          </p:nvPr>
        </p:nvSpPr>
        <p:spPr/>
        <p:txBody>
          <a:bodyPr/>
          <a:lstStyle/>
          <a:p>
            <a:pPr eaLnBrk="1" hangingPunct="1"/>
            <a:r>
              <a:rPr lang="en-US" smtClean="0"/>
              <a:t>Concept Check 7.3</a:t>
            </a:r>
          </a:p>
        </p:txBody>
      </p:sp>
      <p:sp>
        <p:nvSpPr>
          <p:cNvPr id="35845" name="Content Placeholder 2"/>
          <p:cNvSpPr>
            <a:spLocks noGrp="1"/>
          </p:cNvSpPr>
          <p:nvPr>
            <p:ph idx="4294967295"/>
          </p:nvPr>
        </p:nvSpPr>
        <p:spPr>
          <a:xfrm>
            <a:off x="685800" y="1676400"/>
            <a:ext cx="7848600" cy="4419600"/>
          </a:xfrm>
        </p:spPr>
        <p:txBody>
          <a:bodyPr/>
          <a:lstStyle/>
          <a:p>
            <a:pPr eaLnBrk="1" hangingPunct="1"/>
            <a:r>
              <a:rPr lang="en-US" dirty="0" smtClean="0"/>
              <a:t>Describe how the finance charge is typically calculated on a credit card account.</a:t>
            </a:r>
          </a:p>
          <a:p>
            <a:pPr eaLnBrk="1" hangingPunct="1"/>
            <a:r>
              <a:rPr lang="en-US" dirty="0" smtClean="0"/>
              <a:t>What is the major benefit of having a credit card with a grace period?</a:t>
            </a:r>
          </a:p>
          <a:p>
            <a:pPr eaLnBrk="1" hangingPunct="1"/>
            <a:r>
              <a:rPr lang="en-US" dirty="0" smtClean="0"/>
              <a:t>Explain the steps you should take if you find an error on your credit card account billing statement.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3CC4C3F2-6A70-4FD5-91AF-FA682B79018B}" type="slidenum">
              <a:rPr lang="en-US"/>
              <a:pPr>
                <a:defRPr/>
              </a:pPr>
              <a:t>38</a:t>
            </a:fld>
            <a:endParaRPr lang="en-US"/>
          </a:p>
        </p:txBody>
      </p:sp>
      <p:sp>
        <p:nvSpPr>
          <p:cNvPr id="36868" name="Rectangle 1026"/>
          <p:cNvSpPr>
            <a:spLocks noGrp="1" noChangeArrowheads="1"/>
          </p:cNvSpPr>
          <p:nvPr>
            <p:ph type="title" idx="4294967295"/>
          </p:nvPr>
        </p:nvSpPr>
        <p:spPr/>
        <p:txBody>
          <a:bodyPr/>
          <a:lstStyle/>
          <a:p>
            <a:pPr eaLnBrk="1" hangingPunct="1"/>
            <a:r>
              <a:rPr lang="en-US" smtClean="0"/>
              <a:t>Learning Objective #4</a:t>
            </a:r>
          </a:p>
        </p:txBody>
      </p:sp>
      <p:sp>
        <p:nvSpPr>
          <p:cNvPr id="36869" name="Rectangle 1027"/>
          <p:cNvSpPr>
            <a:spLocks noGrp="1" noChangeArrowheads="1"/>
          </p:cNvSpPr>
          <p:nvPr>
            <p:ph type="body" idx="4294967295"/>
          </p:nvPr>
        </p:nvSpPr>
        <p:spPr>
          <a:xfrm>
            <a:off x="762000" y="2057400"/>
            <a:ext cx="7315200" cy="3733800"/>
          </a:xfrm>
        </p:spPr>
        <p:txBody>
          <a:bodyPr/>
          <a:lstStyle/>
          <a:p>
            <a:pPr marL="609600" indent="-609600" eaLnBrk="1" hangingPunct="1">
              <a:buFontTx/>
              <a:buNone/>
            </a:pPr>
            <a:r>
              <a:rPr lang="en-US" b="1" dirty="0" smtClean="0"/>
              <a:t>	Describe</a:t>
            </a:r>
            <a:r>
              <a:rPr lang="en-US" dirty="0" smtClean="0"/>
              <a:t> the important features of consumer installment loans.</a:t>
            </a:r>
          </a:p>
          <a:p>
            <a:pPr marL="609600" indent="-609600" eaLnBrk="1" hangingPunct="1">
              <a:buFontTx/>
              <a:buNone/>
            </a:pPr>
            <a:endParaRPr lang="en-US" dirty="0" smtClean="0"/>
          </a:p>
          <a:p>
            <a:pPr marL="609600" indent="-609600" eaLnBrk="1" hangingPunct="1">
              <a:buFontTx/>
              <a:buAutoNum type="arabicPeriod" startAt="4"/>
            </a:pPr>
            <a:endParaRPr lang="en-US" dirty="0" smtClean="0"/>
          </a:p>
          <a:p>
            <a:pPr marL="609600" indent="-609600" eaLnBrk="1" hangingPunct="1"/>
            <a:endParaRPr lang="en-US" b="1" dirty="0" smtClean="0"/>
          </a:p>
          <a:p>
            <a:pPr marL="609600" indent="-609600" eaLnBrk="1" hangingPunct="1"/>
            <a:endParaRPr lang="en-US" dirty="0" smtClean="0"/>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B21BDACC-1685-4EE3-8ABF-9D37ED53ECF9}" type="slidenum">
              <a:rPr lang="en-US"/>
              <a:pPr>
                <a:defRPr/>
              </a:pPr>
              <a:t>39</a:t>
            </a:fld>
            <a:endParaRPr lang="en-US"/>
          </a:p>
        </p:txBody>
      </p:sp>
      <p:sp>
        <p:nvSpPr>
          <p:cNvPr id="37892" name="Rectangle 2"/>
          <p:cNvSpPr>
            <a:spLocks noGrp="1" noChangeArrowheads="1"/>
          </p:cNvSpPr>
          <p:nvPr>
            <p:ph type="title" idx="4294967295"/>
          </p:nvPr>
        </p:nvSpPr>
        <p:spPr/>
        <p:txBody>
          <a:bodyPr/>
          <a:lstStyle/>
          <a:p>
            <a:pPr eaLnBrk="1" hangingPunct="1"/>
            <a:r>
              <a:rPr lang="en-US" smtClean="0"/>
              <a:t>Installments Loans</a:t>
            </a:r>
          </a:p>
        </p:txBody>
      </p:sp>
      <p:sp>
        <p:nvSpPr>
          <p:cNvPr id="37893" name="Rectangle 3"/>
          <p:cNvSpPr>
            <a:spLocks noGrp="1" noChangeArrowheads="1"/>
          </p:cNvSpPr>
          <p:nvPr>
            <p:ph type="body" idx="4294967295"/>
          </p:nvPr>
        </p:nvSpPr>
        <p:spPr>
          <a:xfrm>
            <a:off x="914400" y="1981200"/>
            <a:ext cx="7315200" cy="3581400"/>
          </a:xfrm>
        </p:spPr>
        <p:txBody>
          <a:bodyPr/>
          <a:lstStyle/>
          <a:p>
            <a:pPr eaLnBrk="1" hangingPunct="1">
              <a:lnSpc>
                <a:spcPct val="80000"/>
              </a:lnSpc>
            </a:pPr>
            <a:r>
              <a:rPr lang="en-US" b="1" dirty="0" smtClean="0"/>
              <a:t>Cash Loans</a:t>
            </a:r>
          </a:p>
          <a:p>
            <a:pPr eaLnBrk="1" hangingPunct="1">
              <a:lnSpc>
                <a:spcPct val="80000"/>
              </a:lnSpc>
            </a:pPr>
            <a:r>
              <a:rPr lang="en-US" b="1" dirty="0" smtClean="0"/>
              <a:t>Purchase Loans</a:t>
            </a:r>
            <a:r>
              <a:rPr lang="en-US" dirty="0" smtClean="0"/>
              <a:t> (or </a:t>
            </a:r>
            <a:r>
              <a:rPr lang="en-US" b="1" dirty="0" smtClean="0"/>
              <a:t>Sales Credit</a:t>
            </a:r>
            <a:r>
              <a:rPr lang="en-US" dirty="0" smtClean="0"/>
              <a:t>)</a:t>
            </a:r>
          </a:p>
          <a:p>
            <a:pPr eaLnBrk="1" hangingPunct="1">
              <a:lnSpc>
                <a:spcPct val="80000"/>
              </a:lnSpc>
            </a:pPr>
            <a:r>
              <a:rPr lang="en-US" b="1" dirty="0" smtClean="0"/>
              <a:t>Unsecured Loan</a:t>
            </a:r>
            <a:r>
              <a:rPr lang="en-US" dirty="0" smtClean="0"/>
              <a:t> (or </a:t>
            </a:r>
            <a:r>
              <a:rPr lang="en-US" b="1" dirty="0" smtClean="0"/>
              <a:t>Signature Loan</a:t>
            </a:r>
            <a:r>
              <a:rPr lang="en-US" dirty="0" smtClean="0"/>
              <a:t>) </a:t>
            </a:r>
          </a:p>
          <a:p>
            <a:pPr eaLnBrk="1" hangingPunct="1">
              <a:lnSpc>
                <a:spcPct val="80000"/>
              </a:lnSpc>
            </a:pPr>
            <a:r>
              <a:rPr lang="en-US" b="1" dirty="0" smtClean="0"/>
              <a:t>Secured Loans </a:t>
            </a:r>
            <a:r>
              <a:rPr lang="en-US" dirty="0" smtClean="0"/>
              <a:t>require a cosigner or collateral.</a:t>
            </a:r>
            <a:endParaRPr lang="en-US" b="1" dirty="0" smtClean="0"/>
          </a:p>
          <a:p>
            <a:pPr eaLnBrk="1" hangingPunct="1">
              <a:lnSpc>
                <a:spcPct val="80000"/>
              </a:lnSpc>
            </a:pPr>
            <a:r>
              <a:rPr lang="en-US" b="1" dirty="0" smtClean="0"/>
              <a:t>Acceleration Clauses </a:t>
            </a:r>
            <a:r>
              <a:rPr lang="en-US" dirty="0" smtClean="0"/>
              <a:t>are a common feature of installment loans.</a:t>
            </a:r>
            <a:endParaRPr lang="en-US" b="1" dirty="0" smtClean="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F64141CC-C29C-48E5-9B1F-8941B725372D}" type="slidenum">
              <a:rPr lang="en-US"/>
              <a:pPr>
                <a:defRPr/>
              </a:pPr>
              <a:t>4</a:t>
            </a:fld>
            <a:endParaRPr lang="en-US"/>
          </a:p>
        </p:txBody>
      </p:sp>
      <p:sp>
        <p:nvSpPr>
          <p:cNvPr id="7172" name="Rectangle 6"/>
          <p:cNvSpPr>
            <a:spLocks noGrp="1" noChangeArrowheads="1"/>
          </p:cNvSpPr>
          <p:nvPr>
            <p:ph type="title" idx="4294967295"/>
          </p:nvPr>
        </p:nvSpPr>
        <p:spPr/>
        <p:txBody>
          <a:bodyPr/>
          <a:lstStyle/>
          <a:p>
            <a:pPr eaLnBrk="1" hangingPunct="1"/>
            <a:r>
              <a:rPr lang="en-US" smtClean="0"/>
              <a:t>Your Next Five Years</a:t>
            </a:r>
          </a:p>
        </p:txBody>
      </p:sp>
      <p:sp>
        <p:nvSpPr>
          <p:cNvPr id="7173" name="Rectangle 7"/>
          <p:cNvSpPr>
            <a:spLocks noGrp="1" noChangeArrowheads="1"/>
          </p:cNvSpPr>
          <p:nvPr>
            <p:ph type="body" idx="4294967295"/>
          </p:nvPr>
        </p:nvSpPr>
        <p:spPr/>
        <p:txBody>
          <a:bodyPr/>
          <a:lstStyle/>
          <a:p>
            <a:pPr marL="0" indent="0" eaLnBrk="1" hangingPunct="1">
              <a:buFontTx/>
              <a:buNone/>
            </a:pPr>
            <a:r>
              <a:rPr lang="en-US" dirty="0" smtClean="0"/>
              <a:t>In the next five years you can start achieving financial success by doing the following related to credit cards and consumer loans:</a:t>
            </a:r>
          </a:p>
          <a:p>
            <a:pPr marL="0" indent="0" eaLnBrk="1" hangingPunct="1">
              <a:buFontTx/>
              <a:buNone/>
            </a:pPr>
            <a:endParaRPr lang="en-US" dirty="0" smtClean="0"/>
          </a:p>
          <a:p>
            <a:pPr marL="463550" indent="-463550" eaLnBrk="1" hangingPunct="1">
              <a:buFontTx/>
              <a:buNone/>
            </a:pPr>
            <a:r>
              <a:rPr lang="en-US" dirty="0" smtClean="0"/>
              <a:t>1. Pay all your credit card balances in full each month, or no longer than two or three months later.</a:t>
            </a:r>
          </a:p>
          <a:p>
            <a:pPr marL="0" indent="0" eaLnBrk="1" hangingPunct="1"/>
            <a:endParaRPr lang="en-US" dirty="0" smtClean="0"/>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59688032-DC7C-48E7-AA54-9D9D22CB2A26}" type="slidenum">
              <a:rPr lang="en-US"/>
              <a:pPr>
                <a:defRPr/>
              </a:pPr>
              <a:t>40</a:t>
            </a:fld>
            <a:endParaRPr lang="en-US"/>
          </a:p>
        </p:txBody>
      </p:sp>
      <p:sp>
        <p:nvSpPr>
          <p:cNvPr id="38916" name="Rectangle 2"/>
          <p:cNvSpPr>
            <a:spLocks noGrp="1" noChangeArrowheads="1"/>
          </p:cNvSpPr>
          <p:nvPr>
            <p:ph type="title" idx="4294967295"/>
          </p:nvPr>
        </p:nvSpPr>
        <p:spPr/>
        <p:txBody>
          <a:bodyPr/>
          <a:lstStyle/>
          <a:p>
            <a:pPr eaLnBrk="1" hangingPunct="1"/>
            <a:r>
              <a:rPr lang="en-US" smtClean="0"/>
              <a:t>Purchase Loan Installment Contracts</a:t>
            </a:r>
          </a:p>
        </p:txBody>
      </p:sp>
      <p:sp>
        <p:nvSpPr>
          <p:cNvPr id="38917" name="Rectangle 3"/>
          <p:cNvSpPr>
            <a:spLocks noGrp="1" noChangeArrowheads="1"/>
          </p:cNvSpPr>
          <p:nvPr>
            <p:ph type="body" idx="4294967295"/>
          </p:nvPr>
        </p:nvSpPr>
        <p:spPr>
          <a:xfrm>
            <a:off x="762000" y="2209800"/>
            <a:ext cx="7543800" cy="3200400"/>
          </a:xfrm>
        </p:spPr>
        <p:txBody>
          <a:bodyPr/>
          <a:lstStyle/>
          <a:p>
            <a:pPr eaLnBrk="1" hangingPunct="1">
              <a:lnSpc>
                <a:spcPct val="90000"/>
              </a:lnSpc>
            </a:pPr>
            <a:r>
              <a:rPr lang="en-US" b="1" dirty="0" smtClean="0"/>
              <a:t>Installment purchase agreements</a:t>
            </a:r>
            <a:r>
              <a:rPr lang="en-US" dirty="0" smtClean="0"/>
              <a:t> (or </a:t>
            </a:r>
            <a:r>
              <a:rPr lang="en-US" b="1" dirty="0" smtClean="0"/>
              <a:t>collateral installment loans </a:t>
            </a:r>
            <a:r>
              <a:rPr lang="en-US" dirty="0" smtClean="0"/>
              <a:t>or </a:t>
            </a:r>
            <a:r>
              <a:rPr lang="en-US" b="1" dirty="0" smtClean="0"/>
              <a:t>chattel mortgage loans</a:t>
            </a:r>
            <a:r>
              <a:rPr lang="en-US" dirty="0" smtClean="0"/>
              <a:t>)</a:t>
            </a:r>
          </a:p>
          <a:p>
            <a:pPr eaLnBrk="1" hangingPunct="1">
              <a:lnSpc>
                <a:spcPct val="90000"/>
              </a:lnSpc>
            </a:pPr>
            <a:endParaRPr lang="en-US" dirty="0" smtClean="0"/>
          </a:p>
          <a:p>
            <a:pPr eaLnBrk="1" hangingPunct="1">
              <a:lnSpc>
                <a:spcPct val="90000"/>
              </a:lnSpc>
            </a:pPr>
            <a:r>
              <a:rPr lang="en-US" b="1" dirty="0" smtClean="0"/>
              <a:t>Conditional sales contracts</a:t>
            </a:r>
            <a:r>
              <a:rPr lang="en-US" dirty="0" smtClean="0"/>
              <a:t> (or </a:t>
            </a:r>
            <a:r>
              <a:rPr lang="en-US" b="1" dirty="0" smtClean="0"/>
              <a:t>financing leases</a:t>
            </a:r>
            <a:r>
              <a:rPr lang="en-US" dirty="0" smtClean="0"/>
              <a:t>)</a:t>
            </a: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F0BB7EEB-4E16-4B8E-ACDA-C04BCD6C6F27}" type="slidenum">
              <a:rPr lang="en-US"/>
              <a:pPr>
                <a:defRPr/>
              </a:pPr>
              <a:t>41</a:t>
            </a:fld>
            <a:endParaRPr lang="en-US"/>
          </a:p>
        </p:txBody>
      </p:sp>
      <p:sp>
        <p:nvSpPr>
          <p:cNvPr id="39940" name="Title 1"/>
          <p:cNvSpPr>
            <a:spLocks noGrp="1"/>
          </p:cNvSpPr>
          <p:nvPr>
            <p:ph type="title" idx="4294967295"/>
          </p:nvPr>
        </p:nvSpPr>
        <p:spPr/>
        <p:txBody>
          <a:bodyPr/>
          <a:lstStyle/>
          <a:p>
            <a:pPr eaLnBrk="1" hangingPunct="1"/>
            <a:r>
              <a:rPr lang="en-US" smtClean="0"/>
              <a:t>Concept Check 7.4</a:t>
            </a:r>
          </a:p>
        </p:txBody>
      </p:sp>
      <p:sp>
        <p:nvSpPr>
          <p:cNvPr id="39941" name="Content Placeholder 2"/>
          <p:cNvSpPr>
            <a:spLocks noGrp="1"/>
          </p:cNvSpPr>
          <p:nvPr>
            <p:ph idx="4294967295"/>
          </p:nvPr>
        </p:nvSpPr>
        <p:spPr>
          <a:xfrm>
            <a:off x="762000" y="1676400"/>
            <a:ext cx="7848600" cy="4343400"/>
          </a:xfrm>
        </p:spPr>
        <p:txBody>
          <a:bodyPr/>
          <a:lstStyle/>
          <a:p>
            <a:pPr eaLnBrk="1" hangingPunct="1"/>
            <a:r>
              <a:rPr lang="en-US" dirty="0" smtClean="0"/>
              <a:t>Describe how a cash loan and a purchase loan differ.</a:t>
            </a:r>
          </a:p>
          <a:p>
            <a:pPr eaLnBrk="1" hangingPunct="1"/>
            <a:r>
              <a:rPr lang="en-US" dirty="0" smtClean="0"/>
              <a:t>Distinguish between a secured and an unsecured loan.</a:t>
            </a:r>
          </a:p>
          <a:p>
            <a:pPr eaLnBrk="1" hangingPunct="1"/>
            <a:r>
              <a:rPr lang="en-US" dirty="0" smtClean="0"/>
              <a:t>Describe when a lender might enforce an acceleration clause on a loan and explain the impact of such an action by the lender.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C3EDB64B-028C-4D25-95D6-413FF5B37F6A}" type="slidenum">
              <a:rPr lang="en-US"/>
              <a:pPr>
                <a:defRPr/>
              </a:pPr>
              <a:t>42</a:t>
            </a:fld>
            <a:endParaRPr lang="en-US"/>
          </a:p>
        </p:txBody>
      </p:sp>
      <p:sp>
        <p:nvSpPr>
          <p:cNvPr id="40964" name="Title 1"/>
          <p:cNvSpPr>
            <a:spLocks noGrp="1"/>
          </p:cNvSpPr>
          <p:nvPr>
            <p:ph type="title" idx="4294967295"/>
          </p:nvPr>
        </p:nvSpPr>
        <p:spPr/>
        <p:txBody>
          <a:bodyPr/>
          <a:lstStyle/>
          <a:p>
            <a:pPr eaLnBrk="1" hangingPunct="1"/>
            <a:r>
              <a:rPr lang="en-US" smtClean="0"/>
              <a:t>Concept Check 7.4</a:t>
            </a:r>
          </a:p>
        </p:txBody>
      </p:sp>
      <p:sp>
        <p:nvSpPr>
          <p:cNvPr id="40965" name="Content Placeholder 2"/>
          <p:cNvSpPr>
            <a:spLocks noGrp="1"/>
          </p:cNvSpPr>
          <p:nvPr>
            <p:ph idx="4294967295"/>
          </p:nvPr>
        </p:nvSpPr>
        <p:spPr/>
        <p:txBody>
          <a:bodyPr/>
          <a:lstStyle/>
          <a:p>
            <a:pPr eaLnBrk="1" hangingPunct="1"/>
            <a:r>
              <a:rPr lang="en-US" smtClean="0"/>
              <a:t>Differentiate between an installment purchase agreement and a conditional sales contract.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014E267C-D3D8-4F83-ACE6-36D1F2F7CD20}" type="slidenum">
              <a:rPr lang="en-US"/>
              <a:pPr>
                <a:defRPr/>
              </a:pPr>
              <a:t>43</a:t>
            </a:fld>
            <a:endParaRPr lang="en-US"/>
          </a:p>
        </p:txBody>
      </p:sp>
      <p:sp>
        <p:nvSpPr>
          <p:cNvPr id="41988" name="Rectangle 1026"/>
          <p:cNvSpPr>
            <a:spLocks noGrp="1" noChangeArrowheads="1"/>
          </p:cNvSpPr>
          <p:nvPr>
            <p:ph type="title" idx="4294967295"/>
          </p:nvPr>
        </p:nvSpPr>
        <p:spPr/>
        <p:txBody>
          <a:bodyPr/>
          <a:lstStyle/>
          <a:p>
            <a:pPr eaLnBrk="1" hangingPunct="1"/>
            <a:r>
              <a:rPr lang="en-US" smtClean="0"/>
              <a:t>Learning Objective #5</a:t>
            </a:r>
          </a:p>
        </p:txBody>
      </p:sp>
      <p:sp>
        <p:nvSpPr>
          <p:cNvPr id="41989" name="Rectangle 1027"/>
          <p:cNvSpPr>
            <a:spLocks noGrp="1" noChangeArrowheads="1"/>
          </p:cNvSpPr>
          <p:nvPr>
            <p:ph type="body" idx="4294967295"/>
          </p:nvPr>
        </p:nvSpPr>
        <p:spPr>
          <a:xfrm>
            <a:off x="838200" y="2057400"/>
            <a:ext cx="7315200" cy="3733800"/>
          </a:xfrm>
        </p:spPr>
        <p:txBody>
          <a:bodyPr/>
          <a:lstStyle/>
          <a:p>
            <a:pPr marL="609600" indent="-609600" eaLnBrk="1" hangingPunct="1">
              <a:buFontTx/>
              <a:buNone/>
            </a:pPr>
            <a:r>
              <a:rPr lang="en-US" b="1" smtClean="0"/>
              <a:t>	Calculate</a:t>
            </a:r>
            <a:r>
              <a:rPr lang="en-US" smtClean="0"/>
              <a:t> the interest and annual percentage rate on consumer loans.</a:t>
            </a:r>
          </a:p>
          <a:p>
            <a:pPr marL="609600" indent="-609600" eaLnBrk="1" hangingPunct="1"/>
            <a:endParaRPr lang="en-US" b="1" smtClean="0"/>
          </a:p>
          <a:p>
            <a:pPr marL="609600" indent="-609600" eaLnBrk="1" hangingPunct="1"/>
            <a:endParaRPr lang="en-US" smtClean="0"/>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7CAF765D-31D2-4365-9F43-3789C6669F19}" type="slidenum">
              <a:rPr lang="en-US"/>
              <a:pPr>
                <a:defRPr/>
              </a:pPr>
              <a:t>44</a:t>
            </a:fld>
            <a:endParaRPr lang="en-US"/>
          </a:p>
        </p:txBody>
      </p:sp>
      <p:sp>
        <p:nvSpPr>
          <p:cNvPr id="43012" name="Rectangle 2"/>
          <p:cNvSpPr>
            <a:spLocks noGrp="1" noChangeArrowheads="1"/>
          </p:cNvSpPr>
          <p:nvPr>
            <p:ph type="title" idx="4294967295"/>
          </p:nvPr>
        </p:nvSpPr>
        <p:spPr/>
        <p:txBody>
          <a:bodyPr/>
          <a:lstStyle/>
          <a:p>
            <a:pPr eaLnBrk="1" hangingPunct="1"/>
            <a:r>
              <a:rPr lang="en-US" smtClean="0"/>
              <a:t>Calculating Interest on Consumer Loans</a:t>
            </a:r>
          </a:p>
        </p:txBody>
      </p:sp>
      <p:sp>
        <p:nvSpPr>
          <p:cNvPr id="43013" name="Rectangle 3"/>
          <p:cNvSpPr>
            <a:spLocks noGrp="1" noChangeArrowheads="1"/>
          </p:cNvSpPr>
          <p:nvPr>
            <p:ph type="body" idx="4294967295"/>
          </p:nvPr>
        </p:nvSpPr>
        <p:spPr>
          <a:xfrm>
            <a:off x="914400" y="1981200"/>
            <a:ext cx="7467600" cy="4114800"/>
          </a:xfrm>
        </p:spPr>
        <p:txBody>
          <a:bodyPr/>
          <a:lstStyle/>
          <a:p>
            <a:pPr marL="609600" indent="-609600" eaLnBrk="1" hangingPunct="1"/>
            <a:r>
              <a:rPr lang="en-US" b="1" dirty="0" smtClean="0"/>
              <a:t>Truth in Lending Act</a:t>
            </a:r>
            <a:r>
              <a:rPr lang="en-US" dirty="0" smtClean="0"/>
              <a:t> (or </a:t>
            </a:r>
            <a:r>
              <a:rPr lang="en-US" b="1" dirty="0" smtClean="0"/>
              <a:t>TIL</a:t>
            </a:r>
            <a:r>
              <a:rPr lang="en-US" dirty="0" smtClean="0"/>
              <a:t>) requires disclosure of</a:t>
            </a:r>
          </a:p>
          <a:p>
            <a:pPr marL="1009650" lvl="1" indent="-609600" eaLnBrk="1" hangingPunct="1"/>
            <a:r>
              <a:rPr lang="en-US" dirty="0" smtClean="0"/>
              <a:t>the annual percentage rate of interest (APR)</a:t>
            </a:r>
          </a:p>
          <a:p>
            <a:pPr marL="1009650" lvl="1" indent="-609600" eaLnBrk="1" hangingPunct="1"/>
            <a:r>
              <a:rPr lang="en-US" dirty="0" smtClean="0"/>
              <a:t>the finance charge in dollars</a:t>
            </a:r>
          </a:p>
          <a:p>
            <a:pPr marL="609600" indent="-609600" eaLnBrk="1" hangingPunct="1"/>
            <a:endParaRPr lang="en-US" dirty="0" smtClean="0"/>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F6FFF6CF-A90C-47D8-83B5-9A6D27E85159}" type="slidenum">
              <a:rPr lang="en-US"/>
              <a:pPr>
                <a:defRPr/>
              </a:pPr>
              <a:t>45</a:t>
            </a:fld>
            <a:endParaRPr lang="en-US"/>
          </a:p>
        </p:txBody>
      </p:sp>
      <p:sp>
        <p:nvSpPr>
          <p:cNvPr id="44036" name="Rectangle 2"/>
          <p:cNvSpPr>
            <a:spLocks noGrp="1" noChangeArrowheads="1"/>
          </p:cNvSpPr>
          <p:nvPr>
            <p:ph type="title" idx="4294967295"/>
          </p:nvPr>
        </p:nvSpPr>
        <p:spPr/>
        <p:txBody>
          <a:bodyPr/>
          <a:lstStyle/>
          <a:p>
            <a:pPr eaLnBrk="1" hangingPunct="1"/>
            <a:r>
              <a:rPr lang="en-US" smtClean="0"/>
              <a:t>Calculating an Installment Loan Payment</a:t>
            </a:r>
          </a:p>
        </p:txBody>
      </p:sp>
      <p:sp>
        <p:nvSpPr>
          <p:cNvPr id="44037" name="Rectangle 3"/>
          <p:cNvSpPr>
            <a:spLocks noGrp="1" noChangeArrowheads="1"/>
          </p:cNvSpPr>
          <p:nvPr>
            <p:ph type="body" idx="4294967295"/>
          </p:nvPr>
        </p:nvSpPr>
        <p:spPr/>
        <p:txBody>
          <a:bodyPr/>
          <a:lstStyle/>
          <a:p>
            <a:pPr eaLnBrk="1" hangingPunct="1"/>
            <a:endParaRPr lang="en-US" smtClean="0"/>
          </a:p>
          <a:p>
            <a:pPr eaLnBrk="1" hangingPunct="1"/>
            <a:r>
              <a:rPr lang="en-US" b="1" smtClean="0"/>
              <a:t>Fixed interest-rate loans</a:t>
            </a:r>
          </a:p>
          <a:p>
            <a:pPr eaLnBrk="1" hangingPunct="1"/>
            <a:endParaRPr lang="en-US" b="1" smtClean="0"/>
          </a:p>
          <a:p>
            <a:pPr eaLnBrk="1" hangingPunct="1"/>
            <a:r>
              <a:rPr lang="en-US" b="1" smtClean="0"/>
              <a:t>Variable-rate</a:t>
            </a:r>
            <a:r>
              <a:rPr lang="en-US" smtClean="0"/>
              <a:t> (or </a:t>
            </a:r>
            <a:r>
              <a:rPr lang="en-US" b="1" smtClean="0"/>
              <a:t>adjustable-rate</a:t>
            </a:r>
            <a:r>
              <a:rPr lang="en-US" smtClean="0"/>
              <a:t>) </a:t>
            </a:r>
            <a:r>
              <a:rPr lang="en-US" b="1" smtClean="0"/>
              <a:t>loans</a:t>
            </a:r>
            <a:endParaRPr lang="en-US" smtClean="0"/>
          </a:p>
          <a:p>
            <a:pPr eaLnBrk="1" hangingPunct="1"/>
            <a:endParaRPr lang="en-US" smtClean="0"/>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6F9B24AE-14FD-419F-B651-27367F562083}" type="slidenum">
              <a:rPr lang="en-US"/>
              <a:pPr>
                <a:defRPr/>
              </a:pPr>
              <a:t>46</a:t>
            </a:fld>
            <a:endParaRPr lang="en-US"/>
          </a:p>
        </p:txBody>
      </p:sp>
      <p:sp>
        <p:nvSpPr>
          <p:cNvPr id="45060" name="Title 1"/>
          <p:cNvSpPr>
            <a:spLocks noGrp="1"/>
          </p:cNvSpPr>
          <p:nvPr>
            <p:ph type="title" idx="4294967295"/>
          </p:nvPr>
        </p:nvSpPr>
        <p:spPr>
          <a:xfrm>
            <a:off x="304800" y="457200"/>
            <a:ext cx="8458200" cy="1524000"/>
          </a:xfrm>
        </p:spPr>
        <p:txBody>
          <a:bodyPr/>
          <a:lstStyle/>
          <a:p>
            <a:pPr eaLnBrk="1" hangingPunct="1"/>
            <a:r>
              <a:rPr lang="en-US" sz="3200" dirty="0" smtClean="0"/>
              <a:t>Table 7-1: Monthly Principal and Interest Payment Required to Repay $1000</a:t>
            </a:r>
          </a:p>
        </p:txBody>
      </p:sp>
      <p:sp>
        <p:nvSpPr>
          <p:cNvPr id="45061" name="Content Placeholder 2"/>
          <p:cNvSpPr>
            <a:spLocks noGrp="1"/>
          </p:cNvSpPr>
          <p:nvPr>
            <p:ph idx="4294967295"/>
          </p:nvPr>
        </p:nvSpPr>
        <p:spPr>
          <a:xfrm>
            <a:off x="762000" y="1981200"/>
            <a:ext cx="7848600" cy="4038600"/>
          </a:xfrm>
        </p:spPr>
        <p:txBody>
          <a:bodyPr/>
          <a:lstStyle/>
          <a:p>
            <a:pPr marL="0" indent="0" eaLnBrk="1" hangingPunct="1">
              <a:buFontTx/>
              <a:buNone/>
            </a:pPr>
            <a:r>
              <a:rPr lang="en-US" u="sng" smtClean="0"/>
              <a:t>APR		12 Mo.	36 Mo.	60 Mo.</a:t>
            </a:r>
          </a:p>
          <a:p>
            <a:pPr marL="0" indent="0" eaLnBrk="1" hangingPunct="1">
              <a:buFontTx/>
              <a:buNone/>
            </a:pPr>
            <a:r>
              <a:rPr lang="en-US" smtClean="0"/>
              <a:t>  6		$86.01	$30.42	$19.33</a:t>
            </a:r>
          </a:p>
          <a:p>
            <a:pPr marL="0" indent="0" eaLnBrk="1" hangingPunct="1">
              <a:buFontTx/>
              <a:buNone/>
            </a:pPr>
            <a:r>
              <a:rPr lang="en-US" smtClean="0"/>
              <a:t>  8		$86.99	$31.34	$20.28</a:t>
            </a:r>
          </a:p>
          <a:p>
            <a:pPr marL="0" indent="0" eaLnBrk="1" hangingPunct="1">
              <a:buFontTx/>
              <a:buNone/>
            </a:pPr>
            <a:r>
              <a:rPr lang="en-US" smtClean="0"/>
              <a:t> 10		$87.92	$32.27	$21.25</a:t>
            </a:r>
          </a:p>
          <a:p>
            <a:pPr marL="0" indent="0" eaLnBrk="1" hangingPunct="1">
              <a:buFontTx/>
              <a:buNone/>
            </a:pPr>
            <a:r>
              <a:rPr lang="en-US" smtClean="0"/>
              <a:t> 12		$88.85	</a:t>
            </a:r>
            <a:r>
              <a:rPr lang="en-US" smtClean="0">
                <a:solidFill>
                  <a:srgbClr val="FF0000"/>
                </a:solidFill>
              </a:rPr>
              <a:t>$33.21</a:t>
            </a:r>
            <a:r>
              <a:rPr lang="en-US" smtClean="0"/>
              <a:t>	$22.24</a:t>
            </a:r>
          </a:p>
          <a:p>
            <a:pPr marL="0" indent="0" eaLnBrk="1" hangingPunct="1">
              <a:buFontTx/>
              <a:buNone/>
            </a:pPr>
            <a:r>
              <a:rPr lang="en-US" smtClean="0"/>
              <a:t> 15		$90.26	$24.67	$23.79</a:t>
            </a:r>
          </a:p>
          <a:p>
            <a:pPr marL="0" indent="0" eaLnBrk="1" hangingPunct="1">
              <a:buFontTx/>
              <a:buNone/>
            </a:pPr>
            <a:r>
              <a:rPr lang="en-US" smtClean="0"/>
              <a:t> 18		$91.66	$36.15	$25.39</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6EC6589C-AA59-4A27-9861-AEB138B2604E}" type="slidenum">
              <a:rPr lang="en-US"/>
              <a:pPr>
                <a:defRPr/>
              </a:pPr>
              <a:t>47</a:t>
            </a:fld>
            <a:endParaRPr lang="en-US"/>
          </a:p>
        </p:txBody>
      </p:sp>
      <p:sp>
        <p:nvSpPr>
          <p:cNvPr id="46084" name="Rectangle 2"/>
          <p:cNvSpPr>
            <a:spLocks noGrp="1" noChangeArrowheads="1"/>
          </p:cNvSpPr>
          <p:nvPr>
            <p:ph type="title" idx="4294967295"/>
          </p:nvPr>
        </p:nvSpPr>
        <p:spPr/>
        <p:txBody>
          <a:bodyPr/>
          <a:lstStyle/>
          <a:p>
            <a:pPr eaLnBrk="1" hangingPunct="1"/>
            <a:r>
              <a:rPr lang="en-US" smtClean="0"/>
              <a:t>The Declining-Balance Method</a:t>
            </a:r>
          </a:p>
        </p:txBody>
      </p:sp>
      <p:sp>
        <p:nvSpPr>
          <p:cNvPr id="46085" name="Rectangle 3"/>
          <p:cNvSpPr>
            <a:spLocks noGrp="1" noChangeArrowheads="1"/>
          </p:cNvSpPr>
          <p:nvPr>
            <p:ph type="body" idx="4294967295"/>
          </p:nvPr>
        </p:nvSpPr>
        <p:spPr/>
        <p:txBody>
          <a:bodyPr/>
          <a:lstStyle/>
          <a:p>
            <a:pPr eaLnBrk="1" hangingPunct="1"/>
            <a:r>
              <a:rPr lang="en-US" b="1" smtClean="0"/>
              <a:t>Periodic Interest Rate</a:t>
            </a:r>
            <a:r>
              <a:rPr lang="en-US" smtClean="0"/>
              <a:t>: The monthly rate applied to the outstanding balance of the loan.</a:t>
            </a:r>
          </a:p>
          <a:p>
            <a:pPr eaLnBrk="1" hangingPunct="1"/>
            <a:endParaRPr lang="en-US" smtClean="0"/>
          </a:p>
          <a:p>
            <a:pPr eaLnBrk="1" hangingPunct="1"/>
            <a:r>
              <a:rPr lang="en-US" b="1" smtClean="0"/>
              <a:t>Amortization</a:t>
            </a: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2015 Cengage Learning.  All Rights Reserved.  May not be copied, scanned, or duplicated, in whole or in part, except for use as permitted in a license distributed with a certain product or service or </a:t>
            </a:r>
            <a:r>
              <a:rPr lang="en-US" err="1"/>
              <a:t>ona</a:t>
            </a:r>
            <a:r>
              <a:rPr lang="en-US"/>
              <a:t> password-protected website for classroom use.</a:t>
            </a:r>
          </a:p>
        </p:txBody>
      </p:sp>
      <p:sp>
        <p:nvSpPr>
          <p:cNvPr id="5" name="Slide Number Placeholder 3"/>
          <p:cNvSpPr>
            <a:spLocks noGrp="1"/>
          </p:cNvSpPr>
          <p:nvPr>
            <p:ph type="sldNum" sz="quarter" idx="12"/>
          </p:nvPr>
        </p:nvSpPr>
        <p:spPr/>
        <p:txBody>
          <a:bodyPr/>
          <a:lstStyle/>
          <a:p>
            <a:pPr>
              <a:defRPr/>
            </a:pPr>
            <a:fld id="{599ABA94-CBD1-4CD6-95D1-DD2426F27BE1}" type="slidenum">
              <a:rPr lang="en-US"/>
              <a:pPr>
                <a:defRPr/>
              </a:pPr>
              <a:t>48</a:t>
            </a:fld>
            <a:endParaRPr lang="en-US"/>
          </a:p>
        </p:txBody>
      </p:sp>
      <p:pic>
        <p:nvPicPr>
          <p:cNvPr id="512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8" y="228600"/>
            <a:ext cx="8889772" cy="632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052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C77C1032-E751-4040-8353-078FEE143084}" type="slidenum">
              <a:rPr lang="en-US"/>
              <a:pPr>
                <a:defRPr/>
              </a:pPr>
              <a:t>49</a:t>
            </a:fld>
            <a:endParaRPr lang="en-US"/>
          </a:p>
        </p:txBody>
      </p:sp>
      <p:sp>
        <p:nvSpPr>
          <p:cNvPr id="48132" name="Rectangle 2"/>
          <p:cNvSpPr>
            <a:spLocks noGrp="1" noChangeArrowheads="1"/>
          </p:cNvSpPr>
          <p:nvPr>
            <p:ph type="title" idx="4294967295"/>
          </p:nvPr>
        </p:nvSpPr>
        <p:spPr/>
        <p:txBody>
          <a:bodyPr/>
          <a:lstStyle/>
          <a:p>
            <a:pPr eaLnBrk="1" hangingPunct="1"/>
            <a:r>
              <a:rPr lang="en-US" smtClean="0"/>
              <a:t>Add-On Interest Method</a:t>
            </a:r>
          </a:p>
        </p:txBody>
      </p:sp>
      <p:sp>
        <p:nvSpPr>
          <p:cNvPr id="48133" name="Rectangle 3"/>
          <p:cNvSpPr>
            <a:spLocks noGrp="1" noChangeArrowheads="1"/>
          </p:cNvSpPr>
          <p:nvPr>
            <p:ph type="body" idx="4294967295"/>
          </p:nvPr>
        </p:nvSpPr>
        <p:spPr>
          <a:xfrm>
            <a:off x="685800" y="1676400"/>
            <a:ext cx="7772400" cy="4572000"/>
          </a:xfrm>
        </p:spPr>
        <p:txBody>
          <a:bodyPr/>
          <a:lstStyle/>
          <a:p>
            <a:pPr eaLnBrk="1" hangingPunct="1">
              <a:lnSpc>
                <a:spcPct val="80000"/>
              </a:lnSpc>
            </a:pPr>
            <a:r>
              <a:rPr lang="en-US" dirty="0" smtClean="0"/>
              <a:t>With the Add-On Interest Method the interest is the rate times the amount borrowed times the time in years</a:t>
            </a:r>
          </a:p>
          <a:p>
            <a:pPr algn="ctr" eaLnBrk="1" hangingPunct="1">
              <a:lnSpc>
                <a:spcPct val="80000"/>
              </a:lnSpc>
              <a:buFontTx/>
              <a:buNone/>
            </a:pPr>
            <a:r>
              <a:rPr lang="en-US" dirty="0" smtClean="0"/>
              <a:t>I = P x R x T</a:t>
            </a:r>
          </a:p>
          <a:p>
            <a:pPr eaLnBrk="1" hangingPunct="1">
              <a:lnSpc>
                <a:spcPct val="80000"/>
              </a:lnSpc>
            </a:pPr>
            <a:endParaRPr lang="en-US" dirty="0" smtClean="0"/>
          </a:p>
          <a:p>
            <a:pPr eaLnBrk="1" hangingPunct="1">
              <a:lnSpc>
                <a:spcPct val="80000"/>
              </a:lnSpc>
            </a:pPr>
            <a:r>
              <a:rPr lang="en-US" dirty="0" smtClean="0"/>
              <a:t>The interest is added to the principal  and divided by the number of payments to arrive at the payment.</a:t>
            </a:r>
          </a:p>
          <a:p>
            <a:pPr eaLnBrk="1" hangingPunct="1">
              <a:lnSpc>
                <a:spcPct val="80000"/>
              </a:lnSpc>
            </a:pPr>
            <a:endParaRPr lang="en-US" dirty="0" smtClean="0"/>
          </a:p>
          <a:p>
            <a:pPr eaLnBrk="1" hangingPunct="1">
              <a:lnSpc>
                <a:spcPct val="80000"/>
              </a:lnSpc>
            </a:pPr>
            <a:endParaRPr lang="en-US" dirty="0" smtClean="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066F1353-0E30-4A0D-B5EF-16939E27A6D3}" type="slidenum">
              <a:rPr lang="en-US"/>
              <a:pPr>
                <a:defRPr/>
              </a:pPr>
              <a:t>5</a:t>
            </a:fld>
            <a:endParaRPr lang="en-US"/>
          </a:p>
        </p:txBody>
      </p:sp>
      <p:sp>
        <p:nvSpPr>
          <p:cNvPr id="8196" name="Rectangle 6"/>
          <p:cNvSpPr>
            <a:spLocks noGrp="1" noChangeArrowheads="1"/>
          </p:cNvSpPr>
          <p:nvPr>
            <p:ph type="title" idx="4294967295"/>
          </p:nvPr>
        </p:nvSpPr>
        <p:spPr/>
        <p:txBody>
          <a:bodyPr/>
          <a:lstStyle/>
          <a:p>
            <a:pPr eaLnBrk="1" hangingPunct="1"/>
            <a:r>
              <a:rPr lang="en-US" dirty="0" smtClean="0"/>
              <a:t>Your Next Five Years</a:t>
            </a:r>
          </a:p>
        </p:txBody>
      </p:sp>
      <p:sp>
        <p:nvSpPr>
          <p:cNvPr id="8197" name="Rectangle 7"/>
          <p:cNvSpPr>
            <a:spLocks noGrp="1" noChangeArrowheads="1"/>
          </p:cNvSpPr>
          <p:nvPr>
            <p:ph type="body" idx="4294967295"/>
          </p:nvPr>
        </p:nvSpPr>
        <p:spPr/>
        <p:txBody>
          <a:bodyPr/>
          <a:lstStyle/>
          <a:p>
            <a:pPr marL="579438" indent="-519113" eaLnBrk="1" hangingPunct="1">
              <a:lnSpc>
                <a:spcPct val="90000"/>
              </a:lnSpc>
              <a:buFontTx/>
              <a:buNone/>
            </a:pPr>
            <a:r>
              <a:rPr lang="en-US" dirty="0" smtClean="0"/>
              <a:t>2.	Move credit card balances you do carry to lower-interest accounts and never make convenience purchases on the accounts on which you carry a balance.</a:t>
            </a:r>
          </a:p>
          <a:p>
            <a:pPr marL="579438" indent="-519113" eaLnBrk="1" hangingPunct="1">
              <a:lnSpc>
                <a:spcPct val="90000"/>
              </a:lnSpc>
              <a:buFontTx/>
              <a:buAutoNum type="arabicPeriod" startAt="3"/>
            </a:pPr>
            <a:r>
              <a:rPr lang="en-US" dirty="0" smtClean="0"/>
              <a:t>Check your monthly billing statements against your receipts for accuracy every month and challenge all discrepancies.</a:t>
            </a:r>
          </a:p>
          <a:p>
            <a:pPr marL="579438" indent="-519113" eaLnBrk="1" hangingPunct="1">
              <a:lnSpc>
                <a:spcPct val="90000"/>
              </a:lnSpc>
              <a:buFontTx/>
              <a:buAutoNum type="arabicPeriod" startAt="3"/>
            </a:pPr>
            <a:r>
              <a:rPr lang="en-US" dirty="0" smtClean="0"/>
              <a:t>Use only credit cards with chip and pin technology as soon as they become available.</a:t>
            </a:r>
          </a:p>
          <a:p>
            <a:pPr marL="579438" indent="-519113" eaLnBrk="1" hangingPunct="1">
              <a:lnSpc>
                <a:spcPct val="90000"/>
              </a:lnSpc>
              <a:buFontTx/>
              <a:buNone/>
            </a:pPr>
            <a:endParaRPr lang="en-US" sz="2800" dirty="0" smtClean="0"/>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0FF4A318-433D-4058-B9DC-186983329D90}" type="slidenum">
              <a:rPr lang="en-US"/>
              <a:pPr>
                <a:defRPr/>
              </a:pPr>
              <a:t>50</a:t>
            </a:fld>
            <a:endParaRPr lang="en-US"/>
          </a:p>
        </p:txBody>
      </p:sp>
      <p:sp>
        <p:nvSpPr>
          <p:cNvPr id="49156" name="Rectangle 2"/>
          <p:cNvSpPr>
            <a:spLocks noGrp="1" noChangeArrowheads="1"/>
          </p:cNvSpPr>
          <p:nvPr>
            <p:ph type="title" idx="4294967295"/>
          </p:nvPr>
        </p:nvSpPr>
        <p:spPr/>
        <p:txBody>
          <a:bodyPr/>
          <a:lstStyle/>
          <a:p>
            <a:pPr eaLnBrk="1" hangingPunct="1"/>
            <a:r>
              <a:rPr lang="en-US" smtClean="0"/>
              <a:t>Add-On Interest Method</a:t>
            </a:r>
          </a:p>
        </p:txBody>
      </p:sp>
      <p:sp>
        <p:nvSpPr>
          <p:cNvPr id="49157" name="Rectangle 3"/>
          <p:cNvSpPr>
            <a:spLocks noGrp="1" noChangeArrowheads="1"/>
          </p:cNvSpPr>
          <p:nvPr>
            <p:ph type="body" idx="4294967295"/>
          </p:nvPr>
        </p:nvSpPr>
        <p:spPr>
          <a:xfrm>
            <a:off x="990600" y="1981200"/>
            <a:ext cx="7239000" cy="3962400"/>
          </a:xfrm>
        </p:spPr>
        <p:txBody>
          <a:bodyPr/>
          <a:lstStyle/>
          <a:p>
            <a:pPr eaLnBrk="1" hangingPunct="1">
              <a:lnSpc>
                <a:spcPct val="80000"/>
              </a:lnSpc>
            </a:pPr>
            <a:r>
              <a:rPr lang="en-US" dirty="0" smtClean="0"/>
              <a:t>The add-on interest rate used is not disclosed to the borrower who only sees the APR.</a:t>
            </a:r>
          </a:p>
          <a:p>
            <a:pPr eaLnBrk="1" hangingPunct="1">
              <a:lnSpc>
                <a:spcPct val="80000"/>
              </a:lnSpc>
            </a:pPr>
            <a:endParaRPr lang="en-US" dirty="0" smtClean="0"/>
          </a:p>
          <a:p>
            <a:pPr eaLnBrk="1" hangingPunct="1">
              <a:lnSpc>
                <a:spcPct val="80000"/>
              </a:lnSpc>
            </a:pPr>
            <a:r>
              <a:rPr lang="en-US" dirty="0" smtClean="0"/>
              <a:t>The APR is calculated using the N-Ratio Formula</a:t>
            </a:r>
          </a:p>
          <a:p>
            <a:pPr eaLnBrk="1" hangingPunct="1">
              <a:lnSpc>
                <a:spcPct val="80000"/>
              </a:lnSpc>
            </a:pPr>
            <a:endParaRPr lang="en-US" dirty="0" smtClean="0"/>
          </a:p>
          <a:p>
            <a:pPr eaLnBrk="1" hangingPunct="1">
              <a:lnSpc>
                <a:spcPct val="80000"/>
              </a:lnSpc>
            </a:pPr>
            <a:endParaRPr lang="en-US" dirty="0" smtClean="0"/>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7B864BF8-742A-4314-8B3D-43E78DA128E1}" type="slidenum">
              <a:rPr lang="en-US"/>
              <a:pPr>
                <a:defRPr/>
              </a:pPr>
              <a:t>51</a:t>
            </a:fld>
            <a:endParaRPr lang="en-US"/>
          </a:p>
        </p:txBody>
      </p:sp>
      <p:sp>
        <p:nvSpPr>
          <p:cNvPr id="50180" name="Rectangle 2"/>
          <p:cNvSpPr>
            <a:spLocks noGrp="1" noChangeArrowheads="1"/>
          </p:cNvSpPr>
          <p:nvPr>
            <p:ph type="title" idx="4294967295"/>
          </p:nvPr>
        </p:nvSpPr>
        <p:spPr/>
        <p:txBody>
          <a:bodyPr/>
          <a:lstStyle/>
          <a:p>
            <a:pPr eaLnBrk="1" hangingPunct="1"/>
            <a:r>
              <a:rPr lang="en-US" smtClean="0"/>
              <a:t>Add-On Interest Method</a:t>
            </a:r>
          </a:p>
        </p:txBody>
      </p:sp>
      <p:sp>
        <p:nvSpPr>
          <p:cNvPr id="50181" name="Rectangle 3"/>
          <p:cNvSpPr>
            <a:spLocks noGrp="1" noChangeArrowheads="1"/>
          </p:cNvSpPr>
          <p:nvPr>
            <p:ph type="body" idx="4294967295"/>
          </p:nvPr>
        </p:nvSpPr>
        <p:spPr>
          <a:xfrm>
            <a:off x="762000" y="2133600"/>
            <a:ext cx="7543800" cy="2667000"/>
          </a:xfrm>
        </p:spPr>
        <p:txBody>
          <a:bodyPr/>
          <a:lstStyle/>
          <a:p>
            <a:pPr eaLnBrk="1" hangingPunct="1">
              <a:lnSpc>
                <a:spcPct val="80000"/>
              </a:lnSpc>
            </a:pPr>
            <a:endParaRPr lang="en-US" dirty="0" smtClean="0"/>
          </a:p>
          <a:p>
            <a:pPr eaLnBrk="1" hangingPunct="1">
              <a:lnSpc>
                <a:spcPct val="80000"/>
              </a:lnSpc>
            </a:pPr>
            <a:r>
              <a:rPr lang="en-US" b="1" dirty="0" smtClean="0"/>
              <a:t>Rule of 78s</a:t>
            </a:r>
            <a:r>
              <a:rPr lang="en-US" dirty="0" smtClean="0"/>
              <a:t> (or </a:t>
            </a:r>
            <a:r>
              <a:rPr lang="en-US" b="1" dirty="0" smtClean="0"/>
              <a:t>Sum of the Digits</a:t>
            </a:r>
            <a:r>
              <a:rPr lang="en-US" dirty="0" smtClean="0"/>
              <a:t>): a method</a:t>
            </a:r>
            <a:r>
              <a:rPr lang="en-US" b="1" dirty="0" smtClean="0"/>
              <a:t> </a:t>
            </a:r>
            <a:r>
              <a:rPr lang="en-US" dirty="0" smtClean="0"/>
              <a:t>for calculating prepayment penalties on add-on interest loans.</a:t>
            </a:r>
          </a:p>
          <a:p>
            <a:pPr eaLnBrk="1" hangingPunct="1">
              <a:lnSpc>
                <a:spcPct val="80000"/>
              </a:lnSpc>
            </a:pPr>
            <a:endParaRPr lang="en-US" dirty="0" smtClean="0"/>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E3C2C3DC-5895-4589-8D48-36902DDE69D4}" type="slidenum">
              <a:rPr lang="en-US"/>
              <a:pPr>
                <a:defRPr/>
              </a:pPr>
              <a:t>52</a:t>
            </a:fld>
            <a:endParaRPr lang="en-US"/>
          </a:p>
        </p:txBody>
      </p:sp>
      <p:sp>
        <p:nvSpPr>
          <p:cNvPr id="51204" name="Rectangle 2"/>
          <p:cNvSpPr>
            <a:spLocks noGrp="1" noChangeArrowheads="1"/>
          </p:cNvSpPr>
          <p:nvPr>
            <p:ph type="title" idx="4294967295"/>
          </p:nvPr>
        </p:nvSpPr>
        <p:spPr/>
        <p:txBody>
          <a:bodyPr/>
          <a:lstStyle/>
          <a:p>
            <a:pPr eaLnBrk="1" hangingPunct="1"/>
            <a:r>
              <a:rPr lang="en-US" smtClean="0"/>
              <a:t>The Discount Method</a:t>
            </a:r>
          </a:p>
        </p:txBody>
      </p:sp>
      <p:sp>
        <p:nvSpPr>
          <p:cNvPr id="51205" name="Rectangle 3"/>
          <p:cNvSpPr>
            <a:spLocks noGrp="1" noChangeArrowheads="1"/>
          </p:cNvSpPr>
          <p:nvPr>
            <p:ph type="body" idx="4294967295"/>
          </p:nvPr>
        </p:nvSpPr>
        <p:spPr>
          <a:xfrm>
            <a:off x="914400" y="1752600"/>
            <a:ext cx="7543800" cy="4495800"/>
          </a:xfrm>
        </p:spPr>
        <p:txBody>
          <a:bodyPr/>
          <a:lstStyle/>
          <a:p>
            <a:pPr eaLnBrk="1" hangingPunct="1"/>
            <a:r>
              <a:rPr lang="en-US" dirty="0" smtClean="0"/>
              <a:t>The borrower must repay the full amount of the debt but only receives the amount remaining after the interest is subtracted.</a:t>
            </a:r>
          </a:p>
          <a:p>
            <a:pPr eaLnBrk="1" hangingPunct="1"/>
            <a:r>
              <a:rPr lang="en-US" dirty="0" smtClean="0"/>
              <a:t>Interest is calculated as </a:t>
            </a:r>
          </a:p>
          <a:p>
            <a:pPr algn="ctr" eaLnBrk="1" hangingPunct="1">
              <a:buFontTx/>
              <a:buNone/>
            </a:pPr>
            <a:r>
              <a:rPr lang="en-US" dirty="0" smtClean="0"/>
              <a:t>I = P x R x T</a:t>
            </a:r>
          </a:p>
          <a:p>
            <a:pPr eaLnBrk="1" hangingPunct="1"/>
            <a:r>
              <a:rPr lang="en-US" dirty="0" smtClean="0"/>
              <a:t>The interest is prepaid.</a:t>
            </a:r>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621F6BC5-390B-4F91-A77D-78922F464FF8}" type="slidenum">
              <a:rPr lang="en-US"/>
              <a:pPr>
                <a:defRPr/>
              </a:pPr>
              <a:t>53</a:t>
            </a:fld>
            <a:endParaRPr lang="en-US"/>
          </a:p>
        </p:txBody>
      </p:sp>
      <p:sp>
        <p:nvSpPr>
          <p:cNvPr id="52228" name="Title 1"/>
          <p:cNvSpPr>
            <a:spLocks noGrp="1"/>
          </p:cNvSpPr>
          <p:nvPr>
            <p:ph type="title" idx="4294967295"/>
          </p:nvPr>
        </p:nvSpPr>
        <p:spPr/>
        <p:txBody>
          <a:bodyPr/>
          <a:lstStyle/>
          <a:p>
            <a:pPr eaLnBrk="1" hangingPunct="1"/>
            <a:r>
              <a:rPr lang="en-US" smtClean="0"/>
              <a:t>Concept Check 7.5</a:t>
            </a:r>
          </a:p>
        </p:txBody>
      </p:sp>
      <p:sp>
        <p:nvSpPr>
          <p:cNvPr id="52229" name="Content Placeholder 2"/>
          <p:cNvSpPr>
            <a:spLocks noGrp="1"/>
          </p:cNvSpPr>
          <p:nvPr>
            <p:ph idx="4294967295"/>
          </p:nvPr>
        </p:nvSpPr>
        <p:spPr>
          <a:xfrm>
            <a:off x="838200" y="1676400"/>
            <a:ext cx="7467600" cy="4114800"/>
          </a:xfrm>
        </p:spPr>
        <p:txBody>
          <a:bodyPr/>
          <a:lstStyle/>
          <a:p>
            <a:pPr eaLnBrk="1" hangingPunct="1"/>
            <a:r>
              <a:rPr lang="en-US" dirty="0" smtClean="0"/>
              <a:t>Explain how the interest is calculated on a consumer loan that uses the declining-balance method.</a:t>
            </a:r>
          </a:p>
          <a:p>
            <a:pPr eaLnBrk="1" hangingPunct="1"/>
            <a:endParaRPr lang="en-US" dirty="0" smtClean="0"/>
          </a:p>
          <a:p>
            <a:pPr eaLnBrk="1" hangingPunct="1"/>
            <a:r>
              <a:rPr lang="en-US" dirty="0" smtClean="0"/>
              <a:t>Summarize how interest is calculated on a consumer loan that uses the add-on method.</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EB2D7142-40E3-4DC0-9F97-C998D4C952DB}" type="slidenum">
              <a:rPr lang="en-US"/>
              <a:pPr>
                <a:defRPr/>
              </a:pPr>
              <a:t>54</a:t>
            </a:fld>
            <a:endParaRPr lang="en-US"/>
          </a:p>
        </p:txBody>
      </p:sp>
      <p:sp>
        <p:nvSpPr>
          <p:cNvPr id="53252" name="Title 1"/>
          <p:cNvSpPr>
            <a:spLocks noGrp="1"/>
          </p:cNvSpPr>
          <p:nvPr>
            <p:ph type="title" idx="4294967295"/>
          </p:nvPr>
        </p:nvSpPr>
        <p:spPr/>
        <p:txBody>
          <a:bodyPr/>
          <a:lstStyle/>
          <a:p>
            <a:pPr eaLnBrk="1" hangingPunct="1"/>
            <a:r>
              <a:rPr lang="en-US" smtClean="0"/>
              <a:t>Concept Check 7.5</a:t>
            </a:r>
          </a:p>
        </p:txBody>
      </p:sp>
      <p:sp>
        <p:nvSpPr>
          <p:cNvPr id="53253" name="Content Placeholder 2"/>
          <p:cNvSpPr>
            <a:spLocks noGrp="1"/>
          </p:cNvSpPr>
          <p:nvPr>
            <p:ph idx="4294967295"/>
          </p:nvPr>
        </p:nvSpPr>
        <p:spPr>
          <a:xfrm>
            <a:off x="914400" y="1752600"/>
            <a:ext cx="7467600" cy="3962400"/>
          </a:xfrm>
        </p:spPr>
        <p:txBody>
          <a:bodyPr/>
          <a:lstStyle/>
          <a:p>
            <a:pPr eaLnBrk="1" hangingPunct="1"/>
            <a:r>
              <a:rPr lang="en-US" dirty="0" smtClean="0"/>
              <a:t>What is the effect of the rule of 78s when a borrower repays an add-on method loan early?</a:t>
            </a:r>
          </a:p>
          <a:p>
            <a:pPr eaLnBrk="1" hangingPunct="1"/>
            <a:endParaRPr lang="en-US" dirty="0" smtClean="0"/>
          </a:p>
          <a:p>
            <a:pPr eaLnBrk="1" hangingPunct="1"/>
            <a:r>
              <a:rPr lang="en-US" dirty="0" smtClean="0"/>
              <a:t>Explain how the interest is calculated on a consumer loan that uses the discount method.</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15B67443-916F-4231-8F39-90C0603F9179}" type="slidenum">
              <a:rPr lang="en-US"/>
              <a:pPr>
                <a:defRPr/>
              </a:pPr>
              <a:t>55</a:t>
            </a:fld>
            <a:endParaRPr lang="en-US"/>
          </a:p>
        </p:txBody>
      </p:sp>
      <p:sp>
        <p:nvSpPr>
          <p:cNvPr id="54276" name="Rectangle 1026"/>
          <p:cNvSpPr>
            <a:spLocks noGrp="1" noChangeArrowheads="1"/>
          </p:cNvSpPr>
          <p:nvPr>
            <p:ph type="title" idx="4294967295"/>
          </p:nvPr>
        </p:nvSpPr>
        <p:spPr>
          <a:xfrm>
            <a:off x="609600" y="457200"/>
            <a:ext cx="8153400" cy="1524000"/>
          </a:xfrm>
        </p:spPr>
        <p:txBody>
          <a:bodyPr/>
          <a:lstStyle/>
          <a:p>
            <a:pPr eaLnBrk="1" hangingPunct="1"/>
            <a:r>
              <a:rPr lang="en-US" smtClean="0"/>
              <a:t>Worst Financial Blunders in Credit Cards and Consumer Loans</a:t>
            </a:r>
          </a:p>
        </p:txBody>
      </p:sp>
      <p:sp>
        <p:nvSpPr>
          <p:cNvPr id="54277" name="Rectangle 1027"/>
          <p:cNvSpPr>
            <a:spLocks noGrp="1" noChangeArrowheads="1"/>
          </p:cNvSpPr>
          <p:nvPr>
            <p:ph type="body" idx="4294967295"/>
          </p:nvPr>
        </p:nvSpPr>
        <p:spPr>
          <a:xfrm>
            <a:off x="914400" y="2438400"/>
            <a:ext cx="7467600" cy="3657600"/>
          </a:xfrm>
        </p:spPr>
        <p:txBody>
          <a:bodyPr/>
          <a:lstStyle/>
          <a:p>
            <a:pPr marL="0" indent="0" eaLnBrk="1" hangingPunct="1">
              <a:buFontTx/>
              <a:buNone/>
              <a:tabLst>
                <a:tab pos="796925" algn="l"/>
              </a:tabLst>
            </a:pPr>
            <a:r>
              <a:rPr lang="en-US" dirty="0" smtClean="0">
                <a:cs typeface="Times" pitchFamily="18" charset="0"/>
              </a:rPr>
              <a:t>Based on others’ financial woes, you will make mistakes in personal finance when you:</a:t>
            </a:r>
            <a:endParaRPr lang="en-US" dirty="0" smtClean="0"/>
          </a:p>
          <a:p>
            <a:pPr marL="114300" lvl="1" indent="0" eaLnBrk="1" hangingPunct="1">
              <a:buFontTx/>
              <a:buNone/>
              <a:tabLst>
                <a:tab pos="796925" algn="l"/>
              </a:tabLst>
            </a:pPr>
            <a:r>
              <a:rPr lang="en-US" sz="3100" dirty="0" smtClean="0"/>
              <a:t>1.	Fail to shop for the lowest APR on credit cards and consumer loans.</a:t>
            </a:r>
          </a:p>
          <a:p>
            <a:pPr marL="114300" lvl="1" indent="0" eaLnBrk="1" hangingPunct="1">
              <a:buFontTx/>
              <a:buNone/>
              <a:tabLst>
                <a:tab pos="796925" algn="l"/>
              </a:tabLst>
            </a:pPr>
            <a:r>
              <a:rPr lang="en-US" sz="3100" dirty="0" smtClean="0"/>
              <a:t>2.	Regularly carry balances on credit card accounts.</a:t>
            </a:r>
          </a:p>
          <a:p>
            <a:pPr marL="114300" lvl="1" indent="0" eaLnBrk="1" hangingPunct="1">
              <a:buFontTx/>
              <a:buNone/>
              <a:tabLst>
                <a:tab pos="796925" algn="l"/>
              </a:tabLst>
            </a:pPr>
            <a:endParaRPr lang="en-US" sz="3100" dirty="0" smtClean="0"/>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9EC6C1E8-21C6-4D0E-A727-92BD13AE853C}" type="slidenum">
              <a:rPr lang="en-US"/>
              <a:pPr>
                <a:defRPr/>
              </a:pPr>
              <a:t>56</a:t>
            </a:fld>
            <a:endParaRPr lang="en-US"/>
          </a:p>
        </p:txBody>
      </p:sp>
      <p:sp>
        <p:nvSpPr>
          <p:cNvPr id="55300" name="Rectangle 1026"/>
          <p:cNvSpPr>
            <a:spLocks noGrp="1" noChangeArrowheads="1"/>
          </p:cNvSpPr>
          <p:nvPr>
            <p:ph type="title" idx="4294967295"/>
          </p:nvPr>
        </p:nvSpPr>
        <p:spPr>
          <a:xfrm>
            <a:off x="762000" y="457200"/>
            <a:ext cx="7924800" cy="1447800"/>
          </a:xfrm>
        </p:spPr>
        <p:txBody>
          <a:bodyPr/>
          <a:lstStyle/>
          <a:p>
            <a:pPr eaLnBrk="1" hangingPunct="1"/>
            <a:r>
              <a:rPr lang="en-US" smtClean="0"/>
              <a:t>Worst Financial Blunders in Credit Cards and Consumer Loans</a:t>
            </a:r>
          </a:p>
        </p:txBody>
      </p:sp>
      <p:sp>
        <p:nvSpPr>
          <p:cNvPr id="55301" name="Rectangle 1027"/>
          <p:cNvSpPr>
            <a:spLocks noGrp="1" noChangeArrowheads="1"/>
          </p:cNvSpPr>
          <p:nvPr>
            <p:ph type="body" idx="4294967295"/>
          </p:nvPr>
        </p:nvSpPr>
        <p:spPr>
          <a:xfrm>
            <a:off x="762000" y="2362200"/>
            <a:ext cx="7467600" cy="3886200"/>
          </a:xfrm>
        </p:spPr>
        <p:txBody>
          <a:bodyPr/>
          <a:lstStyle/>
          <a:p>
            <a:pPr marL="114300" lvl="1" indent="0" eaLnBrk="1" hangingPunct="1">
              <a:buFontTx/>
              <a:buNone/>
              <a:tabLst>
                <a:tab pos="796925" algn="l"/>
              </a:tabLst>
            </a:pPr>
            <a:r>
              <a:rPr lang="en-US" sz="3100" dirty="0" smtClean="0"/>
              <a:t>3.	Use a credit card rather than lower interest rate installment loans to make expensive purchases.</a:t>
            </a:r>
          </a:p>
          <a:p>
            <a:pPr marL="114300" lvl="1" indent="0" eaLnBrk="1" hangingPunct="1">
              <a:buFontTx/>
              <a:buNone/>
              <a:tabLst>
                <a:tab pos="796925" algn="l"/>
              </a:tabLst>
            </a:pPr>
            <a:endParaRPr lang="en-US" sz="3100" dirty="0" smtClean="0"/>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18B51BEF-6BB4-48D0-ADF5-73F5944F40C3}" type="slidenum">
              <a:rPr lang="en-US"/>
              <a:pPr>
                <a:defRPr/>
              </a:pPr>
              <a:t>57</a:t>
            </a:fld>
            <a:endParaRPr lang="en-US"/>
          </a:p>
        </p:txBody>
      </p:sp>
      <p:sp>
        <p:nvSpPr>
          <p:cNvPr id="56324" name="Rectangle 6"/>
          <p:cNvSpPr>
            <a:spLocks noGrp="1" noChangeArrowheads="1"/>
          </p:cNvSpPr>
          <p:nvPr>
            <p:ph type="title" idx="4294967295"/>
          </p:nvPr>
        </p:nvSpPr>
        <p:spPr/>
        <p:txBody>
          <a:bodyPr/>
          <a:lstStyle/>
          <a:p>
            <a:pPr eaLnBrk="1" hangingPunct="1"/>
            <a:r>
              <a:rPr lang="en-US" smtClean="0"/>
              <a:t>Do It Now!</a:t>
            </a:r>
          </a:p>
        </p:txBody>
      </p:sp>
      <p:sp>
        <p:nvSpPr>
          <p:cNvPr id="56325" name="Rectangle 7"/>
          <p:cNvSpPr>
            <a:spLocks noGrp="1" noChangeArrowheads="1"/>
          </p:cNvSpPr>
          <p:nvPr>
            <p:ph type="body" idx="4294967295"/>
          </p:nvPr>
        </p:nvSpPr>
        <p:spPr/>
        <p:txBody>
          <a:bodyPr/>
          <a:lstStyle/>
          <a:p>
            <a:pPr marL="0" indent="0" eaLnBrk="1" hangingPunct="1">
              <a:buFontTx/>
              <a:buNone/>
            </a:pPr>
            <a:r>
              <a:rPr lang="en-US" smtClean="0"/>
              <a:t>You know more about personal finance after reading this chapter, so get started right now by:</a:t>
            </a:r>
          </a:p>
          <a:p>
            <a:pPr marL="0" indent="0" eaLnBrk="1" hangingPunct="1">
              <a:buFontTx/>
              <a:buNone/>
            </a:pPr>
            <a:endParaRPr lang="en-US" smtClean="0"/>
          </a:p>
          <a:p>
            <a:pPr marL="0" indent="0" eaLnBrk="1" hangingPunct="1">
              <a:buFontTx/>
              <a:buNone/>
            </a:pPr>
            <a:r>
              <a:rPr lang="en-US" smtClean="0"/>
              <a:t>1.  Making a list of all your debts currently outstanding, the amounts owed, to whom, and at what interest rates.</a:t>
            </a:r>
          </a:p>
          <a:p>
            <a:pPr marL="0" indent="0" eaLnBrk="1" hangingPunct="1">
              <a:buFontTx/>
              <a:buNone/>
            </a:pPr>
            <a:endParaRPr lang="en-US" smtClean="0"/>
          </a:p>
          <a:p>
            <a:pPr marL="0" indent="0" eaLnBrk="1" hangingPunct="1">
              <a:lnSpc>
                <a:spcPct val="90000"/>
              </a:lnSpc>
            </a:pPr>
            <a:endParaRPr lang="en-US" smtClean="0"/>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768BB62B-6FC6-4E9D-85D6-F38C20043B95}" type="slidenum">
              <a:rPr lang="en-US"/>
              <a:pPr>
                <a:defRPr/>
              </a:pPr>
              <a:t>58</a:t>
            </a:fld>
            <a:endParaRPr lang="en-US"/>
          </a:p>
        </p:txBody>
      </p:sp>
      <p:sp>
        <p:nvSpPr>
          <p:cNvPr id="57348" name="Rectangle 6"/>
          <p:cNvSpPr>
            <a:spLocks noGrp="1" noChangeArrowheads="1"/>
          </p:cNvSpPr>
          <p:nvPr>
            <p:ph type="title" idx="4294967295"/>
          </p:nvPr>
        </p:nvSpPr>
        <p:spPr/>
        <p:txBody>
          <a:bodyPr/>
          <a:lstStyle/>
          <a:p>
            <a:pPr eaLnBrk="1" hangingPunct="1"/>
            <a:r>
              <a:rPr lang="en-US" smtClean="0"/>
              <a:t>Do It Now!</a:t>
            </a:r>
          </a:p>
        </p:txBody>
      </p:sp>
      <p:sp>
        <p:nvSpPr>
          <p:cNvPr id="57349" name="Rectangle 7"/>
          <p:cNvSpPr>
            <a:spLocks noGrp="1" noChangeArrowheads="1"/>
          </p:cNvSpPr>
          <p:nvPr>
            <p:ph type="body" idx="4294967295"/>
          </p:nvPr>
        </p:nvSpPr>
        <p:spPr/>
        <p:txBody>
          <a:bodyPr/>
          <a:lstStyle/>
          <a:p>
            <a:pPr marL="519113" indent="-519113" eaLnBrk="1" hangingPunct="1">
              <a:buFontTx/>
              <a:buNone/>
            </a:pPr>
            <a:r>
              <a:rPr lang="en-US" dirty="0" smtClean="0"/>
              <a:t>2.  Projecting any money you might borrow between now and graduation.</a:t>
            </a:r>
          </a:p>
          <a:p>
            <a:pPr marL="519113" indent="-519113" eaLnBrk="1" hangingPunct="1">
              <a:buFontTx/>
              <a:buNone/>
            </a:pPr>
            <a:r>
              <a:rPr lang="en-US" dirty="0" smtClean="0"/>
              <a:t>3.  Using the calculator at </a:t>
            </a:r>
            <a:r>
              <a:rPr lang="en-US" sz="3000" dirty="0" smtClean="0"/>
              <a:t>http://www.bankrate.com/brm/popcalc2.asp</a:t>
            </a:r>
            <a:r>
              <a:rPr lang="en-US" dirty="0" smtClean="0"/>
              <a:t> to determine your monthly payments if you were to pay off your total debt owed at graduation in 3 years, 5 years, and 10 years.</a:t>
            </a:r>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7496F6C0-7F48-4AC3-9F01-E19B93DBFE90}" type="slidenum">
              <a:rPr lang="en-US"/>
              <a:pPr>
                <a:defRPr/>
              </a:pPr>
              <a:t>59</a:t>
            </a:fld>
            <a:endParaRPr lang="en-US"/>
          </a:p>
        </p:txBody>
      </p:sp>
      <p:sp>
        <p:nvSpPr>
          <p:cNvPr id="58372" name="Rectangle 2"/>
          <p:cNvSpPr>
            <a:spLocks noGrp="1" noChangeArrowheads="1"/>
          </p:cNvSpPr>
          <p:nvPr>
            <p:ph type="title" idx="4294967295"/>
          </p:nvPr>
        </p:nvSpPr>
        <p:spPr/>
        <p:txBody>
          <a:bodyPr/>
          <a:lstStyle/>
          <a:p>
            <a:pPr eaLnBrk="1" hangingPunct="1"/>
            <a:r>
              <a:rPr lang="en-US" smtClean="0"/>
              <a:t>What Do You Recommend  Now?</a:t>
            </a:r>
          </a:p>
        </p:txBody>
      </p:sp>
      <p:sp>
        <p:nvSpPr>
          <p:cNvPr id="58373" name="Rectangle 3"/>
          <p:cNvSpPr>
            <a:spLocks noGrp="1" noChangeArrowheads="1"/>
          </p:cNvSpPr>
          <p:nvPr>
            <p:ph type="body" idx="4294967295"/>
          </p:nvPr>
        </p:nvSpPr>
        <p:spPr>
          <a:xfrm>
            <a:off x="609600" y="2209800"/>
            <a:ext cx="7848600" cy="3429000"/>
          </a:xfrm>
        </p:spPr>
        <p:txBody>
          <a:bodyPr/>
          <a:lstStyle/>
          <a:p>
            <a:pPr marL="0" indent="0" eaLnBrk="1" hangingPunct="1">
              <a:buFontTx/>
              <a:buNone/>
            </a:pPr>
            <a:r>
              <a:rPr lang="en-US" dirty="0" smtClean="0"/>
              <a:t>Now that you have read this chapter on credit cards and consumer loans, what would you recommend Zachary Cochrane regarding:</a:t>
            </a:r>
          </a:p>
          <a:p>
            <a:pPr marL="0" indent="0" eaLnBrk="1" hangingPunct="1">
              <a:buFontTx/>
              <a:buNone/>
            </a:pPr>
            <a:r>
              <a:rPr lang="en-US" dirty="0" smtClean="0"/>
              <a:t>1.	His approach to using credit cards, including the number of cards he has?</a:t>
            </a:r>
          </a:p>
          <a:p>
            <a:pPr marL="0" indent="0" eaLnBrk="1" hangingPunct="1"/>
            <a:endParaRPr lang="en-US" dirty="0" smtClean="0"/>
          </a:p>
          <a:p>
            <a:pPr marL="0" indent="0" eaLnBrk="1" hangingPunct="1"/>
            <a:endParaRPr lang="en-US" sz="3600" dirty="0" smtClean="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495E8950-0433-491B-8964-92BBED1A7DF0}" type="slidenum">
              <a:rPr lang="en-US"/>
              <a:pPr>
                <a:defRPr/>
              </a:pPr>
              <a:t>6</a:t>
            </a:fld>
            <a:endParaRPr lang="en-US"/>
          </a:p>
        </p:txBody>
      </p:sp>
      <p:sp>
        <p:nvSpPr>
          <p:cNvPr id="9220" name="Rectangle 6"/>
          <p:cNvSpPr>
            <a:spLocks noGrp="1" noChangeArrowheads="1"/>
          </p:cNvSpPr>
          <p:nvPr>
            <p:ph type="title" idx="4294967295"/>
          </p:nvPr>
        </p:nvSpPr>
        <p:spPr/>
        <p:txBody>
          <a:bodyPr/>
          <a:lstStyle/>
          <a:p>
            <a:pPr eaLnBrk="1" hangingPunct="1"/>
            <a:r>
              <a:rPr lang="en-US" smtClean="0"/>
              <a:t>Your Next Five Years</a:t>
            </a:r>
          </a:p>
        </p:txBody>
      </p:sp>
      <p:sp>
        <p:nvSpPr>
          <p:cNvPr id="9221" name="Rectangle 7"/>
          <p:cNvSpPr>
            <a:spLocks noGrp="1" noChangeArrowheads="1"/>
          </p:cNvSpPr>
          <p:nvPr>
            <p:ph type="body" idx="4294967295"/>
          </p:nvPr>
        </p:nvSpPr>
        <p:spPr/>
        <p:txBody>
          <a:bodyPr/>
          <a:lstStyle/>
          <a:p>
            <a:pPr marL="579438" indent="-519113" eaLnBrk="1" hangingPunct="1">
              <a:lnSpc>
                <a:spcPct val="90000"/>
              </a:lnSpc>
              <a:buFontTx/>
              <a:buNone/>
            </a:pPr>
            <a:r>
              <a:rPr lang="en-US" dirty="0" smtClean="0"/>
              <a:t>5.	Use student loans for direct education expenses only rather than to maintain a better lifestyle.</a:t>
            </a:r>
          </a:p>
          <a:p>
            <a:pPr marL="579438" indent="-519113" eaLnBrk="1" hangingPunct="1">
              <a:lnSpc>
                <a:spcPct val="90000"/>
              </a:lnSpc>
              <a:buFontTx/>
              <a:buNone/>
            </a:pPr>
            <a:r>
              <a:rPr lang="en-US" dirty="0" smtClean="0"/>
              <a:t>6. Choose installment loans based on the lowest annual percentage rate (APR) rather than monthly payment and years to repay.</a:t>
            </a:r>
            <a:endParaRPr lang="en-US" sz="2800" dirty="0" smtClean="0"/>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6D436DA0-FD1D-4228-A80D-0EB23EC16E3C}" type="slidenum">
              <a:rPr lang="en-US"/>
              <a:pPr>
                <a:defRPr/>
              </a:pPr>
              <a:t>60</a:t>
            </a:fld>
            <a:endParaRPr lang="en-US"/>
          </a:p>
        </p:txBody>
      </p:sp>
      <p:sp>
        <p:nvSpPr>
          <p:cNvPr id="59396" name="Rectangle 2"/>
          <p:cNvSpPr>
            <a:spLocks noGrp="1" noChangeArrowheads="1"/>
          </p:cNvSpPr>
          <p:nvPr>
            <p:ph type="title" idx="4294967295"/>
          </p:nvPr>
        </p:nvSpPr>
        <p:spPr/>
        <p:txBody>
          <a:bodyPr/>
          <a:lstStyle/>
          <a:p>
            <a:pPr eaLnBrk="1" hangingPunct="1"/>
            <a:r>
              <a:rPr lang="en-US" smtClean="0"/>
              <a:t>What Do You Recommend Now?</a:t>
            </a:r>
          </a:p>
        </p:txBody>
      </p:sp>
      <p:sp>
        <p:nvSpPr>
          <p:cNvPr id="59397" name="Rectangle 3"/>
          <p:cNvSpPr>
            <a:spLocks noGrp="1" noChangeArrowheads="1"/>
          </p:cNvSpPr>
          <p:nvPr>
            <p:ph type="body" idx="4294967295"/>
          </p:nvPr>
        </p:nvSpPr>
        <p:spPr>
          <a:xfrm>
            <a:off x="1219200" y="2209800"/>
            <a:ext cx="7467600" cy="3886200"/>
          </a:xfrm>
        </p:spPr>
        <p:txBody>
          <a:bodyPr/>
          <a:lstStyle/>
          <a:p>
            <a:pPr marL="0" indent="0" eaLnBrk="1" hangingPunct="1">
              <a:buFontTx/>
              <a:buNone/>
            </a:pPr>
            <a:r>
              <a:rPr lang="en-US" smtClean="0"/>
              <a:t>2.	Estimating the credit card interest charges he is paying each month?</a:t>
            </a:r>
          </a:p>
          <a:p>
            <a:pPr marL="0" indent="0" eaLnBrk="1" hangingPunct="1">
              <a:buFontTx/>
              <a:buNone/>
            </a:pPr>
            <a:r>
              <a:rPr lang="en-US" smtClean="0"/>
              <a:t>3.	How he might lower his interest expense each month?</a:t>
            </a:r>
          </a:p>
          <a:p>
            <a:pPr marL="0" indent="0" eaLnBrk="1" hangingPunct="1">
              <a:buFontTx/>
              <a:buNone/>
            </a:pPr>
            <a:r>
              <a:rPr lang="en-US" smtClean="0"/>
              <a:t>4.	Consolidating his credit card debts into one installment loan?</a:t>
            </a:r>
          </a:p>
          <a:p>
            <a:pPr marL="0" indent="0" eaLnBrk="1" hangingPunct="1">
              <a:buFontTx/>
              <a:buNone/>
            </a:pPr>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2012 Cengage Learning.  All Rights Reserved.  May not be copied, scanned, or duplicated, in whole or in part, except for use as permitted in a license distributed with a certain product or service or on a password-protected website for classroom use.</a:t>
            </a:r>
            <a:endParaRPr lang="en-US"/>
          </a:p>
        </p:txBody>
      </p:sp>
      <p:sp>
        <p:nvSpPr>
          <p:cNvPr id="3" name="Slide Number Placeholder 2"/>
          <p:cNvSpPr>
            <a:spLocks noGrp="1"/>
          </p:cNvSpPr>
          <p:nvPr>
            <p:ph type="sldNum" sz="quarter" idx="12"/>
          </p:nvPr>
        </p:nvSpPr>
        <p:spPr/>
        <p:txBody>
          <a:bodyPr/>
          <a:lstStyle/>
          <a:p>
            <a:pPr>
              <a:defRPr/>
            </a:pPr>
            <a:fld id="{30DEF3E5-57DF-4952-B240-602B3729DA03}" type="slidenum">
              <a:rPr lang="en-US" smtClean="0"/>
              <a:pPr>
                <a:defRPr/>
              </a:pPr>
              <a:t>61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9468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3109B217-5961-44FC-BA11-5531F85F6709}" type="slidenum">
              <a:rPr lang="en-US"/>
              <a:pPr>
                <a:defRPr/>
              </a:pPr>
              <a:t>7</a:t>
            </a:fld>
            <a:endParaRPr lang="en-US"/>
          </a:p>
        </p:txBody>
      </p:sp>
      <p:sp>
        <p:nvSpPr>
          <p:cNvPr id="10244" name="Rectangle 4"/>
          <p:cNvSpPr>
            <a:spLocks noGrp="1" noChangeArrowheads="1"/>
          </p:cNvSpPr>
          <p:nvPr>
            <p:ph type="title" idx="4294967295"/>
          </p:nvPr>
        </p:nvSpPr>
        <p:spPr/>
        <p:txBody>
          <a:bodyPr/>
          <a:lstStyle/>
          <a:p>
            <a:pPr eaLnBrk="1" hangingPunct="1"/>
            <a:r>
              <a:rPr lang="en-US" smtClean="0"/>
              <a:t>Learning Objective #1</a:t>
            </a:r>
          </a:p>
        </p:txBody>
      </p:sp>
      <p:sp>
        <p:nvSpPr>
          <p:cNvPr id="10245" name="Rectangle 5"/>
          <p:cNvSpPr>
            <a:spLocks noGrp="1" noChangeArrowheads="1"/>
          </p:cNvSpPr>
          <p:nvPr>
            <p:ph type="body" idx="4294967295"/>
          </p:nvPr>
        </p:nvSpPr>
        <p:spPr>
          <a:xfrm>
            <a:off x="685800" y="1828800"/>
            <a:ext cx="7391400" cy="4267200"/>
          </a:xfrm>
        </p:spPr>
        <p:txBody>
          <a:bodyPr/>
          <a:lstStyle/>
          <a:p>
            <a:pPr marL="609600" indent="-609600" eaLnBrk="1" hangingPunct="1">
              <a:buFontTx/>
              <a:buNone/>
            </a:pPr>
            <a:endParaRPr lang="en-US" b="1" dirty="0" smtClean="0"/>
          </a:p>
          <a:p>
            <a:pPr marL="609600" indent="-609600" eaLnBrk="1" hangingPunct="1">
              <a:buFontTx/>
              <a:buNone/>
            </a:pPr>
            <a:r>
              <a:rPr lang="en-US" b="1" dirty="0" smtClean="0"/>
              <a:t>	Compare</a:t>
            </a:r>
            <a:r>
              <a:rPr lang="en-US" dirty="0" smtClean="0"/>
              <a:t> the common types of consumer credit, including credit cards and installment loans.</a:t>
            </a:r>
          </a:p>
          <a:p>
            <a:pPr marL="609600" indent="-609600" eaLnBrk="1" hangingPunct="1">
              <a:buFontTx/>
              <a:buNone/>
            </a:pPr>
            <a:endParaRPr lang="en-US" dirty="0" smtClean="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2012 Cengage Learning.  All Rights Reserved.  May not be copied, scanned, or duplicated, in whole or in part, except for use as permitted in a license distributed with a certain product or service or on a password-protected website for classroom use.</a:t>
            </a:r>
            <a:endParaRPr lang="en-US"/>
          </a:p>
        </p:txBody>
      </p:sp>
      <p:sp>
        <p:nvSpPr>
          <p:cNvPr id="3" name="Slide Number Placeholder 2"/>
          <p:cNvSpPr>
            <a:spLocks noGrp="1"/>
          </p:cNvSpPr>
          <p:nvPr>
            <p:ph type="sldNum" sz="quarter" idx="12"/>
          </p:nvPr>
        </p:nvSpPr>
        <p:spPr/>
        <p:txBody>
          <a:bodyPr/>
          <a:lstStyle/>
          <a:p>
            <a:pPr>
              <a:defRPr/>
            </a:pPr>
            <a:fld id="{30DEF3E5-57DF-4952-B240-602B3729DA03}" type="slidenum">
              <a:rPr lang="en-US" smtClean="0"/>
              <a:pPr>
                <a:defRPr/>
              </a:pPr>
              <a:t>8</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456" y="0"/>
            <a:ext cx="9268456" cy="6858000"/>
          </a:xfrm>
          <a:prstGeom prst="rect">
            <a:avLst/>
          </a:prstGeom>
        </p:spPr>
      </p:pic>
    </p:spTree>
    <p:extLst>
      <p:ext uri="{BB962C8B-B14F-4D97-AF65-F5344CB8AC3E}">
        <p14:creationId xmlns:p14="http://schemas.microsoft.com/office/powerpoint/2010/main" val="1816294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2012 Cengage Learning.  All Rights Reserved.  May not be copied, scanned, or duplicated, in whole or in part, except for use as permitted in a license distributed with a certain product or service or ona password-protected website for classroom use.</a:t>
            </a:r>
          </a:p>
        </p:txBody>
      </p:sp>
      <p:sp>
        <p:nvSpPr>
          <p:cNvPr id="5" name="Slide Number Placeholder 3"/>
          <p:cNvSpPr>
            <a:spLocks noGrp="1"/>
          </p:cNvSpPr>
          <p:nvPr>
            <p:ph type="sldNum" sz="quarter" idx="12"/>
          </p:nvPr>
        </p:nvSpPr>
        <p:spPr/>
        <p:txBody>
          <a:bodyPr/>
          <a:lstStyle/>
          <a:p>
            <a:pPr>
              <a:defRPr/>
            </a:pPr>
            <a:fld id="{B590907C-41FD-4C9A-A140-8A137BF8DE8D}" type="slidenum">
              <a:rPr lang="en-US"/>
              <a:pPr>
                <a:defRPr/>
              </a:pPr>
              <a:t>9</a:t>
            </a:fld>
            <a:endParaRPr lang="en-US"/>
          </a:p>
        </p:txBody>
      </p:sp>
      <p:sp>
        <p:nvSpPr>
          <p:cNvPr id="11268" name="Rectangle 4"/>
          <p:cNvSpPr>
            <a:spLocks noGrp="1" noChangeArrowheads="1"/>
          </p:cNvSpPr>
          <p:nvPr>
            <p:ph type="title" idx="4294967295"/>
          </p:nvPr>
        </p:nvSpPr>
        <p:spPr/>
        <p:txBody>
          <a:bodyPr/>
          <a:lstStyle/>
          <a:p>
            <a:pPr eaLnBrk="1" hangingPunct="1"/>
            <a:r>
              <a:rPr lang="en-US" smtClean="0"/>
              <a:t>Introduction</a:t>
            </a:r>
          </a:p>
        </p:txBody>
      </p:sp>
      <p:sp>
        <p:nvSpPr>
          <p:cNvPr id="11269" name="Rectangle 5"/>
          <p:cNvSpPr>
            <a:spLocks noGrp="1" noChangeArrowheads="1"/>
          </p:cNvSpPr>
          <p:nvPr>
            <p:ph type="body" idx="4294967295"/>
          </p:nvPr>
        </p:nvSpPr>
        <p:spPr/>
        <p:txBody>
          <a:bodyPr/>
          <a:lstStyle/>
          <a:p>
            <a:pPr eaLnBrk="1" hangingPunct="1"/>
            <a:r>
              <a:rPr lang="en-US" b="1" smtClean="0"/>
              <a:t>Annual Percentage Rate</a:t>
            </a:r>
            <a:r>
              <a:rPr lang="en-US" smtClean="0"/>
              <a:t> (APR): The cost of credit on a yearly basis stated as a percentage rate.</a:t>
            </a:r>
          </a:p>
          <a:p>
            <a:pPr eaLnBrk="1" hangingPunct="1"/>
            <a:r>
              <a:rPr lang="en-US" b="1" smtClean="0"/>
              <a:t>Finance Charge</a:t>
            </a:r>
            <a:r>
              <a:rPr lang="en-US" smtClean="0"/>
              <a:t>: The dollar cost of credit for all interest and fees over and above the amount borrowed.</a:t>
            </a: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2_Cascad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1004</TotalTime>
  <Pages>0</Pages>
  <Words>6892</Words>
  <Characters>0</Characters>
  <Application>Microsoft Office PowerPoint</Application>
  <DocSecurity>0</DocSecurity>
  <PresentationFormat>On-screen Show (4:3)</PresentationFormat>
  <Lines>0</Lines>
  <Paragraphs>441</Paragraphs>
  <Slides>61</Slides>
  <Notes>55</Notes>
  <HiddenSlides>2</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Default Design</vt:lpstr>
      <vt:lpstr>2_Cascade</vt:lpstr>
      <vt:lpstr>PowerPoint Presentation</vt:lpstr>
      <vt:lpstr>PowerPoint Presentation</vt:lpstr>
      <vt:lpstr>Introduction</vt:lpstr>
      <vt:lpstr>Your Next Five Years</vt:lpstr>
      <vt:lpstr>Your Next Five Years</vt:lpstr>
      <vt:lpstr>Your Next Five Years</vt:lpstr>
      <vt:lpstr>Learning Objective #1</vt:lpstr>
      <vt:lpstr>PowerPoint Presentation</vt:lpstr>
      <vt:lpstr>Introduction</vt:lpstr>
      <vt:lpstr>PowerPoint Presentation</vt:lpstr>
      <vt:lpstr>Types of Consumer Credit</vt:lpstr>
      <vt:lpstr>Types of Revolving Accounts </vt:lpstr>
      <vt:lpstr>Concept Check 7.1</vt:lpstr>
      <vt:lpstr>Learning Objective #2</vt:lpstr>
      <vt:lpstr>Credit Card Accounts</vt:lpstr>
      <vt:lpstr>Types of Credit Card Accounts</vt:lpstr>
      <vt:lpstr>Types of Credit Card Accounts</vt:lpstr>
      <vt:lpstr>Aspects of Credit Card Accounts</vt:lpstr>
      <vt:lpstr>Aspects of Credit Card Accounts</vt:lpstr>
      <vt:lpstr>Aspects of Credit Card Accounts</vt:lpstr>
      <vt:lpstr>PowerPoint Presentation</vt:lpstr>
      <vt:lpstr>Credit Card Insurance</vt:lpstr>
      <vt:lpstr>Concept Check 7.2</vt:lpstr>
      <vt:lpstr>Concept Check 7.2</vt:lpstr>
      <vt:lpstr>Learning Objective #3</vt:lpstr>
      <vt:lpstr>PowerPoint Presentation</vt:lpstr>
      <vt:lpstr>Managing Credit Cards Wisely</vt:lpstr>
      <vt:lpstr>Managing Credit Cards Wisely</vt:lpstr>
      <vt:lpstr>Managing Credit Cards Wisely</vt:lpstr>
      <vt:lpstr>Managing Credit Cards Wisely</vt:lpstr>
      <vt:lpstr>PowerPoint Presentation</vt:lpstr>
      <vt:lpstr>PowerPoint Presentation</vt:lpstr>
      <vt:lpstr>Managing Credit Cards Wisely</vt:lpstr>
      <vt:lpstr>Managing Credit Cards Wisely</vt:lpstr>
      <vt:lpstr>Avoid the Minimum Payment Trap</vt:lpstr>
      <vt:lpstr>Managing Credit Cards Wisely</vt:lpstr>
      <vt:lpstr>Concept Check 7.3</vt:lpstr>
      <vt:lpstr>Learning Objective #4</vt:lpstr>
      <vt:lpstr>Installments Loans</vt:lpstr>
      <vt:lpstr>Purchase Loan Installment Contracts</vt:lpstr>
      <vt:lpstr>Concept Check 7.4</vt:lpstr>
      <vt:lpstr>Concept Check 7.4</vt:lpstr>
      <vt:lpstr>Learning Objective #5</vt:lpstr>
      <vt:lpstr>Calculating Interest on Consumer Loans</vt:lpstr>
      <vt:lpstr>Calculating an Installment Loan Payment</vt:lpstr>
      <vt:lpstr>Table 7-1: Monthly Principal and Interest Payment Required to Repay $1000</vt:lpstr>
      <vt:lpstr>The Declining-Balance Method</vt:lpstr>
      <vt:lpstr>PowerPoint Presentation</vt:lpstr>
      <vt:lpstr>Add-On Interest Method</vt:lpstr>
      <vt:lpstr>Add-On Interest Method</vt:lpstr>
      <vt:lpstr>Add-On Interest Method</vt:lpstr>
      <vt:lpstr>The Discount Method</vt:lpstr>
      <vt:lpstr>Concept Check 7.5</vt:lpstr>
      <vt:lpstr>Concept Check 7.5</vt:lpstr>
      <vt:lpstr>Worst Financial Blunders in Credit Cards and Consumer Loans</vt:lpstr>
      <vt:lpstr>Worst Financial Blunders in Credit Cards and Consumer Loans</vt:lpstr>
      <vt:lpstr>Do It Now!</vt:lpstr>
      <vt:lpstr>Do It Now!</vt:lpstr>
      <vt:lpstr>What Do You Recommend  Now?</vt:lpstr>
      <vt:lpstr>What Do You Recommend Now?</vt:lpstr>
      <vt:lpstr>PowerPoint Presentation</vt:lpstr>
    </vt:vector>
  </TitlesOfParts>
  <LinksUpToDate>false</LinksUpToDate>
  <CharactersWithSpaces>0</CharactersWithSpaces>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Six</dc:title>
  <dc:creator>Holly</dc:creator>
  <cp:lastModifiedBy>Clamhusker</cp:lastModifiedBy>
  <cp:revision>96</cp:revision>
  <dcterms:created xsi:type="dcterms:W3CDTF">2002-06-14T17:21:04Z</dcterms:created>
  <dcterms:modified xsi:type="dcterms:W3CDTF">2017-03-26T03:06:17Z</dcterms:modified>
</cp:coreProperties>
</file>