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9" r:id="rId1"/>
    <p:sldMasterId id="2147483701" r:id="rId2"/>
  </p:sldMasterIdLst>
  <p:notesMasterIdLst>
    <p:notesMasterId r:id="rId69"/>
  </p:notesMasterIdLst>
  <p:sldIdLst>
    <p:sldId id="406" r:id="rId3"/>
    <p:sldId id="355" r:id="rId4"/>
    <p:sldId id="351" r:id="rId5"/>
    <p:sldId id="402" r:id="rId6"/>
    <p:sldId id="404" r:id="rId7"/>
    <p:sldId id="425" r:id="rId8"/>
    <p:sldId id="416" r:id="rId9"/>
    <p:sldId id="261" r:id="rId10"/>
    <p:sldId id="262" r:id="rId11"/>
    <p:sldId id="263" r:id="rId12"/>
    <p:sldId id="265" r:id="rId13"/>
    <p:sldId id="380" r:id="rId14"/>
    <p:sldId id="435" r:id="rId15"/>
    <p:sldId id="384" r:id="rId16"/>
    <p:sldId id="385" r:id="rId17"/>
    <p:sldId id="257" r:id="rId18"/>
    <p:sldId id="275" r:id="rId19"/>
    <p:sldId id="281" r:id="rId20"/>
    <p:sldId id="433" r:id="rId21"/>
    <p:sldId id="428" r:id="rId22"/>
    <p:sldId id="288" r:id="rId23"/>
    <p:sldId id="290" r:id="rId24"/>
    <p:sldId id="344" r:id="rId25"/>
    <p:sldId id="387" r:id="rId26"/>
    <p:sldId id="388" r:id="rId27"/>
    <p:sldId id="427" r:id="rId28"/>
    <p:sldId id="415" r:id="rId29"/>
    <p:sldId id="389" r:id="rId30"/>
    <p:sldId id="305" r:id="rId31"/>
    <p:sldId id="414" r:id="rId32"/>
    <p:sldId id="434" r:id="rId33"/>
    <p:sldId id="409" r:id="rId34"/>
    <p:sldId id="418" r:id="rId35"/>
    <p:sldId id="317" r:id="rId36"/>
    <p:sldId id="320" r:id="rId37"/>
    <p:sldId id="318" r:id="rId38"/>
    <p:sldId id="390" r:id="rId39"/>
    <p:sldId id="391" r:id="rId40"/>
    <p:sldId id="258" r:id="rId41"/>
    <p:sldId id="326" r:id="rId42"/>
    <p:sldId id="392" r:id="rId43"/>
    <p:sldId id="393" r:id="rId44"/>
    <p:sldId id="429" r:id="rId45"/>
    <p:sldId id="410" r:id="rId46"/>
    <p:sldId id="419" r:id="rId47"/>
    <p:sldId id="397" r:id="rId48"/>
    <p:sldId id="407" r:id="rId49"/>
    <p:sldId id="395" r:id="rId50"/>
    <p:sldId id="336" r:id="rId51"/>
    <p:sldId id="411" r:id="rId52"/>
    <p:sldId id="394" r:id="rId53"/>
    <p:sldId id="430" r:id="rId54"/>
    <p:sldId id="412" r:id="rId55"/>
    <p:sldId id="398" r:id="rId56"/>
    <p:sldId id="399" r:id="rId57"/>
    <p:sldId id="417" r:id="rId58"/>
    <p:sldId id="376" r:id="rId59"/>
    <p:sldId id="400" r:id="rId60"/>
    <p:sldId id="420" r:id="rId61"/>
    <p:sldId id="421" r:id="rId62"/>
    <p:sldId id="383" r:id="rId63"/>
    <p:sldId id="431" r:id="rId64"/>
    <p:sldId id="422" r:id="rId65"/>
    <p:sldId id="423" r:id="rId66"/>
    <p:sldId id="424" r:id="rId67"/>
    <p:sldId id="432"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084" autoAdjust="0"/>
  </p:normalViewPr>
  <p:slideViewPr>
    <p:cSldViewPr>
      <p:cViewPr>
        <p:scale>
          <a:sx n="50" d="100"/>
          <a:sy n="50" d="100"/>
        </p:scale>
        <p:origin x="-99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367F934-FAB3-4B2F-930B-74223D8EEE90}" type="slidenum">
              <a:rPr lang="en-US"/>
              <a:pPr>
                <a:defRPr/>
              </a:pPr>
              <a:t>‹#›</a:t>
            </a:fld>
            <a:endParaRPr lang="en-US"/>
          </a:p>
        </p:txBody>
      </p:sp>
    </p:spTree>
    <p:extLst>
      <p:ext uri="{BB962C8B-B14F-4D97-AF65-F5344CB8AC3E}">
        <p14:creationId xmlns:p14="http://schemas.microsoft.com/office/powerpoint/2010/main" val="681204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61506AA-015E-4C7D-9233-2C18A80DD842}" type="slidenum">
              <a:rPr lang="en-US" smtClean="0"/>
              <a:pPr/>
              <a:t>10</a:t>
            </a:fld>
            <a:endParaRPr lang="en-US" smtClean="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smtClean="0"/>
              <a:t>Other leases—tenancy for a specific time—continue in force for a specified period of time, usually one year, and expire if not renewed.  </a:t>
            </a:r>
          </a:p>
          <a:p>
            <a:endParaRPr lang="en-US" dirty="0" smtClean="0"/>
          </a:p>
          <a:p>
            <a:r>
              <a:rPr lang="en-US" dirty="0" smtClean="0"/>
              <a:t>Subleasing allows a tenant to rent the unit to another party.  The original tenant remains responsible for all prior lease requirements, however.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smtClean="0"/>
              <a:t>In the United States, owned housing typically involves purchase of a single-family dwelling that is detached from other housing units.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smtClean="0"/>
              <a:t>Whether to buy or rent is largely a financial decision.  The initial costs of owned housing are much higher than for rental units.  Owning a home has significant tax advantages over renting.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Learning objective #2 is to explain the up-front and monthly costs of buying a home.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dirty="0" smtClean="0"/>
              <a:t>When you buy a home, all of the final paper work to finance and transfer ownership occurs at a meeting called the closing.  At that time the buyer will be required to pay a number of costs referred to as closing costs.  The largest cost at the closing will be the down payment which is simply the amount of the purchase price that the buyer must pay to the seller out-of-pocket rather than from a mortgage loan.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dirty="0" smtClean="0"/>
              <a:t>Closing costs can amount to as much as ten percent of the amount borrowed to buy a home.  Some loans require the payment of one or more points.  A point is an amount equal to 1 percent of the mortgage loan amount.  </a:t>
            </a:r>
          </a:p>
          <a:p>
            <a:endParaRPr lang="en-US" dirty="0" smtClean="0"/>
          </a:p>
          <a:p>
            <a:r>
              <a:rPr lang="en-US" dirty="0" smtClean="0"/>
              <a:t>Closing costs also can include attorney fees, title transfer, search and insurance, home inspection fees, appraisal fees and more.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Table 9-1 provides an illustration of the various up-front and monthly costs of buying a home.  Both types of costs must be affordable.  It is not enough to be able to afford just the down payment or just the monthly payment.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AEBC06B-63FC-42C2-B282-6DFE7CC2A9E8}" type="slidenum">
              <a:rPr lang="en-US" smtClean="0"/>
              <a:pPr/>
              <a:t>21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dirty="0" smtClean="0"/>
              <a:t>After the closing, the new owner can expect to pay certain fees monthly until the mortgage loan is paid off.  To repay the loan itself the borrower must pay principal and interest each month.  The lender will also require that the homeowner pay the real estate property taxes on a monthly basis so that funds will be available to pay that bill when it comes due each year.  The same is true for the homeowner’s insurance on the property.  Together, the principal, interest, taxes and insurance make up the acronym PITI.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dirty="0" smtClean="0"/>
              <a:t>The decision to buy or rent housing is both personal and financial.  When one buys housing the financial aspects are among the most complicated in personal finances since most people borrow via a mortgage loan when buying a home.</a:t>
            </a:r>
          </a:p>
          <a:p>
            <a:endParaRPr lang="en-US" dirty="0" smtClean="0"/>
          </a:p>
          <a:p>
            <a:r>
              <a:rPr lang="en-US" dirty="0" smtClean="0"/>
              <a:t>The complexities of mortgage loans were a contributor to the many foreclosures that occurred in recent years.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dirty="0" smtClean="0"/>
              <a:t>Lenders desire that borrowers make a down payment of at least 20 percent when buying a home.  This percentage translates into a loan-to-value ratio of 80 percent.  Many first-time buyers do not have the wherewithal to make such a large down payment.   In such cases the lender will require that the borrower also purchase mortgage insurance.  This insurance can be paid for in a lump-sum at the closing or, more typically, is paid for monthly with the mortgage loan payment.  </a:t>
            </a:r>
          </a:p>
          <a:p>
            <a:endParaRPr lang="en-US" dirty="0" smtClean="0"/>
          </a:p>
          <a:p>
            <a:r>
              <a:rPr lang="en-US" dirty="0" smtClean="0"/>
              <a:t>Private mortgage insurance can be purchased from a private company.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Some funds must be paid both up front and monthly.  Taxes and insurance are paid monthly.  However, since these are billed annually in advance the buyer may need to reimburse the seller for prior payments that had been made.  When billed monthly these fees goes into a special escrow account to build up until needed.  Buyers may also need to make a lump-sum payment at the closing to get a head start on building the escrow account.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mtClean="0"/>
              <a:t>Learning objective #3 is to describe the steps in the home-buying process.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smtClean="0"/>
              <a:t>Figure 9-1 outlines all of the steps in buying a home.  Note that it takes six months or more to complete the entire process.  Patience is indeed a virtue when buying a home.  You would not want it any other way.  Buying housing is the largest single transaction you will ever make.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dirty="0" smtClean="0"/>
              <a:t>The first step in buying a home is to get your finances in order.  You will want to check your credit bureau files to ensure that they are accurate and up-to-date.  All errors and omissions should be corrected.  </a:t>
            </a:r>
          </a:p>
          <a:p>
            <a:endParaRPr lang="en-US" dirty="0" smtClean="0"/>
          </a:p>
          <a:p>
            <a:r>
              <a:rPr lang="en-US" dirty="0" smtClean="0"/>
              <a:t>You should also make an estimate of your monthly housing costs for the type of property in which you are interested.  This can be easily done by looking for a home that might meet your desires, estimating is purchase price and determining the amount you could put down and the resulting mortgage amount and monthly payment for principal and interest.  You should also add another 30 to 40 percent for taxes, insurance, maintenance and upkeep.  </a:t>
            </a:r>
          </a:p>
          <a:p>
            <a:r>
              <a:rPr lang="en-US" dirty="0" smtClean="0"/>
              <a:t>Once you have the monthly amount needed you can adjust your budget, or your housing options, to assess affordability.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dirty="0" smtClean="0"/>
              <a:t>The interest rate you will pay for a mortgage will depend largely on your credit score.  Interest rates vary over time so the figures in this illustration may change.  The key lesson here is the degree to which a less than stellar score can impact the rate you will pay.  Because mortgage loans are for such long periods of time, even a one-quarter to one-half percent difference in the rate can mean thousands of dollars over the life of the loan.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Before you ever start shopping for a home in earnest you should find out if you could qualify for a mortgage loan in the price range you are seeking.  Lenders will be happy to prequalify you using several ratios based on your income.  You can also use the services of a mortgage broker to find potential lenders for you.  Be aware that unless you pay a mortgage broker for its services the broker will legally be obligated to represent the interests of the lender and may not steer you to the lowest interest rate for which you might qualify.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It is important to get off to a good start in your financial life.  The first five years are critical and require that you do five things related to obtaining affordable housing.  </a:t>
            </a:r>
          </a:p>
          <a:p>
            <a:r>
              <a:rPr lang="en-US" dirty="0" smtClean="0"/>
              <a:t>First, read your leases and all other real estate contracts thoroughly before signing.</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mtClean="0"/>
              <a:t>Most home buyers find homes with the help of a real estate broker.  They often fail to understand that any seller’s agent works for the seller must represent the seller’s best interests.  If a buyer wants to be truly well represented they must pay for the services of a buyer’s agent.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When you make an offer on a home you should also include a deposit called earnest money to show that you are serious about making a deal.  </a:t>
            </a:r>
          </a:p>
          <a:p>
            <a:endParaRPr lang="en-US" dirty="0" smtClean="0"/>
          </a:p>
          <a:p>
            <a:r>
              <a:rPr lang="en-US" dirty="0" smtClean="0"/>
              <a:t>Do not expect that your initial offer will be accepted by the seller.  Instead, the seller will likely respond with a counteroffer for you to consider.  </a:t>
            </a:r>
          </a:p>
          <a:p>
            <a:endParaRPr lang="en-US" dirty="0" smtClean="0"/>
          </a:p>
          <a:p>
            <a:r>
              <a:rPr lang="en-US" dirty="0" smtClean="0"/>
              <a:t>If you are still interested you can continue negotiations and if they are successful you and the seller will sign a purchase contract.  Your earnest money will then become your deposit on the purchase.  </a:t>
            </a:r>
          </a:p>
          <a:p>
            <a:endParaRPr lang="en-US" dirty="0" smtClean="0"/>
          </a:p>
          <a:p>
            <a:r>
              <a:rPr lang="en-US" dirty="0" smtClean="0"/>
              <a:t>Your purchase contract should include various contingency clauses that must be satisfied before the contract is binding.  At a minimum, you should include a clause stating that your deposit will be returned if you are unable to obtain a mortgage loan to buy the property.  You also want one to describe what will happen if the home fails the home inspection.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The next step in buying a home is to apply for a mortgage loan on that specific property.  Typically, you would do so with a lender that has preapproved you for a loan.  When you apply the lender will give you a document called a good-faith estimate that outlines all of the costs that would be associated with the loan. </a:t>
            </a:r>
          </a:p>
          <a:p>
            <a:endParaRPr lang="en-US" dirty="0" smtClean="0"/>
          </a:p>
          <a:p>
            <a:r>
              <a:rPr lang="en-US" dirty="0" smtClean="0"/>
              <a:t>If you want to accept the loan as described you could request a loan commitment which the lenders promise to grant you the loan.  At that point you can decide whether to obtain a mortgage lock-in to set the interest rate or wait to so at the closing.  If you expect rates to increase before the closing you would want to lock-in the rate.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AE844FE-BE14-4845-93CD-BECD02E73CCF}" type="slidenum">
              <a:rPr lang="en-US" smtClean="0"/>
              <a:pPr/>
              <a:t>36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smtClean="0"/>
              <a:t>Once you have been approved for a mortgage loan, it is time to prepare for the closing.  You will want to have the home inspected for defects and hire an attorney to represent you at the closing.  </a:t>
            </a:r>
          </a:p>
          <a:p>
            <a:endParaRPr lang="en-US" dirty="0" smtClean="0"/>
          </a:p>
          <a:p>
            <a:r>
              <a:rPr lang="en-US" dirty="0" smtClean="0"/>
              <a:t>On closing day you will sign your name and write lots of big checks.  The day before the closing you will receive a uniform settlement statement which is the final description of all of the terms of the purchase and loan.  You will want your attorney to go over this document and compare it to the good-faith estimate received earlier.  At the closing you can resolve any differences.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smtClean="0"/>
              <a:t>Learning objective #4 is to distinguish among the conventional and alternative ways of financing a home and list the advantages and disadvantages of each.</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dirty="0" smtClean="0"/>
              <a:t>As described in Chapter 7, mortgage loans use the declining balance method to calculate the payment and interest on the loan.  Your mortgage lender will provide you with an amortization schedule that outlines the amount of each payment, how much of each payment is applied to interest and principal and shows the amount still owed after each payment is made.  </a:t>
            </a:r>
          </a:p>
          <a:p>
            <a:endParaRPr lang="en-US" dirty="0" smtClean="0"/>
          </a:p>
          <a:p>
            <a:r>
              <a:rPr lang="en-US" dirty="0" smtClean="0"/>
              <a:t>Each month less and less of your payment will go towards interest and how much toward the principal of the debt.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Figure 9-2 shows how the monthly payment is applied towards interest and principal over the life a loan.  Note how slowly the amount going towards interest declines over time.  It may take twenty years of a thirty year mortgage for the principal portion to exceed the monthly interest.  The total amount of all interest will likely be one and one-half times higher than the amount  borrowed.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smtClean="0"/>
              <a:t>Table 9-2 provides an illustration of how the amount of your monthly payment is applied toward interest and principal.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smtClean="0"/>
              <a:t>Second, save the funds for a down payment within a tax-sheltered Roth IRA account.</a:t>
            </a:r>
          </a:p>
          <a:p>
            <a:endParaRPr lang="en-US" smtClean="0"/>
          </a:p>
          <a:p>
            <a:r>
              <a:rPr lang="en-US" smtClean="0"/>
              <a:t>Third, get your finances in order before shopping for a new home by reducing debt, budgeting better, and clearing up anything that keeps you from having a high credit score.</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smtClean="0"/>
              <a:t>Since the principal is so high initially and declines so slowly so to does the amount of each payment going towards interest.  Nonetheless, the inevitable will occur and in the later years of the mortgage the principal payoff will accelerate each and every month.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Your equity in your home is its dollar value over and above the amount owed on your mortgage.  Initially, your equity is equal to your down payment.  But equity grows over time.  It grows because you are paying down your principal bit by bit each month.  But is will likely grow even faster in the early years due to appreciation in the market value of your home.  </a:t>
            </a:r>
          </a:p>
          <a:p>
            <a:endParaRPr lang="en-US" dirty="0" smtClean="0"/>
          </a:p>
          <a:p>
            <a:r>
              <a:rPr lang="en-US" dirty="0" smtClean="0"/>
              <a:t>Note that interest is paid first out of any mortgage payment.  If for some reason your payment is less than the interest required you will experience negative amortization.  Your equity will go down unless the home is appreciating in value.  But worse, the principal amount of your loan will be increasing.  The combination of declining equity and increasing principal was the basis for many of the home foreclosures in recent years.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smtClean="0"/>
              <a:t>Table 9-3 illustrates a portion of a mortgage loan amortization schedule.  You receive such a schedule whenever you take out a mortgage loan.  You can see the changes in interest portion of each payment, principal portion of each payment and the outstanding balance over time.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Figure 9-3 illustrates the change in equity that occurs over time for a thirty year mortgage.  It is based on a three percent increase in home values.  This is the historical average but, as you are indeed aware, this rate of increase does fluctuate from year to year.  Nonetheless, this chart illustrates why home buyers tend to do better over time than renters.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smtClean="0"/>
              <a:t>Like all loans, the monthly payment on a mortgage loan depends on the amount borrowed, the interest rate applied and the length of the loan.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smtClean="0"/>
              <a:t>Table 9-4 provides a table that can be used to calculate monthly mortgage payment amounts.  For example, a thirty-year loan at 6.0 percent would require a monthly payment $5.9955 for every $1000 borrowed.  If you borrowed $160,000, your monthly payment would be $959.28 which is 160 times $5.9955.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38122B4-2D08-4F58-A2D7-359B4A144EAD}" type="slidenum">
              <a:rPr lang="en-US" smtClean="0"/>
              <a:pPr/>
              <a:t>49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smtClean="0"/>
              <a:t>The type of loan that have been illustrated thus far is the conventional mortgage.  These loans are the traditional loans that have a fixed interest rate, fixed term and fixed payment for the life of the loan.  They are very predictable and preferred by most home buyers for that reason.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A82FB08-AE34-4F44-B4CC-18A905AD0BDE}" type="slidenum">
              <a:rPr lang="en-US" sz="1200">
                <a:latin typeface="Times New Roman" pitchFamily="18" charset="0"/>
              </a:rPr>
              <a:pPr algn="r"/>
              <a:t>50</a:t>
            </a:fld>
            <a:endParaRPr 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smtClean="0"/>
              <a:t>In contrast, the adjustable-rate mortgage loan has an interest rate that varies with interest rates in the broader economy and, thus, does not have a fixed payment. These loans will require a interest rate that is lower than for a conventional mortgage on the same property and, thus, have a lower payment. </a:t>
            </a:r>
          </a:p>
          <a:p>
            <a:endParaRPr lang="en-US" dirty="0" smtClean="0"/>
          </a:p>
          <a:p>
            <a:r>
              <a:rPr lang="en-US" dirty="0" smtClean="0"/>
              <a:t>When taking out this type of mortgage you should plan for inevitable rate increases and, in turn, higher monthly payments.  Some of these loans can come with a payment cap that restricts how high the payment can go.  Though seemingly a good idea, a payment cap can lead to negative amortization should the payment not be enough to cover the higher monthly interest required. </a:t>
            </a:r>
          </a:p>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smtClean="0"/>
              <a:t>Table 9-5 illustrates the impact of the interest rate and time period on a $100,000 loan.  You can see how much difference even one percentage point makes in the monthly payment.  Similarly, you can see the impact of a shorter time period.  Many people like short time periods because they want to pay their loan off as fast as possible.  This is admirable but a better strategy might be to take out a thirty year loan and simply make higher payments whenever possible.  In this way you are not locked into a high payment.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smtClean="0"/>
              <a:t>Alternative loans are fraught with risk as well.  This is because at some point in the future the monthly mortgage payment will likely go up and do so significantly.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smtClean="0"/>
              <a:t>Fourth, buy a home as soon as it fits your budget and life-style so you can take advantage of special income tax deductions and price appreciation over time. </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dirty="0" smtClean="0"/>
              <a:t>Since mortgage loans typically have no prepayment penalty you can refinance the loan whenever you desire.  But will it be financially advantageous?  You should do so to lock in a lower rate.  But this will only work to your advantage if you plan to live in the house long enough to recover the closing costs associated with the refinancing.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smtClean="0"/>
              <a:t>Learning objective #5 is to identify the important aspects of selling a home.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BF146C-D782-48BC-B83E-1EE2E6037D26}" type="slidenum">
              <a:rPr lang="en-US" smtClean="0"/>
              <a:pPr/>
              <a:t>57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dirty="0" smtClean="0"/>
              <a:t>Selling a home can be almost as complicated as buying one.  Your first decision will be whether to sell it your self as a FSBO.  Most people engage the services of a real estate broker who will charge a commission based on the selling price of the home.  A seller might be required to pay a prepayment fee if paying off a mortgage early.  Only the most sophisticated and financially savvy seller should finance the sale of their home.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079"/>
          <p:cNvSpPr>
            <a:spLocks noGrp="1" noChangeArrowheads="1"/>
          </p:cNvSpPr>
          <p:nvPr>
            <p:ph type="sldNum" sz="quarter" idx="5"/>
          </p:nvPr>
        </p:nvSpPr>
        <p:spPr>
          <a:noFill/>
        </p:spPr>
        <p:txBody>
          <a:bodyPr/>
          <a:lstStyle/>
          <a:p>
            <a:fld id="{5C0A4EE4-80B6-4456-AE6C-891867584D3C}" type="slidenum">
              <a:rPr lang="en-US" smtClean="0"/>
              <a:pPr/>
              <a:t>59</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pPr marL="742950" lvl="1" indent="-285750" eaLnBrk="1" hangingPunct="1"/>
            <a:r>
              <a:rPr lang="en-US" sz="1300" smtClean="0"/>
              <a:t>Take out a mortgage loan that you really cannot afford.</a:t>
            </a:r>
          </a:p>
          <a:p>
            <a:pPr marL="742950" lvl="1" indent="-285750" eaLnBrk="1" hangingPunct="1"/>
            <a:r>
              <a:rPr lang="en-US" sz="1300" smtClean="0"/>
              <a:t>Pay too much for a home and/or at too high an interest rate.</a:t>
            </a:r>
            <a:endParaRPr lang="en-US" smtClean="0"/>
          </a:p>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079"/>
          <p:cNvSpPr>
            <a:spLocks noGrp="1" noChangeArrowheads="1"/>
          </p:cNvSpPr>
          <p:nvPr>
            <p:ph type="sldNum" sz="quarter" idx="5"/>
          </p:nvPr>
        </p:nvSpPr>
        <p:spPr>
          <a:noFill/>
        </p:spPr>
        <p:txBody>
          <a:bodyPr/>
          <a:lstStyle/>
          <a:p>
            <a:fld id="{37198785-5FFB-4115-B346-C434C8384B3D}" type="slidenum">
              <a:rPr lang="en-US" smtClean="0"/>
              <a:pPr/>
              <a:t>60</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endParaRPr lang="en-US" smtClean="0"/>
          </a:p>
          <a:p>
            <a:pPr marL="742950" lvl="1" indent="-285750" eaLnBrk="1" hangingPunct="1"/>
            <a:r>
              <a:rPr lang="en-US" sz="1300" smtClean="0"/>
              <a:t>Fail to request that private mortgage insurance be canceled when the loan-to-value ration drops to 80 percent.</a:t>
            </a:r>
          </a:p>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smtClean="0"/>
              <a:t>You do not have to wait to get started on obtaining affordable housing.  Get started today by doing these three things.</a:t>
            </a:r>
          </a:p>
          <a:p>
            <a:endParaRPr lang="en-US" smtClean="0"/>
          </a:p>
          <a:p>
            <a:r>
              <a:rPr lang="en-US" smtClean="0"/>
              <a:t>Talk to family members or friends who have bought a home to obtain their insights into the process including any not-so-pleasant surprises.</a:t>
            </a:r>
          </a:p>
          <a:p>
            <a:endParaRPr lang="en-US" smtClean="0"/>
          </a:p>
          <a:p>
            <a:r>
              <a:rPr lang="en-US" smtClean="0"/>
              <a:t>Explore the housing market at www.realtor.com for the area where you might live if you get a job offer in that location.</a:t>
            </a:r>
          </a:p>
          <a:p>
            <a:endParaRPr lang="en-US" smtClean="0"/>
          </a:p>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smtClean="0"/>
          </a:p>
          <a:p>
            <a:r>
              <a:rPr lang="en-US" smtClean="0"/>
              <a:t>Set a reasonable goal for a down payment amount and calculating how much you would have to save per month to reach it at http://partners.leadfusion.com/tools/motleyfool/savings03/tool.fcs.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a:p>
            <a:r>
              <a:rPr lang="en-US" smtClean="0"/>
              <a:t>Fifth, if you make a down payment of less than 20 percent on a home, cancel private mortgage insurance as soon as the equity in your home pushes the loan-to-value ratio to 80 percent.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smtClean="0"/>
              <a:t>You were asked at the beginning of the chapter to provide recommendations in personal financial planning.  How would you answer these questions now that you have read the chapter? </a:t>
            </a:r>
          </a:p>
          <a:p>
            <a:endParaRPr lang="en-US" smtClean="0"/>
          </a:p>
          <a:p>
            <a:pPr eaLnBrk="1" hangingPunct="1"/>
            <a:r>
              <a:rPr lang="en-US" smtClean="0"/>
              <a:t>Buying or renting housing in the Denver area?</a:t>
            </a:r>
          </a:p>
          <a:p>
            <a:pPr eaLnBrk="1" hangingPunct="1"/>
            <a:r>
              <a:rPr lang="en-US" smtClean="0"/>
              <a:t>Steps she should take prior to actively looking at homes?</a:t>
            </a:r>
            <a:endParaRPr lang="en-US" sz="1400" smtClean="0"/>
          </a:p>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r>
              <a:rPr lang="en-US" smtClean="0"/>
              <a:t>Finding a home and negotiating the purchase?</a:t>
            </a:r>
          </a:p>
          <a:p>
            <a:pPr eaLnBrk="1" hangingPunct="1"/>
            <a:endParaRPr lang="en-US" smtClean="0"/>
          </a:p>
          <a:p>
            <a:pPr eaLnBrk="1" hangingPunct="1"/>
            <a:r>
              <a:rPr lang="en-US" smtClean="0"/>
              <a:t>The closing process in home buying?</a:t>
            </a:r>
          </a:p>
          <a:p>
            <a:pPr eaLnBrk="1" hangingPunct="1"/>
            <a:endParaRPr lang="en-US" smtClean="0"/>
          </a:p>
          <a:p>
            <a:pPr eaLnBrk="1" hangingPunct="1"/>
            <a:r>
              <a:rPr lang="en-US" smtClean="0"/>
              <a:t>Selecting the type of mortgage to fit her needs?</a:t>
            </a:r>
          </a:p>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smtClean="0"/>
              <a:t>Things to consider regarding the sale of her home should she ultimately be promoted to a position in another of the four regions?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Learning objective #1 is to decide whether renting or owning your home is better for you both financially and personally.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mtClean="0"/>
              <a:t>Most people rent their first home.  The costs include the monthly rent payment and, typically, a security deposit to ensure that the renter does not move without paying rent and a damage deposit for repairs beyond normal wear and tear.  </a:t>
            </a:r>
          </a:p>
          <a:p>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A lease is a contract for the rental of a home.  Written leases spell out the rights and responsibilities of both the landlord and the tenant. Some leases—periodic tenancy—can be terminated by either party with proper advance notice.  Month-to-month leases are an example.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03CFE2-AC88-4CE6-B4D2-7F9D9EF03AA8}" type="datetime1">
              <a:rPr lang="en-US"/>
              <a:pPr>
                <a:defRPr/>
              </a:pPr>
              <a:t>4/2/2017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F1538FB7-E4F9-456B-8EAE-E77DE0503B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7DF6314-71F4-4231-94C1-4FFC9FBAEA73}" type="datetime1">
              <a:rPr lang="en-US"/>
              <a:pPr>
                <a:defRPr/>
              </a:pPr>
              <a:t>4/2/2017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90E2FC62-1D2E-4856-9EB8-52B8B8F4CC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8A9799D-03D2-4E64-9C07-499E5CED9976}" type="datetime1">
              <a:rPr lang="en-US"/>
              <a:pPr>
                <a:defRPr/>
              </a:pPr>
              <a:t>4/2/2017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896712E3-26B9-4541-97A9-D96BD77A067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p:spPr>
        <p:txBody>
          <a:bodyPr/>
          <a:lstStyle/>
          <a:p>
            <a:pPr>
              <a:defRPr/>
            </a:pPr>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p:spPr>
        <p:txBody>
          <a:bodyPr/>
          <a:lstStyle/>
          <a:p>
            <a:pPr>
              <a:defRPr/>
            </a:pPr>
            <a:endParaRPr lang="en-US"/>
          </a:p>
        </p:txBody>
      </p:sp>
      <p:sp>
        <p:nvSpPr>
          <p:cNvPr id="77826"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778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p:txBody>
          <a:bodyPr/>
          <a:lstStyle>
            <a:lvl1pPr>
              <a:defRPr/>
            </a:lvl1pPr>
          </a:lstStyle>
          <a:p>
            <a:pPr>
              <a:defRPr/>
            </a:pPr>
            <a:fld id="{5F272CCD-A49B-44F2-865F-010DDB69E561}" type="datetime1">
              <a:rPr lang="en-US"/>
              <a:pPr>
                <a:defRPr/>
              </a:pPr>
              <a:t>4/2/2017</a:t>
            </a:fld>
            <a:endParaRPr lang="en-US"/>
          </a:p>
        </p:txBody>
      </p:sp>
      <p:sp>
        <p:nvSpPr>
          <p:cNvPr id="21" name="Rectangle 5"/>
          <p:cNvSpPr>
            <a:spLocks noGrp="1" noChangeArrowheads="1"/>
          </p:cNvSpPr>
          <p:nvPr>
            <p:ph type="ftr" sz="quarter" idx="11"/>
          </p:nvPr>
        </p:nvSpPr>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2" name="Rectangle 6"/>
          <p:cNvSpPr>
            <a:spLocks noGrp="1" noChangeArrowheads="1"/>
          </p:cNvSpPr>
          <p:nvPr>
            <p:ph type="sldNum" sz="quarter" idx="12"/>
          </p:nvPr>
        </p:nvSpPr>
        <p:spPr/>
        <p:txBody>
          <a:bodyPr/>
          <a:lstStyle>
            <a:lvl1pPr>
              <a:defRPr/>
            </a:lvl1pPr>
          </a:lstStyle>
          <a:p>
            <a:pPr>
              <a:defRPr/>
            </a:pPr>
            <a:fld id="{78D00933-EE1C-460F-B8FC-41FE212DCF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014D49D-8B72-4EA6-9643-1901DFFC6646}" type="datetime1">
              <a:rPr lang="en-US"/>
              <a:pPr>
                <a:defRPr/>
              </a:pPr>
              <a:t>4/2/2017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647E65E2-B8CA-4E68-9D30-F6269446AF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E7898E-195E-4AB2-A9FE-19CE3B7F2BB1}" type="datetime1">
              <a:rPr lang="en-US"/>
              <a:pPr>
                <a:defRPr/>
              </a:pPr>
              <a:t>4/2/2017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9A01D93F-3829-490C-837D-B202825AE6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FC5FC3C-F6EC-4D65-B58C-98D8D163B1AE}" type="datetime1">
              <a:rPr lang="en-US"/>
              <a:pPr>
                <a:defRPr/>
              </a:pPr>
              <a:t>4/2/2017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82A2FE04-41ED-411F-9E4C-5BC89E7DE5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5CCDC50-C1A1-45A0-AF7E-D4231442135C}" type="datetime1">
              <a:rPr lang="en-US"/>
              <a:pPr>
                <a:defRPr/>
              </a:pPr>
              <a:t>4/2/2017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9" name="Rectangle 6"/>
          <p:cNvSpPr>
            <a:spLocks noGrp="1" noChangeArrowheads="1"/>
          </p:cNvSpPr>
          <p:nvPr>
            <p:ph type="sldNum" sz="quarter" idx="12"/>
          </p:nvPr>
        </p:nvSpPr>
        <p:spPr>
          <a:ln/>
        </p:spPr>
        <p:txBody>
          <a:bodyPr/>
          <a:lstStyle>
            <a:lvl1pPr>
              <a:defRPr/>
            </a:lvl1pPr>
          </a:lstStyle>
          <a:p>
            <a:pPr>
              <a:defRPr/>
            </a:pPr>
            <a:fld id="{A792CB10-442F-4B2B-96AA-E7A390B63E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7D289BB-151C-4B1A-94B5-D6B3F2C2C10A}" type="datetime1">
              <a:rPr lang="en-US"/>
              <a:pPr>
                <a:defRPr/>
              </a:pPr>
              <a:t>4/2/2017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 name="Rectangle 6"/>
          <p:cNvSpPr>
            <a:spLocks noGrp="1" noChangeArrowheads="1"/>
          </p:cNvSpPr>
          <p:nvPr>
            <p:ph type="sldNum" sz="quarter" idx="12"/>
          </p:nvPr>
        </p:nvSpPr>
        <p:spPr>
          <a:ln/>
        </p:spPr>
        <p:txBody>
          <a:bodyPr/>
          <a:lstStyle>
            <a:lvl1pPr>
              <a:defRPr/>
            </a:lvl1pPr>
          </a:lstStyle>
          <a:p>
            <a:pPr>
              <a:defRPr/>
            </a:pPr>
            <a:fld id="{F217FE44-1DBB-4ED3-B8D7-20E6A9F00D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990600" cy="476250"/>
          </a:xfrm>
        </p:spPr>
        <p:txBody>
          <a:bodyPr/>
          <a:lstStyle>
            <a:lvl1pPr>
              <a:defRPr/>
            </a:lvl1pPr>
          </a:lstStyle>
          <a:p>
            <a:pPr>
              <a:defRPr/>
            </a:pPr>
            <a:fld id="{265F1144-152D-4999-83B6-6614634B46B5}" type="datetime1">
              <a:rPr lang="en-US"/>
              <a:pPr>
                <a:defRPr/>
              </a:pPr>
              <a:t>4/2/2017</a:t>
            </a:fld>
            <a:endParaRPr lang="en-US" dirty="0"/>
          </a:p>
        </p:txBody>
      </p:sp>
      <p:sp>
        <p:nvSpPr>
          <p:cNvPr id="3" name="Footer Placeholder 2"/>
          <p:cNvSpPr>
            <a:spLocks noGrp="1"/>
          </p:cNvSpPr>
          <p:nvPr>
            <p:ph type="ftr" sz="quarter" idx="11"/>
          </p:nvPr>
        </p:nvSpPr>
        <p:spPr>
          <a:xfrm>
            <a:off x="1371600" y="6537325"/>
            <a:ext cx="6629400" cy="320675"/>
          </a:xfrm>
        </p:spPr>
        <p:txBody>
          <a:bodyPr/>
          <a:lstStyle>
            <a:lvl1pPr>
              <a:defRPr sz="800"/>
            </a:lvl1pPr>
          </a:lstStyle>
          <a:p>
            <a:pPr>
              <a:defRPr/>
            </a:pPr>
            <a:r>
              <a:rPr lang="en-US" dirty="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 name="Slide Number Placeholder 3"/>
          <p:cNvSpPr>
            <a:spLocks noGrp="1"/>
          </p:cNvSpPr>
          <p:nvPr>
            <p:ph type="sldNum" sz="quarter" idx="12"/>
          </p:nvPr>
        </p:nvSpPr>
        <p:spPr/>
        <p:txBody>
          <a:bodyPr/>
          <a:lstStyle>
            <a:lvl1pPr>
              <a:defRPr/>
            </a:lvl1pPr>
          </a:lstStyle>
          <a:p>
            <a:pPr>
              <a:defRPr/>
            </a:pPr>
            <a:fld id="{7CC77802-4F91-465B-A261-E94AE7B45D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7EC6CE-29A5-4500-82FF-6A302642F20C}" type="datetime1">
              <a:rPr lang="en-US"/>
              <a:pPr>
                <a:defRPr/>
              </a:pPr>
              <a:t>4/2/2017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23B22A07-7274-4FFF-8973-C16BAE89AC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E17C66-4765-45DE-8823-9881448F9D90}" type="datetime1">
              <a:rPr lang="en-US"/>
              <a:pPr>
                <a:defRPr/>
              </a:pPr>
              <a:t>4/2/2017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AF9937CC-0729-4F4C-A2B0-F4F9611AD3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D98C4490-06D2-40E7-B7EB-B1599A587AE6}" type="datetime1">
              <a:rPr lang="en-US"/>
              <a:pPr>
                <a:defRPr/>
              </a:pPr>
              <a:t>4/2/2017</a:t>
            </a:fld>
            <a:endParaRPr lang="en-US"/>
          </a:p>
        </p:txBody>
      </p:sp>
      <p:sp>
        <p:nvSpPr>
          <p:cNvPr id="144389" name="Rectangle 5"/>
          <p:cNvSpPr>
            <a:spLocks noGrp="1" noChangeArrowheads="1"/>
          </p:cNvSpPr>
          <p:nvPr>
            <p:ph type="ftr" sz="quarter" idx="3"/>
          </p:nvPr>
        </p:nvSpPr>
        <p:spPr bwMode="auto">
          <a:xfrm>
            <a:off x="1447800" y="6476999"/>
            <a:ext cx="670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r>
              <a:rPr lang="en-US" dirty="0"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93B60C-AD54-42BB-8D83-8BCD8FCDD0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9" r:id="rId7"/>
    <p:sldLayoutId id="2147483725" r:id="rId8"/>
    <p:sldLayoutId id="2147483726" r:id="rId9"/>
    <p:sldLayoutId id="2147483727" r:id="rId10"/>
    <p:sldLayoutId id="214748372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 name="Rectangle 4"/>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pPr>
              <a:defRPr/>
            </a:pPr>
            <a:fld id="{38589167-2195-497F-95F4-857C12C18AA6}" type="datetime1">
              <a:rPr lang="en-US"/>
              <a:pPr>
                <a:defRPr/>
              </a:pPr>
              <a:t>4/2/2017</a:t>
            </a:fld>
            <a:endParaRPr lang="en-US"/>
          </a:p>
        </p:txBody>
      </p:sp>
      <p:sp>
        <p:nvSpPr>
          <p:cNvPr id="40"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1" name="Rectangle 6"/>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EB589FEE-32E6-4CF1-BB8F-619D9C953A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0" r:id="rId1"/>
  </p:sldLayoutIdLst>
  <p:hf hdr="0" dt="0"/>
  <p:txStyles>
    <p:titleStyle>
      <a:lvl1pPr algn="l" rtl="0" eaLnBrk="0" fontAlgn="base" hangingPunct="0">
        <a:spcBef>
          <a:spcPct val="0"/>
        </a:spcBef>
        <a:spcAft>
          <a:spcPct val="0"/>
        </a:spcAft>
        <a:defRPr sz="3900">
          <a:solidFill>
            <a:schemeClr val="tx2"/>
          </a:solidFill>
          <a:latin typeface="Arial" pitchFamily="34" charset="0"/>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Arial" pitchFamily="34" charset="0"/>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Arial" pitchFamily="34" charset="0"/>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Arial" pitchFamily="34" charset="0"/>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itchFamily="34" charset="0"/>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hud.gov/buying/booklet.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homepath.com/financing.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123" name="Slide Number Placeholder 3"/>
          <p:cNvSpPr>
            <a:spLocks noGrp="1"/>
          </p:cNvSpPr>
          <p:nvPr>
            <p:ph type="sldNum" sz="quarter" idx="12"/>
          </p:nvPr>
        </p:nvSpPr>
        <p:spPr>
          <a:noFill/>
          <a:ln>
            <a:miter lim="800000"/>
            <a:headEnd/>
            <a:tailEnd/>
          </a:ln>
        </p:spPr>
        <p:txBody>
          <a:bodyPr/>
          <a:lstStyle/>
          <a:p>
            <a:fld id="{9AF3DD50-671F-4AC2-8D8B-8B05216D5253}" type="slidenum">
              <a:rPr lang="en-US" smtClean="0"/>
              <a:pPr/>
              <a:t>1</a:t>
            </a:fld>
            <a:endParaRPr lang="en-US" smtClean="0"/>
          </a:p>
        </p:txBody>
      </p:sp>
      <p:sp>
        <p:nvSpPr>
          <p:cNvPr id="5124" name="Text Box 1028"/>
          <p:cNvSpPr txBox="1">
            <a:spLocks noChangeArrowheads="1"/>
          </p:cNvSpPr>
          <p:nvPr/>
        </p:nvSpPr>
        <p:spPr bwMode="auto">
          <a:xfrm>
            <a:off x="4953000" y="2743200"/>
            <a:ext cx="3657600" cy="1373188"/>
          </a:xfrm>
          <a:prstGeom prst="rect">
            <a:avLst/>
          </a:prstGeom>
          <a:noFill/>
          <a:ln w="9525">
            <a:noFill/>
            <a:miter lim="800000"/>
            <a:headEnd/>
            <a:tailEnd/>
          </a:ln>
        </p:spPr>
        <p:txBody>
          <a:bodyPr>
            <a:spAutoFit/>
          </a:bodyPr>
          <a:lstStyle/>
          <a:p>
            <a:r>
              <a:rPr lang="en-US" sz="2800" b="1">
                <a:solidFill>
                  <a:schemeClr val="tx2"/>
                </a:solidFill>
              </a:rPr>
              <a:t>Chapter 9:</a:t>
            </a:r>
            <a:br>
              <a:rPr lang="en-US" sz="2800" b="1">
                <a:solidFill>
                  <a:schemeClr val="tx2"/>
                </a:solidFill>
              </a:rPr>
            </a:br>
            <a:r>
              <a:rPr lang="en-US" sz="2800">
                <a:solidFill>
                  <a:schemeClr val="tx2"/>
                </a:solidFill>
              </a:rPr>
              <a:t>Obtaining Affordable Housing</a:t>
            </a:r>
          </a:p>
        </p:txBody>
      </p:sp>
      <p:sp>
        <p:nvSpPr>
          <p:cNvPr id="5125" name="Text Box 1029"/>
          <p:cNvSpPr txBox="1">
            <a:spLocks noChangeArrowheads="1"/>
          </p:cNvSpPr>
          <p:nvPr/>
        </p:nvSpPr>
        <p:spPr bwMode="auto">
          <a:xfrm>
            <a:off x="4876800" y="990600"/>
            <a:ext cx="4038600" cy="1495425"/>
          </a:xfrm>
          <a:prstGeom prst="rect">
            <a:avLst/>
          </a:prstGeom>
          <a:noFill/>
          <a:ln w="9525">
            <a:noFill/>
            <a:miter lim="800000"/>
            <a:headEnd/>
            <a:tailEnd/>
          </a:ln>
        </p:spPr>
        <p:txBody>
          <a:bodyPr>
            <a:spAutoFit/>
          </a:bodyPr>
          <a:lstStyle/>
          <a:p>
            <a:r>
              <a:rPr lang="en-US" sz="2800" dirty="0"/>
              <a:t>Garman/</a:t>
            </a:r>
            <a:r>
              <a:rPr lang="en-US" sz="2800" dirty="0" err="1"/>
              <a:t>Forgue</a:t>
            </a:r>
            <a:endParaRPr lang="en-US" sz="2800" dirty="0"/>
          </a:p>
          <a:p>
            <a:r>
              <a:rPr lang="en-US" sz="3600" b="1" i="1" dirty="0"/>
              <a:t>Personal Finance</a:t>
            </a:r>
          </a:p>
          <a:p>
            <a:r>
              <a:rPr lang="en-US" sz="2800" dirty="0" smtClean="0"/>
              <a:t>Twelfth </a:t>
            </a:r>
            <a:r>
              <a:rPr lang="en-US" sz="2800" dirty="0"/>
              <a:t>Edition</a:t>
            </a:r>
          </a:p>
        </p:txBody>
      </p:sp>
      <p:sp>
        <p:nvSpPr>
          <p:cNvPr id="5126" name="Text Box 1030"/>
          <p:cNvSpPr txBox="1">
            <a:spLocks noChangeArrowheads="1"/>
          </p:cNvSpPr>
          <p:nvPr/>
        </p:nvSpPr>
        <p:spPr bwMode="auto">
          <a:xfrm>
            <a:off x="4876800" y="4953000"/>
            <a:ext cx="3673475" cy="641350"/>
          </a:xfrm>
          <a:prstGeom prst="rect">
            <a:avLst/>
          </a:prstGeom>
          <a:noFill/>
          <a:ln w="9525">
            <a:noFill/>
            <a:miter lim="800000"/>
            <a:headEnd/>
            <a:tailEnd/>
          </a:ln>
        </p:spPr>
        <p:txBody>
          <a:bodyPr>
            <a:spAutoFit/>
          </a:bodyPr>
          <a:lstStyle/>
          <a:p>
            <a:r>
              <a:rPr lang="en-US"/>
              <a:t>PPT slide program prepared by Amy Forgue and Ray Forgue.</a:t>
            </a: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000" y="1298742"/>
            <a:ext cx="3516503" cy="42956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4339" name="Slide Number Placeholder 3"/>
          <p:cNvSpPr>
            <a:spLocks noGrp="1"/>
          </p:cNvSpPr>
          <p:nvPr>
            <p:ph type="sldNum" sz="quarter" idx="12"/>
          </p:nvPr>
        </p:nvSpPr>
        <p:spPr>
          <a:noFill/>
          <a:ln>
            <a:miter lim="800000"/>
            <a:headEnd/>
            <a:tailEnd/>
          </a:ln>
        </p:spPr>
        <p:txBody>
          <a:bodyPr/>
          <a:lstStyle/>
          <a:p>
            <a:fld id="{98A7BECB-5F21-41A5-88E8-D82CDE99B36A}" type="slidenum">
              <a:rPr lang="en-US" smtClean="0"/>
              <a:pPr/>
              <a:t>10</a:t>
            </a:fld>
            <a:endParaRPr lang="en-US" smtClean="0"/>
          </a:p>
        </p:txBody>
      </p:sp>
      <p:sp>
        <p:nvSpPr>
          <p:cNvPr id="14340" name="Rectangle 8"/>
          <p:cNvSpPr>
            <a:spLocks noGrp="1" noChangeArrowheads="1"/>
          </p:cNvSpPr>
          <p:nvPr>
            <p:ph type="title" idx="4294967295"/>
          </p:nvPr>
        </p:nvSpPr>
        <p:spPr/>
        <p:txBody>
          <a:bodyPr/>
          <a:lstStyle/>
          <a:p>
            <a:pPr eaLnBrk="1" hangingPunct="1"/>
            <a:r>
              <a:rPr lang="en-US" smtClean="0"/>
              <a:t>Rented Housing</a:t>
            </a:r>
          </a:p>
        </p:txBody>
      </p:sp>
      <p:sp>
        <p:nvSpPr>
          <p:cNvPr id="14341" name="Rectangle 9"/>
          <p:cNvSpPr>
            <a:spLocks noGrp="1" noChangeArrowheads="1"/>
          </p:cNvSpPr>
          <p:nvPr>
            <p:ph type="body" idx="4294967295"/>
          </p:nvPr>
        </p:nvSpPr>
        <p:spPr>
          <a:xfrm>
            <a:off x="838200" y="1752600"/>
            <a:ext cx="7467600" cy="3886200"/>
          </a:xfrm>
        </p:spPr>
        <p:txBody>
          <a:bodyPr/>
          <a:lstStyle/>
          <a:p>
            <a:pPr eaLnBrk="1" hangingPunct="1"/>
            <a:r>
              <a:rPr lang="en-US" dirty="0" smtClean="0"/>
              <a:t>Lease agreement and restrictions</a:t>
            </a:r>
            <a:endParaRPr lang="en-US" b="1" dirty="0" smtClean="0"/>
          </a:p>
          <a:p>
            <a:pPr lvl="1" eaLnBrk="1" hangingPunct="1"/>
            <a:r>
              <a:rPr lang="en-US" b="1" dirty="0" smtClean="0"/>
              <a:t>Tenancy for a specific time: </a:t>
            </a:r>
            <a:r>
              <a:rPr lang="en-US" dirty="0" smtClean="0"/>
              <a:t>The lease expires at the end of the time period unless renewed.</a:t>
            </a:r>
          </a:p>
          <a:p>
            <a:pPr lvl="1" eaLnBrk="1" hangingPunct="1"/>
            <a:r>
              <a:rPr lang="en-US" b="1" dirty="0" smtClean="0"/>
              <a:t>Subleasing</a:t>
            </a:r>
            <a:r>
              <a:rPr lang="en-US" dirty="0" smtClean="0"/>
              <a:t> allows a tenant to rent the unit to another party.  </a:t>
            </a: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5363" name="Slide Number Placeholder 3"/>
          <p:cNvSpPr>
            <a:spLocks noGrp="1"/>
          </p:cNvSpPr>
          <p:nvPr>
            <p:ph type="sldNum" sz="quarter" idx="12"/>
          </p:nvPr>
        </p:nvSpPr>
        <p:spPr>
          <a:noFill/>
          <a:ln>
            <a:miter lim="800000"/>
            <a:headEnd/>
            <a:tailEnd/>
          </a:ln>
        </p:spPr>
        <p:txBody>
          <a:bodyPr/>
          <a:lstStyle/>
          <a:p>
            <a:fld id="{34A71389-7D4C-42DD-93B2-3DC494B27D32}" type="slidenum">
              <a:rPr lang="en-US" smtClean="0"/>
              <a:pPr/>
              <a:t>11</a:t>
            </a:fld>
            <a:endParaRPr lang="en-US" smtClean="0"/>
          </a:p>
        </p:txBody>
      </p:sp>
      <p:sp>
        <p:nvSpPr>
          <p:cNvPr id="15364" name="Rectangle 4"/>
          <p:cNvSpPr>
            <a:spLocks noGrp="1" noChangeArrowheads="1"/>
          </p:cNvSpPr>
          <p:nvPr>
            <p:ph type="title" idx="4294967295"/>
          </p:nvPr>
        </p:nvSpPr>
        <p:spPr/>
        <p:txBody>
          <a:bodyPr/>
          <a:lstStyle/>
          <a:p>
            <a:pPr eaLnBrk="1" hangingPunct="1"/>
            <a:r>
              <a:rPr lang="en-US" smtClean="0"/>
              <a:t>Owned Housing</a:t>
            </a:r>
          </a:p>
        </p:txBody>
      </p:sp>
      <p:sp>
        <p:nvSpPr>
          <p:cNvPr id="15365" name="Rectangle 5"/>
          <p:cNvSpPr>
            <a:spLocks noGrp="1" noChangeArrowheads="1"/>
          </p:cNvSpPr>
          <p:nvPr>
            <p:ph type="body" idx="4294967295"/>
          </p:nvPr>
        </p:nvSpPr>
        <p:spPr>
          <a:xfrm>
            <a:off x="838200" y="1676400"/>
            <a:ext cx="7467600" cy="3886200"/>
          </a:xfrm>
        </p:spPr>
        <p:txBody>
          <a:bodyPr/>
          <a:lstStyle/>
          <a:p>
            <a:pPr eaLnBrk="1" hangingPunct="1"/>
            <a:r>
              <a:rPr lang="en-US" b="1" dirty="0" smtClean="0"/>
              <a:t>Single-Family Dwelling</a:t>
            </a:r>
            <a:r>
              <a:rPr lang="en-US" dirty="0" smtClean="0"/>
              <a:t>: Housing unit that is detached from other units. </a:t>
            </a:r>
          </a:p>
          <a:p>
            <a:pPr lvl="0" eaLnBrk="1" hangingPunct="1"/>
            <a:r>
              <a:rPr lang="en-US" dirty="0">
                <a:solidFill>
                  <a:srgbClr val="000000"/>
                </a:solidFill>
              </a:rPr>
              <a:t>Condominiums and cooperatives</a:t>
            </a:r>
          </a:p>
          <a:p>
            <a:pPr lvl="1" eaLnBrk="1" hangingPunct="1"/>
            <a:r>
              <a:rPr lang="en-US" b="1" dirty="0">
                <a:solidFill>
                  <a:srgbClr val="000000"/>
                </a:solidFill>
              </a:rPr>
              <a:t>Condominium</a:t>
            </a:r>
            <a:r>
              <a:rPr lang="en-US" dirty="0">
                <a:solidFill>
                  <a:srgbClr val="000000"/>
                </a:solidFill>
              </a:rPr>
              <a:t> (or Condo)</a:t>
            </a:r>
          </a:p>
          <a:p>
            <a:pPr lvl="1" eaLnBrk="1" hangingPunct="1"/>
            <a:r>
              <a:rPr lang="en-US" b="1" dirty="0">
                <a:solidFill>
                  <a:srgbClr val="000000"/>
                </a:solidFill>
              </a:rPr>
              <a:t>Homeowner’s Association</a:t>
            </a:r>
          </a:p>
          <a:p>
            <a:pPr lvl="1" eaLnBrk="1" hangingPunct="1"/>
            <a:r>
              <a:rPr lang="en-US" b="1" dirty="0">
                <a:solidFill>
                  <a:srgbClr val="000000"/>
                </a:solidFill>
              </a:rPr>
              <a:t>Homeowner’s </a:t>
            </a:r>
            <a:r>
              <a:rPr lang="en-US" b="1" dirty="0" smtClean="0">
                <a:solidFill>
                  <a:srgbClr val="000000"/>
                </a:solidFill>
              </a:rPr>
              <a:t>fee</a:t>
            </a:r>
            <a:endParaRPr lang="en-US" b="1" dirty="0">
              <a:solidFill>
                <a:srgbClr val="000000"/>
              </a:solidFill>
            </a:endParaRPr>
          </a:p>
          <a:p>
            <a:pPr lvl="0" eaLnBrk="1" hangingPunct="1"/>
            <a:r>
              <a:rPr lang="en-US" dirty="0">
                <a:solidFill>
                  <a:srgbClr val="000000"/>
                </a:solidFill>
              </a:rPr>
              <a:t>Manufactured housing and mobile homes</a:t>
            </a:r>
          </a:p>
          <a:p>
            <a:pPr eaLnBrk="1" hangingPunct="1"/>
            <a:endParaRPr lang="en-US" dirty="0" smtClean="0"/>
          </a:p>
          <a:p>
            <a:pPr eaLnBrk="1" hangingPunct="1"/>
            <a:endParaRPr lang="en-US" dirty="0" smtClean="0"/>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wipe(left)">
                                      <p:cBhvr>
                                        <p:cTn id="7" dur="500"/>
                                        <p:tgtEl>
                                          <p:spTgt spid="1536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wipe(left)">
                                      <p:cBhvr>
                                        <p:cTn id="10" dur="500"/>
                                        <p:tgtEl>
                                          <p:spTgt spid="1536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wipe(left)">
                                      <p:cBhvr>
                                        <p:cTn id="13" dur="500"/>
                                        <p:tgtEl>
                                          <p:spTgt spid="15365">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wipe(left)">
                                      <p:cBhvr>
                                        <p:cTn id="16" dur="500"/>
                                        <p:tgtEl>
                                          <p:spTgt spid="1536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365">
                                            <p:txEl>
                                              <p:pRg st="5" end="5"/>
                                            </p:txEl>
                                          </p:spTgt>
                                        </p:tgtEl>
                                        <p:attrNameLst>
                                          <p:attrName>style.visibility</p:attrName>
                                        </p:attrNameLst>
                                      </p:cBhvr>
                                      <p:to>
                                        <p:strVal val="visible"/>
                                      </p:to>
                                    </p:set>
                                    <p:animEffect transition="in" filter="wipe(left)">
                                      <p:cBhvr>
                                        <p:cTn id="21" dur="5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7411" name="Slide Number Placeholder 3"/>
          <p:cNvSpPr>
            <a:spLocks noGrp="1"/>
          </p:cNvSpPr>
          <p:nvPr>
            <p:ph type="sldNum" sz="quarter" idx="12"/>
          </p:nvPr>
        </p:nvSpPr>
        <p:spPr>
          <a:noFill/>
          <a:ln>
            <a:miter lim="800000"/>
            <a:headEnd/>
            <a:tailEnd/>
          </a:ln>
        </p:spPr>
        <p:txBody>
          <a:bodyPr/>
          <a:lstStyle/>
          <a:p>
            <a:fld id="{5079C6B6-E14A-4682-8180-3204659EF849}" type="slidenum">
              <a:rPr lang="en-US" smtClean="0"/>
              <a:pPr/>
              <a:t>12</a:t>
            </a:fld>
            <a:endParaRPr lang="en-US" smtClean="0"/>
          </a:p>
        </p:txBody>
      </p:sp>
      <p:sp>
        <p:nvSpPr>
          <p:cNvPr id="17412" name="Rectangle 2"/>
          <p:cNvSpPr>
            <a:spLocks noGrp="1" noChangeArrowheads="1"/>
          </p:cNvSpPr>
          <p:nvPr>
            <p:ph type="title" idx="4294967295"/>
          </p:nvPr>
        </p:nvSpPr>
        <p:spPr/>
        <p:txBody>
          <a:bodyPr/>
          <a:lstStyle/>
          <a:p>
            <a:pPr eaLnBrk="1" hangingPunct="1"/>
            <a:r>
              <a:rPr lang="en-US" smtClean="0"/>
              <a:t>Renting vs. Buying</a:t>
            </a:r>
          </a:p>
        </p:txBody>
      </p:sp>
      <p:sp>
        <p:nvSpPr>
          <p:cNvPr id="17413" name="Rectangle 3"/>
          <p:cNvSpPr>
            <a:spLocks noGrp="1" noChangeArrowheads="1"/>
          </p:cNvSpPr>
          <p:nvPr>
            <p:ph type="body" idx="4294967295"/>
          </p:nvPr>
        </p:nvSpPr>
        <p:spPr>
          <a:xfrm>
            <a:off x="914400" y="1600200"/>
            <a:ext cx="7467600" cy="3886200"/>
          </a:xfrm>
        </p:spPr>
        <p:txBody>
          <a:bodyPr/>
          <a:lstStyle/>
          <a:p>
            <a:pPr eaLnBrk="1" hangingPunct="1"/>
            <a:r>
              <a:rPr lang="en-US" dirty="0" smtClean="0"/>
              <a:t>Who pays more: Renters or Owners?</a:t>
            </a:r>
          </a:p>
          <a:p>
            <a:pPr lvl="1" eaLnBrk="1" hangingPunct="1"/>
            <a:r>
              <a:rPr lang="en-US" dirty="0">
                <a:solidFill>
                  <a:srgbClr val="000000"/>
                </a:solidFill>
              </a:rPr>
              <a:t>Based on cash flow, renters appear to win</a:t>
            </a:r>
            <a:r>
              <a:rPr lang="en-US" dirty="0" smtClean="0">
                <a:solidFill>
                  <a:srgbClr val="000000"/>
                </a:solidFill>
              </a:rPr>
              <a:t>.</a:t>
            </a:r>
            <a:endParaRPr lang="en-US" dirty="0">
              <a:solidFill>
                <a:srgbClr val="000000"/>
              </a:solidFill>
            </a:endParaRPr>
          </a:p>
          <a:p>
            <a:pPr lvl="1" eaLnBrk="1" hangingPunct="1"/>
            <a:r>
              <a:rPr lang="en-US" dirty="0">
                <a:solidFill>
                  <a:srgbClr val="000000"/>
                </a:solidFill>
              </a:rPr>
              <a:t>After taxes and appreciation, owners usually win</a:t>
            </a:r>
            <a:r>
              <a:rPr lang="en-US" dirty="0" smtClean="0">
                <a:solidFill>
                  <a:srgbClr val="000000"/>
                </a:solidFill>
              </a:rPr>
              <a:t>.</a:t>
            </a:r>
            <a:endParaRPr lang="en-US" dirty="0" smtClean="0"/>
          </a:p>
          <a:p>
            <a:pPr eaLnBrk="1" hangingPunct="1"/>
            <a:r>
              <a:rPr lang="en-US" dirty="0" smtClean="0"/>
              <a:t>What does it cost to buy a home?</a:t>
            </a:r>
          </a:p>
          <a:p>
            <a:pPr lvl="1" eaLnBrk="1" hangingPunct="1"/>
            <a:r>
              <a:rPr lang="en-US" dirty="0"/>
              <a:t>Some basic calculations can help you decide.</a:t>
            </a:r>
          </a:p>
          <a:p>
            <a:pPr lvl="1" eaLnBrk="1" hangingPunct="1"/>
            <a:r>
              <a:rPr lang="en-US" dirty="0" smtClean="0"/>
              <a:t>Consider the tax consequences of buying your home.</a:t>
            </a:r>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animEffect transition="in" filter="wipe(left)">
                                      <p:cBhvr>
                                        <p:cTn id="7" dur="500"/>
                                        <p:tgtEl>
                                          <p:spTgt spid="174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3">
                                            <p:txEl>
                                              <p:pRg st="2" end="2"/>
                                            </p:txEl>
                                          </p:spTgt>
                                        </p:tgtEl>
                                        <p:attrNameLst>
                                          <p:attrName>style.visibility</p:attrName>
                                        </p:attrNameLst>
                                      </p:cBhvr>
                                      <p:to>
                                        <p:strVal val="visible"/>
                                      </p:to>
                                    </p:set>
                                    <p:animEffect transition="in" filter="wipe(left)">
                                      <p:cBhvr>
                                        <p:cTn id="12" dur="500"/>
                                        <p:tgtEl>
                                          <p:spTgt spid="174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3">
                                            <p:txEl>
                                              <p:pRg st="3" end="3"/>
                                            </p:txEl>
                                          </p:spTgt>
                                        </p:tgtEl>
                                        <p:attrNameLst>
                                          <p:attrName>style.visibility</p:attrName>
                                        </p:attrNameLst>
                                      </p:cBhvr>
                                      <p:to>
                                        <p:strVal val="visible"/>
                                      </p:to>
                                    </p:set>
                                    <p:animEffect transition="in" filter="wipe(left)">
                                      <p:cBhvr>
                                        <p:cTn id="17" dur="500"/>
                                        <p:tgtEl>
                                          <p:spTgt spid="174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413">
                                            <p:txEl>
                                              <p:pRg st="4" end="4"/>
                                            </p:txEl>
                                          </p:spTgt>
                                        </p:tgtEl>
                                        <p:attrNameLst>
                                          <p:attrName>style.visibility</p:attrName>
                                        </p:attrNameLst>
                                      </p:cBhvr>
                                      <p:to>
                                        <p:strVal val="visible"/>
                                      </p:to>
                                    </p:set>
                                    <p:animEffect transition="in" filter="wipe(left)">
                                      <p:cBhvr>
                                        <p:cTn id="22" dur="500"/>
                                        <p:tgtEl>
                                          <p:spTgt spid="174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413">
                                            <p:txEl>
                                              <p:pRg st="5" end="5"/>
                                            </p:txEl>
                                          </p:spTgt>
                                        </p:tgtEl>
                                        <p:attrNameLst>
                                          <p:attrName>style.visibility</p:attrName>
                                        </p:attrNameLst>
                                      </p:cBhvr>
                                      <p:to>
                                        <p:strVal val="visible"/>
                                      </p:to>
                                    </p:set>
                                    <p:animEffect transition="in" filter="wipe(left)">
                                      <p:cBhvr>
                                        <p:cTn id="27" dur="500"/>
                                        <p:tgtEl>
                                          <p:spTgt spid="174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3" name="Slide Number Placeholder 2"/>
          <p:cNvSpPr>
            <a:spLocks noGrp="1"/>
          </p:cNvSpPr>
          <p:nvPr>
            <p:ph type="sldNum" sz="quarter" idx="12"/>
          </p:nvPr>
        </p:nvSpPr>
        <p:spPr/>
        <p:txBody>
          <a:bodyPr/>
          <a:lstStyle/>
          <a:p>
            <a:pPr>
              <a:defRPr/>
            </a:pPr>
            <a:fld id="{7CC77802-4F91-465B-A261-E94AE7B45D8E}" type="slidenum">
              <a:rPr lang="en-US" smtClean="0"/>
              <a:pPr>
                <a:defRPr/>
              </a:pPr>
              <a:t>13</a:t>
            </a:fld>
            <a:endParaRPr lang="en-US"/>
          </a:p>
        </p:txBody>
      </p:sp>
      <p:grpSp>
        <p:nvGrpSpPr>
          <p:cNvPr id="10" name="Group 9"/>
          <p:cNvGrpSpPr/>
          <p:nvPr/>
        </p:nvGrpSpPr>
        <p:grpSpPr>
          <a:xfrm>
            <a:off x="1807191" y="237913"/>
            <a:ext cx="5732770" cy="6239087"/>
            <a:chOff x="1807191" y="0"/>
            <a:chExt cx="5732770" cy="623908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487" y="0"/>
              <a:ext cx="5638800" cy="1638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191" y="1642849"/>
              <a:ext cx="5715000" cy="1514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191" y="3157324"/>
              <a:ext cx="5724525" cy="1524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716" y="4681324"/>
              <a:ext cx="5715000" cy="381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314" y="5067512"/>
              <a:ext cx="5724525" cy="381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4486" y="5448512"/>
              <a:ext cx="5705475" cy="790575"/>
            </a:xfrm>
            <a:prstGeom prst="rect">
              <a:avLst/>
            </a:prstGeom>
          </p:spPr>
        </p:pic>
      </p:grpSp>
    </p:spTree>
    <p:extLst>
      <p:ext uri="{BB962C8B-B14F-4D97-AF65-F5344CB8AC3E}">
        <p14:creationId xmlns:p14="http://schemas.microsoft.com/office/powerpoint/2010/main" val="360296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9459" name="Slide Number Placeholder 3"/>
          <p:cNvSpPr>
            <a:spLocks noGrp="1"/>
          </p:cNvSpPr>
          <p:nvPr>
            <p:ph type="sldNum" sz="quarter" idx="12"/>
          </p:nvPr>
        </p:nvSpPr>
        <p:spPr>
          <a:noFill/>
          <a:ln>
            <a:miter lim="800000"/>
            <a:headEnd/>
            <a:tailEnd/>
          </a:ln>
        </p:spPr>
        <p:txBody>
          <a:bodyPr/>
          <a:lstStyle/>
          <a:p>
            <a:fld id="{AA95E57B-D909-41C3-96A3-37BBFF2DDAFA}" type="slidenum">
              <a:rPr lang="en-US" smtClean="0"/>
              <a:pPr/>
              <a:t>14</a:t>
            </a:fld>
            <a:endParaRPr lang="en-US" smtClean="0"/>
          </a:p>
        </p:txBody>
      </p:sp>
      <p:sp>
        <p:nvSpPr>
          <p:cNvPr id="19460" name="Title 1"/>
          <p:cNvSpPr>
            <a:spLocks noGrp="1"/>
          </p:cNvSpPr>
          <p:nvPr>
            <p:ph type="title" idx="4294967295"/>
          </p:nvPr>
        </p:nvSpPr>
        <p:spPr/>
        <p:txBody>
          <a:bodyPr/>
          <a:lstStyle/>
          <a:p>
            <a:pPr eaLnBrk="1" hangingPunct="1"/>
            <a:r>
              <a:rPr lang="en-US" smtClean="0"/>
              <a:t>Concept Check 9.1</a:t>
            </a:r>
          </a:p>
        </p:txBody>
      </p:sp>
      <p:sp>
        <p:nvSpPr>
          <p:cNvPr id="19461" name="Content Placeholder 2"/>
          <p:cNvSpPr>
            <a:spLocks noGrp="1"/>
          </p:cNvSpPr>
          <p:nvPr>
            <p:ph idx="4294967295"/>
          </p:nvPr>
        </p:nvSpPr>
        <p:spPr>
          <a:xfrm>
            <a:off x="914400" y="1752600"/>
            <a:ext cx="7467600" cy="3886200"/>
          </a:xfrm>
        </p:spPr>
        <p:txBody>
          <a:bodyPr/>
          <a:lstStyle/>
          <a:p>
            <a:pPr eaLnBrk="1" hangingPunct="1"/>
            <a:r>
              <a:rPr lang="en-US" dirty="0" smtClean="0"/>
              <a:t>Explain the purpose and value of a lease for both the renter and the landlord.</a:t>
            </a:r>
          </a:p>
          <a:p>
            <a:pPr eaLnBrk="1" hangingPunct="1"/>
            <a:endParaRPr lang="en-US" dirty="0" smtClean="0"/>
          </a:p>
          <a:p>
            <a:pPr eaLnBrk="1" hangingPunct="1"/>
            <a:r>
              <a:rPr lang="en-US" dirty="0" smtClean="0"/>
              <a:t>Distinguish between periodic tenancy and tenancy for a specific time when renting housing.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0483" name="Slide Number Placeholder 3"/>
          <p:cNvSpPr>
            <a:spLocks noGrp="1"/>
          </p:cNvSpPr>
          <p:nvPr>
            <p:ph type="sldNum" sz="quarter" idx="12"/>
          </p:nvPr>
        </p:nvSpPr>
        <p:spPr>
          <a:noFill/>
          <a:ln>
            <a:miter lim="800000"/>
            <a:headEnd/>
            <a:tailEnd/>
          </a:ln>
        </p:spPr>
        <p:txBody>
          <a:bodyPr/>
          <a:lstStyle/>
          <a:p>
            <a:fld id="{062B331F-CF5B-4106-89D6-B512361FC97C}" type="slidenum">
              <a:rPr lang="en-US" smtClean="0"/>
              <a:pPr/>
              <a:t>15</a:t>
            </a:fld>
            <a:endParaRPr lang="en-US" smtClean="0"/>
          </a:p>
        </p:txBody>
      </p:sp>
      <p:sp>
        <p:nvSpPr>
          <p:cNvPr id="20484" name="Title 1"/>
          <p:cNvSpPr>
            <a:spLocks noGrp="1"/>
          </p:cNvSpPr>
          <p:nvPr>
            <p:ph type="title" idx="4294967295"/>
          </p:nvPr>
        </p:nvSpPr>
        <p:spPr/>
        <p:txBody>
          <a:bodyPr/>
          <a:lstStyle/>
          <a:p>
            <a:pPr eaLnBrk="1" hangingPunct="1"/>
            <a:r>
              <a:rPr lang="en-US" smtClean="0"/>
              <a:t>Concept Check 9.1</a:t>
            </a:r>
          </a:p>
        </p:txBody>
      </p:sp>
      <p:sp>
        <p:nvSpPr>
          <p:cNvPr id="20485" name="Content Placeholder 2"/>
          <p:cNvSpPr>
            <a:spLocks noGrp="1"/>
          </p:cNvSpPr>
          <p:nvPr>
            <p:ph idx="4294967295"/>
          </p:nvPr>
        </p:nvSpPr>
        <p:spPr>
          <a:xfrm>
            <a:off x="914400" y="1828800"/>
            <a:ext cx="7467600" cy="3886200"/>
          </a:xfrm>
        </p:spPr>
        <p:txBody>
          <a:bodyPr/>
          <a:lstStyle/>
          <a:p>
            <a:pPr eaLnBrk="1" hangingPunct="1"/>
            <a:r>
              <a:rPr lang="en-US" dirty="0" smtClean="0"/>
              <a:t>Identify three ways that home buyers can save on their income taxes.</a:t>
            </a:r>
          </a:p>
          <a:p>
            <a:pPr eaLnBrk="1" hangingPunct="1"/>
            <a:endParaRPr lang="en-US" dirty="0" smtClean="0"/>
          </a:p>
          <a:p>
            <a:pPr eaLnBrk="1" hangingPunct="1"/>
            <a:r>
              <a:rPr lang="en-US" dirty="0" smtClean="0"/>
              <a:t>Illustrate how housing buyers can pay less than renters when taxes and appreciation of housing values are considered.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1507" name="Slide Number Placeholder 3"/>
          <p:cNvSpPr>
            <a:spLocks noGrp="1"/>
          </p:cNvSpPr>
          <p:nvPr>
            <p:ph type="sldNum" sz="quarter" idx="12"/>
          </p:nvPr>
        </p:nvSpPr>
        <p:spPr>
          <a:noFill/>
          <a:ln>
            <a:miter lim="800000"/>
            <a:headEnd/>
            <a:tailEnd/>
          </a:ln>
        </p:spPr>
        <p:txBody>
          <a:bodyPr/>
          <a:lstStyle/>
          <a:p>
            <a:fld id="{748C84F2-A087-48F4-9DBA-E1124F8FD2CD}" type="slidenum">
              <a:rPr lang="en-US" smtClean="0"/>
              <a:pPr/>
              <a:t>16</a:t>
            </a:fld>
            <a:endParaRPr lang="en-US" smtClean="0"/>
          </a:p>
        </p:txBody>
      </p:sp>
      <p:sp>
        <p:nvSpPr>
          <p:cNvPr id="21508" name="Rectangle 4"/>
          <p:cNvSpPr>
            <a:spLocks noGrp="1" noChangeArrowheads="1"/>
          </p:cNvSpPr>
          <p:nvPr>
            <p:ph type="title" idx="4294967295"/>
          </p:nvPr>
        </p:nvSpPr>
        <p:spPr/>
        <p:txBody>
          <a:bodyPr/>
          <a:lstStyle/>
          <a:p>
            <a:pPr eaLnBrk="1" hangingPunct="1"/>
            <a:r>
              <a:rPr lang="en-US" smtClean="0"/>
              <a:t>Learning Objective #2</a:t>
            </a:r>
          </a:p>
        </p:txBody>
      </p:sp>
      <p:sp>
        <p:nvSpPr>
          <p:cNvPr id="21509" name="Rectangle 5"/>
          <p:cNvSpPr>
            <a:spLocks noGrp="1" noChangeArrowheads="1"/>
          </p:cNvSpPr>
          <p:nvPr>
            <p:ph type="body" idx="4294967295"/>
          </p:nvPr>
        </p:nvSpPr>
        <p:spPr>
          <a:xfrm>
            <a:off x="838200" y="1676400"/>
            <a:ext cx="7467600" cy="4114800"/>
          </a:xfrm>
        </p:spPr>
        <p:txBody>
          <a:bodyPr/>
          <a:lstStyle/>
          <a:p>
            <a:pPr marL="609600" indent="-609600" eaLnBrk="1" hangingPunct="1">
              <a:buFontTx/>
              <a:buNone/>
            </a:pPr>
            <a:endParaRPr lang="en-US" smtClean="0"/>
          </a:p>
          <a:p>
            <a:pPr marL="609600" indent="-609600" eaLnBrk="1" hangingPunct="1">
              <a:buFontTx/>
              <a:buNone/>
            </a:pPr>
            <a:endParaRPr lang="en-US" b="1" smtClean="0"/>
          </a:p>
          <a:p>
            <a:pPr marL="609600" indent="-609600" eaLnBrk="1" hangingPunct="1">
              <a:buFontTx/>
              <a:buNone/>
            </a:pPr>
            <a:r>
              <a:rPr lang="en-US" b="1" smtClean="0"/>
              <a:t>	Explain</a:t>
            </a:r>
            <a:r>
              <a:rPr lang="en-US" smtClean="0"/>
              <a:t> the up-front and monthly costs of buying a home.</a:t>
            </a:r>
          </a:p>
          <a:p>
            <a:pPr marL="609600" indent="-609600"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2531" name="Slide Number Placeholder 3"/>
          <p:cNvSpPr>
            <a:spLocks noGrp="1"/>
          </p:cNvSpPr>
          <p:nvPr>
            <p:ph type="sldNum" sz="quarter" idx="12"/>
          </p:nvPr>
        </p:nvSpPr>
        <p:spPr>
          <a:noFill/>
          <a:ln>
            <a:miter lim="800000"/>
            <a:headEnd/>
            <a:tailEnd/>
          </a:ln>
        </p:spPr>
        <p:txBody>
          <a:bodyPr/>
          <a:lstStyle/>
          <a:p>
            <a:fld id="{26118628-D7BB-4F20-9847-66C0C0545048}" type="slidenum">
              <a:rPr lang="en-US" smtClean="0"/>
              <a:pPr/>
              <a:t>17</a:t>
            </a:fld>
            <a:endParaRPr lang="en-US" smtClean="0"/>
          </a:p>
        </p:txBody>
      </p:sp>
      <p:sp>
        <p:nvSpPr>
          <p:cNvPr id="22532" name="Rectangle 4"/>
          <p:cNvSpPr>
            <a:spLocks noGrp="1" noChangeArrowheads="1"/>
          </p:cNvSpPr>
          <p:nvPr>
            <p:ph type="title" idx="4294967295"/>
          </p:nvPr>
        </p:nvSpPr>
        <p:spPr/>
        <p:txBody>
          <a:bodyPr/>
          <a:lstStyle/>
          <a:p>
            <a:pPr eaLnBrk="1" hangingPunct="1"/>
            <a:r>
              <a:rPr lang="en-US" smtClean="0"/>
              <a:t>Up-Front Costs</a:t>
            </a:r>
          </a:p>
        </p:txBody>
      </p:sp>
      <p:sp>
        <p:nvSpPr>
          <p:cNvPr id="22533" name="Rectangle 5"/>
          <p:cNvSpPr>
            <a:spLocks noGrp="1" noChangeArrowheads="1"/>
          </p:cNvSpPr>
          <p:nvPr>
            <p:ph type="body" idx="4294967295"/>
          </p:nvPr>
        </p:nvSpPr>
        <p:spPr>
          <a:xfrm>
            <a:off x="914400" y="1828800"/>
            <a:ext cx="7391400" cy="3886200"/>
          </a:xfrm>
        </p:spPr>
        <p:txBody>
          <a:bodyPr/>
          <a:lstStyle/>
          <a:p>
            <a:pPr eaLnBrk="1" hangingPunct="1"/>
            <a:r>
              <a:rPr lang="en-US" dirty="0" smtClean="0"/>
              <a:t>Most up-front costs are due at the closing.</a:t>
            </a:r>
            <a:endParaRPr lang="en-US" b="1" dirty="0" smtClean="0"/>
          </a:p>
          <a:p>
            <a:pPr lvl="1" eaLnBrk="1" hangingPunct="1"/>
            <a:r>
              <a:rPr lang="en-US" b="1" dirty="0" smtClean="0"/>
              <a:t>Closing costs</a:t>
            </a:r>
          </a:p>
          <a:p>
            <a:pPr lvl="1" eaLnBrk="1" hangingPunct="1"/>
            <a:endParaRPr lang="en-US" b="1" dirty="0" smtClean="0"/>
          </a:p>
          <a:p>
            <a:pPr eaLnBrk="1" hangingPunct="1"/>
            <a:r>
              <a:rPr lang="en-US" b="1" dirty="0" smtClean="0"/>
              <a:t>Down Payment</a:t>
            </a:r>
            <a:r>
              <a:rPr lang="en-US" dirty="0" smtClean="0"/>
              <a:t>: Portion of the purchase price that is not borrowed.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3555" name="Slide Number Placeholder 3"/>
          <p:cNvSpPr>
            <a:spLocks noGrp="1"/>
          </p:cNvSpPr>
          <p:nvPr>
            <p:ph type="sldNum" sz="quarter" idx="12"/>
          </p:nvPr>
        </p:nvSpPr>
        <p:spPr>
          <a:noFill/>
          <a:ln>
            <a:miter lim="800000"/>
            <a:headEnd/>
            <a:tailEnd/>
          </a:ln>
        </p:spPr>
        <p:txBody>
          <a:bodyPr/>
          <a:lstStyle/>
          <a:p>
            <a:fld id="{39145EB3-A17B-4088-91B5-C6F634D11284}" type="slidenum">
              <a:rPr lang="en-US" smtClean="0"/>
              <a:pPr/>
              <a:t>18</a:t>
            </a:fld>
            <a:endParaRPr lang="en-US" smtClean="0"/>
          </a:p>
        </p:txBody>
      </p:sp>
      <p:sp>
        <p:nvSpPr>
          <p:cNvPr id="23556" name="Rectangle 4"/>
          <p:cNvSpPr>
            <a:spLocks noGrp="1" noChangeArrowheads="1"/>
          </p:cNvSpPr>
          <p:nvPr>
            <p:ph type="title" idx="4294967295"/>
          </p:nvPr>
        </p:nvSpPr>
        <p:spPr/>
        <p:txBody>
          <a:bodyPr/>
          <a:lstStyle/>
          <a:p>
            <a:pPr eaLnBrk="1" hangingPunct="1"/>
            <a:r>
              <a:rPr lang="en-US" smtClean="0"/>
              <a:t>Up-Front Costs</a:t>
            </a:r>
          </a:p>
        </p:txBody>
      </p:sp>
      <p:sp>
        <p:nvSpPr>
          <p:cNvPr id="23557" name="Rectangle 5"/>
          <p:cNvSpPr>
            <a:spLocks noGrp="1" noChangeArrowheads="1"/>
          </p:cNvSpPr>
          <p:nvPr>
            <p:ph type="body" idx="4294967295"/>
          </p:nvPr>
        </p:nvSpPr>
        <p:spPr>
          <a:xfrm>
            <a:off x="914400" y="1676400"/>
            <a:ext cx="7467600" cy="4114800"/>
          </a:xfrm>
        </p:spPr>
        <p:txBody>
          <a:bodyPr/>
          <a:lstStyle/>
          <a:p>
            <a:pPr eaLnBrk="1" hangingPunct="1">
              <a:lnSpc>
                <a:spcPct val="90000"/>
              </a:lnSpc>
            </a:pPr>
            <a:r>
              <a:rPr lang="en-US" b="1" dirty="0" smtClean="0"/>
              <a:t>Point</a:t>
            </a:r>
            <a:r>
              <a:rPr lang="en-US" dirty="0" smtClean="0"/>
              <a:t> (or Interest Point): Fee equal to 1 percent of the total mortgage loan amount.</a:t>
            </a:r>
          </a:p>
          <a:p>
            <a:pPr eaLnBrk="1" hangingPunct="1">
              <a:lnSpc>
                <a:spcPct val="90000"/>
              </a:lnSpc>
            </a:pPr>
            <a:r>
              <a:rPr lang="en-US" dirty="0" smtClean="0"/>
              <a:t>Attorney fees</a:t>
            </a:r>
          </a:p>
          <a:p>
            <a:pPr eaLnBrk="1" hangingPunct="1">
              <a:lnSpc>
                <a:spcPct val="90000"/>
              </a:lnSpc>
            </a:pPr>
            <a:r>
              <a:rPr lang="en-US" dirty="0" smtClean="0"/>
              <a:t>Title transfer, search, and insurance</a:t>
            </a:r>
          </a:p>
          <a:p>
            <a:pPr eaLnBrk="1" hangingPunct="1">
              <a:lnSpc>
                <a:spcPct val="90000"/>
              </a:lnSpc>
            </a:pPr>
            <a:r>
              <a:rPr lang="en-US" dirty="0" smtClean="0"/>
              <a:t>Miscellaneous fees: </a:t>
            </a:r>
            <a:r>
              <a:rPr lang="en-US" b="1" dirty="0" smtClean="0"/>
              <a:t>Home inspection</a:t>
            </a:r>
            <a:r>
              <a:rPr lang="en-US" dirty="0" smtClean="0"/>
              <a:t>, </a:t>
            </a:r>
            <a:r>
              <a:rPr lang="en-US" b="1" dirty="0" smtClean="0"/>
              <a:t>appraisal fee</a:t>
            </a:r>
            <a:r>
              <a:rPr lang="en-US" dirty="0" smtClean="0"/>
              <a:t>, etc.</a:t>
            </a: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CC77802-4F91-465B-A261-E94AE7B45D8E}" type="slidenum">
              <a:rPr lang="en-US" smtClean="0"/>
              <a:pPr>
                <a:defRPr/>
              </a:pPr>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4" y="1371600"/>
            <a:ext cx="9101610" cy="4114800"/>
          </a:xfrm>
          <a:prstGeom prst="rect">
            <a:avLst/>
          </a:prstGeom>
        </p:spPr>
      </p:pic>
    </p:spTree>
    <p:extLst>
      <p:ext uri="{BB962C8B-B14F-4D97-AF65-F5344CB8AC3E}">
        <p14:creationId xmlns:p14="http://schemas.microsoft.com/office/powerpoint/2010/main" val="3563602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147" name="Slide Number Placeholder 3"/>
          <p:cNvSpPr>
            <a:spLocks noGrp="1"/>
          </p:cNvSpPr>
          <p:nvPr>
            <p:ph type="sldNum" sz="quarter" idx="12"/>
          </p:nvPr>
        </p:nvSpPr>
        <p:spPr>
          <a:noFill/>
          <a:ln>
            <a:miter lim="800000"/>
            <a:headEnd/>
            <a:tailEnd/>
          </a:ln>
        </p:spPr>
        <p:txBody>
          <a:bodyPr/>
          <a:lstStyle/>
          <a:p>
            <a:fld id="{4B2C441D-9A67-459D-8909-13837F0D808F}" type="slidenum">
              <a:rPr lang="en-US" smtClean="0"/>
              <a:pPr/>
              <a:t>2</a:t>
            </a:fld>
            <a:endParaRPr lang="en-US" smtClean="0"/>
          </a:p>
        </p:txBody>
      </p:sp>
      <p:sp>
        <p:nvSpPr>
          <p:cNvPr id="6148" name="Rectangle 4"/>
          <p:cNvSpPr>
            <a:spLocks noGrp="1" noChangeArrowheads="1"/>
          </p:cNvSpPr>
          <p:nvPr>
            <p:ph type="title" idx="4294967295"/>
          </p:nvPr>
        </p:nvSpPr>
        <p:spPr/>
        <p:txBody>
          <a:bodyPr/>
          <a:lstStyle/>
          <a:p>
            <a:pPr eaLnBrk="1" hangingPunct="1"/>
            <a:r>
              <a:rPr lang="en-US" smtClean="0"/>
              <a:t>Introduction</a:t>
            </a:r>
          </a:p>
        </p:txBody>
      </p:sp>
      <p:sp>
        <p:nvSpPr>
          <p:cNvPr id="6149" name="Rectangle 5"/>
          <p:cNvSpPr>
            <a:spLocks noGrp="1" noChangeArrowheads="1"/>
          </p:cNvSpPr>
          <p:nvPr>
            <p:ph type="body" idx="4294967295"/>
          </p:nvPr>
        </p:nvSpPr>
        <p:spPr>
          <a:xfrm>
            <a:off x="838200" y="1752600"/>
            <a:ext cx="7848600" cy="4343400"/>
          </a:xfrm>
        </p:spPr>
        <p:txBody>
          <a:bodyPr/>
          <a:lstStyle/>
          <a:p>
            <a:pPr eaLnBrk="1" hangingPunct="1"/>
            <a:r>
              <a:rPr lang="en-US" b="1" dirty="0" smtClean="0"/>
              <a:t>Mortgage Loan</a:t>
            </a:r>
            <a:r>
              <a:rPr lang="en-US" dirty="0" smtClean="0"/>
              <a:t>: Loan to purchase real estate in which the property itself serves as collateral.</a:t>
            </a:r>
          </a:p>
          <a:p>
            <a:pPr eaLnBrk="1" hangingPunct="1"/>
            <a:endParaRPr lang="en-US" dirty="0" smtClean="0"/>
          </a:p>
          <a:p>
            <a:pPr eaLnBrk="1" hangingPunct="1"/>
            <a:r>
              <a:rPr lang="en-US" dirty="0" smtClean="0"/>
              <a:t>Complicated and misunderstood mortgages were a contributor to the foreclosure crisis in 2008-10.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9">
                                            <p:txEl>
                                              <p:pRg st="2" end="2"/>
                                            </p:txEl>
                                          </p:spTgt>
                                        </p:tgtEl>
                                        <p:attrNameLst>
                                          <p:attrName>style.visibility</p:attrName>
                                        </p:attrNameLst>
                                      </p:cBhvr>
                                      <p:to>
                                        <p:strVal val="visible"/>
                                      </p:to>
                                    </p:set>
                                    <p:animEffect transition="in" filter="wipe(left)">
                                      <p:cBhvr>
                                        <p:cTn id="7"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4579" name="Slide Number Placeholder 3"/>
          <p:cNvSpPr>
            <a:spLocks noGrp="1"/>
          </p:cNvSpPr>
          <p:nvPr>
            <p:ph type="sldNum" sz="quarter" idx="12"/>
          </p:nvPr>
        </p:nvSpPr>
        <p:spPr>
          <a:noFill/>
          <a:ln>
            <a:miter lim="800000"/>
            <a:headEnd/>
            <a:tailEnd/>
          </a:ln>
        </p:spPr>
        <p:txBody>
          <a:bodyPr/>
          <a:lstStyle/>
          <a:p>
            <a:fld id="{D0F3D814-3434-4C2C-9A31-8A604D40D4DA}" type="slidenum">
              <a:rPr lang="en-US" smtClean="0"/>
              <a:pPr/>
              <a:t>20</a:t>
            </a:fld>
            <a:endParaRPr lang="en-US" smtClean="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5945"/>
            <a:ext cx="6858000" cy="663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5603" name="Slide Number Placeholder 3"/>
          <p:cNvSpPr>
            <a:spLocks noGrp="1"/>
          </p:cNvSpPr>
          <p:nvPr>
            <p:ph type="sldNum" sz="quarter" idx="12"/>
          </p:nvPr>
        </p:nvSpPr>
        <p:spPr>
          <a:noFill/>
          <a:ln>
            <a:miter lim="800000"/>
            <a:headEnd/>
            <a:tailEnd/>
          </a:ln>
        </p:spPr>
        <p:txBody>
          <a:bodyPr/>
          <a:lstStyle/>
          <a:p>
            <a:fld id="{F1686C70-A837-42B1-BA82-5B7EC2F1A07B}" type="slidenum">
              <a:rPr lang="en-US" smtClean="0"/>
              <a:pPr/>
              <a:t>21</a:t>
            </a:fld>
            <a:endParaRPr lang="en-US" smtClean="0"/>
          </a:p>
        </p:txBody>
      </p:sp>
      <p:sp>
        <p:nvSpPr>
          <p:cNvPr id="25604" name="Rectangle 4"/>
          <p:cNvSpPr>
            <a:spLocks noGrp="1" noChangeArrowheads="1"/>
          </p:cNvSpPr>
          <p:nvPr>
            <p:ph type="title" idx="4294967295"/>
          </p:nvPr>
        </p:nvSpPr>
        <p:spPr/>
        <p:txBody>
          <a:bodyPr/>
          <a:lstStyle/>
          <a:p>
            <a:pPr eaLnBrk="1" hangingPunct="1"/>
            <a:r>
              <a:rPr lang="en-US" smtClean="0"/>
              <a:t>Monthly Costs</a:t>
            </a:r>
          </a:p>
        </p:txBody>
      </p:sp>
      <p:sp>
        <p:nvSpPr>
          <p:cNvPr id="25605" name="Rectangle 5"/>
          <p:cNvSpPr>
            <a:spLocks noGrp="1" noChangeArrowheads="1"/>
          </p:cNvSpPr>
          <p:nvPr>
            <p:ph type="body" idx="4294967295"/>
          </p:nvPr>
        </p:nvSpPr>
        <p:spPr>
          <a:xfrm>
            <a:off x="838200" y="1676400"/>
            <a:ext cx="7391400" cy="4114800"/>
          </a:xfrm>
        </p:spPr>
        <p:txBody>
          <a:bodyPr/>
          <a:lstStyle/>
          <a:p>
            <a:pPr eaLnBrk="1" hangingPunct="1">
              <a:lnSpc>
                <a:spcPct val="90000"/>
              </a:lnSpc>
            </a:pPr>
            <a:r>
              <a:rPr lang="en-US" dirty="0" smtClean="0"/>
              <a:t>Monthly costs include both principal and interest.</a:t>
            </a:r>
          </a:p>
          <a:p>
            <a:pPr eaLnBrk="1" hangingPunct="1">
              <a:lnSpc>
                <a:spcPct val="90000"/>
              </a:lnSpc>
            </a:pPr>
            <a:r>
              <a:rPr lang="en-US" dirty="0" smtClean="0"/>
              <a:t>Mortgage principal and interest are part of </a:t>
            </a:r>
            <a:r>
              <a:rPr lang="en-US" b="1" dirty="0" smtClean="0"/>
              <a:t>PITI</a:t>
            </a:r>
            <a:r>
              <a:rPr lang="en-US" dirty="0" smtClean="0"/>
              <a:t>—</a:t>
            </a:r>
          </a:p>
          <a:p>
            <a:pPr lvl="1" eaLnBrk="1" hangingPunct="1">
              <a:lnSpc>
                <a:spcPct val="90000"/>
              </a:lnSpc>
            </a:pPr>
            <a:r>
              <a:rPr lang="en-US" sz="3100" b="1" dirty="0" smtClean="0"/>
              <a:t>Principal</a:t>
            </a:r>
          </a:p>
          <a:p>
            <a:pPr lvl="1" eaLnBrk="1" hangingPunct="1">
              <a:lnSpc>
                <a:spcPct val="90000"/>
              </a:lnSpc>
            </a:pPr>
            <a:r>
              <a:rPr lang="en-US" sz="3100" b="1" dirty="0" smtClean="0"/>
              <a:t>Interest</a:t>
            </a:r>
          </a:p>
          <a:p>
            <a:pPr lvl="1" eaLnBrk="1" hangingPunct="1">
              <a:lnSpc>
                <a:spcPct val="90000"/>
              </a:lnSpc>
            </a:pPr>
            <a:r>
              <a:rPr lang="en-US" sz="3100" b="1" dirty="0" smtClean="0"/>
              <a:t>Taxes</a:t>
            </a:r>
          </a:p>
          <a:p>
            <a:pPr lvl="1" eaLnBrk="1" hangingPunct="1">
              <a:lnSpc>
                <a:spcPct val="90000"/>
              </a:lnSpc>
            </a:pPr>
            <a:r>
              <a:rPr lang="en-US" sz="3100" b="1" dirty="0" smtClean="0"/>
              <a:t>Insurance</a:t>
            </a:r>
            <a:r>
              <a:rPr lang="en-US" b="1" dirty="0" smtClean="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6627" name="Slide Number Placeholder 3"/>
          <p:cNvSpPr>
            <a:spLocks noGrp="1"/>
          </p:cNvSpPr>
          <p:nvPr>
            <p:ph type="sldNum" sz="quarter" idx="12"/>
          </p:nvPr>
        </p:nvSpPr>
        <p:spPr>
          <a:noFill/>
          <a:ln>
            <a:miter lim="800000"/>
            <a:headEnd/>
            <a:tailEnd/>
          </a:ln>
        </p:spPr>
        <p:txBody>
          <a:bodyPr/>
          <a:lstStyle/>
          <a:p>
            <a:fld id="{1FCEF878-0B66-446E-A911-340A4BD0B3AC}" type="slidenum">
              <a:rPr lang="en-US" smtClean="0"/>
              <a:pPr/>
              <a:t>22</a:t>
            </a:fld>
            <a:endParaRPr lang="en-US" smtClean="0"/>
          </a:p>
        </p:txBody>
      </p:sp>
      <p:sp>
        <p:nvSpPr>
          <p:cNvPr id="26628" name="Rectangle 4"/>
          <p:cNvSpPr>
            <a:spLocks noGrp="1" noChangeArrowheads="1"/>
          </p:cNvSpPr>
          <p:nvPr>
            <p:ph type="title" idx="4294967295"/>
          </p:nvPr>
        </p:nvSpPr>
        <p:spPr/>
        <p:txBody>
          <a:bodyPr/>
          <a:lstStyle/>
          <a:p>
            <a:pPr eaLnBrk="1" hangingPunct="1"/>
            <a:r>
              <a:rPr lang="en-US" smtClean="0"/>
              <a:t>Monthly Costs</a:t>
            </a:r>
          </a:p>
        </p:txBody>
      </p:sp>
      <p:sp>
        <p:nvSpPr>
          <p:cNvPr id="26629" name="Rectangle 5"/>
          <p:cNvSpPr>
            <a:spLocks noGrp="1" noChangeArrowheads="1"/>
          </p:cNvSpPr>
          <p:nvPr>
            <p:ph type="body" idx="4294967295"/>
          </p:nvPr>
        </p:nvSpPr>
        <p:spPr>
          <a:xfrm>
            <a:off x="457200" y="1524000"/>
            <a:ext cx="8305800" cy="4114800"/>
          </a:xfrm>
        </p:spPr>
        <p:txBody>
          <a:bodyPr/>
          <a:lstStyle/>
          <a:p>
            <a:pPr eaLnBrk="1" hangingPunct="1"/>
            <a:r>
              <a:rPr lang="en-US" b="1" dirty="0" smtClean="0"/>
              <a:t>Mortgage Insurance</a:t>
            </a:r>
            <a:r>
              <a:rPr lang="en-US" dirty="0" smtClean="0"/>
              <a:t> may be needed if the </a:t>
            </a:r>
            <a:r>
              <a:rPr lang="en-US" b="1" dirty="0" smtClean="0"/>
              <a:t>Loan-to-Value</a:t>
            </a:r>
            <a:r>
              <a:rPr lang="en-US" dirty="0" smtClean="0"/>
              <a:t> (or LTV) </a:t>
            </a:r>
            <a:r>
              <a:rPr lang="en-US" b="1" dirty="0" smtClean="0"/>
              <a:t>Ratio</a:t>
            </a:r>
            <a:r>
              <a:rPr lang="en-US" dirty="0" smtClean="0"/>
              <a:t> is above 80 percent</a:t>
            </a:r>
            <a:endParaRPr lang="en-US" b="1" dirty="0" smtClean="0"/>
          </a:p>
          <a:p>
            <a:pPr lvl="1" eaLnBrk="1" hangingPunct="1"/>
            <a:r>
              <a:rPr lang="en-US" sz="3100" b="1" dirty="0" smtClean="0"/>
              <a:t>Private mortgage insurance</a:t>
            </a:r>
            <a:r>
              <a:rPr lang="en-US" sz="3100" dirty="0" smtClean="0"/>
              <a:t> (or PMI)</a:t>
            </a:r>
          </a:p>
          <a:p>
            <a:pPr lvl="1" eaLnBrk="1" hangingPunct="1"/>
            <a:r>
              <a:rPr lang="en-US" altLang="en-US" sz="3100" b="1" dirty="0"/>
              <a:t>Federal Housing Administration</a:t>
            </a:r>
            <a:r>
              <a:rPr lang="en-US" altLang="en-US" sz="3100" dirty="0"/>
              <a:t> (FHA)</a:t>
            </a:r>
          </a:p>
          <a:p>
            <a:pPr lvl="1" eaLnBrk="1" hangingPunct="1"/>
            <a:r>
              <a:rPr lang="en-US" altLang="en-US" sz="3100" b="1" dirty="0"/>
              <a:t>Department of Veterans Affairs</a:t>
            </a:r>
            <a:r>
              <a:rPr lang="en-US" altLang="en-US" sz="3100" dirty="0"/>
              <a:t> (VA)</a:t>
            </a:r>
          </a:p>
          <a:p>
            <a:pPr lvl="1" eaLnBrk="1" hangingPunct="1"/>
            <a:r>
              <a:rPr lang="en-US" altLang="en-US" sz="3100" dirty="0"/>
              <a:t>State/Local Mortgage Assistance Program</a:t>
            </a:r>
          </a:p>
          <a:p>
            <a:pPr eaLnBrk="1" hangingPunct="1"/>
            <a:r>
              <a:rPr lang="en-US" altLang="en-US" dirty="0"/>
              <a:t>Home warranty insurance</a:t>
            </a:r>
          </a:p>
          <a:p>
            <a:pPr eaLnBrk="1" hangingPunct="1"/>
            <a:endParaRPr lang="en-US" altLang="en-US" b="1" dirty="0"/>
          </a:p>
          <a:p>
            <a:pPr lvl="1" eaLnBrk="1" hangingPunct="1"/>
            <a:endParaRPr lang="en-US" sz="3100" dirty="0" smtClean="0"/>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8675" name="Slide Number Placeholder 3"/>
          <p:cNvSpPr>
            <a:spLocks noGrp="1"/>
          </p:cNvSpPr>
          <p:nvPr>
            <p:ph type="sldNum" sz="quarter" idx="12"/>
          </p:nvPr>
        </p:nvSpPr>
        <p:spPr>
          <a:noFill/>
          <a:ln>
            <a:miter lim="800000"/>
            <a:headEnd/>
            <a:tailEnd/>
          </a:ln>
        </p:spPr>
        <p:txBody>
          <a:bodyPr/>
          <a:lstStyle/>
          <a:p>
            <a:fld id="{FCD6C9C8-281A-49C9-A2FF-83668A03FEFC}" type="slidenum">
              <a:rPr lang="en-US" smtClean="0"/>
              <a:pPr/>
              <a:t>23</a:t>
            </a:fld>
            <a:endParaRPr lang="en-US" smtClean="0"/>
          </a:p>
        </p:txBody>
      </p:sp>
      <p:sp>
        <p:nvSpPr>
          <p:cNvPr id="28676" name="Rectangle 4"/>
          <p:cNvSpPr>
            <a:spLocks noGrp="1" noChangeArrowheads="1"/>
          </p:cNvSpPr>
          <p:nvPr>
            <p:ph type="title" idx="4294967295"/>
          </p:nvPr>
        </p:nvSpPr>
        <p:spPr/>
        <p:txBody>
          <a:bodyPr/>
          <a:lstStyle/>
          <a:p>
            <a:pPr eaLnBrk="1" hangingPunct="1"/>
            <a:r>
              <a:rPr lang="en-US" smtClean="0"/>
              <a:t>Misc. Fees</a:t>
            </a:r>
          </a:p>
        </p:txBody>
      </p:sp>
      <p:sp>
        <p:nvSpPr>
          <p:cNvPr id="28677" name="Rectangle 5"/>
          <p:cNvSpPr>
            <a:spLocks noGrp="1" noChangeArrowheads="1"/>
          </p:cNvSpPr>
          <p:nvPr>
            <p:ph type="body" idx="4294967295"/>
          </p:nvPr>
        </p:nvSpPr>
        <p:spPr>
          <a:xfrm>
            <a:off x="914400" y="1524000"/>
            <a:ext cx="7391400" cy="4114800"/>
          </a:xfrm>
        </p:spPr>
        <p:txBody>
          <a:bodyPr/>
          <a:lstStyle/>
          <a:p>
            <a:pPr eaLnBrk="1" hangingPunct="1"/>
            <a:r>
              <a:rPr lang="en-US" dirty="0" smtClean="0"/>
              <a:t>Some costs are paid both up-front and then monthly</a:t>
            </a:r>
            <a:endParaRPr lang="en-US" b="1" dirty="0" smtClean="0"/>
          </a:p>
          <a:p>
            <a:pPr lvl="1" eaLnBrk="1" hangingPunct="1"/>
            <a:r>
              <a:rPr lang="en-US" dirty="0" smtClean="0"/>
              <a:t>Taxes (T) and Insurance (I)</a:t>
            </a:r>
          </a:p>
          <a:p>
            <a:pPr lvl="1" eaLnBrk="1" hangingPunct="1"/>
            <a:r>
              <a:rPr lang="en-US" b="1" dirty="0" smtClean="0"/>
              <a:t>Escrow account</a:t>
            </a:r>
          </a:p>
          <a:p>
            <a:pPr eaLnBrk="1" hangingPunct="1"/>
            <a:r>
              <a:rPr lang="en-US" dirty="0" smtClean="0"/>
              <a:t>Real estate property taxes</a:t>
            </a:r>
          </a:p>
          <a:p>
            <a:pPr eaLnBrk="1" hangingPunct="1"/>
            <a:r>
              <a:rPr lang="en-US" dirty="0" smtClean="0"/>
              <a:t>Homeowner’s insurance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9699" name="Slide Number Placeholder 3"/>
          <p:cNvSpPr>
            <a:spLocks noGrp="1"/>
          </p:cNvSpPr>
          <p:nvPr>
            <p:ph type="sldNum" sz="quarter" idx="12"/>
          </p:nvPr>
        </p:nvSpPr>
        <p:spPr>
          <a:noFill/>
          <a:ln>
            <a:miter lim="800000"/>
            <a:headEnd/>
            <a:tailEnd/>
          </a:ln>
        </p:spPr>
        <p:txBody>
          <a:bodyPr/>
          <a:lstStyle/>
          <a:p>
            <a:fld id="{481075D3-265E-487F-8918-4F666FC78305}" type="slidenum">
              <a:rPr lang="en-US" smtClean="0"/>
              <a:pPr/>
              <a:t>24</a:t>
            </a:fld>
            <a:endParaRPr lang="en-US" smtClean="0"/>
          </a:p>
        </p:txBody>
      </p:sp>
      <p:sp>
        <p:nvSpPr>
          <p:cNvPr id="29700" name="Title 1"/>
          <p:cNvSpPr>
            <a:spLocks noGrp="1"/>
          </p:cNvSpPr>
          <p:nvPr>
            <p:ph type="title" idx="4294967295"/>
          </p:nvPr>
        </p:nvSpPr>
        <p:spPr/>
        <p:txBody>
          <a:bodyPr/>
          <a:lstStyle/>
          <a:p>
            <a:pPr eaLnBrk="1" hangingPunct="1"/>
            <a:r>
              <a:rPr lang="en-US" smtClean="0"/>
              <a:t>Concept Check 9.2</a:t>
            </a:r>
          </a:p>
        </p:txBody>
      </p:sp>
      <p:sp>
        <p:nvSpPr>
          <p:cNvPr id="29701" name="Content Placeholder 2"/>
          <p:cNvSpPr>
            <a:spLocks noGrp="1"/>
          </p:cNvSpPr>
          <p:nvPr>
            <p:ph idx="4294967295"/>
          </p:nvPr>
        </p:nvSpPr>
        <p:spPr>
          <a:xfrm>
            <a:off x="762000" y="1752600"/>
            <a:ext cx="7924800" cy="4343400"/>
          </a:xfrm>
        </p:spPr>
        <p:txBody>
          <a:bodyPr/>
          <a:lstStyle/>
          <a:p>
            <a:pPr eaLnBrk="1" hangingPunct="1"/>
            <a:r>
              <a:rPr lang="en-US" dirty="0" smtClean="0"/>
              <a:t>What is the standard down payment amount on a mortgage loan?</a:t>
            </a:r>
          </a:p>
          <a:p>
            <a:pPr eaLnBrk="1" hangingPunct="1"/>
            <a:r>
              <a:rPr lang="en-US" dirty="0" smtClean="0"/>
              <a:t>If you make a down payment that is lower than standard, identify the extra cost you will be required to pay.</a:t>
            </a:r>
          </a:p>
          <a:p>
            <a:pPr eaLnBrk="1" hangingPunct="1"/>
            <a:r>
              <a:rPr lang="en-US" dirty="0" smtClean="0"/>
              <a:t>Why do lenders use points in home loans, and who is responsible for paying points?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0723" name="Slide Number Placeholder 3"/>
          <p:cNvSpPr>
            <a:spLocks noGrp="1"/>
          </p:cNvSpPr>
          <p:nvPr>
            <p:ph type="sldNum" sz="quarter" idx="12"/>
          </p:nvPr>
        </p:nvSpPr>
        <p:spPr>
          <a:noFill/>
          <a:ln>
            <a:miter lim="800000"/>
            <a:headEnd/>
            <a:tailEnd/>
          </a:ln>
        </p:spPr>
        <p:txBody>
          <a:bodyPr/>
          <a:lstStyle/>
          <a:p>
            <a:fld id="{5E5EC58D-F891-44FF-B9A9-68A9B03E96F6}" type="slidenum">
              <a:rPr lang="en-US" smtClean="0"/>
              <a:pPr/>
              <a:t>25</a:t>
            </a:fld>
            <a:endParaRPr lang="en-US" smtClean="0"/>
          </a:p>
        </p:txBody>
      </p:sp>
      <p:sp>
        <p:nvSpPr>
          <p:cNvPr id="30724" name="Title 1"/>
          <p:cNvSpPr>
            <a:spLocks noGrp="1"/>
          </p:cNvSpPr>
          <p:nvPr>
            <p:ph type="title" idx="4294967295"/>
          </p:nvPr>
        </p:nvSpPr>
        <p:spPr/>
        <p:txBody>
          <a:bodyPr/>
          <a:lstStyle/>
          <a:p>
            <a:pPr eaLnBrk="1" hangingPunct="1"/>
            <a:r>
              <a:rPr lang="en-US" smtClean="0"/>
              <a:t>Concept Check 9.2</a:t>
            </a:r>
          </a:p>
        </p:txBody>
      </p:sp>
      <p:sp>
        <p:nvSpPr>
          <p:cNvPr id="30725" name="Content Placeholder 2"/>
          <p:cNvSpPr>
            <a:spLocks noGrp="1"/>
          </p:cNvSpPr>
          <p:nvPr>
            <p:ph idx="4294967295"/>
          </p:nvPr>
        </p:nvSpPr>
        <p:spPr>
          <a:xfrm>
            <a:off x="609600" y="1981200"/>
            <a:ext cx="8077200" cy="4114800"/>
          </a:xfrm>
        </p:spPr>
        <p:txBody>
          <a:bodyPr/>
          <a:lstStyle/>
          <a:p>
            <a:pPr eaLnBrk="1" hangingPunct="1"/>
            <a:r>
              <a:rPr lang="en-US" smtClean="0"/>
              <a:t>Explain why the down payment and mortgage principal and interest understate the actual up-front and monthly costs of home ownership.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1747" name="Slide Number Placeholder 3"/>
          <p:cNvSpPr>
            <a:spLocks noGrp="1"/>
          </p:cNvSpPr>
          <p:nvPr>
            <p:ph type="sldNum" sz="quarter" idx="12"/>
          </p:nvPr>
        </p:nvSpPr>
        <p:spPr>
          <a:noFill/>
          <a:ln>
            <a:miter lim="800000"/>
            <a:headEnd/>
            <a:tailEnd/>
          </a:ln>
        </p:spPr>
        <p:txBody>
          <a:bodyPr/>
          <a:lstStyle/>
          <a:p>
            <a:fld id="{0817686B-7976-455D-891E-9C2E2E7A5451}" type="slidenum">
              <a:rPr lang="en-US" smtClean="0"/>
              <a:pPr/>
              <a:t>26</a:t>
            </a:fld>
            <a:endParaRPr lang="en-US" smtClean="0"/>
          </a:p>
        </p:txBody>
      </p:sp>
      <p:sp>
        <p:nvSpPr>
          <p:cNvPr id="31748" name="Title 1"/>
          <p:cNvSpPr>
            <a:spLocks noGrp="1"/>
          </p:cNvSpPr>
          <p:nvPr>
            <p:ph type="title" idx="4294967295"/>
          </p:nvPr>
        </p:nvSpPr>
        <p:spPr/>
        <p:txBody>
          <a:bodyPr/>
          <a:lstStyle/>
          <a:p>
            <a:pPr eaLnBrk="1" hangingPunct="1"/>
            <a:r>
              <a:rPr lang="en-US" smtClean="0"/>
              <a:t>Concept Check 9.2</a:t>
            </a:r>
          </a:p>
        </p:txBody>
      </p:sp>
      <p:sp>
        <p:nvSpPr>
          <p:cNvPr id="31749" name="Content Placeholder 2"/>
          <p:cNvSpPr>
            <a:spLocks noGrp="1"/>
          </p:cNvSpPr>
          <p:nvPr>
            <p:ph idx="4294967295"/>
          </p:nvPr>
        </p:nvSpPr>
        <p:spPr>
          <a:xfrm>
            <a:off x="609600" y="1676400"/>
            <a:ext cx="8077200" cy="4114800"/>
          </a:xfrm>
        </p:spPr>
        <p:txBody>
          <a:bodyPr/>
          <a:lstStyle/>
          <a:p>
            <a:pPr eaLnBrk="1" hangingPunct="1"/>
            <a:endParaRPr lang="en-US" dirty="0" smtClean="0"/>
          </a:p>
          <a:p>
            <a:pPr eaLnBrk="1" hangingPunct="1"/>
            <a:r>
              <a:rPr lang="en-US" dirty="0" smtClean="0"/>
              <a:t>When should you request that private mortgage insurance be canceled if such insurance was required at the time of purchase of a home?</a:t>
            </a:r>
          </a:p>
          <a:p>
            <a:pPr eaLnBrk="1" hangingPunct="1"/>
            <a:r>
              <a:rPr lang="en-US" dirty="0" smtClean="0"/>
              <a:t>Identify the components of PITI.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2771" name="Slide Number Placeholder 3"/>
          <p:cNvSpPr>
            <a:spLocks noGrp="1"/>
          </p:cNvSpPr>
          <p:nvPr>
            <p:ph type="sldNum" sz="quarter" idx="12"/>
          </p:nvPr>
        </p:nvSpPr>
        <p:spPr>
          <a:noFill/>
          <a:ln>
            <a:miter lim="800000"/>
            <a:headEnd/>
            <a:tailEnd/>
          </a:ln>
        </p:spPr>
        <p:txBody>
          <a:bodyPr/>
          <a:lstStyle/>
          <a:p>
            <a:fld id="{031DF894-AFD1-4ECD-94B6-10E6758607AD}" type="slidenum">
              <a:rPr lang="en-US" smtClean="0"/>
              <a:pPr/>
              <a:t>27</a:t>
            </a:fld>
            <a:endParaRPr lang="en-US" smtClean="0"/>
          </a:p>
        </p:txBody>
      </p:sp>
      <p:sp>
        <p:nvSpPr>
          <p:cNvPr id="32772" name="Rectangle 4"/>
          <p:cNvSpPr>
            <a:spLocks noGrp="1" noChangeArrowheads="1"/>
          </p:cNvSpPr>
          <p:nvPr>
            <p:ph type="title" idx="4294967295"/>
          </p:nvPr>
        </p:nvSpPr>
        <p:spPr/>
        <p:txBody>
          <a:bodyPr/>
          <a:lstStyle/>
          <a:p>
            <a:pPr eaLnBrk="1" hangingPunct="1"/>
            <a:r>
              <a:rPr lang="en-US" smtClean="0"/>
              <a:t>Learning Objective #3</a:t>
            </a:r>
          </a:p>
        </p:txBody>
      </p:sp>
      <p:sp>
        <p:nvSpPr>
          <p:cNvPr id="32773" name="Rectangle 5"/>
          <p:cNvSpPr>
            <a:spLocks noGrp="1" noChangeArrowheads="1"/>
          </p:cNvSpPr>
          <p:nvPr>
            <p:ph type="body" idx="4294967295"/>
          </p:nvPr>
        </p:nvSpPr>
        <p:spPr>
          <a:xfrm>
            <a:off x="838200" y="1600200"/>
            <a:ext cx="7467600" cy="4114800"/>
          </a:xfrm>
        </p:spPr>
        <p:txBody>
          <a:bodyPr/>
          <a:lstStyle/>
          <a:p>
            <a:pPr marL="609600" indent="-609600" eaLnBrk="1" hangingPunct="1">
              <a:buFontTx/>
              <a:buNone/>
            </a:pPr>
            <a:endParaRPr lang="en-US" dirty="0" smtClean="0"/>
          </a:p>
          <a:p>
            <a:pPr marL="609600" indent="-609600" eaLnBrk="1" hangingPunct="1">
              <a:buFontTx/>
              <a:buNone/>
            </a:pPr>
            <a:endParaRPr lang="en-US" dirty="0" smtClean="0"/>
          </a:p>
          <a:p>
            <a:pPr marL="609600" indent="-609600" eaLnBrk="1" hangingPunct="1">
              <a:buFontTx/>
              <a:buNone/>
            </a:pPr>
            <a:r>
              <a:rPr lang="en-US" b="1" dirty="0" smtClean="0"/>
              <a:t>	Describe</a:t>
            </a:r>
            <a:r>
              <a:rPr lang="en-US" dirty="0" smtClean="0"/>
              <a:t> the steps in the home-buying process.</a:t>
            </a:r>
          </a:p>
          <a:p>
            <a:pPr marL="609600" indent="-60960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3795" name="Slide Number Placeholder 3"/>
          <p:cNvSpPr>
            <a:spLocks noGrp="1"/>
          </p:cNvSpPr>
          <p:nvPr>
            <p:ph type="sldNum" sz="quarter" idx="12"/>
          </p:nvPr>
        </p:nvSpPr>
        <p:spPr>
          <a:noFill/>
          <a:ln>
            <a:miter lim="800000"/>
            <a:headEnd/>
            <a:tailEnd/>
          </a:ln>
        </p:spPr>
        <p:txBody>
          <a:bodyPr/>
          <a:lstStyle/>
          <a:p>
            <a:fld id="{028E4AAC-F34D-492C-92D7-8E9AEC653365}" type="slidenum">
              <a:rPr lang="en-US" smtClean="0"/>
              <a:pPr/>
              <a:t>28</a:t>
            </a:fld>
            <a:endParaRPr lang="en-US" smtClean="0"/>
          </a:p>
        </p:txBody>
      </p:sp>
      <p:pic>
        <p:nvPicPr>
          <p:cNvPr id="33798" name="Picture 6"/>
          <p:cNvPicPr>
            <a:picLocks noChangeAspect="1" noChangeArrowheads="1"/>
          </p:cNvPicPr>
          <p:nvPr/>
        </p:nvPicPr>
        <p:blipFill>
          <a:blip r:embed="rId3" cstate="print"/>
          <a:srcRect/>
          <a:stretch>
            <a:fillRect/>
          </a:stretch>
        </p:blipFill>
        <p:spPr bwMode="auto">
          <a:xfrm>
            <a:off x="681577" y="6466"/>
            <a:ext cx="7761954"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4819" name="Slide Number Placeholder 3"/>
          <p:cNvSpPr>
            <a:spLocks noGrp="1"/>
          </p:cNvSpPr>
          <p:nvPr>
            <p:ph type="sldNum" sz="quarter" idx="12"/>
          </p:nvPr>
        </p:nvSpPr>
        <p:spPr>
          <a:noFill/>
          <a:ln>
            <a:miter lim="800000"/>
            <a:headEnd/>
            <a:tailEnd/>
          </a:ln>
        </p:spPr>
        <p:txBody>
          <a:bodyPr/>
          <a:lstStyle/>
          <a:p>
            <a:fld id="{4E7A4E14-2EE0-4A24-84F4-A4AA885F2CDF}" type="slidenum">
              <a:rPr lang="en-US" smtClean="0"/>
              <a:pPr/>
              <a:t>29</a:t>
            </a:fld>
            <a:endParaRPr lang="en-US" smtClean="0"/>
          </a:p>
        </p:txBody>
      </p:sp>
      <p:sp>
        <p:nvSpPr>
          <p:cNvPr id="34820" name="Rectangle 4"/>
          <p:cNvSpPr>
            <a:spLocks noGrp="1" noChangeArrowheads="1"/>
          </p:cNvSpPr>
          <p:nvPr>
            <p:ph type="title" idx="4294967295"/>
          </p:nvPr>
        </p:nvSpPr>
        <p:spPr/>
        <p:txBody>
          <a:bodyPr/>
          <a:lstStyle/>
          <a:p>
            <a:pPr eaLnBrk="1" hangingPunct="1"/>
            <a:r>
              <a:rPr lang="en-US" smtClean="0"/>
              <a:t>The Steps of Home Buying</a:t>
            </a:r>
          </a:p>
        </p:txBody>
      </p:sp>
      <p:sp>
        <p:nvSpPr>
          <p:cNvPr id="34821" name="Rectangle 5"/>
          <p:cNvSpPr>
            <a:spLocks noGrp="1" noChangeArrowheads="1"/>
          </p:cNvSpPr>
          <p:nvPr>
            <p:ph type="body" idx="4294967295"/>
          </p:nvPr>
        </p:nvSpPr>
        <p:spPr>
          <a:xfrm>
            <a:off x="990600" y="1752600"/>
            <a:ext cx="7391400" cy="4038600"/>
          </a:xfrm>
        </p:spPr>
        <p:txBody>
          <a:bodyPr/>
          <a:lstStyle/>
          <a:p>
            <a:pPr eaLnBrk="1" hangingPunct="1"/>
            <a:r>
              <a:rPr lang="en-US" dirty="0" smtClean="0"/>
              <a:t>Get your finances in order.</a:t>
            </a:r>
          </a:p>
          <a:p>
            <a:pPr lvl="1" eaLnBrk="1" hangingPunct="1"/>
            <a:r>
              <a:rPr lang="en-US" dirty="0" smtClean="0"/>
              <a:t>Check your credit bureau files to clean up your credit history</a:t>
            </a:r>
          </a:p>
          <a:p>
            <a:pPr lvl="1" eaLnBrk="1" hangingPunct="1"/>
            <a:r>
              <a:rPr lang="en-US" dirty="0" smtClean="0"/>
              <a:t>Estimate housing costs</a:t>
            </a:r>
          </a:p>
          <a:p>
            <a:pPr lvl="1" eaLnBrk="1" hangingPunct="1"/>
            <a:r>
              <a:rPr lang="en-US" dirty="0" smtClean="0"/>
              <a:t>Fit the costs into your budget</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171" name="Slide Number Placeholder 3"/>
          <p:cNvSpPr>
            <a:spLocks noGrp="1"/>
          </p:cNvSpPr>
          <p:nvPr>
            <p:ph type="sldNum" sz="quarter" idx="12"/>
          </p:nvPr>
        </p:nvSpPr>
        <p:spPr>
          <a:noFill/>
          <a:ln>
            <a:miter lim="800000"/>
            <a:headEnd/>
            <a:tailEnd/>
          </a:ln>
        </p:spPr>
        <p:txBody>
          <a:bodyPr/>
          <a:lstStyle/>
          <a:p>
            <a:fld id="{39AB0544-EDF6-462D-8954-A2E1A232A7B8}" type="slidenum">
              <a:rPr lang="en-US" smtClean="0"/>
              <a:pPr/>
              <a:t>3</a:t>
            </a:fld>
            <a:endParaRPr lang="en-US" smtClean="0"/>
          </a:p>
        </p:txBody>
      </p:sp>
      <p:sp>
        <p:nvSpPr>
          <p:cNvPr id="7172" name="Rectangle 4"/>
          <p:cNvSpPr>
            <a:spLocks noGrp="1" noChangeArrowheads="1"/>
          </p:cNvSpPr>
          <p:nvPr>
            <p:ph type="title" idx="4294967295"/>
          </p:nvPr>
        </p:nvSpPr>
        <p:spPr/>
        <p:txBody>
          <a:bodyPr/>
          <a:lstStyle/>
          <a:p>
            <a:pPr eaLnBrk="1" hangingPunct="1"/>
            <a:r>
              <a:rPr lang="en-US" smtClean="0"/>
              <a:t>Your Next Five Years</a:t>
            </a:r>
          </a:p>
        </p:txBody>
      </p:sp>
      <p:sp>
        <p:nvSpPr>
          <p:cNvPr id="7173" name="Rectangle 5"/>
          <p:cNvSpPr>
            <a:spLocks noGrp="1" noChangeArrowheads="1"/>
          </p:cNvSpPr>
          <p:nvPr>
            <p:ph type="body" idx="4294967295"/>
          </p:nvPr>
        </p:nvSpPr>
        <p:spPr>
          <a:xfrm>
            <a:off x="838200" y="1600200"/>
            <a:ext cx="7620000" cy="4525963"/>
          </a:xfrm>
        </p:spPr>
        <p:txBody>
          <a:bodyPr/>
          <a:lstStyle/>
          <a:p>
            <a:pPr marL="609600" indent="-557213" eaLnBrk="1" hangingPunct="1">
              <a:buFontTx/>
              <a:buNone/>
            </a:pPr>
            <a:r>
              <a:rPr lang="en-US" dirty="0" smtClean="0"/>
              <a:t>In the next five years, you can start achieving financial success by doing the following related to obtaining affordable housing:</a:t>
            </a:r>
          </a:p>
          <a:p>
            <a:pPr marL="609600" indent="-557213" eaLnBrk="1" hangingPunct="1">
              <a:buFontTx/>
              <a:buNone/>
            </a:pPr>
            <a:r>
              <a:rPr lang="en-US" dirty="0" smtClean="0"/>
              <a:t>1.	Read your leases and all other real estate contracts thoroughly before signing.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1987" name="Slide Number Placeholder 3"/>
          <p:cNvSpPr>
            <a:spLocks noGrp="1"/>
          </p:cNvSpPr>
          <p:nvPr>
            <p:ph type="sldNum" sz="quarter" idx="12"/>
          </p:nvPr>
        </p:nvSpPr>
        <p:spPr>
          <a:noFill/>
          <a:ln>
            <a:miter lim="800000"/>
            <a:headEnd/>
            <a:tailEnd/>
          </a:ln>
        </p:spPr>
        <p:txBody>
          <a:bodyPr/>
          <a:lstStyle/>
          <a:p>
            <a:fld id="{FA0060FB-D2A5-4915-A726-87AAC22EE4C3}" type="slidenum">
              <a:rPr lang="en-US" smtClean="0"/>
              <a:pPr/>
              <a:t>30</a:t>
            </a:fld>
            <a:endParaRPr lang="en-US" smtClean="0"/>
          </a:p>
        </p:txBody>
      </p:sp>
      <p:sp>
        <p:nvSpPr>
          <p:cNvPr id="41988" name="Rectangle 4"/>
          <p:cNvSpPr>
            <a:spLocks noGrp="1" noChangeArrowheads="1"/>
          </p:cNvSpPr>
          <p:nvPr>
            <p:ph type="title" idx="4294967295"/>
          </p:nvPr>
        </p:nvSpPr>
        <p:spPr/>
        <p:txBody>
          <a:bodyPr/>
          <a:lstStyle/>
          <a:p>
            <a:pPr eaLnBrk="1" hangingPunct="1"/>
            <a:r>
              <a:rPr lang="en-US" smtClean="0"/>
              <a:t>Your Credit Score Affects Your Mortgage Interest Rate</a:t>
            </a:r>
          </a:p>
        </p:txBody>
      </p:sp>
      <p:sp>
        <p:nvSpPr>
          <p:cNvPr id="41989" name="Rectangle 5"/>
          <p:cNvSpPr>
            <a:spLocks noGrp="1" noChangeArrowheads="1"/>
          </p:cNvSpPr>
          <p:nvPr>
            <p:ph type="body" idx="4294967295"/>
          </p:nvPr>
        </p:nvSpPr>
        <p:spPr>
          <a:xfrm>
            <a:off x="838200" y="1905000"/>
            <a:ext cx="7848600" cy="4343400"/>
          </a:xfrm>
        </p:spPr>
        <p:txBody>
          <a:bodyPr/>
          <a:lstStyle/>
          <a:p>
            <a:pPr eaLnBrk="1" hangingPunct="1">
              <a:buFontTx/>
              <a:buNone/>
            </a:pPr>
            <a:r>
              <a:rPr lang="en-US" sz="2800" b="1" u="sng" dirty="0" smtClean="0"/>
              <a:t>Credit Score</a:t>
            </a:r>
            <a:r>
              <a:rPr lang="en-US" sz="2800" b="1" dirty="0" smtClean="0"/>
              <a:t> 			</a:t>
            </a:r>
            <a:r>
              <a:rPr lang="en-US" sz="2800" b="1" u="sng" dirty="0" smtClean="0"/>
              <a:t>APR</a:t>
            </a:r>
          </a:p>
          <a:p>
            <a:pPr eaLnBrk="1" hangingPunct="1">
              <a:buFontTx/>
              <a:buNone/>
            </a:pPr>
            <a:r>
              <a:rPr lang="en-US" sz="2800" dirty="0" smtClean="0"/>
              <a:t>760–850 				4.8%</a:t>
            </a:r>
          </a:p>
          <a:p>
            <a:pPr eaLnBrk="1" hangingPunct="1">
              <a:buFontTx/>
              <a:buNone/>
            </a:pPr>
            <a:r>
              <a:rPr lang="en-US" sz="2800" dirty="0" smtClean="0"/>
              <a:t>700–759 				5.0%</a:t>
            </a:r>
          </a:p>
          <a:p>
            <a:pPr eaLnBrk="1" hangingPunct="1">
              <a:buFontTx/>
              <a:buNone/>
            </a:pPr>
            <a:r>
              <a:rPr lang="en-US" sz="2800" dirty="0" smtClean="0"/>
              <a:t>680–699 				5.2%</a:t>
            </a:r>
          </a:p>
          <a:p>
            <a:pPr eaLnBrk="1" hangingPunct="1">
              <a:buFontTx/>
              <a:buNone/>
            </a:pPr>
            <a:r>
              <a:rPr lang="en-US" sz="2800" dirty="0" smtClean="0"/>
              <a:t>660–679 				5.4%</a:t>
            </a:r>
          </a:p>
          <a:p>
            <a:pPr eaLnBrk="1" hangingPunct="1">
              <a:buFontTx/>
              <a:buNone/>
            </a:pPr>
            <a:r>
              <a:rPr lang="en-US" sz="2800" dirty="0" smtClean="0"/>
              <a:t>640–659 				5.8%</a:t>
            </a:r>
          </a:p>
          <a:p>
            <a:pPr eaLnBrk="1" hangingPunct="1">
              <a:buFontTx/>
              <a:buNone/>
            </a:pPr>
            <a:r>
              <a:rPr lang="en-US" sz="2800" dirty="0" smtClean="0"/>
              <a:t>620–639 				6.4%</a:t>
            </a:r>
          </a:p>
          <a:p>
            <a:pPr eaLnBrk="1" hangingPunct="1">
              <a:buFontTx/>
              <a:buNone/>
            </a:pPr>
            <a:r>
              <a:rPr lang="en-US" sz="2800" dirty="0" smtClean="0"/>
              <a:t>Below 620 			subprime market only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CC77802-4F91-465B-A261-E94AE7B45D8E}" type="slidenum">
              <a:rPr lang="en-US" smtClean="0"/>
              <a:pPr>
                <a:defRPr/>
              </a:pPr>
              <a:t>31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 y="0"/>
            <a:ext cx="9055101" cy="6858000"/>
          </a:xfrm>
          <a:prstGeom prst="rect">
            <a:avLst/>
          </a:prstGeom>
        </p:spPr>
      </p:pic>
    </p:spTree>
    <p:extLst>
      <p:ext uri="{BB962C8B-B14F-4D97-AF65-F5344CB8AC3E}">
        <p14:creationId xmlns:p14="http://schemas.microsoft.com/office/powerpoint/2010/main" val="330205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5843" name="Slide Number Placeholder 3"/>
          <p:cNvSpPr>
            <a:spLocks noGrp="1"/>
          </p:cNvSpPr>
          <p:nvPr>
            <p:ph type="sldNum" sz="quarter" idx="12"/>
          </p:nvPr>
        </p:nvSpPr>
        <p:spPr>
          <a:noFill/>
          <a:ln>
            <a:miter lim="800000"/>
            <a:headEnd/>
            <a:tailEnd/>
          </a:ln>
        </p:spPr>
        <p:txBody>
          <a:bodyPr/>
          <a:lstStyle/>
          <a:p>
            <a:fld id="{EB23D8E6-B6D8-4C6C-AA1B-49EF37E2B751}" type="slidenum">
              <a:rPr lang="en-US" smtClean="0"/>
              <a:pPr/>
              <a:t>32</a:t>
            </a:fld>
            <a:endParaRPr lang="en-US" smtClean="0"/>
          </a:p>
        </p:txBody>
      </p:sp>
      <p:sp>
        <p:nvSpPr>
          <p:cNvPr id="35844" name="Rectangle 4"/>
          <p:cNvSpPr>
            <a:spLocks noGrp="1" noChangeArrowheads="1"/>
          </p:cNvSpPr>
          <p:nvPr>
            <p:ph type="title" idx="4294967295"/>
          </p:nvPr>
        </p:nvSpPr>
        <p:spPr/>
        <p:txBody>
          <a:bodyPr/>
          <a:lstStyle/>
          <a:p>
            <a:pPr eaLnBrk="1" hangingPunct="1"/>
            <a:r>
              <a:rPr lang="en-US" smtClean="0"/>
              <a:t>The Steps of Home Buying</a:t>
            </a:r>
          </a:p>
        </p:txBody>
      </p:sp>
      <p:sp>
        <p:nvSpPr>
          <p:cNvPr id="35845" name="Rectangle 5"/>
          <p:cNvSpPr>
            <a:spLocks noGrp="1" noChangeArrowheads="1"/>
          </p:cNvSpPr>
          <p:nvPr>
            <p:ph type="body" idx="4294967295"/>
          </p:nvPr>
        </p:nvSpPr>
        <p:spPr>
          <a:xfrm>
            <a:off x="1066800" y="1828800"/>
            <a:ext cx="7391400" cy="4038600"/>
          </a:xfrm>
        </p:spPr>
        <p:txBody>
          <a:bodyPr/>
          <a:lstStyle/>
          <a:p>
            <a:pPr eaLnBrk="1" hangingPunct="1"/>
            <a:r>
              <a:rPr lang="en-US" dirty="0" smtClean="0"/>
              <a:t>Prequalify for a mortgage.</a:t>
            </a:r>
          </a:p>
          <a:p>
            <a:pPr lvl="1" eaLnBrk="1" hangingPunct="1"/>
            <a:r>
              <a:rPr lang="en-US" b="1" dirty="0" smtClean="0"/>
              <a:t>Front-end ratio</a:t>
            </a:r>
          </a:p>
          <a:p>
            <a:pPr lvl="1" eaLnBrk="1" hangingPunct="1"/>
            <a:r>
              <a:rPr lang="en-US" b="1" dirty="0" smtClean="0"/>
              <a:t>Back-end ratio</a:t>
            </a:r>
          </a:p>
          <a:p>
            <a:pPr lvl="1" eaLnBrk="1" hangingPunct="1"/>
            <a:r>
              <a:rPr lang="en-US" b="1" dirty="0" smtClean="0"/>
              <a:t>Mortgage broker</a:t>
            </a:r>
            <a:r>
              <a:rPr lang="en-US" dirty="0" smtClean="0"/>
              <a:t>: Individual or company that acts as an intermediary between borrowers and lenders.</a:t>
            </a:r>
          </a:p>
          <a:p>
            <a:pPr lvl="1" eaLnBrk="1" hangingPunct="1"/>
            <a:endParaRPr lang="en-US" dirty="0"/>
          </a:p>
          <a:p>
            <a:pPr marL="457200" lvl="1" indent="0" eaLnBrk="1" hangingPunct="1">
              <a:buNone/>
            </a:pPr>
            <a:r>
              <a:rPr lang="en-US" dirty="0" smtClean="0">
                <a:hlinkClick r:id="rId3"/>
              </a:rPr>
              <a:t>www.hud.gov/buying/booklet.pdf</a:t>
            </a:r>
            <a:endParaRPr lang="en-US" dirty="0" smtClean="0"/>
          </a:p>
          <a:p>
            <a:pPr marL="457200" lvl="1" indent="0" eaLnBrk="1" hangingPunct="1">
              <a:buNone/>
            </a:pPr>
            <a:r>
              <a:rPr lang="en-US" dirty="0" smtClean="0">
                <a:hlinkClick r:id="rId4"/>
              </a:rPr>
              <a:t>www.homepath.com/financing.html</a:t>
            </a:r>
            <a:endParaRPr lang="en-US" dirty="0" smtClean="0"/>
          </a:p>
          <a:p>
            <a:pPr marL="457200" lvl="1" indent="0" eaLnBrk="1" hangingPunct="1">
              <a:buNone/>
            </a:pPr>
            <a:endParaRPr lang="en-US" dirty="0" smtClean="0"/>
          </a:p>
          <a:p>
            <a:pPr lvl="1" eaLnBrk="1" hangingPunct="1"/>
            <a:endParaRPr lang="en-US" dirty="0" smtClean="0"/>
          </a:p>
          <a:p>
            <a:pPr eaLnBrk="1" hangingPunct="1"/>
            <a:endParaRPr lang="en-US"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5">
                                            <p:txEl>
                                              <p:pRg st="5" end="5"/>
                                            </p:txEl>
                                          </p:spTgt>
                                        </p:tgtEl>
                                        <p:attrNameLst>
                                          <p:attrName>style.visibility</p:attrName>
                                        </p:attrNameLst>
                                      </p:cBhvr>
                                      <p:to>
                                        <p:strVal val="visible"/>
                                      </p:to>
                                    </p:set>
                                    <p:animEffect transition="in" filter="fade">
                                      <p:cBhvr>
                                        <p:cTn id="7" dur="500"/>
                                        <p:tgtEl>
                                          <p:spTgt spid="3584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5">
                                            <p:txEl>
                                              <p:pRg st="6" end="6"/>
                                            </p:txEl>
                                          </p:spTgt>
                                        </p:tgtEl>
                                        <p:attrNameLst>
                                          <p:attrName>style.visibility</p:attrName>
                                        </p:attrNameLst>
                                      </p:cBhvr>
                                      <p:to>
                                        <p:strVal val="visible"/>
                                      </p:to>
                                    </p:set>
                                    <p:animEffect transition="in" filter="fade">
                                      <p:cBhvr>
                                        <p:cTn id="10" dur="500"/>
                                        <p:tgtEl>
                                          <p:spTgt spid="358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8915" name="Slide Number Placeholder 3"/>
          <p:cNvSpPr>
            <a:spLocks noGrp="1"/>
          </p:cNvSpPr>
          <p:nvPr>
            <p:ph type="sldNum" sz="quarter" idx="12"/>
          </p:nvPr>
        </p:nvSpPr>
        <p:spPr>
          <a:noFill/>
          <a:ln>
            <a:miter lim="800000"/>
            <a:headEnd/>
            <a:tailEnd/>
          </a:ln>
        </p:spPr>
        <p:txBody>
          <a:bodyPr/>
          <a:lstStyle/>
          <a:p>
            <a:fld id="{1CA4882F-332F-45E3-AE65-983D0A300124}" type="slidenum">
              <a:rPr lang="en-US" smtClean="0"/>
              <a:pPr/>
              <a:t>33</a:t>
            </a:fld>
            <a:endParaRPr lang="en-US" smtClean="0"/>
          </a:p>
        </p:txBody>
      </p:sp>
      <p:sp>
        <p:nvSpPr>
          <p:cNvPr id="38916" name="Rectangle 2"/>
          <p:cNvSpPr>
            <a:spLocks noGrp="1" noChangeArrowheads="1"/>
          </p:cNvSpPr>
          <p:nvPr>
            <p:ph type="title" idx="4294967295"/>
          </p:nvPr>
        </p:nvSpPr>
        <p:spPr/>
        <p:txBody>
          <a:bodyPr/>
          <a:lstStyle/>
          <a:p>
            <a:pPr eaLnBrk="1" hangingPunct="1"/>
            <a:r>
              <a:rPr lang="en-US" smtClean="0"/>
              <a:t>The Steps of Home Buying</a:t>
            </a:r>
          </a:p>
        </p:txBody>
      </p:sp>
      <p:sp>
        <p:nvSpPr>
          <p:cNvPr id="38917" name="Rectangle 3"/>
          <p:cNvSpPr>
            <a:spLocks noGrp="1" noChangeArrowheads="1"/>
          </p:cNvSpPr>
          <p:nvPr>
            <p:ph type="body" idx="4294967295"/>
          </p:nvPr>
        </p:nvSpPr>
        <p:spPr>
          <a:xfrm>
            <a:off x="1066800" y="1600200"/>
            <a:ext cx="7467600" cy="4114800"/>
          </a:xfrm>
        </p:spPr>
        <p:txBody>
          <a:bodyPr/>
          <a:lstStyle/>
          <a:p>
            <a:pPr lvl="0" eaLnBrk="1" hangingPunct="1"/>
            <a:r>
              <a:rPr lang="en-US" dirty="0">
                <a:solidFill>
                  <a:srgbClr val="000000"/>
                </a:solidFill>
              </a:rPr>
              <a:t>Search for a home online and in person</a:t>
            </a:r>
            <a:r>
              <a:rPr lang="en-US" dirty="0" smtClean="0">
                <a:solidFill>
                  <a:srgbClr val="000000"/>
                </a:solidFill>
              </a:rPr>
              <a:t>.</a:t>
            </a:r>
            <a:endParaRPr lang="en-US" dirty="0" smtClean="0"/>
          </a:p>
          <a:p>
            <a:pPr eaLnBrk="1" hangingPunct="1">
              <a:lnSpc>
                <a:spcPct val="90000"/>
              </a:lnSpc>
            </a:pPr>
            <a:r>
              <a:rPr lang="en-US" dirty="0" smtClean="0"/>
              <a:t>You should understand the role of real estate brokers.</a:t>
            </a:r>
          </a:p>
          <a:p>
            <a:pPr lvl="1" eaLnBrk="1" hangingPunct="1">
              <a:lnSpc>
                <a:spcPct val="90000"/>
              </a:lnSpc>
            </a:pPr>
            <a:r>
              <a:rPr lang="en-US" b="1" dirty="0" smtClean="0"/>
              <a:t>Seller’s agents</a:t>
            </a:r>
            <a:r>
              <a:rPr lang="en-US" dirty="0" smtClean="0"/>
              <a:t> are paid by and legally must represent the best interests of the seller.</a:t>
            </a:r>
          </a:p>
          <a:p>
            <a:pPr lvl="1" eaLnBrk="1" hangingPunct="1">
              <a:lnSpc>
                <a:spcPct val="90000"/>
              </a:lnSpc>
            </a:pPr>
            <a:r>
              <a:rPr lang="en-US" b="1" dirty="0" smtClean="0"/>
              <a:t>Buyer’s agents </a:t>
            </a:r>
            <a:r>
              <a:rPr lang="en-US" dirty="0" smtClean="0"/>
              <a:t>are paid by and legally must represent the best interest of the buyer.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7891" name="Slide Number Placeholder 3"/>
          <p:cNvSpPr>
            <a:spLocks noGrp="1"/>
          </p:cNvSpPr>
          <p:nvPr>
            <p:ph type="sldNum" sz="quarter" idx="12"/>
          </p:nvPr>
        </p:nvSpPr>
        <p:spPr>
          <a:noFill/>
          <a:ln>
            <a:miter lim="800000"/>
            <a:headEnd/>
            <a:tailEnd/>
          </a:ln>
        </p:spPr>
        <p:txBody>
          <a:bodyPr/>
          <a:lstStyle/>
          <a:p>
            <a:fld id="{FAB4274E-DB6B-4BB4-A9D9-C271E4299782}" type="slidenum">
              <a:rPr lang="en-US" smtClean="0"/>
              <a:pPr/>
              <a:t>34</a:t>
            </a:fld>
            <a:endParaRPr lang="en-US" smtClean="0"/>
          </a:p>
        </p:txBody>
      </p:sp>
      <p:sp>
        <p:nvSpPr>
          <p:cNvPr id="37892" name="Rectangle 4"/>
          <p:cNvSpPr>
            <a:spLocks noGrp="1" noChangeArrowheads="1"/>
          </p:cNvSpPr>
          <p:nvPr>
            <p:ph type="title" idx="4294967295"/>
          </p:nvPr>
        </p:nvSpPr>
        <p:spPr/>
        <p:txBody>
          <a:bodyPr/>
          <a:lstStyle/>
          <a:p>
            <a:pPr eaLnBrk="1" hangingPunct="1"/>
            <a:r>
              <a:rPr lang="en-US" smtClean="0"/>
              <a:t>The Steps of Home Buying</a:t>
            </a:r>
          </a:p>
        </p:txBody>
      </p:sp>
      <p:sp>
        <p:nvSpPr>
          <p:cNvPr id="37893" name="Rectangle 5"/>
          <p:cNvSpPr>
            <a:spLocks noGrp="1" noChangeArrowheads="1"/>
          </p:cNvSpPr>
          <p:nvPr>
            <p:ph type="body" idx="4294967295"/>
          </p:nvPr>
        </p:nvSpPr>
        <p:spPr>
          <a:xfrm>
            <a:off x="914400" y="1676400"/>
            <a:ext cx="7467600" cy="3886200"/>
          </a:xfrm>
        </p:spPr>
        <p:txBody>
          <a:bodyPr/>
          <a:lstStyle/>
          <a:p>
            <a:pPr lvl="0" eaLnBrk="1" hangingPunct="1"/>
            <a:r>
              <a:rPr lang="en-US" sz="3000" dirty="0">
                <a:solidFill>
                  <a:srgbClr val="000000"/>
                </a:solidFill>
              </a:rPr>
              <a:t>Agree to terms with the seller.</a:t>
            </a:r>
          </a:p>
          <a:p>
            <a:pPr lvl="0" eaLnBrk="1" hangingPunct="1"/>
            <a:r>
              <a:rPr lang="en-US" sz="3000" dirty="0">
                <a:solidFill>
                  <a:srgbClr val="000000"/>
                </a:solidFill>
              </a:rPr>
              <a:t>Make an offer to buy.</a:t>
            </a:r>
          </a:p>
          <a:p>
            <a:pPr lvl="1" eaLnBrk="1" hangingPunct="1"/>
            <a:r>
              <a:rPr lang="en-US" sz="2400" b="1" dirty="0">
                <a:solidFill>
                  <a:srgbClr val="000000"/>
                </a:solidFill>
              </a:rPr>
              <a:t>Purchase offer</a:t>
            </a:r>
            <a:r>
              <a:rPr lang="en-US" sz="2400" dirty="0">
                <a:solidFill>
                  <a:srgbClr val="000000"/>
                </a:solidFill>
              </a:rPr>
              <a:t> (or </a:t>
            </a:r>
            <a:r>
              <a:rPr lang="en-US" sz="2400" b="1" dirty="0">
                <a:solidFill>
                  <a:srgbClr val="000000"/>
                </a:solidFill>
              </a:rPr>
              <a:t>offer to purchase</a:t>
            </a:r>
            <a:r>
              <a:rPr lang="en-US" sz="2400" dirty="0">
                <a:solidFill>
                  <a:srgbClr val="000000"/>
                </a:solidFill>
              </a:rPr>
              <a:t>): Written offer to purchase real estate</a:t>
            </a:r>
            <a:r>
              <a:rPr lang="en-US" sz="2400" dirty="0" smtClean="0">
                <a:solidFill>
                  <a:srgbClr val="000000"/>
                </a:solidFill>
              </a:rPr>
              <a:t>.</a:t>
            </a:r>
            <a:endParaRPr lang="en-US" sz="2400" dirty="0" smtClean="0"/>
          </a:p>
          <a:p>
            <a:pPr lvl="1" eaLnBrk="1" hangingPunct="1"/>
            <a:r>
              <a:rPr lang="en-US" sz="2400" dirty="0" smtClean="0"/>
              <a:t>Your offer should be accompanied by </a:t>
            </a:r>
            <a:r>
              <a:rPr lang="en-US" sz="2400" b="1" dirty="0" smtClean="0"/>
              <a:t>earnest money</a:t>
            </a:r>
            <a:r>
              <a:rPr lang="en-US" sz="2400" dirty="0" smtClean="0"/>
              <a:t>.  </a:t>
            </a:r>
          </a:p>
          <a:p>
            <a:pPr lvl="1" eaLnBrk="1" hangingPunct="1"/>
            <a:r>
              <a:rPr lang="en-US" sz="2400" dirty="0" smtClean="0"/>
              <a:t>Respond to a </a:t>
            </a:r>
            <a:r>
              <a:rPr lang="en-US" sz="2400" b="1" dirty="0" smtClean="0"/>
              <a:t>counteroffer</a:t>
            </a:r>
            <a:r>
              <a:rPr lang="en-US" sz="2400" dirty="0" smtClean="0"/>
              <a:t>.</a:t>
            </a:r>
          </a:p>
          <a:p>
            <a:pPr lvl="1" eaLnBrk="1" hangingPunct="1"/>
            <a:r>
              <a:rPr lang="en-US" sz="2400" dirty="0" smtClean="0"/>
              <a:t>Negotiate and sign a </a:t>
            </a:r>
            <a:r>
              <a:rPr lang="en-US" sz="2400" b="1" dirty="0" smtClean="0"/>
              <a:t>purchase contract </a:t>
            </a:r>
            <a:r>
              <a:rPr lang="en-US" sz="2400" dirty="0" smtClean="0"/>
              <a:t>(or </a:t>
            </a:r>
            <a:r>
              <a:rPr lang="en-US" sz="2400" b="1" dirty="0" smtClean="0"/>
              <a:t>sales contract</a:t>
            </a:r>
            <a:r>
              <a:rPr lang="en-US" sz="2400" dirty="0" smtClean="0"/>
              <a:t>) that includes </a:t>
            </a:r>
            <a:r>
              <a:rPr lang="en-US" sz="2400" b="1" dirty="0" smtClean="0"/>
              <a:t>contingency clauses</a:t>
            </a:r>
            <a:r>
              <a:rPr lang="en-US" sz="2400" dirty="0" smtClean="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9939" name="Slide Number Placeholder 3"/>
          <p:cNvSpPr>
            <a:spLocks noGrp="1"/>
          </p:cNvSpPr>
          <p:nvPr>
            <p:ph type="sldNum" sz="quarter" idx="12"/>
          </p:nvPr>
        </p:nvSpPr>
        <p:spPr>
          <a:noFill/>
          <a:ln>
            <a:miter lim="800000"/>
            <a:headEnd/>
            <a:tailEnd/>
          </a:ln>
        </p:spPr>
        <p:txBody>
          <a:bodyPr/>
          <a:lstStyle/>
          <a:p>
            <a:fld id="{C6B7AD7C-A356-43F6-864C-24EB344660B3}" type="slidenum">
              <a:rPr lang="en-US" smtClean="0"/>
              <a:pPr/>
              <a:t>35</a:t>
            </a:fld>
            <a:endParaRPr lang="en-US" smtClean="0"/>
          </a:p>
        </p:txBody>
      </p:sp>
      <p:sp>
        <p:nvSpPr>
          <p:cNvPr id="39940" name="Rectangle 4"/>
          <p:cNvSpPr>
            <a:spLocks noGrp="1" noChangeArrowheads="1"/>
          </p:cNvSpPr>
          <p:nvPr>
            <p:ph type="title" idx="4294967295"/>
          </p:nvPr>
        </p:nvSpPr>
        <p:spPr/>
        <p:txBody>
          <a:bodyPr/>
          <a:lstStyle/>
          <a:p>
            <a:pPr eaLnBrk="1" hangingPunct="1"/>
            <a:r>
              <a:rPr lang="en-US" smtClean="0"/>
              <a:t>The Steps of Home Buying</a:t>
            </a:r>
          </a:p>
        </p:txBody>
      </p:sp>
      <p:sp>
        <p:nvSpPr>
          <p:cNvPr id="39941" name="Rectangle 5"/>
          <p:cNvSpPr>
            <a:spLocks noGrp="1" noChangeArrowheads="1"/>
          </p:cNvSpPr>
          <p:nvPr>
            <p:ph type="body" idx="4294967295"/>
          </p:nvPr>
        </p:nvSpPr>
        <p:spPr>
          <a:xfrm>
            <a:off x="914400" y="1752600"/>
            <a:ext cx="7391400" cy="3962400"/>
          </a:xfrm>
        </p:spPr>
        <p:txBody>
          <a:bodyPr/>
          <a:lstStyle/>
          <a:p>
            <a:pPr eaLnBrk="1" hangingPunct="1"/>
            <a:r>
              <a:rPr lang="en-US" dirty="0" smtClean="0"/>
              <a:t>Apply for a mortgage loan.</a:t>
            </a:r>
            <a:endParaRPr lang="en-US" b="1" dirty="0" smtClean="0"/>
          </a:p>
          <a:p>
            <a:pPr lvl="1" eaLnBrk="1" hangingPunct="1"/>
            <a:r>
              <a:rPr lang="en-US" b="1" dirty="0" smtClean="0"/>
              <a:t>Good-faith estimate</a:t>
            </a:r>
            <a:r>
              <a:rPr lang="en-US" dirty="0" smtClean="0"/>
              <a:t> of all costs</a:t>
            </a:r>
            <a:endParaRPr lang="en-US" b="1" dirty="0" smtClean="0"/>
          </a:p>
          <a:p>
            <a:pPr lvl="1" eaLnBrk="1" hangingPunct="1"/>
            <a:r>
              <a:rPr lang="en-US" b="1" dirty="0" smtClean="0"/>
              <a:t>Loan commitment</a:t>
            </a:r>
            <a:endParaRPr lang="en-US" dirty="0" smtClean="0"/>
          </a:p>
          <a:p>
            <a:pPr lvl="1" eaLnBrk="1" hangingPunct="1"/>
            <a:r>
              <a:rPr lang="en-US" b="1" dirty="0" smtClean="0"/>
              <a:t>Mortgage lock-in</a:t>
            </a:r>
          </a:p>
          <a:p>
            <a:pPr lvl="1" eaLnBrk="1" hangingPunct="1"/>
            <a:endParaRPr lang="en-US" sz="3100"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0963" name="Slide Number Placeholder 3"/>
          <p:cNvSpPr>
            <a:spLocks noGrp="1"/>
          </p:cNvSpPr>
          <p:nvPr>
            <p:ph type="sldNum" sz="quarter" idx="12"/>
          </p:nvPr>
        </p:nvSpPr>
        <p:spPr>
          <a:noFill/>
          <a:ln>
            <a:miter lim="800000"/>
            <a:headEnd/>
            <a:tailEnd/>
          </a:ln>
        </p:spPr>
        <p:txBody>
          <a:bodyPr/>
          <a:lstStyle/>
          <a:p>
            <a:fld id="{409F4355-3354-4986-9B01-B77492457909}" type="slidenum">
              <a:rPr lang="en-US" smtClean="0"/>
              <a:pPr/>
              <a:t>36</a:t>
            </a:fld>
            <a:endParaRPr lang="en-US" smtClean="0"/>
          </a:p>
        </p:txBody>
      </p:sp>
      <p:sp>
        <p:nvSpPr>
          <p:cNvPr id="40964" name="Rectangle 4"/>
          <p:cNvSpPr>
            <a:spLocks noGrp="1" noChangeArrowheads="1"/>
          </p:cNvSpPr>
          <p:nvPr>
            <p:ph type="title" idx="4294967295"/>
          </p:nvPr>
        </p:nvSpPr>
        <p:spPr/>
        <p:txBody>
          <a:bodyPr/>
          <a:lstStyle/>
          <a:p>
            <a:pPr eaLnBrk="1" hangingPunct="1"/>
            <a:r>
              <a:rPr lang="en-US" smtClean="0"/>
              <a:t>The Steps of Home Buying</a:t>
            </a:r>
          </a:p>
        </p:txBody>
      </p:sp>
      <p:sp>
        <p:nvSpPr>
          <p:cNvPr id="40965" name="Rectangle 5"/>
          <p:cNvSpPr>
            <a:spLocks noGrp="1" noChangeArrowheads="1"/>
          </p:cNvSpPr>
          <p:nvPr>
            <p:ph type="body" idx="4294967295"/>
          </p:nvPr>
        </p:nvSpPr>
        <p:spPr>
          <a:xfrm>
            <a:off x="838200" y="1752600"/>
            <a:ext cx="7467600" cy="4114800"/>
          </a:xfrm>
        </p:spPr>
        <p:txBody>
          <a:bodyPr/>
          <a:lstStyle/>
          <a:p>
            <a:pPr eaLnBrk="1" hangingPunct="1"/>
            <a:r>
              <a:rPr lang="en-US" dirty="0" smtClean="0"/>
              <a:t>Prepare for the closing.</a:t>
            </a:r>
          </a:p>
          <a:p>
            <a:pPr lvl="1" eaLnBrk="1" hangingPunct="1"/>
            <a:r>
              <a:rPr lang="en-US" dirty="0" smtClean="0"/>
              <a:t>Hire your own inspector.</a:t>
            </a:r>
          </a:p>
          <a:p>
            <a:pPr lvl="1" eaLnBrk="1" hangingPunct="1"/>
            <a:r>
              <a:rPr lang="en-US" dirty="0" smtClean="0"/>
              <a:t>Hire an attorney.</a:t>
            </a:r>
          </a:p>
          <a:p>
            <a:pPr eaLnBrk="1" hangingPunct="1"/>
            <a:r>
              <a:rPr lang="en-US" dirty="0" smtClean="0"/>
              <a:t>Sign your name on closing day.</a:t>
            </a:r>
            <a:endParaRPr lang="en-US" b="1" dirty="0" smtClean="0"/>
          </a:p>
          <a:p>
            <a:pPr lvl="2" eaLnBrk="1" hangingPunct="1">
              <a:buFontTx/>
              <a:buNone/>
            </a:pPr>
            <a:r>
              <a:rPr lang="en-US" sz="2800" b="1" dirty="0" smtClean="0"/>
              <a:t>Uniform Settlement Statement</a:t>
            </a:r>
            <a:r>
              <a:rPr lang="en-US" sz="2800" dirty="0" smtClean="0"/>
              <a:t>: Lists all of the costs and fees to be paid at the closing.</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3011" name="Slide Number Placeholder 3"/>
          <p:cNvSpPr>
            <a:spLocks noGrp="1"/>
          </p:cNvSpPr>
          <p:nvPr>
            <p:ph type="sldNum" sz="quarter" idx="12"/>
          </p:nvPr>
        </p:nvSpPr>
        <p:spPr>
          <a:noFill/>
          <a:ln>
            <a:miter lim="800000"/>
            <a:headEnd/>
            <a:tailEnd/>
          </a:ln>
        </p:spPr>
        <p:txBody>
          <a:bodyPr/>
          <a:lstStyle/>
          <a:p>
            <a:fld id="{FB06790D-A943-42FA-8F00-0CBB9A104E12}" type="slidenum">
              <a:rPr lang="en-US" smtClean="0"/>
              <a:pPr/>
              <a:t>37</a:t>
            </a:fld>
            <a:endParaRPr lang="en-US" smtClean="0"/>
          </a:p>
        </p:txBody>
      </p:sp>
      <p:sp>
        <p:nvSpPr>
          <p:cNvPr id="43012" name="Title 1"/>
          <p:cNvSpPr>
            <a:spLocks noGrp="1"/>
          </p:cNvSpPr>
          <p:nvPr>
            <p:ph type="title" idx="4294967295"/>
          </p:nvPr>
        </p:nvSpPr>
        <p:spPr/>
        <p:txBody>
          <a:bodyPr/>
          <a:lstStyle/>
          <a:p>
            <a:pPr eaLnBrk="1" hangingPunct="1"/>
            <a:r>
              <a:rPr lang="en-US" smtClean="0"/>
              <a:t>Concept Check 9.3</a:t>
            </a:r>
          </a:p>
        </p:txBody>
      </p:sp>
      <p:sp>
        <p:nvSpPr>
          <p:cNvPr id="43013" name="Content Placeholder 2"/>
          <p:cNvSpPr>
            <a:spLocks noGrp="1"/>
          </p:cNvSpPr>
          <p:nvPr>
            <p:ph idx="4294967295"/>
          </p:nvPr>
        </p:nvSpPr>
        <p:spPr>
          <a:xfrm>
            <a:off x="838200" y="1752600"/>
            <a:ext cx="7467600" cy="3962400"/>
          </a:xfrm>
        </p:spPr>
        <p:txBody>
          <a:bodyPr/>
          <a:lstStyle/>
          <a:p>
            <a:pPr eaLnBrk="1" hangingPunct="1"/>
            <a:r>
              <a:rPr lang="en-US" smtClean="0"/>
              <a:t>Distinguish between the two rules of thumb that lenders use to assess housing affordability.</a:t>
            </a:r>
          </a:p>
          <a:p>
            <a:pPr eaLnBrk="1" hangingPunct="1"/>
            <a:endParaRPr lang="en-US" smtClean="0"/>
          </a:p>
          <a:p>
            <a:pPr eaLnBrk="1" hangingPunct="1"/>
            <a:r>
              <a:rPr lang="en-US" smtClean="0"/>
              <a:t>What services does a mortgage broker offer?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4035" name="Slide Number Placeholder 3"/>
          <p:cNvSpPr>
            <a:spLocks noGrp="1"/>
          </p:cNvSpPr>
          <p:nvPr>
            <p:ph type="sldNum" sz="quarter" idx="12"/>
          </p:nvPr>
        </p:nvSpPr>
        <p:spPr>
          <a:noFill/>
          <a:ln>
            <a:miter lim="800000"/>
            <a:headEnd/>
            <a:tailEnd/>
          </a:ln>
        </p:spPr>
        <p:txBody>
          <a:bodyPr/>
          <a:lstStyle/>
          <a:p>
            <a:fld id="{90001AE4-1282-4C13-8556-53079A64C1DB}" type="slidenum">
              <a:rPr lang="en-US" smtClean="0"/>
              <a:pPr/>
              <a:t>38</a:t>
            </a:fld>
            <a:endParaRPr lang="en-US" smtClean="0"/>
          </a:p>
        </p:txBody>
      </p:sp>
      <p:sp>
        <p:nvSpPr>
          <p:cNvPr id="44036" name="Title 1"/>
          <p:cNvSpPr>
            <a:spLocks noGrp="1"/>
          </p:cNvSpPr>
          <p:nvPr>
            <p:ph type="title" idx="4294967295"/>
          </p:nvPr>
        </p:nvSpPr>
        <p:spPr/>
        <p:txBody>
          <a:bodyPr/>
          <a:lstStyle/>
          <a:p>
            <a:pPr eaLnBrk="1" hangingPunct="1"/>
            <a:r>
              <a:rPr lang="en-US" smtClean="0"/>
              <a:t>Concept Check 9.3</a:t>
            </a:r>
          </a:p>
        </p:txBody>
      </p:sp>
      <p:sp>
        <p:nvSpPr>
          <p:cNvPr id="44037" name="Content Placeholder 2"/>
          <p:cNvSpPr>
            <a:spLocks noGrp="1"/>
          </p:cNvSpPr>
          <p:nvPr>
            <p:ph idx="4294967295"/>
          </p:nvPr>
        </p:nvSpPr>
        <p:spPr>
          <a:xfrm>
            <a:off x="990600" y="1905000"/>
            <a:ext cx="7467600" cy="3886200"/>
          </a:xfrm>
        </p:spPr>
        <p:txBody>
          <a:bodyPr/>
          <a:lstStyle/>
          <a:p>
            <a:pPr eaLnBrk="1" hangingPunct="1"/>
            <a:r>
              <a:rPr lang="en-US" dirty="0" smtClean="0"/>
              <a:t>What services do real estate agents provide for buyers?</a:t>
            </a:r>
          </a:p>
          <a:p>
            <a:pPr eaLnBrk="1" hangingPunct="1"/>
            <a:r>
              <a:rPr lang="en-US" dirty="0" smtClean="0"/>
              <a:t>Why should a buyer be cautious about working with a seller’s agent?</a:t>
            </a:r>
          </a:p>
          <a:p>
            <a:pPr eaLnBrk="1" hangingPunct="1"/>
            <a:r>
              <a:rPr lang="en-US" dirty="0" smtClean="0"/>
              <a:t>Explain the benefits of having contingency clauses in a home purchase agreement.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5059" name="Slide Number Placeholder 3"/>
          <p:cNvSpPr>
            <a:spLocks noGrp="1"/>
          </p:cNvSpPr>
          <p:nvPr>
            <p:ph type="sldNum" sz="quarter" idx="12"/>
          </p:nvPr>
        </p:nvSpPr>
        <p:spPr>
          <a:noFill/>
          <a:ln>
            <a:miter lim="800000"/>
            <a:headEnd/>
            <a:tailEnd/>
          </a:ln>
        </p:spPr>
        <p:txBody>
          <a:bodyPr/>
          <a:lstStyle/>
          <a:p>
            <a:fld id="{F513833C-EEE7-4FD4-B858-820BB758C92C}" type="slidenum">
              <a:rPr lang="en-US" smtClean="0"/>
              <a:pPr/>
              <a:t>39</a:t>
            </a:fld>
            <a:endParaRPr lang="en-US" smtClean="0"/>
          </a:p>
        </p:txBody>
      </p:sp>
      <p:sp>
        <p:nvSpPr>
          <p:cNvPr id="45060" name="Rectangle 4"/>
          <p:cNvSpPr>
            <a:spLocks noGrp="1" noChangeArrowheads="1"/>
          </p:cNvSpPr>
          <p:nvPr>
            <p:ph type="title" idx="4294967295"/>
          </p:nvPr>
        </p:nvSpPr>
        <p:spPr/>
        <p:txBody>
          <a:bodyPr/>
          <a:lstStyle/>
          <a:p>
            <a:pPr eaLnBrk="1" hangingPunct="1"/>
            <a:r>
              <a:rPr lang="en-US" smtClean="0"/>
              <a:t>Learning Objective #4</a:t>
            </a:r>
          </a:p>
        </p:txBody>
      </p:sp>
      <p:sp>
        <p:nvSpPr>
          <p:cNvPr id="45061" name="Rectangle 5"/>
          <p:cNvSpPr>
            <a:spLocks noGrp="1" noChangeArrowheads="1"/>
          </p:cNvSpPr>
          <p:nvPr>
            <p:ph type="body" idx="4294967295"/>
          </p:nvPr>
        </p:nvSpPr>
        <p:spPr>
          <a:xfrm>
            <a:off x="609600" y="1752600"/>
            <a:ext cx="8001000" cy="3962400"/>
          </a:xfrm>
        </p:spPr>
        <p:txBody>
          <a:bodyPr/>
          <a:lstStyle/>
          <a:p>
            <a:pPr marL="609600" indent="-609600" eaLnBrk="1" hangingPunct="1">
              <a:buFontTx/>
              <a:buNone/>
            </a:pPr>
            <a:endParaRPr lang="en-US" b="1" dirty="0" smtClean="0"/>
          </a:p>
          <a:p>
            <a:pPr marL="609600" indent="-609600" eaLnBrk="1" hangingPunct="1">
              <a:buFontTx/>
              <a:buNone/>
            </a:pPr>
            <a:r>
              <a:rPr lang="en-US" b="1" dirty="0" smtClean="0"/>
              <a:t>	Understand </a:t>
            </a:r>
            <a:r>
              <a:rPr lang="en-US" dirty="0" smtClean="0"/>
              <a:t>the mathematics of mortgage loans and distinguish among the conventional and alternative ways of financing a home and list the advantages and disadvantages of each.</a:t>
            </a:r>
          </a:p>
          <a:p>
            <a:pPr marL="609600" indent="-60960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8195" name="Slide Number Placeholder 3"/>
          <p:cNvSpPr>
            <a:spLocks noGrp="1"/>
          </p:cNvSpPr>
          <p:nvPr>
            <p:ph type="sldNum" sz="quarter" idx="12"/>
          </p:nvPr>
        </p:nvSpPr>
        <p:spPr>
          <a:noFill/>
          <a:ln>
            <a:miter lim="800000"/>
            <a:headEnd/>
            <a:tailEnd/>
          </a:ln>
        </p:spPr>
        <p:txBody>
          <a:bodyPr/>
          <a:lstStyle/>
          <a:p>
            <a:fld id="{EC5328DC-4188-4B52-8EF4-C4F60951EBC1}" type="slidenum">
              <a:rPr lang="en-US" smtClean="0"/>
              <a:pPr/>
              <a:t>4</a:t>
            </a:fld>
            <a:endParaRPr lang="en-US" smtClean="0"/>
          </a:p>
        </p:txBody>
      </p:sp>
      <p:sp>
        <p:nvSpPr>
          <p:cNvPr id="8196" name="Rectangle 4"/>
          <p:cNvSpPr>
            <a:spLocks noGrp="1" noChangeArrowheads="1"/>
          </p:cNvSpPr>
          <p:nvPr>
            <p:ph type="title" idx="4294967295"/>
          </p:nvPr>
        </p:nvSpPr>
        <p:spPr/>
        <p:txBody>
          <a:bodyPr/>
          <a:lstStyle/>
          <a:p>
            <a:pPr eaLnBrk="1" hangingPunct="1"/>
            <a:r>
              <a:rPr lang="en-US" smtClean="0"/>
              <a:t>Your Next Five Years</a:t>
            </a:r>
          </a:p>
        </p:txBody>
      </p:sp>
      <p:sp>
        <p:nvSpPr>
          <p:cNvPr id="8197" name="Rectangle 5"/>
          <p:cNvSpPr>
            <a:spLocks noGrp="1" noChangeArrowheads="1"/>
          </p:cNvSpPr>
          <p:nvPr>
            <p:ph type="body" idx="4294967295"/>
          </p:nvPr>
        </p:nvSpPr>
        <p:spPr/>
        <p:txBody>
          <a:bodyPr/>
          <a:lstStyle/>
          <a:p>
            <a:pPr marL="609600" indent="-557213" eaLnBrk="1" hangingPunct="1">
              <a:buFontTx/>
              <a:buNone/>
            </a:pPr>
            <a:r>
              <a:rPr lang="en-US" smtClean="0"/>
              <a:t>2.	Save the funds for a down payment within a tax-sheltered Roth IRA account.</a:t>
            </a:r>
          </a:p>
          <a:p>
            <a:pPr marL="609600" indent="-557213" eaLnBrk="1" hangingPunct="1"/>
            <a:endParaRPr lang="en-US" smtClean="0"/>
          </a:p>
          <a:p>
            <a:pPr marL="609600" indent="-557213" eaLnBrk="1" hangingPunct="1">
              <a:buFontTx/>
              <a:buNone/>
            </a:pPr>
            <a:r>
              <a:rPr lang="en-US" smtClean="0"/>
              <a:t>3.	Get your finances in order before shopping for a new home by reducing debt, budgeting better, and clearing up anything that keeps you from having a high credit score.</a:t>
            </a:r>
          </a:p>
          <a:p>
            <a:pPr marL="609600" indent="-557213"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6083" name="Slide Number Placeholder 3"/>
          <p:cNvSpPr>
            <a:spLocks noGrp="1"/>
          </p:cNvSpPr>
          <p:nvPr>
            <p:ph type="sldNum" sz="quarter" idx="12"/>
          </p:nvPr>
        </p:nvSpPr>
        <p:spPr>
          <a:noFill/>
          <a:ln>
            <a:miter lim="800000"/>
            <a:headEnd/>
            <a:tailEnd/>
          </a:ln>
        </p:spPr>
        <p:txBody>
          <a:bodyPr/>
          <a:lstStyle/>
          <a:p>
            <a:fld id="{919895F2-9BD8-4373-B585-B4FAF4A5254A}" type="slidenum">
              <a:rPr lang="en-US" smtClean="0"/>
              <a:pPr/>
              <a:t>40</a:t>
            </a:fld>
            <a:endParaRPr lang="en-US" smtClean="0"/>
          </a:p>
        </p:txBody>
      </p:sp>
      <p:sp>
        <p:nvSpPr>
          <p:cNvPr id="46084" name="Rectangle 6"/>
          <p:cNvSpPr>
            <a:spLocks noGrp="1" noChangeArrowheads="1"/>
          </p:cNvSpPr>
          <p:nvPr>
            <p:ph type="title" idx="4294967295"/>
          </p:nvPr>
        </p:nvSpPr>
        <p:spPr/>
        <p:txBody>
          <a:bodyPr/>
          <a:lstStyle/>
          <a:p>
            <a:pPr eaLnBrk="1" hangingPunct="1"/>
            <a:r>
              <a:rPr lang="en-US" smtClean="0"/>
              <a:t>Financing a Home</a:t>
            </a:r>
          </a:p>
        </p:txBody>
      </p:sp>
      <p:sp>
        <p:nvSpPr>
          <p:cNvPr id="46085" name="Rectangle 7"/>
          <p:cNvSpPr>
            <a:spLocks noGrp="1" noChangeArrowheads="1"/>
          </p:cNvSpPr>
          <p:nvPr>
            <p:ph type="body" idx="4294967295"/>
          </p:nvPr>
        </p:nvSpPr>
        <p:spPr>
          <a:xfrm>
            <a:off x="609600" y="1981200"/>
            <a:ext cx="8077200" cy="4114800"/>
          </a:xfrm>
        </p:spPr>
        <p:txBody>
          <a:bodyPr/>
          <a:lstStyle/>
          <a:p>
            <a:pPr eaLnBrk="1" hangingPunct="1"/>
            <a:r>
              <a:rPr lang="en-US" b="1" smtClean="0"/>
              <a:t>Amortization schedule </a:t>
            </a:r>
            <a:r>
              <a:rPr lang="en-US" smtClean="0"/>
              <a:t>lays out the amount of each payment that goes towards principal and interest.</a:t>
            </a:r>
          </a:p>
          <a:p>
            <a:pPr lvl="2" eaLnBrk="1" hangingPunct="1"/>
            <a:r>
              <a:rPr lang="en-US" sz="2900" smtClean="0"/>
              <a:t>Interest portion declines each month over the life of the loan.</a:t>
            </a:r>
          </a:p>
          <a:p>
            <a:pPr lvl="2" eaLnBrk="1" hangingPunct="1"/>
            <a:r>
              <a:rPr lang="en-US" sz="2900" smtClean="0"/>
              <a:t>Principal portion increases each month over the life of the loan.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7107" name="Slide Number Placeholder 3"/>
          <p:cNvSpPr>
            <a:spLocks noGrp="1"/>
          </p:cNvSpPr>
          <p:nvPr>
            <p:ph type="sldNum" sz="quarter" idx="12"/>
          </p:nvPr>
        </p:nvSpPr>
        <p:spPr>
          <a:noFill/>
          <a:ln>
            <a:miter lim="800000"/>
            <a:headEnd/>
            <a:tailEnd/>
          </a:ln>
        </p:spPr>
        <p:txBody>
          <a:bodyPr/>
          <a:lstStyle/>
          <a:p>
            <a:fld id="{CB11CD87-ECB0-43A5-BC0D-96A8C86079A1}" type="slidenum">
              <a:rPr lang="en-US" smtClean="0"/>
              <a:pPr/>
              <a:t>41</a:t>
            </a:fld>
            <a:endParaRPr lang="en-US" smtClean="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21" y="22860"/>
            <a:ext cx="860277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8131" name="Slide Number Placeholder 3"/>
          <p:cNvSpPr>
            <a:spLocks noGrp="1"/>
          </p:cNvSpPr>
          <p:nvPr>
            <p:ph type="sldNum" sz="quarter" idx="12"/>
          </p:nvPr>
        </p:nvSpPr>
        <p:spPr>
          <a:noFill/>
          <a:ln>
            <a:miter lim="800000"/>
            <a:headEnd/>
            <a:tailEnd/>
          </a:ln>
        </p:spPr>
        <p:txBody>
          <a:bodyPr/>
          <a:lstStyle/>
          <a:p>
            <a:fld id="{8A0D8070-CBB1-4AE8-B2A1-7A26D92BBB64}" type="slidenum">
              <a:rPr lang="en-US" smtClean="0"/>
              <a:pPr/>
              <a:t>42</a:t>
            </a:fld>
            <a:endParaRPr lang="en-US" smtClean="0"/>
          </a:p>
        </p:txBody>
      </p:sp>
      <p:sp>
        <p:nvSpPr>
          <p:cNvPr id="48132" name="Title 1"/>
          <p:cNvSpPr>
            <a:spLocks noGrp="1"/>
          </p:cNvSpPr>
          <p:nvPr>
            <p:ph type="title" idx="4294967295"/>
          </p:nvPr>
        </p:nvSpPr>
        <p:spPr>
          <a:xfrm>
            <a:off x="769620" y="510540"/>
            <a:ext cx="8016240" cy="1447800"/>
          </a:xfrm>
        </p:spPr>
        <p:txBody>
          <a:bodyPr/>
          <a:lstStyle/>
          <a:p>
            <a:pPr algn="l" eaLnBrk="1" hangingPunct="1"/>
            <a:r>
              <a:rPr lang="en-US" dirty="0" smtClean="0"/>
              <a:t>Table 9-2: Amortization Effects of a $959.28 Monthly Payment</a:t>
            </a:r>
          </a:p>
        </p:txBody>
      </p:sp>
      <p:sp>
        <p:nvSpPr>
          <p:cNvPr id="48133" name="Content Placeholder 2"/>
          <p:cNvSpPr>
            <a:spLocks noGrp="1"/>
          </p:cNvSpPr>
          <p:nvPr>
            <p:ph idx="4294967295"/>
          </p:nvPr>
        </p:nvSpPr>
        <p:spPr>
          <a:xfrm>
            <a:off x="807720" y="2392680"/>
            <a:ext cx="7924800" cy="2971800"/>
          </a:xfrm>
        </p:spPr>
        <p:txBody>
          <a:bodyPr/>
          <a:lstStyle/>
          <a:p>
            <a:pPr marL="0" indent="0" eaLnBrk="1" hangingPunct="1">
              <a:buFontTx/>
              <a:buNone/>
            </a:pPr>
            <a:r>
              <a:rPr lang="en-US" sz="2800" b="1" dirty="0" smtClean="0"/>
              <a:t>First Month</a:t>
            </a:r>
          </a:p>
          <a:p>
            <a:pPr marL="0" indent="0" eaLnBrk="1" hangingPunct="1">
              <a:buFontTx/>
              <a:buNone/>
            </a:pPr>
            <a:r>
              <a:rPr lang="en-US" sz="2800" dirty="0" smtClean="0"/>
              <a:t>$160,000 x 6.0%/12  	= $ 800.00 Interest </a:t>
            </a:r>
          </a:p>
          <a:p>
            <a:pPr marL="0" indent="0" eaLnBrk="1" hangingPunct="1">
              <a:buFontTx/>
              <a:buNone/>
            </a:pPr>
            <a:r>
              <a:rPr lang="en-US" sz="2800" dirty="0" smtClean="0"/>
              <a:t>$959.28 - $800.00	= $159.28 Principal $160,000 - $159.28   	= $159,840.72 Balance</a:t>
            </a:r>
            <a:r>
              <a:rPr lang="en-US" dirty="0" smtClean="0"/>
              <a:t> </a:t>
            </a:r>
          </a:p>
          <a:p>
            <a:pPr marL="0" indent="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9155" name="Slide Number Placeholder 3"/>
          <p:cNvSpPr>
            <a:spLocks noGrp="1"/>
          </p:cNvSpPr>
          <p:nvPr>
            <p:ph type="sldNum" sz="quarter" idx="12"/>
          </p:nvPr>
        </p:nvSpPr>
        <p:spPr>
          <a:noFill/>
          <a:ln>
            <a:miter lim="800000"/>
            <a:headEnd/>
            <a:tailEnd/>
          </a:ln>
        </p:spPr>
        <p:txBody>
          <a:bodyPr/>
          <a:lstStyle/>
          <a:p>
            <a:fld id="{A5E314B6-9A79-409A-8426-194B2A97AA28}" type="slidenum">
              <a:rPr lang="en-US" smtClean="0"/>
              <a:pPr/>
              <a:t>43</a:t>
            </a:fld>
            <a:endParaRPr lang="en-US" smtClean="0"/>
          </a:p>
        </p:txBody>
      </p:sp>
      <p:sp>
        <p:nvSpPr>
          <p:cNvPr id="49156" name="Title 1"/>
          <p:cNvSpPr>
            <a:spLocks noGrp="1"/>
          </p:cNvSpPr>
          <p:nvPr>
            <p:ph type="title" idx="4294967295"/>
          </p:nvPr>
        </p:nvSpPr>
        <p:spPr>
          <a:xfrm>
            <a:off x="381000" y="533400"/>
            <a:ext cx="8305800" cy="1447800"/>
          </a:xfrm>
        </p:spPr>
        <p:txBody>
          <a:bodyPr/>
          <a:lstStyle/>
          <a:p>
            <a:pPr eaLnBrk="1" hangingPunct="1"/>
            <a:r>
              <a:rPr lang="en-US" dirty="0" smtClean="0"/>
              <a:t>Table 9-2: Amortization Effects of a $959.28 Monthly Payment</a:t>
            </a:r>
          </a:p>
        </p:txBody>
      </p:sp>
      <p:sp>
        <p:nvSpPr>
          <p:cNvPr id="49157" name="Content Placeholder 2"/>
          <p:cNvSpPr>
            <a:spLocks noGrp="1"/>
          </p:cNvSpPr>
          <p:nvPr>
            <p:ph idx="4294967295"/>
          </p:nvPr>
        </p:nvSpPr>
        <p:spPr>
          <a:xfrm>
            <a:off x="762000" y="2385060"/>
            <a:ext cx="8001000" cy="3733800"/>
          </a:xfrm>
        </p:spPr>
        <p:txBody>
          <a:bodyPr/>
          <a:lstStyle/>
          <a:p>
            <a:pPr marL="0" indent="0" eaLnBrk="1" hangingPunct="1">
              <a:buFontTx/>
              <a:buNone/>
            </a:pPr>
            <a:r>
              <a:rPr lang="en-US" sz="2800" b="1" dirty="0" smtClean="0"/>
              <a:t>Second Month</a:t>
            </a:r>
          </a:p>
          <a:p>
            <a:pPr marL="0" indent="0" eaLnBrk="1" hangingPunct="1">
              <a:buFontTx/>
              <a:buNone/>
            </a:pPr>
            <a:r>
              <a:rPr lang="en-US" sz="2800" dirty="0" smtClean="0"/>
              <a:t>$159,840.72 x 6.5%/12 = $799.20 Interest </a:t>
            </a:r>
          </a:p>
          <a:p>
            <a:pPr marL="0" indent="0" eaLnBrk="1" hangingPunct="1">
              <a:buFontTx/>
              <a:buNone/>
            </a:pPr>
            <a:r>
              <a:rPr lang="en-US" sz="2800" dirty="0" smtClean="0"/>
              <a:t>$959.28 - $799.20	 = $160.08 Principal $159,840.72 - $160.08	 = $159,680.64 Balance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0179" name="Slide Number Placeholder 3"/>
          <p:cNvSpPr>
            <a:spLocks noGrp="1"/>
          </p:cNvSpPr>
          <p:nvPr>
            <p:ph type="sldNum" sz="quarter" idx="12"/>
          </p:nvPr>
        </p:nvSpPr>
        <p:spPr>
          <a:noFill/>
          <a:ln>
            <a:miter lim="800000"/>
            <a:headEnd/>
            <a:tailEnd/>
          </a:ln>
        </p:spPr>
        <p:txBody>
          <a:bodyPr/>
          <a:lstStyle/>
          <a:p>
            <a:fld id="{5521B50E-21D7-4023-9158-B7E52F38DEAF}" type="slidenum">
              <a:rPr lang="en-US" smtClean="0"/>
              <a:pPr/>
              <a:t>44</a:t>
            </a:fld>
            <a:endParaRPr lang="en-US" smtClean="0"/>
          </a:p>
        </p:txBody>
      </p:sp>
      <p:sp>
        <p:nvSpPr>
          <p:cNvPr id="50180" name="Rectangle 6"/>
          <p:cNvSpPr>
            <a:spLocks noGrp="1" noChangeArrowheads="1"/>
          </p:cNvSpPr>
          <p:nvPr>
            <p:ph type="title" idx="4294967295"/>
          </p:nvPr>
        </p:nvSpPr>
        <p:spPr/>
        <p:txBody>
          <a:bodyPr/>
          <a:lstStyle/>
          <a:p>
            <a:pPr eaLnBrk="1" hangingPunct="1"/>
            <a:r>
              <a:rPr lang="en-US" smtClean="0"/>
              <a:t>Financing a Home</a:t>
            </a:r>
          </a:p>
        </p:txBody>
      </p:sp>
      <p:sp>
        <p:nvSpPr>
          <p:cNvPr id="50181" name="Rectangle 7"/>
          <p:cNvSpPr>
            <a:spLocks noGrp="1" noChangeArrowheads="1"/>
          </p:cNvSpPr>
          <p:nvPr>
            <p:ph type="body" idx="4294967295"/>
          </p:nvPr>
        </p:nvSpPr>
        <p:spPr>
          <a:xfrm>
            <a:off x="609600" y="1752600"/>
            <a:ext cx="7924800" cy="4114800"/>
          </a:xfrm>
        </p:spPr>
        <p:txBody>
          <a:bodyPr/>
          <a:lstStyle/>
          <a:p>
            <a:pPr eaLnBrk="1" hangingPunct="1">
              <a:lnSpc>
                <a:spcPct val="90000"/>
              </a:lnSpc>
            </a:pPr>
            <a:r>
              <a:rPr lang="en-US" dirty="0" smtClean="0"/>
              <a:t>Your </a:t>
            </a:r>
            <a:r>
              <a:rPr lang="en-US" b="1" dirty="0" smtClean="0"/>
              <a:t>equity</a:t>
            </a:r>
            <a:r>
              <a:rPr lang="en-US" dirty="0" smtClean="0"/>
              <a:t> is the dollar value of the home in excess of the amount owed on it.  Equity grows as:</a:t>
            </a:r>
          </a:p>
          <a:p>
            <a:pPr lvl="1" eaLnBrk="1" hangingPunct="1">
              <a:lnSpc>
                <a:spcPct val="90000"/>
              </a:lnSpc>
            </a:pPr>
            <a:r>
              <a:rPr lang="en-US" sz="3100" dirty="0" smtClean="0"/>
              <a:t>You pay down the principal</a:t>
            </a:r>
          </a:p>
          <a:p>
            <a:pPr lvl="1" eaLnBrk="1" hangingPunct="1">
              <a:lnSpc>
                <a:spcPct val="90000"/>
              </a:lnSpc>
            </a:pPr>
            <a:r>
              <a:rPr lang="en-US" sz="3100" dirty="0" smtClean="0"/>
              <a:t>The value of the home appreciates</a:t>
            </a:r>
          </a:p>
          <a:p>
            <a:pPr eaLnBrk="1" hangingPunct="1"/>
            <a:r>
              <a:rPr lang="en-US" dirty="0" smtClean="0"/>
              <a:t>If your payment is lower than the monthly interest you will have negative amortization and your equity will decline.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1203" name="Slide Number Placeholder 3"/>
          <p:cNvSpPr>
            <a:spLocks noGrp="1"/>
          </p:cNvSpPr>
          <p:nvPr>
            <p:ph type="sldNum" sz="quarter" idx="12"/>
          </p:nvPr>
        </p:nvSpPr>
        <p:spPr>
          <a:noFill/>
          <a:ln>
            <a:miter lim="800000"/>
            <a:headEnd/>
            <a:tailEnd/>
          </a:ln>
        </p:spPr>
        <p:txBody>
          <a:bodyPr/>
          <a:lstStyle/>
          <a:p>
            <a:fld id="{D6EBDC77-7041-498F-A820-2E887CA4A1A2}" type="slidenum">
              <a:rPr lang="en-US" smtClean="0"/>
              <a:pPr/>
              <a:t>45</a:t>
            </a:fld>
            <a:endParaRPr lang="en-US" smtClean="0"/>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6" y="0"/>
            <a:ext cx="89725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2227" name="Slide Number Placeholder 3"/>
          <p:cNvSpPr>
            <a:spLocks noGrp="1"/>
          </p:cNvSpPr>
          <p:nvPr>
            <p:ph type="sldNum" sz="quarter" idx="12"/>
          </p:nvPr>
        </p:nvSpPr>
        <p:spPr>
          <a:noFill/>
          <a:ln>
            <a:miter lim="800000"/>
            <a:headEnd/>
            <a:tailEnd/>
          </a:ln>
        </p:spPr>
        <p:txBody>
          <a:bodyPr/>
          <a:lstStyle/>
          <a:p>
            <a:fld id="{EEEC8B62-1FC5-4CAB-A02A-BE15A7B9EEAB}" type="slidenum">
              <a:rPr lang="en-US" smtClean="0"/>
              <a:pPr/>
              <a:t>46</a:t>
            </a:fld>
            <a:endParaRPr lang="en-US" smtClean="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1" y="0"/>
            <a:ext cx="842687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3251" name="Slide Number Placeholder 3"/>
          <p:cNvSpPr>
            <a:spLocks noGrp="1"/>
          </p:cNvSpPr>
          <p:nvPr>
            <p:ph type="sldNum" sz="quarter" idx="12"/>
          </p:nvPr>
        </p:nvSpPr>
        <p:spPr>
          <a:noFill/>
          <a:ln>
            <a:miter lim="800000"/>
            <a:headEnd/>
            <a:tailEnd/>
          </a:ln>
        </p:spPr>
        <p:txBody>
          <a:bodyPr/>
          <a:lstStyle/>
          <a:p>
            <a:fld id="{67E991E7-4747-4013-9A3D-C30AA195E09B}" type="slidenum">
              <a:rPr lang="en-US" smtClean="0"/>
              <a:pPr/>
              <a:t>47</a:t>
            </a:fld>
            <a:endParaRPr lang="en-US" smtClean="0"/>
          </a:p>
        </p:txBody>
      </p:sp>
      <p:sp>
        <p:nvSpPr>
          <p:cNvPr id="53252" name="Rectangle 6"/>
          <p:cNvSpPr>
            <a:spLocks noGrp="1" noChangeArrowheads="1"/>
          </p:cNvSpPr>
          <p:nvPr>
            <p:ph type="title" idx="4294967295"/>
          </p:nvPr>
        </p:nvSpPr>
        <p:spPr/>
        <p:txBody>
          <a:bodyPr/>
          <a:lstStyle/>
          <a:p>
            <a:pPr eaLnBrk="1" hangingPunct="1"/>
            <a:r>
              <a:rPr lang="en-US" smtClean="0"/>
              <a:t>Financing a Home</a:t>
            </a:r>
          </a:p>
        </p:txBody>
      </p:sp>
      <p:sp>
        <p:nvSpPr>
          <p:cNvPr id="53253" name="Rectangle 7"/>
          <p:cNvSpPr>
            <a:spLocks noGrp="1" noChangeArrowheads="1"/>
          </p:cNvSpPr>
          <p:nvPr>
            <p:ph type="body" idx="4294967295"/>
          </p:nvPr>
        </p:nvSpPr>
        <p:spPr>
          <a:xfrm>
            <a:off x="762000" y="1752600"/>
            <a:ext cx="7467600" cy="4114800"/>
          </a:xfrm>
        </p:spPr>
        <p:txBody>
          <a:bodyPr/>
          <a:lstStyle/>
          <a:p>
            <a:pPr eaLnBrk="1" hangingPunct="1">
              <a:lnSpc>
                <a:spcPct val="90000"/>
              </a:lnSpc>
            </a:pPr>
            <a:r>
              <a:rPr lang="en-US" dirty="0" smtClean="0"/>
              <a:t>The monthly payment depends upon:</a:t>
            </a:r>
          </a:p>
          <a:p>
            <a:pPr lvl="1" eaLnBrk="1" hangingPunct="1">
              <a:lnSpc>
                <a:spcPct val="90000"/>
              </a:lnSpc>
            </a:pPr>
            <a:r>
              <a:rPr lang="en-US" sz="3100" dirty="0" smtClean="0"/>
              <a:t>The amount borrowed</a:t>
            </a:r>
          </a:p>
          <a:p>
            <a:pPr lvl="1" eaLnBrk="1" hangingPunct="1">
              <a:lnSpc>
                <a:spcPct val="90000"/>
              </a:lnSpc>
            </a:pPr>
            <a:r>
              <a:rPr lang="en-US" sz="3100" dirty="0" smtClean="0"/>
              <a:t>The interest rate</a:t>
            </a:r>
          </a:p>
          <a:p>
            <a:pPr lvl="1" eaLnBrk="1" hangingPunct="1">
              <a:lnSpc>
                <a:spcPct val="90000"/>
              </a:lnSpc>
            </a:pPr>
            <a:r>
              <a:rPr lang="en-US" sz="3100" dirty="0" smtClean="0"/>
              <a:t>Length of the loan</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4275" name="Slide Number Placeholder 3"/>
          <p:cNvSpPr>
            <a:spLocks noGrp="1"/>
          </p:cNvSpPr>
          <p:nvPr>
            <p:ph type="sldNum" sz="quarter" idx="12"/>
          </p:nvPr>
        </p:nvSpPr>
        <p:spPr>
          <a:noFill/>
          <a:ln>
            <a:miter lim="800000"/>
            <a:headEnd/>
            <a:tailEnd/>
          </a:ln>
        </p:spPr>
        <p:txBody>
          <a:bodyPr/>
          <a:lstStyle/>
          <a:p>
            <a:fld id="{01976522-64E0-4F72-9105-2E5419D9A1BA}" type="slidenum">
              <a:rPr lang="en-US" smtClean="0"/>
              <a:pPr/>
              <a:t>48</a:t>
            </a:fld>
            <a:endParaRPr lang="en-US" smtClean="0"/>
          </a:p>
        </p:txBody>
      </p:sp>
      <p:sp>
        <p:nvSpPr>
          <p:cNvPr id="54276" name="Title 1"/>
          <p:cNvSpPr>
            <a:spLocks noGrp="1"/>
          </p:cNvSpPr>
          <p:nvPr>
            <p:ph type="title" idx="4294967295"/>
          </p:nvPr>
        </p:nvSpPr>
        <p:spPr>
          <a:xfrm>
            <a:off x="381000" y="457200"/>
            <a:ext cx="8305800" cy="1295400"/>
          </a:xfrm>
        </p:spPr>
        <p:txBody>
          <a:bodyPr/>
          <a:lstStyle/>
          <a:p>
            <a:pPr eaLnBrk="1" hangingPunct="1"/>
            <a:r>
              <a:rPr lang="en-US" smtClean="0"/>
              <a:t>Table 9-4: Estimating Mortgage Loan Payments* for P and I</a:t>
            </a:r>
          </a:p>
        </p:txBody>
      </p:sp>
      <p:sp>
        <p:nvSpPr>
          <p:cNvPr id="54277" name="Content Placeholder 2"/>
          <p:cNvSpPr>
            <a:spLocks noGrp="1"/>
          </p:cNvSpPr>
          <p:nvPr>
            <p:ph idx="4294967295"/>
          </p:nvPr>
        </p:nvSpPr>
        <p:spPr>
          <a:xfrm>
            <a:off x="609600" y="2209800"/>
            <a:ext cx="8077200" cy="4038600"/>
          </a:xfrm>
        </p:spPr>
        <p:txBody>
          <a:bodyPr/>
          <a:lstStyle/>
          <a:p>
            <a:pPr marL="0" indent="0" eaLnBrk="1" hangingPunct="1">
              <a:buFontTx/>
              <a:buNone/>
            </a:pPr>
            <a:r>
              <a:rPr lang="en-US" sz="3000" b="1" u="sng" dirty="0" smtClean="0"/>
              <a:t>Rate    15 yrs 	20 yrs   25 yrs. 		30 yrs</a:t>
            </a:r>
          </a:p>
          <a:p>
            <a:pPr marL="0" indent="0" eaLnBrk="1" hangingPunct="1">
              <a:buFontTx/>
              <a:buNone/>
            </a:pPr>
            <a:r>
              <a:rPr lang="en-US" dirty="0" smtClean="0"/>
              <a:t>5.0 	  7.9079   6.5996  5.8459 	5.3682</a:t>
            </a:r>
            <a:endParaRPr lang="en-US" sz="3000" dirty="0" smtClean="0"/>
          </a:p>
          <a:p>
            <a:pPr marL="0" indent="0" eaLnBrk="1" hangingPunct="1">
              <a:buFontTx/>
              <a:buNone/>
            </a:pPr>
            <a:r>
              <a:rPr lang="en-US" sz="3000" dirty="0" smtClean="0"/>
              <a:t>5.5 	  8.1708 	6.8789   6.1409 	5.6779</a:t>
            </a:r>
          </a:p>
          <a:p>
            <a:pPr marL="0" indent="0" eaLnBrk="1" hangingPunct="1">
              <a:buFontTx/>
              <a:buNone/>
            </a:pPr>
            <a:r>
              <a:rPr lang="en-US" sz="3000" dirty="0" smtClean="0"/>
              <a:t>6.0 	  8.4386 	7.1643   6.4430 	</a:t>
            </a:r>
            <a:r>
              <a:rPr lang="en-US" sz="3000" dirty="0" smtClean="0">
                <a:solidFill>
                  <a:srgbClr val="FF0000"/>
                </a:solidFill>
              </a:rPr>
              <a:t>5.9955</a:t>
            </a:r>
          </a:p>
          <a:p>
            <a:pPr marL="0" indent="0" eaLnBrk="1" hangingPunct="1">
              <a:buFontTx/>
              <a:buNone/>
            </a:pPr>
            <a:r>
              <a:rPr lang="en-US" sz="3000" dirty="0" smtClean="0"/>
              <a:t>6.5 	  8.7111 	7.4557   6.7521 	6.3207</a:t>
            </a:r>
          </a:p>
          <a:p>
            <a:pPr marL="0" indent="0" eaLnBrk="1" hangingPunct="1">
              <a:buFontTx/>
              <a:buNone/>
            </a:pPr>
            <a:r>
              <a:rPr lang="en-US" sz="3000" dirty="0" smtClean="0"/>
              <a:t>7.0 	  8.9883 	7.7530   7.0678 	6.6530</a:t>
            </a:r>
          </a:p>
          <a:p>
            <a:pPr marL="0" indent="0" eaLnBrk="1" hangingPunct="1">
              <a:buFontTx/>
              <a:buNone/>
            </a:pPr>
            <a:r>
              <a:rPr lang="en-US" sz="3000" dirty="0" smtClean="0"/>
              <a:t>*$ per $1000 borrowed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5299" name="Slide Number Placeholder 3"/>
          <p:cNvSpPr>
            <a:spLocks noGrp="1"/>
          </p:cNvSpPr>
          <p:nvPr>
            <p:ph type="sldNum" sz="quarter" idx="12"/>
          </p:nvPr>
        </p:nvSpPr>
        <p:spPr>
          <a:noFill/>
          <a:ln>
            <a:miter lim="800000"/>
            <a:headEnd/>
            <a:tailEnd/>
          </a:ln>
        </p:spPr>
        <p:txBody>
          <a:bodyPr/>
          <a:lstStyle/>
          <a:p>
            <a:fld id="{0ABDD407-0562-4C25-84FF-1C9196EDA601}" type="slidenum">
              <a:rPr lang="en-US" smtClean="0"/>
              <a:pPr/>
              <a:t>49</a:t>
            </a:fld>
            <a:endParaRPr lang="en-US" smtClean="0"/>
          </a:p>
        </p:txBody>
      </p:sp>
      <p:sp>
        <p:nvSpPr>
          <p:cNvPr id="55300" name="Rectangle 5"/>
          <p:cNvSpPr>
            <a:spLocks noGrp="1" noChangeArrowheads="1"/>
          </p:cNvSpPr>
          <p:nvPr>
            <p:ph type="title" idx="4294967295"/>
          </p:nvPr>
        </p:nvSpPr>
        <p:spPr/>
        <p:txBody>
          <a:bodyPr/>
          <a:lstStyle/>
          <a:p>
            <a:pPr eaLnBrk="1" hangingPunct="1"/>
            <a:r>
              <a:rPr lang="en-US" smtClean="0"/>
              <a:t>Financing a Home</a:t>
            </a:r>
          </a:p>
        </p:txBody>
      </p:sp>
      <p:sp>
        <p:nvSpPr>
          <p:cNvPr id="55301" name="Rectangle 6"/>
          <p:cNvSpPr>
            <a:spLocks noGrp="1" noChangeArrowheads="1"/>
          </p:cNvSpPr>
          <p:nvPr>
            <p:ph type="body" idx="4294967295"/>
          </p:nvPr>
        </p:nvSpPr>
        <p:spPr>
          <a:xfrm>
            <a:off x="609600" y="1905000"/>
            <a:ext cx="7848600" cy="3962400"/>
          </a:xfrm>
        </p:spPr>
        <p:txBody>
          <a:bodyPr/>
          <a:lstStyle/>
          <a:p>
            <a:pPr eaLnBrk="1" hangingPunct="1"/>
            <a:r>
              <a:rPr lang="en-US" dirty="0" smtClean="0"/>
              <a:t>The </a:t>
            </a:r>
            <a:r>
              <a:rPr lang="en-US" b="1" dirty="0" smtClean="0"/>
              <a:t>conventional mortgage</a:t>
            </a:r>
            <a:r>
              <a:rPr lang="en-US" dirty="0" smtClean="0"/>
              <a:t> loan has a fixed interest rate, fixed-term and fixed payment.</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9219" name="Slide Number Placeholder 3"/>
          <p:cNvSpPr>
            <a:spLocks noGrp="1"/>
          </p:cNvSpPr>
          <p:nvPr>
            <p:ph type="sldNum" sz="quarter" idx="12"/>
          </p:nvPr>
        </p:nvSpPr>
        <p:spPr>
          <a:noFill/>
          <a:ln>
            <a:miter lim="800000"/>
            <a:headEnd/>
            <a:tailEnd/>
          </a:ln>
        </p:spPr>
        <p:txBody>
          <a:bodyPr/>
          <a:lstStyle/>
          <a:p>
            <a:fld id="{E305AC80-461A-444C-9CD5-2AF6B514CBEF}" type="slidenum">
              <a:rPr lang="en-US" smtClean="0"/>
              <a:pPr/>
              <a:t>5</a:t>
            </a:fld>
            <a:endParaRPr lang="en-US" smtClean="0"/>
          </a:p>
        </p:txBody>
      </p:sp>
      <p:sp>
        <p:nvSpPr>
          <p:cNvPr id="9220" name="Rectangle 4"/>
          <p:cNvSpPr>
            <a:spLocks noGrp="1" noChangeArrowheads="1"/>
          </p:cNvSpPr>
          <p:nvPr>
            <p:ph type="title" idx="4294967295"/>
          </p:nvPr>
        </p:nvSpPr>
        <p:spPr/>
        <p:txBody>
          <a:bodyPr/>
          <a:lstStyle/>
          <a:p>
            <a:pPr eaLnBrk="1" hangingPunct="1"/>
            <a:r>
              <a:rPr lang="en-US" smtClean="0"/>
              <a:t>Your Next Five Years</a:t>
            </a:r>
          </a:p>
        </p:txBody>
      </p:sp>
      <p:sp>
        <p:nvSpPr>
          <p:cNvPr id="9221" name="Rectangle 5"/>
          <p:cNvSpPr>
            <a:spLocks noGrp="1" noChangeArrowheads="1"/>
          </p:cNvSpPr>
          <p:nvPr>
            <p:ph type="body" idx="4294967295"/>
          </p:nvPr>
        </p:nvSpPr>
        <p:spPr/>
        <p:txBody>
          <a:bodyPr/>
          <a:lstStyle/>
          <a:p>
            <a:pPr marL="609600" indent="-557213" eaLnBrk="1" hangingPunct="1">
              <a:buFontTx/>
              <a:buNone/>
            </a:pPr>
            <a:r>
              <a:rPr lang="en-US" smtClean="0"/>
              <a:t>4.	Buy a home as soon as it fits your budget and lifestyle so you can take advantage of special income tax deductions and price appreciation over time.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6323" name="Slide Number Placeholder 3"/>
          <p:cNvSpPr>
            <a:spLocks noGrp="1"/>
          </p:cNvSpPr>
          <p:nvPr>
            <p:ph type="sldNum" sz="quarter" idx="12"/>
          </p:nvPr>
        </p:nvSpPr>
        <p:spPr>
          <a:noFill/>
          <a:ln>
            <a:miter lim="800000"/>
            <a:headEnd/>
            <a:tailEnd/>
          </a:ln>
        </p:spPr>
        <p:txBody>
          <a:bodyPr/>
          <a:lstStyle/>
          <a:p>
            <a:fld id="{7836860A-B6B3-4070-93B6-6D4EA7568C73}" type="slidenum">
              <a:rPr lang="en-US" smtClean="0"/>
              <a:pPr/>
              <a:t>50</a:t>
            </a:fld>
            <a:endParaRPr lang="en-US" smtClean="0"/>
          </a:p>
        </p:txBody>
      </p:sp>
      <p:sp>
        <p:nvSpPr>
          <p:cNvPr id="56324" name="Rectangle 5"/>
          <p:cNvSpPr>
            <a:spLocks noGrp="1" noChangeArrowheads="1"/>
          </p:cNvSpPr>
          <p:nvPr>
            <p:ph type="title" idx="4294967295"/>
          </p:nvPr>
        </p:nvSpPr>
        <p:spPr/>
        <p:txBody>
          <a:bodyPr/>
          <a:lstStyle/>
          <a:p>
            <a:pPr eaLnBrk="1" hangingPunct="1"/>
            <a:r>
              <a:rPr lang="en-US" smtClean="0"/>
              <a:t>Financing a Home</a:t>
            </a:r>
          </a:p>
        </p:txBody>
      </p:sp>
      <p:sp>
        <p:nvSpPr>
          <p:cNvPr id="56325" name="Rectangle 6"/>
          <p:cNvSpPr>
            <a:spLocks noGrp="1" noChangeArrowheads="1"/>
          </p:cNvSpPr>
          <p:nvPr>
            <p:ph type="body" idx="4294967295"/>
          </p:nvPr>
        </p:nvSpPr>
        <p:spPr>
          <a:xfrm>
            <a:off x="838200" y="1600200"/>
            <a:ext cx="7467600" cy="4114800"/>
          </a:xfrm>
        </p:spPr>
        <p:txBody>
          <a:bodyPr/>
          <a:lstStyle/>
          <a:p>
            <a:pPr eaLnBrk="1" hangingPunct="1"/>
            <a:r>
              <a:rPr lang="en-US" dirty="0" smtClean="0"/>
              <a:t>The </a:t>
            </a:r>
            <a:r>
              <a:rPr lang="en-US" b="1" dirty="0" smtClean="0"/>
              <a:t>adjustable-rate mortgage</a:t>
            </a:r>
            <a:r>
              <a:rPr lang="en-US" dirty="0" smtClean="0"/>
              <a:t> loan has an interest rate that varies with interest rates in the broader economy and, thus, does not have a fixed payment.</a:t>
            </a:r>
          </a:p>
          <a:p>
            <a:pPr lvl="1" eaLnBrk="1" hangingPunct="1"/>
            <a:r>
              <a:rPr lang="en-US" b="1" dirty="0" smtClean="0"/>
              <a:t>Interest Rate Caps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7347" name="Slide Number Placeholder 3"/>
          <p:cNvSpPr>
            <a:spLocks noGrp="1"/>
          </p:cNvSpPr>
          <p:nvPr>
            <p:ph type="sldNum" sz="quarter" idx="12"/>
          </p:nvPr>
        </p:nvSpPr>
        <p:spPr>
          <a:noFill/>
          <a:ln>
            <a:miter lim="800000"/>
            <a:headEnd/>
            <a:tailEnd/>
          </a:ln>
        </p:spPr>
        <p:txBody>
          <a:bodyPr/>
          <a:lstStyle/>
          <a:p>
            <a:fld id="{023AA672-E958-4329-B4A3-5FCD06C6C97C}" type="slidenum">
              <a:rPr lang="en-US" smtClean="0"/>
              <a:pPr/>
              <a:t>51</a:t>
            </a:fld>
            <a:endParaRPr lang="en-US" smtClean="0"/>
          </a:p>
        </p:txBody>
      </p:sp>
      <p:sp>
        <p:nvSpPr>
          <p:cNvPr id="57348" name="Title 1"/>
          <p:cNvSpPr>
            <a:spLocks noGrp="1"/>
          </p:cNvSpPr>
          <p:nvPr>
            <p:ph type="title" idx="4294967295"/>
          </p:nvPr>
        </p:nvSpPr>
        <p:spPr>
          <a:xfrm>
            <a:off x="685800" y="228600"/>
            <a:ext cx="8153400" cy="1600200"/>
          </a:xfrm>
        </p:spPr>
        <p:txBody>
          <a:bodyPr/>
          <a:lstStyle/>
          <a:p>
            <a:pPr eaLnBrk="1" hangingPunct="1"/>
            <a:r>
              <a:rPr lang="en-US" dirty="0" smtClean="0"/>
              <a:t>Table 9-5: Monthly Payment and Total Interest On $100,000</a:t>
            </a:r>
          </a:p>
        </p:txBody>
      </p:sp>
      <p:sp>
        <p:nvSpPr>
          <p:cNvPr id="57349" name="Content Placeholder 2"/>
          <p:cNvSpPr>
            <a:spLocks noGrp="1"/>
          </p:cNvSpPr>
          <p:nvPr>
            <p:ph idx="4294967295"/>
          </p:nvPr>
        </p:nvSpPr>
        <p:spPr>
          <a:xfrm>
            <a:off x="685800" y="2133600"/>
            <a:ext cx="8001000" cy="3962400"/>
          </a:xfrm>
        </p:spPr>
        <p:txBody>
          <a:bodyPr/>
          <a:lstStyle/>
          <a:p>
            <a:pPr marL="0" indent="0" eaLnBrk="1" hangingPunct="1">
              <a:buFontTx/>
              <a:buNone/>
            </a:pPr>
            <a:r>
              <a:rPr lang="en-US" b="1" dirty="0" smtClean="0"/>
              <a:t>		  </a:t>
            </a:r>
            <a:r>
              <a:rPr lang="en-US" b="1" u="sng" dirty="0" smtClean="0"/>
              <a:t>5% 	  6% 	  7%</a:t>
            </a:r>
          </a:p>
          <a:p>
            <a:pPr marL="0" indent="0" eaLnBrk="1" hangingPunct="1">
              <a:buFontTx/>
              <a:buNone/>
            </a:pPr>
            <a:r>
              <a:rPr lang="en-US" dirty="0" smtClean="0"/>
              <a:t>30 yrs. 	$537  	$600 	$665</a:t>
            </a:r>
          </a:p>
          <a:p>
            <a:pPr marL="0" indent="0" eaLnBrk="1" hangingPunct="1">
              <a:buFontTx/>
              <a:buNone/>
            </a:pPr>
            <a:r>
              <a:rPr lang="en-US" dirty="0" smtClean="0"/>
              <a:t>		93,300  	116,000 	139,400</a:t>
            </a:r>
          </a:p>
          <a:p>
            <a:pPr marL="0" indent="0" eaLnBrk="1" hangingPunct="1">
              <a:buFontTx/>
              <a:buNone/>
            </a:pPr>
            <a:r>
              <a:rPr lang="en-US" dirty="0" smtClean="0"/>
              <a:t>25 yrs. 	585  		644 		707</a:t>
            </a:r>
          </a:p>
          <a:p>
            <a:pPr marL="0" indent="0" eaLnBrk="1" hangingPunct="1">
              <a:buFontTx/>
              <a:buNone/>
            </a:pPr>
            <a:r>
              <a:rPr lang="en-US" dirty="0" smtClean="0"/>
              <a:t>		75,500  	93,200 	112,100</a:t>
            </a:r>
          </a:p>
          <a:p>
            <a:pPr marL="0" indent="0" eaLnBrk="1" hangingPunct="1">
              <a:buFontTx/>
              <a:buNone/>
            </a:pPr>
            <a:r>
              <a:rPr lang="en-US" dirty="0" smtClean="0"/>
              <a:t>15 yrs. 	791  		844 		899</a:t>
            </a:r>
          </a:p>
          <a:p>
            <a:pPr marL="0" indent="0" eaLnBrk="1" hangingPunct="1">
              <a:buFontTx/>
              <a:buNone/>
            </a:pPr>
            <a:r>
              <a:rPr lang="en-US" dirty="0" smtClean="0"/>
              <a:t>		42,300  	51,900 	61,800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9395" name="Slide Number Placeholder 3"/>
          <p:cNvSpPr>
            <a:spLocks noGrp="1"/>
          </p:cNvSpPr>
          <p:nvPr>
            <p:ph type="sldNum" sz="quarter" idx="12"/>
          </p:nvPr>
        </p:nvSpPr>
        <p:spPr>
          <a:noFill/>
          <a:ln>
            <a:miter lim="800000"/>
            <a:headEnd/>
            <a:tailEnd/>
          </a:ln>
        </p:spPr>
        <p:txBody>
          <a:bodyPr/>
          <a:lstStyle/>
          <a:p>
            <a:fld id="{454757B7-89F9-43DD-822F-E9480C180E16}" type="slidenum">
              <a:rPr lang="en-US" smtClean="0"/>
              <a:pPr/>
              <a:t>52</a:t>
            </a:fld>
            <a:endParaRPr lang="en-US" smtClean="0"/>
          </a:p>
        </p:txBody>
      </p:sp>
      <p:sp>
        <p:nvSpPr>
          <p:cNvPr id="59396" name="Rectangle 4"/>
          <p:cNvSpPr>
            <a:spLocks noGrp="1" noChangeArrowheads="1"/>
          </p:cNvSpPr>
          <p:nvPr>
            <p:ph type="title" idx="4294967295"/>
          </p:nvPr>
        </p:nvSpPr>
        <p:spPr/>
        <p:txBody>
          <a:bodyPr/>
          <a:lstStyle/>
          <a:p>
            <a:pPr eaLnBrk="1" hangingPunct="1"/>
            <a:r>
              <a:rPr lang="en-US" smtClean="0"/>
              <a:t>Financing a Home</a:t>
            </a:r>
          </a:p>
        </p:txBody>
      </p:sp>
      <p:sp>
        <p:nvSpPr>
          <p:cNvPr id="59397" name="Rectangle 5"/>
          <p:cNvSpPr>
            <a:spLocks noGrp="1" noChangeArrowheads="1"/>
          </p:cNvSpPr>
          <p:nvPr>
            <p:ph type="body" idx="4294967295"/>
          </p:nvPr>
        </p:nvSpPr>
        <p:spPr>
          <a:xfrm>
            <a:off x="1066800" y="1905000"/>
            <a:ext cx="7467600" cy="4114800"/>
          </a:xfrm>
        </p:spPr>
        <p:txBody>
          <a:bodyPr/>
          <a:lstStyle/>
          <a:p>
            <a:pPr eaLnBrk="1" hangingPunct="1">
              <a:lnSpc>
                <a:spcPct val="90000"/>
              </a:lnSpc>
            </a:pPr>
            <a:r>
              <a:rPr lang="en-US" dirty="0" smtClean="0"/>
              <a:t>Alternative mortgage loans include:</a:t>
            </a:r>
          </a:p>
          <a:p>
            <a:pPr lvl="1" eaLnBrk="1" hangingPunct="1">
              <a:lnSpc>
                <a:spcPct val="90000"/>
              </a:lnSpc>
            </a:pPr>
            <a:r>
              <a:rPr lang="en-US" sz="3100" dirty="0" smtClean="0"/>
              <a:t>Growing-equity mortgage</a:t>
            </a:r>
          </a:p>
          <a:p>
            <a:pPr lvl="1" eaLnBrk="1" hangingPunct="1">
              <a:lnSpc>
                <a:spcPct val="90000"/>
              </a:lnSpc>
            </a:pPr>
            <a:r>
              <a:rPr lang="en-US" sz="3100" dirty="0" smtClean="0"/>
              <a:t>Assumable mortgage</a:t>
            </a:r>
          </a:p>
          <a:p>
            <a:pPr lvl="1" eaLnBrk="1" hangingPunct="1">
              <a:lnSpc>
                <a:spcPct val="90000"/>
              </a:lnSpc>
            </a:pPr>
            <a:r>
              <a:rPr lang="en-US" sz="3100" dirty="0" smtClean="0"/>
              <a:t>Seller financing</a:t>
            </a:r>
          </a:p>
          <a:p>
            <a:pPr lvl="2" eaLnBrk="1" hangingPunct="1">
              <a:lnSpc>
                <a:spcPct val="90000"/>
              </a:lnSpc>
            </a:pPr>
            <a:r>
              <a:rPr lang="en-US" sz="2700" dirty="0">
                <a:solidFill>
                  <a:srgbClr val="000000"/>
                </a:solidFill>
              </a:rPr>
              <a:t>Land contract (contract for deed)</a:t>
            </a:r>
          </a:p>
          <a:p>
            <a:pPr lvl="1" eaLnBrk="1" hangingPunct="1">
              <a:lnSpc>
                <a:spcPct val="90000"/>
              </a:lnSpc>
            </a:pPr>
            <a:r>
              <a:rPr lang="en-US" sz="3100" dirty="0" smtClean="0"/>
              <a:t>Reverse mortgage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1443" name="Slide Number Placeholder 3"/>
          <p:cNvSpPr>
            <a:spLocks noGrp="1"/>
          </p:cNvSpPr>
          <p:nvPr>
            <p:ph type="sldNum" sz="quarter" idx="12"/>
          </p:nvPr>
        </p:nvSpPr>
        <p:spPr>
          <a:noFill/>
          <a:ln>
            <a:miter lim="800000"/>
            <a:headEnd/>
            <a:tailEnd/>
          </a:ln>
        </p:spPr>
        <p:txBody>
          <a:bodyPr/>
          <a:lstStyle/>
          <a:p>
            <a:fld id="{51823030-048C-4010-A5D0-B40143A78028}" type="slidenum">
              <a:rPr lang="en-US" smtClean="0"/>
              <a:pPr/>
              <a:t>53</a:t>
            </a:fld>
            <a:endParaRPr lang="en-US" smtClean="0"/>
          </a:p>
        </p:txBody>
      </p:sp>
      <p:sp>
        <p:nvSpPr>
          <p:cNvPr id="61444" name="Rectangle 4"/>
          <p:cNvSpPr>
            <a:spLocks noGrp="1" noChangeArrowheads="1"/>
          </p:cNvSpPr>
          <p:nvPr>
            <p:ph type="title" idx="4294967295"/>
          </p:nvPr>
        </p:nvSpPr>
        <p:spPr/>
        <p:txBody>
          <a:bodyPr/>
          <a:lstStyle/>
          <a:p>
            <a:pPr eaLnBrk="1" hangingPunct="1"/>
            <a:r>
              <a:rPr lang="en-US" smtClean="0"/>
              <a:t>Financing a Home</a:t>
            </a:r>
          </a:p>
        </p:txBody>
      </p:sp>
      <p:sp>
        <p:nvSpPr>
          <p:cNvPr id="61445" name="Rectangle 5"/>
          <p:cNvSpPr>
            <a:spLocks noGrp="1" noChangeArrowheads="1"/>
          </p:cNvSpPr>
          <p:nvPr>
            <p:ph type="body" idx="4294967295"/>
          </p:nvPr>
        </p:nvSpPr>
        <p:spPr>
          <a:xfrm>
            <a:off x="990600" y="1752600"/>
            <a:ext cx="7696200" cy="4343400"/>
          </a:xfrm>
        </p:spPr>
        <p:txBody>
          <a:bodyPr/>
          <a:lstStyle/>
          <a:p>
            <a:pPr eaLnBrk="1" hangingPunct="1">
              <a:lnSpc>
                <a:spcPct val="90000"/>
              </a:lnSpc>
            </a:pPr>
            <a:r>
              <a:rPr lang="en-US" dirty="0" smtClean="0"/>
              <a:t>Should you refinance an existing mortgage?  </a:t>
            </a:r>
          </a:p>
          <a:p>
            <a:pPr eaLnBrk="1" hangingPunct="1">
              <a:lnSpc>
                <a:spcPct val="90000"/>
              </a:lnSpc>
            </a:pPr>
            <a:r>
              <a:rPr lang="en-US" dirty="0" smtClean="0"/>
              <a:t>The answer depends upon</a:t>
            </a:r>
          </a:p>
          <a:p>
            <a:pPr lvl="1" eaLnBrk="1" hangingPunct="1">
              <a:lnSpc>
                <a:spcPct val="90000"/>
              </a:lnSpc>
            </a:pPr>
            <a:r>
              <a:rPr lang="en-US" sz="3100" dirty="0" smtClean="0"/>
              <a:t>The difference between the current and new interest rates</a:t>
            </a:r>
          </a:p>
          <a:p>
            <a:pPr lvl="1" eaLnBrk="1" hangingPunct="1">
              <a:lnSpc>
                <a:spcPct val="90000"/>
              </a:lnSpc>
            </a:pPr>
            <a:r>
              <a:rPr lang="en-US" sz="3100" dirty="0" smtClean="0"/>
              <a:t>The length of time you expect to continue to own the home</a:t>
            </a:r>
          </a:p>
          <a:p>
            <a:pPr lvl="1" eaLnBrk="1" hangingPunct="1">
              <a:lnSpc>
                <a:spcPct val="90000"/>
              </a:lnSpc>
            </a:pPr>
            <a:endParaRPr lang="en-US" sz="31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2467" name="Slide Number Placeholder 3"/>
          <p:cNvSpPr>
            <a:spLocks noGrp="1"/>
          </p:cNvSpPr>
          <p:nvPr>
            <p:ph type="sldNum" sz="quarter" idx="12"/>
          </p:nvPr>
        </p:nvSpPr>
        <p:spPr>
          <a:noFill/>
          <a:ln>
            <a:miter lim="800000"/>
            <a:headEnd/>
            <a:tailEnd/>
          </a:ln>
        </p:spPr>
        <p:txBody>
          <a:bodyPr/>
          <a:lstStyle/>
          <a:p>
            <a:fld id="{2F54DBFD-6EFA-4ED9-B163-B8B3B9A32ED7}" type="slidenum">
              <a:rPr lang="en-US" smtClean="0"/>
              <a:pPr/>
              <a:t>54</a:t>
            </a:fld>
            <a:endParaRPr lang="en-US" smtClean="0"/>
          </a:p>
        </p:txBody>
      </p:sp>
      <p:sp>
        <p:nvSpPr>
          <p:cNvPr id="62468" name="Title 1"/>
          <p:cNvSpPr>
            <a:spLocks noGrp="1"/>
          </p:cNvSpPr>
          <p:nvPr>
            <p:ph type="title" idx="4294967295"/>
          </p:nvPr>
        </p:nvSpPr>
        <p:spPr/>
        <p:txBody>
          <a:bodyPr/>
          <a:lstStyle/>
          <a:p>
            <a:pPr eaLnBrk="1" hangingPunct="1"/>
            <a:r>
              <a:rPr lang="en-US" smtClean="0"/>
              <a:t>Concept Check 9.4</a:t>
            </a:r>
          </a:p>
        </p:txBody>
      </p:sp>
      <p:sp>
        <p:nvSpPr>
          <p:cNvPr id="62469" name="Content Placeholder 2"/>
          <p:cNvSpPr>
            <a:spLocks noGrp="1"/>
          </p:cNvSpPr>
          <p:nvPr>
            <p:ph idx="4294967295"/>
          </p:nvPr>
        </p:nvSpPr>
        <p:spPr>
          <a:xfrm>
            <a:off x="762000" y="1752600"/>
            <a:ext cx="7924800" cy="3886200"/>
          </a:xfrm>
        </p:spPr>
        <p:txBody>
          <a:bodyPr/>
          <a:lstStyle/>
          <a:p>
            <a:pPr eaLnBrk="1" hangingPunct="1"/>
            <a:r>
              <a:rPr lang="en-US" dirty="0" smtClean="0"/>
              <a:t>Explain why the portions of a monthly mortgage payment that are allocated toward interest and toward principal will vary as the loan is repaid.</a:t>
            </a:r>
          </a:p>
          <a:p>
            <a:pPr eaLnBrk="1" hangingPunct="1"/>
            <a:r>
              <a:rPr lang="en-US" dirty="0" smtClean="0"/>
              <a:t>Distinguish between a conventional mortgage loan and an adjustable-rate loan.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3491" name="Slide Number Placeholder 3"/>
          <p:cNvSpPr>
            <a:spLocks noGrp="1"/>
          </p:cNvSpPr>
          <p:nvPr>
            <p:ph type="sldNum" sz="quarter" idx="12"/>
          </p:nvPr>
        </p:nvSpPr>
        <p:spPr>
          <a:noFill/>
          <a:ln>
            <a:miter lim="800000"/>
            <a:headEnd/>
            <a:tailEnd/>
          </a:ln>
        </p:spPr>
        <p:txBody>
          <a:bodyPr/>
          <a:lstStyle/>
          <a:p>
            <a:fld id="{094DC971-3544-4D52-8E6F-AB56F7BD01FD}" type="slidenum">
              <a:rPr lang="en-US" smtClean="0"/>
              <a:pPr/>
              <a:t>55</a:t>
            </a:fld>
            <a:endParaRPr lang="en-US" smtClean="0"/>
          </a:p>
        </p:txBody>
      </p:sp>
      <p:sp>
        <p:nvSpPr>
          <p:cNvPr id="63492" name="Title 1"/>
          <p:cNvSpPr>
            <a:spLocks noGrp="1"/>
          </p:cNvSpPr>
          <p:nvPr>
            <p:ph type="title" idx="4294967295"/>
          </p:nvPr>
        </p:nvSpPr>
        <p:spPr/>
        <p:txBody>
          <a:bodyPr/>
          <a:lstStyle/>
          <a:p>
            <a:pPr eaLnBrk="1" hangingPunct="1"/>
            <a:r>
              <a:rPr lang="en-US" smtClean="0"/>
              <a:t>Concept Check 9.4</a:t>
            </a:r>
          </a:p>
        </p:txBody>
      </p:sp>
      <p:sp>
        <p:nvSpPr>
          <p:cNvPr id="63493" name="Content Placeholder 2"/>
          <p:cNvSpPr>
            <a:spLocks noGrp="1"/>
          </p:cNvSpPr>
          <p:nvPr>
            <p:ph idx="4294967295"/>
          </p:nvPr>
        </p:nvSpPr>
        <p:spPr>
          <a:xfrm>
            <a:off x="838200" y="1676400"/>
            <a:ext cx="7467600" cy="4267200"/>
          </a:xfrm>
        </p:spPr>
        <p:txBody>
          <a:bodyPr/>
          <a:lstStyle/>
          <a:p>
            <a:pPr eaLnBrk="1" hangingPunct="1"/>
            <a:r>
              <a:rPr lang="en-US" dirty="0" smtClean="0"/>
              <a:t>Identify the two ways that home buyers build equity in their property.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4515" name="Slide Number Placeholder 3"/>
          <p:cNvSpPr>
            <a:spLocks noGrp="1"/>
          </p:cNvSpPr>
          <p:nvPr>
            <p:ph type="sldNum" sz="quarter" idx="12"/>
          </p:nvPr>
        </p:nvSpPr>
        <p:spPr>
          <a:noFill/>
          <a:ln>
            <a:miter lim="800000"/>
            <a:headEnd/>
            <a:tailEnd/>
          </a:ln>
        </p:spPr>
        <p:txBody>
          <a:bodyPr/>
          <a:lstStyle/>
          <a:p>
            <a:fld id="{9D3D31E5-8188-4B23-8F73-3D4222BB0E15}" type="slidenum">
              <a:rPr lang="en-US" smtClean="0"/>
              <a:pPr/>
              <a:t>56</a:t>
            </a:fld>
            <a:endParaRPr lang="en-US" smtClean="0"/>
          </a:p>
        </p:txBody>
      </p:sp>
      <p:sp>
        <p:nvSpPr>
          <p:cNvPr id="64516" name="Rectangle 4"/>
          <p:cNvSpPr>
            <a:spLocks noGrp="1" noChangeArrowheads="1"/>
          </p:cNvSpPr>
          <p:nvPr>
            <p:ph type="title" idx="4294967295"/>
          </p:nvPr>
        </p:nvSpPr>
        <p:spPr/>
        <p:txBody>
          <a:bodyPr/>
          <a:lstStyle/>
          <a:p>
            <a:pPr eaLnBrk="1" hangingPunct="1"/>
            <a:r>
              <a:rPr lang="en-US" smtClean="0"/>
              <a:t>Learning Objective #5</a:t>
            </a:r>
          </a:p>
        </p:txBody>
      </p:sp>
      <p:sp>
        <p:nvSpPr>
          <p:cNvPr id="64517" name="Rectangle 5"/>
          <p:cNvSpPr>
            <a:spLocks noGrp="1" noChangeArrowheads="1"/>
          </p:cNvSpPr>
          <p:nvPr>
            <p:ph type="body" idx="4294967295"/>
          </p:nvPr>
        </p:nvSpPr>
        <p:spPr>
          <a:xfrm>
            <a:off x="838200" y="1676400"/>
            <a:ext cx="7391400" cy="3962400"/>
          </a:xfrm>
        </p:spPr>
        <p:txBody>
          <a:bodyPr/>
          <a:lstStyle/>
          <a:p>
            <a:pPr marL="609600" indent="-609600" eaLnBrk="1" hangingPunct="1">
              <a:buFontTx/>
              <a:buNone/>
            </a:pPr>
            <a:endParaRPr lang="en-US" dirty="0" smtClean="0"/>
          </a:p>
          <a:p>
            <a:pPr marL="609600" indent="-609600" eaLnBrk="1" hangingPunct="1">
              <a:buFontTx/>
              <a:buNone/>
            </a:pPr>
            <a:endParaRPr lang="en-US" dirty="0" smtClean="0"/>
          </a:p>
          <a:p>
            <a:pPr marL="609600" indent="-609600" eaLnBrk="1" hangingPunct="1">
              <a:buFontTx/>
              <a:buNone/>
            </a:pPr>
            <a:r>
              <a:rPr lang="en-US" b="1" dirty="0" smtClean="0"/>
              <a:t>	Identify</a:t>
            </a:r>
            <a:r>
              <a:rPr lang="en-US" dirty="0" smtClean="0"/>
              <a:t> the key considerations when selling a home.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5539" name="Slide Number Placeholder 3"/>
          <p:cNvSpPr>
            <a:spLocks noGrp="1"/>
          </p:cNvSpPr>
          <p:nvPr>
            <p:ph type="sldNum" sz="quarter" idx="12"/>
          </p:nvPr>
        </p:nvSpPr>
        <p:spPr>
          <a:noFill/>
          <a:ln>
            <a:miter lim="800000"/>
            <a:headEnd/>
            <a:tailEnd/>
          </a:ln>
        </p:spPr>
        <p:txBody>
          <a:bodyPr/>
          <a:lstStyle/>
          <a:p>
            <a:fld id="{1635A8D0-E600-4683-B0CE-A41C4D777A2B}" type="slidenum">
              <a:rPr lang="en-US" smtClean="0"/>
              <a:pPr/>
              <a:t>57</a:t>
            </a:fld>
            <a:endParaRPr lang="en-US" smtClean="0"/>
          </a:p>
        </p:txBody>
      </p:sp>
      <p:sp>
        <p:nvSpPr>
          <p:cNvPr id="65540" name="Rectangle 2"/>
          <p:cNvSpPr>
            <a:spLocks noGrp="1" noChangeArrowheads="1"/>
          </p:cNvSpPr>
          <p:nvPr>
            <p:ph type="title" idx="4294967295"/>
          </p:nvPr>
        </p:nvSpPr>
        <p:spPr/>
        <p:txBody>
          <a:bodyPr/>
          <a:lstStyle/>
          <a:p>
            <a:pPr eaLnBrk="1" hangingPunct="1"/>
            <a:r>
              <a:rPr lang="en-US" smtClean="0"/>
              <a:t>Selling a Home</a:t>
            </a:r>
          </a:p>
        </p:txBody>
      </p:sp>
      <p:sp>
        <p:nvSpPr>
          <p:cNvPr id="65541" name="Rectangle 3"/>
          <p:cNvSpPr>
            <a:spLocks noGrp="1" noChangeArrowheads="1"/>
          </p:cNvSpPr>
          <p:nvPr>
            <p:ph type="body" idx="4294967295"/>
          </p:nvPr>
        </p:nvSpPr>
        <p:spPr>
          <a:xfrm>
            <a:off x="762000" y="1600200"/>
            <a:ext cx="7924800" cy="4495800"/>
          </a:xfrm>
        </p:spPr>
        <p:txBody>
          <a:bodyPr/>
          <a:lstStyle/>
          <a:p>
            <a:pPr eaLnBrk="1" hangingPunct="1"/>
            <a:r>
              <a:rPr lang="en-US" dirty="0" smtClean="0"/>
              <a:t>Should you list with a broker or sell a home yourself as a </a:t>
            </a:r>
            <a:r>
              <a:rPr lang="en-US" sz="3500" b="1" dirty="0" smtClean="0"/>
              <a:t>FSBO</a:t>
            </a:r>
            <a:r>
              <a:rPr lang="en-US" sz="3500" dirty="0" smtClean="0"/>
              <a:t>: For sale by owner </a:t>
            </a:r>
          </a:p>
          <a:p>
            <a:pPr eaLnBrk="1" hangingPunct="1"/>
            <a:r>
              <a:rPr lang="en-US" dirty="0" smtClean="0"/>
              <a:t>Selling carries its own costs</a:t>
            </a:r>
          </a:p>
          <a:p>
            <a:pPr lvl="1" eaLnBrk="1" hangingPunct="1"/>
            <a:r>
              <a:rPr lang="en-US" sz="3100" b="1" dirty="0" smtClean="0"/>
              <a:t>Brokers Commission</a:t>
            </a:r>
          </a:p>
          <a:p>
            <a:pPr lvl="1" eaLnBrk="1" hangingPunct="1"/>
            <a:r>
              <a:rPr lang="en-US" sz="3100" b="1" dirty="0" smtClean="0"/>
              <a:t>Prepayment Fee</a:t>
            </a:r>
          </a:p>
          <a:p>
            <a:pPr lvl="1" eaLnBrk="1" hangingPunct="1"/>
            <a:r>
              <a:rPr lang="en-US" sz="3100" b="1" dirty="0" smtClean="0"/>
              <a:t>Real estate transfer taxes</a:t>
            </a:r>
          </a:p>
          <a:p>
            <a:pPr eaLnBrk="1" hangingPunct="1"/>
            <a:r>
              <a:rPr lang="en-US" dirty="0" smtClean="0"/>
              <a:t>Be wary of seller financing!</a:t>
            </a:r>
            <a:endParaRPr lang="en-US" b="1"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6563" name="Slide Number Placeholder 3"/>
          <p:cNvSpPr>
            <a:spLocks noGrp="1"/>
          </p:cNvSpPr>
          <p:nvPr>
            <p:ph type="sldNum" sz="quarter" idx="12"/>
          </p:nvPr>
        </p:nvSpPr>
        <p:spPr>
          <a:noFill/>
          <a:ln>
            <a:miter lim="800000"/>
            <a:headEnd/>
            <a:tailEnd/>
          </a:ln>
        </p:spPr>
        <p:txBody>
          <a:bodyPr/>
          <a:lstStyle/>
          <a:p>
            <a:fld id="{A7005ECA-EBB3-455C-8C6E-27D17547724A}" type="slidenum">
              <a:rPr lang="en-US" smtClean="0"/>
              <a:pPr/>
              <a:t>58</a:t>
            </a:fld>
            <a:endParaRPr lang="en-US" smtClean="0"/>
          </a:p>
        </p:txBody>
      </p:sp>
      <p:sp>
        <p:nvSpPr>
          <p:cNvPr id="66564" name="Title 1"/>
          <p:cNvSpPr>
            <a:spLocks noGrp="1"/>
          </p:cNvSpPr>
          <p:nvPr>
            <p:ph type="title" idx="4294967295"/>
          </p:nvPr>
        </p:nvSpPr>
        <p:spPr/>
        <p:txBody>
          <a:bodyPr/>
          <a:lstStyle/>
          <a:p>
            <a:pPr eaLnBrk="1" hangingPunct="1"/>
            <a:r>
              <a:rPr lang="en-US" smtClean="0"/>
              <a:t>Concept Check 9.5</a:t>
            </a:r>
          </a:p>
        </p:txBody>
      </p:sp>
      <p:sp>
        <p:nvSpPr>
          <p:cNvPr id="66565" name="Content Placeholder 2"/>
          <p:cNvSpPr>
            <a:spLocks noGrp="1"/>
          </p:cNvSpPr>
          <p:nvPr>
            <p:ph idx="4294967295"/>
          </p:nvPr>
        </p:nvSpPr>
        <p:spPr>
          <a:xfrm>
            <a:off x="838200" y="1752600"/>
            <a:ext cx="7467600" cy="4114800"/>
          </a:xfrm>
        </p:spPr>
        <p:txBody>
          <a:bodyPr/>
          <a:lstStyle/>
          <a:p>
            <a:pPr eaLnBrk="1" hangingPunct="1"/>
            <a:r>
              <a:rPr lang="en-US" dirty="0" smtClean="0"/>
              <a:t>List some disadvantages of trying to sell a home yourself.</a:t>
            </a:r>
          </a:p>
          <a:p>
            <a:pPr eaLnBrk="1" hangingPunct="1"/>
            <a:r>
              <a:rPr lang="en-US" dirty="0" smtClean="0"/>
              <a:t>List one advantage and one disadvantage of using a real estate broker to sell a home.</a:t>
            </a:r>
          </a:p>
          <a:p>
            <a:pPr eaLnBrk="1" hangingPunct="1"/>
            <a:r>
              <a:rPr lang="en-US" dirty="0" smtClean="0"/>
              <a:t>Describe two costs associated with selling a home in addition to the real estate commission.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7587" name="Slide Number Placeholder 3"/>
          <p:cNvSpPr>
            <a:spLocks noGrp="1"/>
          </p:cNvSpPr>
          <p:nvPr>
            <p:ph type="sldNum" sz="quarter" idx="12"/>
          </p:nvPr>
        </p:nvSpPr>
        <p:spPr>
          <a:noFill/>
          <a:ln>
            <a:miter lim="800000"/>
            <a:headEnd/>
            <a:tailEnd/>
          </a:ln>
        </p:spPr>
        <p:txBody>
          <a:bodyPr/>
          <a:lstStyle/>
          <a:p>
            <a:fld id="{5A855872-B938-4552-9C0E-7786B6E3C47D}" type="slidenum">
              <a:rPr lang="en-US" smtClean="0"/>
              <a:pPr/>
              <a:t>59</a:t>
            </a:fld>
            <a:endParaRPr lang="en-US" smtClean="0"/>
          </a:p>
        </p:txBody>
      </p:sp>
      <p:sp>
        <p:nvSpPr>
          <p:cNvPr id="67588" name="Rectangle 1026"/>
          <p:cNvSpPr>
            <a:spLocks noGrp="1" noChangeArrowheads="1"/>
          </p:cNvSpPr>
          <p:nvPr>
            <p:ph type="title" idx="4294967295"/>
          </p:nvPr>
        </p:nvSpPr>
        <p:spPr>
          <a:xfrm>
            <a:off x="685800" y="457200"/>
            <a:ext cx="8077200" cy="1524000"/>
          </a:xfrm>
        </p:spPr>
        <p:txBody>
          <a:bodyPr/>
          <a:lstStyle/>
          <a:p>
            <a:pPr eaLnBrk="1" hangingPunct="1"/>
            <a:r>
              <a:rPr lang="en-US" smtClean="0"/>
              <a:t>Worst Financial Blunders in Obtaining Affordable Housing</a:t>
            </a:r>
          </a:p>
        </p:txBody>
      </p:sp>
      <p:sp>
        <p:nvSpPr>
          <p:cNvPr id="67589" name="Rectangle 1027"/>
          <p:cNvSpPr>
            <a:spLocks noGrp="1" noChangeArrowheads="1"/>
          </p:cNvSpPr>
          <p:nvPr>
            <p:ph type="body" idx="4294967295"/>
          </p:nvPr>
        </p:nvSpPr>
        <p:spPr>
          <a:xfrm>
            <a:off x="457200" y="2057400"/>
            <a:ext cx="8229600" cy="3886200"/>
          </a:xfrm>
        </p:spPr>
        <p:txBody>
          <a:bodyPr/>
          <a:lstStyle/>
          <a:p>
            <a:pPr marL="0" indent="0" eaLnBrk="1" hangingPunct="1">
              <a:buFontTx/>
              <a:buNone/>
              <a:tabLst>
                <a:tab pos="796925" algn="l"/>
              </a:tabLst>
            </a:pPr>
            <a:r>
              <a:rPr lang="en-US" dirty="0" smtClean="0">
                <a:ea typeface="Times"/>
                <a:cs typeface="Times"/>
              </a:rPr>
              <a:t>Based on others’ financial woes, you will make mistakes in personal finance when you:</a:t>
            </a:r>
            <a:endParaRPr lang="en-US" dirty="0" smtClean="0"/>
          </a:p>
          <a:p>
            <a:pPr marL="114300" lvl="1" indent="0" eaLnBrk="1" hangingPunct="1">
              <a:buFontTx/>
              <a:buNone/>
              <a:tabLst>
                <a:tab pos="796925" algn="l"/>
              </a:tabLst>
            </a:pPr>
            <a:r>
              <a:rPr lang="en-US" sz="3100" dirty="0" smtClean="0"/>
              <a:t>1.	Take out a mortgage loan with payments that you really cannot afford.</a:t>
            </a:r>
          </a:p>
          <a:p>
            <a:pPr marL="114300" lvl="1" indent="0" eaLnBrk="1" hangingPunct="1">
              <a:buFontTx/>
              <a:buNone/>
              <a:tabLst>
                <a:tab pos="796925" algn="l"/>
              </a:tabLst>
            </a:pPr>
            <a:r>
              <a:rPr lang="en-US" sz="3100" dirty="0" smtClean="0"/>
              <a:t>2.	Fail to take steps to increase your credit score in the months prior to applying for a mortgage loan.</a:t>
            </a:r>
          </a:p>
          <a:p>
            <a:pPr marL="114300" lvl="1" indent="0" eaLnBrk="1" hangingPunct="1">
              <a:buFontTx/>
              <a:buNone/>
              <a:tabLst>
                <a:tab pos="796925" algn="l"/>
              </a:tabLst>
            </a:pPr>
            <a:endParaRPr lang="en-US" sz="31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0243" name="Slide Number Placeholder 3"/>
          <p:cNvSpPr>
            <a:spLocks noGrp="1"/>
          </p:cNvSpPr>
          <p:nvPr>
            <p:ph type="sldNum" sz="quarter" idx="12"/>
          </p:nvPr>
        </p:nvSpPr>
        <p:spPr>
          <a:noFill/>
          <a:ln>
            <a:miter lim="800000"/>
            <a:headEnd/>
            <a:tailEnd/>
          </a:ln>
        </p:spPr>
        <p:txBody>
          <a:bodyPr/>
          <a:lstStyle/>
          <a:p>
            <a:fld id="{6A1C262D-89C8-4533-AA78-00A3C64A66AD}" type="slidenum">
              <a:rPr lang="en-US" smtClean="0"/>
              <a:pPr/>
              <a:t>6</a:t>
            </a:fld>
            <a:endParaRPr lang="en-US" smtClean="0"/>
          </a:p>
        </p:txBody>
      </p:sp>
      <p:sp>
        <p:nvSpPr>
          <p:cNvPr id="10244" name="Rectangle 4"/>
          <p:cNvSpPr>
            <a:spLocks noGrp="1" noChangeArrowheads="1"/>
          </p:cNvSpPr>
          <p:nvPr>
            <p:ph type="title" idx="4294967295"/>
          </p:nvPr>
        </p:nvSpPr>
        <p:spPr/>
        <p:txBody>
          <a:bodyPr/>
          <a:lstStyle/>
          <a:p>
            <a:pPr eaLnBrk="1" hangingPunct="1"/>
            <a:r>
              <a:rPr lang="en-US" smtClean="0"/>
              <a:t>Your Next Five Years</a:t>
            </a:r>
          </a:p>
        </p:txBody>
      </p:sp>
      <p:sp>
        <p:nvSpPr>
          <p:cNvPr id="10245" name="Rectangle 5"/>
          <p:cNvSpPr>
            <a:spLocks noGrp="1" noChangeArrowheads="1"/>
          </p:cNvSpPr>
          <p:nvPr>
            <p:ph type="body" idx="4294967295"/>
          </p:nvPr>
        </p:nvSpPr>
        <p:spPr>
          <a:xfrm>
            <a:off x="457200" y="1447800"/>
            <a:ext cx="8229600" cy="4525963"/>
          </a:xfrm>
        </p:spPr>
        <p:txBody>
          <a:bodyPr/>
          <a:lstStyle/>
          <a:p>
            <a:pPr marL="609600" indent="-557213" eaLnBrk="1" hangingPunct="1">
              <a:buFontTx/>
              <a:buNone/>
            </a:pPr>
            <a:endParaRPr lang="en-US" smtClean="0"/>
          </a:p>
          <a:p>
            <a:pPr marL="609600" indent="-557213" eaLnBrk="1" hangingPunct="1">
              <a:buFontTx/>
              <a:buNone/>
            </a:pPr>
            <a:r>
              <a:rPr lang="en-US" smtClean="0"/>
              <a:t>5.	If you make a down payment of less than 20 percent on a home, cancel private mortgage insurance as soon as the equity in your home pushes the loan-to-value ratio to 80 percent.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8611" name="Slide Number Placeholder 3"/>
          <p:cNvSpPr>
            <a:spLocks noGrp="1"/>
          </p:cNvSpPr>
          <p:nvPr>
            <p:ph type="sldNum" sz="quarter" idx="12"/>
          </p:nvPr>
        </p:nvSpPr>
        <p:spPr>
          <a:noFill/>
          <a:ln>
            <a:miter lim="800000"/>
            <a:headEnd/>
            <a:tailEnd/>
          </a:ln>
        </p:spPr>
        <p:txBody>
          <a:bodyPr/>
          <a:lstStyle/>
          <a:p>
            <a:fld id="{2437A9D2-3AA5-4C41-8AAE-DD8433E24C51}" type="slidenum">
              <a:rPr lang="en-US" smtClean="0"/>
              <a:pPr/>
              <a:t>60</a:t>
            </a:fld>
            <a:endParaRPr lang="en-US" smtClean="0"/>
          </a:p>
        </p:txBody>
      </p:sp>
      <p:sp>
        <p:nvSpPr>
          <p:cNvPr id="68612" name="Rectangle 1026"/>
          <p:cNvSpPr>
            <a:spLocks noGrp="1" noChangeArrowheads="1"/>
          </p:cNvSpPr>
          <p:nvPr>
            <p:ph type="title" idx="4294967295"/>
          </p:nvPr>
        </p:nvSpPr>
        <p:spPr>
          <a:xfrm>
            <a:off x="609600" y="457200"/>
            <a:ext cx="8077200" cy="1447800"/>
          </a:xfrm>
        </p:spPr>
        <p:txBody>
          <a:bodyPr/>
          <a:lstStyle/>
          <a:p>
            <a:pPr eaLnBrk="1" hangingPunct="1"/>
            <a:r>
              <a:rPr lang="en-US" smtClean="0"/>
              <a:t>Worst Financial Blunders in Obtaining Affordable Housing</a:t>
            </a:r>
          </a:p>
        </p:txBody>
      </p:sp>
      <p:sp>
        <p:nvSpPr>
          <p:cNvPr id="68613" name="Rectangle 1027"/>
          <p:cNvSpPr>
            <a:spLocks noGrp="1" noChangeArrowheads="1"/>
          </p:cNvSpPr>
          <p:nvPr>
            <p:ph type="body" idx="4294967295"/>
          </p:nvPr>
        </p:nvSpPr>
        <p:spPr>
          <a:xfrm>
            <a:off x="533400" y="2209800"/>
            <a:ext cx="8153400" cy="3886200"/>
          </a:xfrm>
        </p:spPr>
        <p:txBody>
          <a:bodyPr/>
          <a:lstStyle/>
          <a:p>
            <a:pPr marL="114300" lvl="1" indent="0" eaLnBrk="1" hangingPunct="1">
              <a:buFontTx/>
              <a:buNone/>
              <a:tabLst>
                <a:tab pos="796925" algn="l"/>
              </a:tabLst>
            </a:pPr>
            <a:r>
              <a:rPr lang="en-US" sz="3100" smtClean="0"/>
              <a:t>3.	Fail to request that private mortgage insurance be canceled when the loan-to-value ration drops to 80 percent.</a:t>
            </a:r>
          </a:p>
          <a:p>
            <a:pPr marL="114300" lvl="1" indent="0" eaLnBrk="1" hangingPunct="1">
              <a:buFontTx/>
              <a:buNone/>
              <a:tabLst>
                <a:tab pos="796925" algn="l"/>
              </a:tabLst>
            </a:pPr>
            <a:endParaRPr lang="en-US" sz="31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9635" name="Slide Number Placeholder 3"/>
          <p:cNvSpPr>
            <a:spLocks noGrp="1"/>
          </p:cNvSpPr>
          <p:nvPr>
            <p:ph type="sldNum" sz="quarter" idx="12"/>
          </p:nvPr>
        </p:nvSpPr>
        <p:spPr>
          <a:noFill/>
          <a:ln>
            <a:miter lim="800000"/>
            <a:headEnd/>
            <a:tailEnd/>
          </a:ln>
        </p:spPr>
        <p:txBody>
          <a:bodyPr/>
          <a:lstStyle/>
          <a:p>
            <a:fld id="{AE58DD0A-BDFE-4EA8-8C54-BF6324E3FBC1}" type="slidenum">
              <a:rPr lang="en-US" smtClean="0"/>
              <a:pPr/>
              <a:t>61</a:t>
            </a:fld>
            <a:endParaRPr lang="en-US" smtClean="0"/>
          </a:p>
        </p:txBody>
      </p:sp>
      <p:sp>
        <p:nvSpPr>
          <p:cNvPr id="69636" name="Rectangle 2"/>
          <p:cNvSpPr>
            <a:spLocks noGrp="1" noChangeArrowheads="1"/>
          </p:cNvSpPr>
          <p:nvPr>
            <p:ph type="title" idx="4294967295"/>
          </p:nvPr>
        </p:nvSpPr>
        <p:spPr/>
        <p:txBody>
          <a:bodyPr/>
          <a:lstStyle/>
          <a:p>
            <a:pPr eaLnBrk="1" hangingPunct="1"/>
            <a:r>
              <a:rPr lang="en-US" smtClean="0"/>
              <a:t>Do It NOW!</a:t>
            </a:r>
          </a:p>
        </p:txBody>
      </p:sp>
      <p:sp>
        <p:nvSpPr>
          <p:cNvPr id="69637" name="Rectangle 3"/>
          <p:cNvSpPr>
            <a:spLocks noGrp="1" noChangeArrowheads="1"/>
          </p:cNvSpPr>
          <p:nvPr>
            <p:ph type="body" idx="4294967295"/>
          </p:nvPr>
        </p:nvSpPr>
        <p:spPr>
          <a:xfrm>
            <a:off x="457200" y="1295400"/>
            <a:ext cx="8229600" cy="4830763"/>
          </a:xfrm>
        </p:spPr>
        <p:txBody>
          <a:bodyPr/>
          <a:lstStyle/>
          <a:p>
            <a:pPr indent="-225425" eaLnBrk="1" hangingPunct="1">
              <a:buFontTx/>
              <a:buNone/>
            </a:pPr>
            <a:r>
              <a:rPr lang="en-US" sz="2800" dirty="0" smtClean="0"/>
              <a:t>You know more about personal finance after reading this chapter, so get started right now by:</a:t>
            </a:r>
          </a:p>
          <a:p>
            <a:pPr indent="-225425" eaLnBrk="1" hangingPunct="1">
              <a:buFontTx/>
              <a:buNone/>
            </a:pPr>
            <a:r>
              <a:rPr lang="en-US" sz="2800" dirty="0" smtClean="0"/>
              <a:t>1.	Talking to family members or friends who have bought a home to obtain their insights into the process including any not-so-pleasant surprises.</a:t>
            </a:r>
          </a:p>
          <a:p>
            <a:pPr indent="-225425" eaLnBrk="1" hangingPunct="1">
              <a:buFontTx/>
              <a:buNone/>
            </a:pPr>
            <a:r>
              <a:rPr lang="en-US" sz="2800" dirty="0" smtClean="0"/>
              <a:t>2.	Exploring the housing market at www.realtor.com for the area where you might live if you get a job offer in that location.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0659" name="Slide Number Placeholder 3"/>
          <p:cNvSpPr>
            <a:spLocks noGrp="1"/>
          </p:cNvSpPr>
          <p:nvPr>
            <p:ph type="sldNum" sz="quarter" idx="12"/>
          </p:nvPr>
        </p:nvSpPr>
        <p:spPr>
          <a:noFill/>
          <a:ln>
            <a:miter lim="800000"/>
            <a:headEnd/>
            <a:tailEnd/>
          </a:ln>
        </p:spPr>
        <p:txBody>
          <a:bodyPr/>
          <a:lstStyle/>
          <a:p>
            <a:fld id="{AC62DF83-BB63-45A0-A5D1-DA8D947965C7}" type="slidenum">
              <a:rPr lang="en-US" smtClean="0"/>
              <a:pPr/>
              <a:t>62</a:t>
            </a:fld>
            <a:endParaRPr lang="en-US" smtClean="0"/>
          </a:p>
        </p:txBody>
      </p:sp>
      <p:sp>
        <p:nvSpPr>
          <p:cNvPr id="70660" name="Rectangle 2"/>
          <p:cNvSpPr>
            <a:spLocks noGrp="1" noChangeArrowheads="1"/>
          </p:cNvSpPr>
          <p:nvPr>
            <p:ph type="title" idx="4294967295"/>
          </p:nvPr>
        </p:nvSpPr>
        <p:spPr/>
        <p:txBody>
          <a:bodyPr/>
          <a:lstStyle/>
          <a:p>
            <a:pPr eaLnBrk="1" hangingPunct="1"/>
            <a:r>
              <a:rPr lang="en-US" smtClean="0"/>
              <a:t>Do It NOW!</a:t>
            </a:r>
          </a:p>
        </p:txBody>
      </p:sp>
      <p:sp>
        <p:nvSpPr>
          <p:cNvPr id="70661" name="Rectangle 3"/>
          <p:cNvSpPr>
            <a:spLocks noGrp="1" noChangeArrowheads="1"/>
          </p:cNvSpPr>
          <p:nvPr>
            <p:ph type="body" idx="4294967295"/>
          </p:nvPr>
        </p:nvSpPr>
        <p:spPr/>
        <p:txBody>
          <a:bodyPr/>
          <a:lstStyle/>
          <a:p>
            <a:pPr indent="-290513" eaLnBrk="1" hangingPunct="1">
              <a:lnSpc>
                <a:spcPct val="90000"/>
              </a:lnSpc>
              <a:buFontTx/>
              <a:buNone/>
            </a:pPr>
            <a:endParaRPr lang="en-US" smtClean="0"/>
          </a:p>
          <a:p>
            <a:pPr indent="-290513" eaLnBrk="1" hangingPunct="1">
              <a:buFontTx/>
              <a:buNone/>
            </a:pPr>
            <a:r>
              <a:rPr lang="en-US" sz="2800" smtClean="0"/>
              <a:t>3.	Setting a reasonable goal for a down payment amount and calculating how much you would have to save per month to reach it at http://partners.leadfusion.com/tools/motleyfool/savings03/tool.fcs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6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1683" name="Slide Number Placeholder 3"/>
          <p:cNvSpPr>
            <a:spLocks noGrp="1"/>
          </p:cNvSpPr>
          <p:nvPr>
            <p:ph type="sldNum" sz="quarter" idx="12"/>
          </p:nvPr>
        </p:nvSpPr>
        <p:spPr>
          <a:noFill/>
          <a:ln>
            <a:miter lim="800000"/>
            <a:headEnd/>
            <a:tailEnd/>
          </a:ln>
        </p:spPr>
        <p:txBody>
          <a:bodyPr/>
          <a:lstStyle/>
          <a:p>
            <a:fld id="{9DDFB295-A958-484D-BAB9-BC42836438C5}" type="slidenum">
              <a:rPr lang="en-US" smtClean="0"/>
              <a:pPr/>
              <a:t>63</a:t>
            </a:fld>
            <a:endParaRPr lang="en-US" smtClean="0"/>
          </a:p>
        </p:txBody>
      </p:sp>
      <p:sp>
        <p:nvSpPr>
          <p:cNvPr id="71684" name="Rectangle 2"/>
          <p:cNvSpPr>
            <a:spLocks noGrp="1" noChangeArrowheads="1"/>
          </p:cNvSpPr>
          <p:nvPr>
            <p:ph type="title" idx="4294967295"/>
          </p:nvPr>
        </p:nvSpPr>
        <p:spPr/>
        <p:txBody>
          <a:bodyPr/>
          <a:lstStyle/>
          <a:p>
            <a:pPr eaLnBrk="1" hangingPunct="1"/>
            <a:r>
              <a:rPr lang="en-US" smtClean="0"/>
              <a:t>What Do You Recommend  Now?</a:t>
            </a:r>
          </a:p>
        </p:txBody>
      </p:sp>
      <p:sp>
        <p:nvSpPr>
          <p:cNvPr id="71685" name="Rectangle 3"/>
          <p:cNvSpPr>
            <a:spLocks noGrp="1" noChangeArrowheads="1"/>
          </p:cNvSpPr>
          <p:nvPr>
            <p:ph type="body" idx="4294967295"/>
          </p:nvPr>
        </p:nvSpPr>
        <p:spPr>
          <a:xfrm>
            <a:off x="838200" y="2133600"/>
            <a:ext cx="7467600" cy="3886200"/>
          </a:xfrm>
        </p:spPr>
        <p:txBody>
          <a:bodyPr/>
          <a:lstStyle/>
          <a:p>
            <a:pPr marL="0" indent="0" eaLnBrk="1" hangingPunct="1">
              <a:buFontTx/>
              <a:buNone/>
            </a:pPr>
            <a:r>
              <a:rPr lang="en-US" smtClean="0"/>
              <a:t>Now that you have read this chapter on buying housing, what would you recommend to Libby Clark regarding:</a:t>
            </a:r>
          </a:p>
          <a:p>
            <a:pPr marL="0" indent="0" eaLnBrk="1" hangingPunct="1">
              <a:buFontTx/>
              <a:buNone/>
            </a:pPr>
            <a:r>
              <a:rPr lang="en-US" smtClean="0"/>
              <a:t>1.	Buying or renting housing in the Denver area?</a:t>
            </a:r>
          </a:p>
          <a:p>
            <a:pPr marL="0" indent="0" eaLnBrk="1" hangingPunct="1">
              <a:buFontTx/>
              <a:buNone/>
            </a:pPr>
            <a:r>
              <a:rPr lang="en-US" smtClean="0"/>
              <a:t>2.	Steps she should take prior to actively looking at homes?</a:t>
            </a:r>
            <a:endParaRPr lang="en-U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2707" name="Slide Number Placeholder 3"/>
          <p:cNvSpPr>
            <a:spLocks noGrp="1"/>
          </p:cNvSpPr>
          <p:nvPr>
            <p:ph type="sldNum" sz="quarter" idx="12"/>
          </p:nvPr>
        </p:nvSpPr>
        <p:spPr>
          <a:noFill/>
          <a:ln>
            <a:miter lim="800000"/>
            <a:headEnd/>
            <a:tailEnd/>
          </a:ln>
        </p:spPr>
        <p:txBody>
          <a:bodyPr/>
          <a:lstStyle/>
          <a:p>
            <a:fld id="{F1F962CD-6372-4C19-B0F3-9410C2781610}" type="slidenum">
              <a:rPr lang="en-US" smtClean="0"/>
              <a:pPr/>
              <a:t>64</a:t>
            </a:fld>
            <a:endParaRPr lang="en-US" smtClean="0"/>
          </a:p>
        </p:txBody>
      </p:sp>
      <p:sp>
        <p:nvSpPr>
          <p:cNvPr id="72708" name="Rectangle 2"/>
          <p:cNvSpPr>
            <a:spLocks noGrp="1" noChangeArrowheads="1"/>
          </p:cNvSpPr>
          <p:nvPr>
            <p:ph type="title" idx="4294967295"/>
          </p:nvPr>
        </p:nvSpPr>
        <p:spPr/>
        <p:txBody>
          <a:bodyPr/>
          <a:lstStyle/>
          <a:p>
            <a:pPr eaLnBrk="1" hangingPunct="1"/>
            <a:r>
              <a:rPr lang="en-US" smtClean="0"/>
              <a:t>What Do You Recommend Now?</a:t>
            </a:r>
          </a:p>
        </p:txBody>
      </p:sp>
      <p:sp>
        <p:nvSpPr>
          <p:cNvPr id="72709" name="Rectangle 3"/>
          <p:cNvSpPr>
            <a:spLocks noGrp="1" noChangeArrowheads="1"/>
          </p:cNvSpPr>
          <p:nvPr>
            <p:ph type="body" idx="4294967295"/>
          </p:nvPr>
        </p:nvSpPr>
        <p:spPr>
          <a:xfrm>
            <a:off x="914400" y="2209800"/>
            <a:ext cx="7467600" cy="3886200"/>
          </a:xfrm>
        </p:spPr>
        <p:txBody>
          <a:bodyPr/>
          <a:lstStyle/>
          <a:p>
            <a:pPr marL="0" indent="0" eaLnBrk="1" hangingPunct="1">
              <a:buFontTx/>
              <a:buNone/>
            </a:pPr>
            <a:r>
              <a:rPr lang="en-US" dirty="0" smtClean="0"/>
              <a:t>3.	Finding a home and negotiating the purchase?</a:t>
            </a:r>
          </a:p>
          <a:p>
            <a:pPr marL="0" indent="0" eaLnBrk="1" hangingPunct="1">
              <a:buFontTx/>
              <a:buNone/>
            </a:pPr>
            <a:r>
              <a:rPr lang="en-US" dirty="0" smtClean="0"/>
              <a:t>4.	The closing process in home buying?</a:t>
            </a:r>
          </a:p>
          <a:p>
            <a:pPr marL="0" indent="0" eaLnBrk="1" hangingPunct="1">
              <a:buFontTx/>
              <a:buNone/>
            </a:pPr>
            <a:r>
              <a:rPr lang="en-US" dirty="0" smtClean="0"/>
              <a:t>5.	Selecting the type of mortgage to fit her needs?</a:t>
            </a:r>
          </a:p>
          <a:p>
            <a:pPr marL="0" indent="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3731" name="Slide Number Placeholder 3"/>
          <p:cNvSpPr>
            <a:spLocks noGrp="1"/>
          </p:cNvSpPr>
          <p:nvPr>
            <p:ph type="sldNum" sz="quarter" idx="12"/>
          </p:nvPr>
        </p:nvSpPr>
        <p:spPr>
          <a:noFill/>
          <a:ln>
            <a:miter lim="800000"/>
            <a:headEnd/>
            <a:tailEnd/>
          </a:ln>
        </p:spPr>
        <p:txBody>
          <a:bodyPr/>
          <a:lstStyle/>
          <a:p>
            <a:fld id="{5E5662A7-C8DA-4575-8412-5A5AE5A96DBF}" type="slidenum">
              <a:rPr lang="en-US" smtClean="0"/>
              <a:pPr/>
              <a:t>65</a:t>
            </a:fld>
            <a:endParaRPr lang="en-US" smtClean="0"/>
          </a:p>
        </p:txBody>
      </p:sp>
      <p:sp>
        <p:nvSpPr>
          <p:cNvPr id="73732" name="Rectangle 2"/>
          <p:cNvSpPr>
            <a:spLocks noGrp="1" noChangeArrowheads="1"/>
          </p:cNvSpPr>
          <p:nvPr>
            <p:ph type="title" idx="4294967295"/>
          </p:nvPr>
        </p:nvSpPr>
        <p:spPr/>
        <p:txBody>
          <a:bodyPr/>
          <a:lstStyle/>
          <a:p>
            <a:pPr eaLnBrk="1" hangingPunct="1"/>
            <a:r>
              <a:rPr lang="en-US" smtClean="0"/>
              <a:t>What Do You Recommend Now?</a:t>
            </a:r>
          </a:p>
        </p:txBody>
      </p:sp>
      <p:sp>
        <p:nvSpPr>
          <p:cNvPr id="73733" name="Rectangle 3"/>
          <p:cNvSpPr>
            <a:spLocks noGrp="1" noChangeArrowheads="1"/>
          </p:cNvSpPr>
          <p:nvPr>
            <p:ph type="body" idx="4294967295"/>
          </p:nvPr>
        </p:nvSpPr>
        <p:spPr>
          <a:xfrm>
            <a:off x="838200" y="2133600"/>
            <a:ext cx="7467600" cy="3352800"/>
          </a:xfrm>
        </p:spPr>
        <p:txBody>
          <a:bodyPr/>
          <a:lstStyle/>
          <a:p>
            <a:pPr marL="0" indent="0" eaLnBrk="1" hangingPunct="1">
              <a:buFontTx/>
              <a:buNone/>
            </a:pPr>
            <a:r>
              <a:rPr lang="en-US" smtClean="0"/>
              <a:t>6.	Things to consider regarding the sale of her home should she ultimately be promoted to a position in another of the four regions?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CC77802-4F91-465B-A261-E94AE7B45D8E}" type="slidenum">
              <a:rPr lang="en-US" smtClean="0"/>
              <a:pPr>
                <a:defRPr/>
              </a:pPr>
              <a:t>66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 y="0"/>
            <a:ext cx="9112756" cy="6858000"/>
          </a:xfrm>
          <a:prstGeom prst="rect">
            <a:avLst/>
          </a:prstGeom>
        </p:spPr>
      </p:pic>
    </p:spTree>
    <p:extLst>
      <p:ext uri="{BB962C8B-B14F-4D97-AF65-F5344CB8AC3E}">
        <p14:creationId xmlns:p14="http://schemas.microsoft.com/office/powerpoint/2010/main" val="167138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1267" name="Slide Number Placeholder 3"/>
          <p:cNvSpPr>
            <a:spLocks noGrp="1"/>
          </p:cNvSpPr>
          <p:nvPr>
            <p:ph type="sldNum" sz="quarter" idx="12"/>
          </p:nvPr>
        </p:nvSpPr>
        <p:spPr>
          <a:noFill/>
          <a:ln>
            <a:miter lim="800000"/>
            <a:headEnd/>
            <a:tailEnd/>
          </a:ln>
        </p:spPr>
        <p:txBody>
          <a:bodyPr/>
          <a:lstStyle/>
          <a:p>
            <a:fld id="{71B588E2-182B-4C36-A406-4BD5F91C14A0}" type="slidenum">
              <a:rPr lang="en-US" smtClean="0"/>
              <a:pPr/>
              <a:t>7</a:t>
            </a:fld>
            <a:endParaRPr lang="en-US" smtClean="0"/>
          </a:p>
        </p:txBody>
      </p:sp>
      <p:sp>
        <p:nvSpPr>
          <p:cNvPr id="11268" name="Rectangle 4"/>
          <p:cNvSpPr>
            <a:spLocks noGrp="1" noChangeArrowheads="1"/>
          </p:cNvSpPr>
          <p:nvPr>
            <p:ph type="title" idx="4294967295"/>
          </p:nvPr>
        </p:nvSpPr>
        <p:spPr/>
        <p:txBody>
          <a:bodyPr/>
          <a:lstStyle/>
          <a:p>
            <a:pPr eaLnBrk="1" hangingPunct="1"/>
            <a:r>
              <a:rPr lang="en-US" smtClean="0"/>
              <a:t>Learning Objective #1</a:t>
            </a:r>
          </a:p>
        </p:txBody>
      </p:sp>
      <p:sp>
        <p:nvSpPr>
          <p:cNvPr id="11269" name="Rectangle 5"/>
          <p:cNvSpPr>
            <a:spLocks noGrp="1" noChangeArrowheads="1"/>
          </p:cNvSpPr>
          <p:nvPr>
            <p:ph type="body" idx="4294967295"/>
          </p:nvPr>
        </p:nvSpPr>
        <p:spPr>
          <a:xfrm>
            <a:off x="762000" y="1600200"/>
            <a:ext cx="7467600" cy="4114800"/>
          </a:xfrm>
        </p:spPr>
        <p:txBody>
          <a:bodyPr/>
          <a:lstStyle/>
          <a:p>
            <a:pPr marL="609600" indent="-609600" eaLnBrk="1" hangingPunct="1">
              <a:buFontTx/>
              <a:buNone/>
            </a:pPr>
            <a:endParaRPr lang="en-US" b="1" smtClean="0"/>
          </a:p>
          <a:p>
            <a:pPr marL="609600" indent="-609600" eaLnBrk="1" hangingPunct="1">
              <a:buFontTx/>
              <a:buNone/>
            </a:pPr>
            <a:endParaRPr lang="en-US" b="1" smtClean="0"/>
          </a:p>
          <a:p>
            <a:pPr marL="609600" indent="-609600" eaLnBrk="1" hangingPunct="1">
              <a:buFontTx/>
              <a:buNone/>
            </a:pPr>
            <a:r>
              <a:rPr lang="en-US" b="1" smtClean="0"/>
              <a:t>	Decide</a:t>
            </a:r>
            <a:r>
              <a:rPr lang="en-US" smtClean="0"/>
              <a:t> whether renting or owning your home is better for you.</a:t>
            </a:r>
          </a:p>
          <a:p>
            <a:pPr marL="609600" indent="-609600" eaLnBrk="1" hangingPunct="1">
              <a:buFontTx/>
              <a:buNone/>
            </a:pPr>
            <a:endParaRPr lang="en-US" smtClean="0"/>
          </a:p>
          <a:p>
            <a:pPr marL="609600" indent="-609600" eaLnBrk="1" hangingPunct="1">
              <a:buFontTx/>
              <a:buNone/>
            </a:pPr>
            <a:endParaRPr lang="en-US" smtClean="0"/>
          </a:p>
          <a:p>
            <a:pPr marL="609600" indent="-609600"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2291" name="Slide Number Placeholder 3"/>
          <p:cNvSpPr>
            <a:spLocks noGrp="1"/>
          </p:cNvSpPr>
          <p:nvPr>
            <p:ph type="sldNum" sz="quarter" idx="12"/>
          </p:nvPr>
        </p:nvSpPr>
        <p:spPr>
          <a:noFill/>
          <a:ln>
            <a:miter lim="800000"/>
            <a:headEnd/>
            <a:tailEnd/>
          </a:ln>
        </p:spPr>
        <p:txBody>
          <a:bodyPr/>
          <a:lstStyle/>
          <a:p>
            <a:fld id="{0D0FEBDC-C9D9-4CCA-BA1E-1851672501E0}" type="slidenum">
              <a:rPr lang="en-US" smtClean="0"/>
              <a:pPr/>
              <a:t>8</a:t>
            </a:fld>
            <a:endParaRPr lang="en-US" smtClean="0"/>
          </a:p>
        </p:txBody>
      </p:sp>
      <p:sp>
        <p:nvSpPr>
          <p:cNvPr id="12292" name="Rectangle 4"/>
          <p:cNvSpPr>
            <a:spLocks noGrp="1" noChangeArrowheads="1"/>
          </p:cNvSpPr>
          <p:nvPr>
            <p:ph type="title" idx="4294967295"/>
          </p:nvPr>
        </p:nvSpPr>
        <p:spPr/>
        <p:txBody>
          <a:bodyPr/>
          <a:lstStyle/>
          <a:p>
            <a:pPr eaLnBrk="1" hangingPunct="1"/>
            <a:r>
              <a:rPr lang="en-US" smtClean="0"/>
              <a:t>Rented Housing</a:t>
            </a:r>
          </a:p>
        </p:txBody>
      </p:sp>
      <p:sp>
        <p:nvSpPr>
          <p:cNvPr id="12293" name="Rectangle 5"/>
          <p:cNvSpPr>
            <a:spLocks noGrp="1" noChangeArrowheads="1"/>
          </p:cNvSpPr>
          <p:nvPr>
            <p:ph type="body" idx="4294967295"/>
          </p:nvPr>
        </p:nvSpPr>
        <p:spPr>
          <a:xfrm>
            <a:off x="838200" y="1676400"/>
            <a:ext cx="7467600" cy="4038600"/>
          </a:xfrm>
        </p:spPr>
        <p:txBody>
          <a:bodyPr/>
          <a:lstStyle/>
          <a:p>
            <a:pPr eaLnBrk="1" hangingPunct="1"/>
            <a:r>
              <a:rPr lang="en-US" dirty="0" smtClean="0"/>
              <a:t>Rent, deposit, and related expenses</a:t>
            </a:r>
            <a:endParaRPr lang="en-US" b="1" dirty="0" smtClean="0"/>
          </a:p>
          <a:p>
            <a:pPr lvl="1" eaLnBrk="1" hangingPunct="1"/>
            <a:r>
              <a:rPr lang="en-US" b="1" dirty="0" smtClean="0"/>
              <a:t>Rent</a:t>
            </a:r>
            <a:r>
              <a:rPr lang="en-US" dirty="0" smtClean="0"/>
              <a:t>: Cost charged for using an apartment or other housing space.</a:t>
            </a:r>
          </a:p>
          <a:p>
            <a:pPr lvl="1" eaLnBrk="1" hangingPunct="1"/>
            <a:r>
              <a:rPr lang="en-US" b="1" dirty="0" smtClean="0"/>
              <a:t>Security Deposit</a:t>
            </a:r>
            <a:r>
              <a:rPr lang="en-US" dirty="0" smtClean="0"/>
              <a:t>: Ensures that you do not move without paying your rent.</a:t>
            </a:r>
          </a:p>
          <a:p>
            <a:pPr lvl="1" eaLnBrk="1" hangingPunct="1"/>
            <a:r>
              <a:rPr lang="en-US" b="1" dirty="0" smtClean="0"/>
              <a:t>Damage Deposit</a:t>
            </a:r>
            <a:r>
              <a:rPr lang="en-US" dirty="0" smtClean="0"/>
              <a:t>: For repairs beyond normal wear and tear.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3315" name="Slide Number Placeholder 3"/>
          <p:cNvSpPr>
            <a:spLocks noGrp="1"/>
          </p:cNvSpPr>
          <p:nvPr>
            <p:ph type="sldNum" sz="quarter" idx="12"/>
          </p:nvPr>
        </p:nvSpPr>
        <p:spPr>
          <a:noFill/>
          <a:ln>
            <a:miter lim="800000"/>
            <a:headEnd/>
            <a:tailEnd/>
          </a:ln>
        </p:spPr>
        <p:txBody>
          <a:bodyPr/>
          <a:lstStyle/>
          <a:p>
            <a:fld id="{CA1EAB3E-BF15-4828-8417-6839C0201D2D}" type="slidenum">
              <a:rPr lang="en-US" smtClean="0"/>
              <a:pPr/>
              <a:t>9</a:t>
            </a:fld>
            <a:endParaRPr lang="en-US" smtClean="0"/>
          </a:p>
        </p:txBody>
      </p:sp>
      <p:sp>
        <p:nvSpPr>
          <p:cNvPr id="13316" name="Rectangle 4"/>
          <p:cNvSpPr>
            <a:spLocks noGrp="1" noChangeArrowheads="1"/>
          </p:cNvSpPr>
          <p:nvPr>
            <p:ph type="title" idx="4294967295"/>
          </p:nvPr>
        </p:nvSpPr>
        <p:spPr/>
        <p:txBody>
          <a:bodyPr/>
          <a:lstStyle/>
          <a:p>
            <a:pPr eaLnBrk="1" hangingPunct="1"/>
            <a:r>
              <a:rPr lang="en-US" smtClean="0"/>
              <a:t>Rented Housing</a:t>
            </a:r>
          </a:p>
        </p:txBody>
      </p:sp>
      <p:sp>
        <p:nvSpPr>
          <p:cNvPr id="13317" name="Rectangle 5"/>
          <p:cNvSpPr>
            <a:spLocks noGrp="1" noChangeArrowheads="1"/>
          </p:cNvSpPr>
          <p:nvPr>
            <p:ph type="body" idx="4294967295"/>
          </p:nvPr>
        </p:nvSpPr>
        <p:spPr>
          <a:xfrm>
            <a:off x="914400" y="1752600"/>
            <a:ext cx="7467600" cy="3962400"/>
          </a:xfrm>
        </p:spPr>
        <p:txBody>
          <a:bodyPr/>
          <a:lstStyle/>
          <a:p>
            <a:pPr eaLnBrk="1" hangingPunct="1"/>
            <a:r>
              <a:rPr lang="en-US" smtClean="0"/>
              <a:t>Lease agreement and restrictions</a:t>
            </a:r>
            <a:endParaRPr lang="en-US" b="1" smtClean="0"/>
          </a:p>
          <a:p>
            <a:pPr lvl="1" eaLnBrk="1" hangingPunct="1"/>
            <a:r>
              <a:rPr lang="en-US" b="1" smtClean="0"/>
              <a:t>Lease</a:t>
            </a:r>
            <a:r>
              <a:rPr lang="en-US" smtClean="0"/>
              <a:t>: Contract specifying both tenant and landlord legal responsibilities.</a:t>
            </a:r>
          </a:p>
          <a:p>
            <a:pPr lvl="1" eaLnBrk="1" hangingPunct="1"/>
            <a:r>
              <a:rPr lang="en-US" b="1" smtClean="0"/>
              <a:t>Periodic Tenancy</a:t>
            </a:r>
            <a:r>
              <a:rPr lang="en-US" smtClean="0"/>
              <a:t>: Lease agreement can be terminated by either party if they give proper notice in advance.</a:t>
            </a:r>
          </a:p>
          <a:p>
            <a:pPr lvl="1"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2_Casca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6741</TotalTime>
  <Pages>0</Pages>
  <Words>7876</Words>
  <Characters>0</Characters>
  <Application>Microsoft Office PowerPoint</Application>
  <DocSecurity>0</DocSecurity>
  <PresentationFormat>On-screen Show (4:3)</PresentationFormat>
  <Lines>0</Lines>
  <Paragraphs>513</Paragraphs>
  <Slides>66</Slides>
  <Notes>62</Notes>
  <HiddenSlides>3</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Default Design</vt:lpstr>
      <vt:lpstr>2_Cascade</vt:lpstr>
      <vt:lpstr>PowerPoint Presentation</vt:lpstr>
      <vt:lpstr>Introduction</vt:lpstr>
      <vt:lpstr>Your Next Five Years</vt:lpstr>
      <vt:lpstr>Your Next Five Years</vt:lpstr>
      <vt:lpstr>Your Next Five Years</vt:lpstr>
      <vt:lpstr>Your Next Five Years</vt:lpstr>
      <vt:lpstr>Learning Objective #1</vt:lpstr>
      <vt:lpstr>Rented Housing</vt:lpstr>
      <vt:lpstr>Rented Housing</vt:lpstr>
      <vt:lpstr>Rented Housing</vt:lpstr>
      <vt:lpstr>Owned Housing</vt:lpstr>
      <vt:lpstr>Renting vs. Buying</vt:lpstr>
      <vt:lpstr>PowerPoint Presentation</vt:lpstr>
      <vt:lpstr>Concept Check 9.1</vt:lpstr>
      <vt:lpstr>Concept Check 9.1</vt:lpstr>
      <vt:lpstr>Learning Objective #2</vt:lpstr>
      <vt:lpstr>Up-Front Costs</vt:lpstr>
      <vt:lpstr>Up-Front Costs</vt:lpstr>
      <vt:lpstr>PowerPoint Presentation</vt:lpstr>
      <vt:lpstr>PowerPoint Presentation</vt:lpstr>
      <vt:lpstr>Monthly Costs</vt:lpstr>
      <vt:lpstr>Monthly Costs</vt:lpstr>
      <vt:lpstr>Misc. Fees</vt:lpstr>
      <vt:lpstr>Concept Check 9.2</vt:lpstr>
      <vt:lpstr>Concept Check 9.2</vt:lpstr>
      <vt:lpstr>Concept Check 9.2</vt:lpstr>
      <vt:lpstr>Learning Objective #3</vt:lpstr>
      <vt:lpstr>PowerPoint Presentation</vt:lpstr>
      <vt:lpstr>The Steps of Home Buying</vt:lpstr>
      <vt:lpstr>Your Credit Score Affects Your Mortgage Interest Rate</vt:lpstr>
      <vt:lpstr>PowerPoint Presentation</vt:lpstr>
      <vt:lpstr>The Steps of Home Buying</vt:lpstr>
      <vt:lpstr>The Steps of Home Buying</vt:lpstr>
      <vt:lpstr>The Steps of Home Buying</vt:lpstr>
      <vt:lpstr>The Steps of Home Buying</vt:lpstr>
      <vt:lpstr>The Steps of Home Buying</vt:lpstr>
      <vt:lpstr>Concept Check 9.3</vt:lpstr>
      <vt:lpstr>Concept Check 9.3</vt:lpstr>
      <vt:lpstr>Learning Objective #4</vt:lpstr>
      <vt:lpstr>Financing a Home</vt:lpstr>
      <vt:lpstr>PowerPoint Presentation</vt:lpstr>
      <vt:lpstr>Table 9-2: Amortization Effects of a $959.28 Monthly Payment</vt:lpstr>
      <vt:lpstr>Table 9-2: Amortization Effects of a $959.28 Monthly Payment</vt:lpstr>
      <vt:lpstr>Financing a Home</vt:lpstr>
      <vt:lpstr>PowerPoint Presentation</vt:lpstr>
      <vt:lpstr>PowerPoint Presentation</vt:lpstr>
      <vt:lpstr>Financing a Home</vt:lpstr>
      <vt:lpstr>Table 9-4: Estimating Mortgage Loan Payments* for P and I</vt:lpstr>
      <vt:lpstr>Financing a Home</vt:lpstr>
      <vt:lpstr>Financing a Home</vt:lpstr>
      <vt:lpstr>Table 9-5: Monthly Payment and Total Interest On $100,000</vt:lpstr>
      <vt:lpstr>Financing a Home</vt:lpstr>
      <vt:lpstr>Financing a Home</vt:lpstr>
      <vt:lpstr>Concept Check 9.4</vt:lpstr>
      <vt:lpstr>Concept Check 9.4</vt:lpstr>
      <vt:lpstr>Learning Objective #5</vt:lpstr>
      <vt:lpstr>Selling a Home</vt:lpstr>
      <vt:lpstr>Concept Check 9.5</vt:lpstr>
      <vt:lpstr>Worst Financial Blunders in Obtaining Affordable Housing</vt:lpstr>
      <vt:lpstr>Worst Financial Blunders in Obtaining Affordable Housing</vt:lpstr>
      <vt:lpstr>Do It NOW!</vt:lpstr>
      <vt:lpstr>Do It NOW!</vt:lpstr>
      <vt:lpstr>What Do You Recommend  Now?</vt:lpstr>
      <vt:lpstr>What Do You Recommend Now?</vt:lpstr>
      <vt:lpstr>What Do You Recommend Now?</vt:lpstr>
      <vt:lpstr>PowerPoint Presentation</vt:lpstr>
    </vt:vector>
  </TitlesOfParts>
  <LinksUpToDate>false</LinksUpToDate>
  <CharactersWithSpaces>0</CharactersWithSpaces>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Nine</dc:title>
  <dc:creator>Holly</dc:creator>
  <cp:lastModifiedBy>Clamhusker</cp:lastModifiedBy>
  <cp:revision>84</cp:revision>
  <dcterms:created xsi:type="dcterms:W3CDTF">2002-06-18T18:11:50Z</dcterms:created>
  <dcterms:modified xsi:type="dcterms:W3CDTF">2017-04-03T02:14:18Z</dcterms:modified>
</cp:coreProperties>
</file>