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3"/>
  </p:notesMasterIdLst>
  <p:sldIdLst>
    <p:sldId id="256" r:id="rId2"/>
    <p:sldId id="257" r:id="rId3"/>
    <p:sldId id="272" r:id="rId4"/>
    <p:sldId id="258" r:id="rId5"/>
    <p:sldId id="267" r:id="rId6"/>
    <p:sldId id="268" r:id="rId7"/>
    <p:sldId id="269" r:id="rId8"/>
    <p:sldId id="270" r:id="rId9"/>
    <p:sldId id="259" r:id="rId10"/>
    <p:sldId id="263" r:id="rId11"/>
    <p:sldId id="265" r:id="rId12"/>
    <p:sldId id="264" r:id="rId13"/>
    <p:sldId id="266" r:id="rId14"/>
    <p:sldId id="273" r:id="rId15"/>
    <p:sldId id="262" r:id="rId16"/>
    <p:sldId id="274" r:id="rId17"/>
    <p:sldId id="275" r:id="rId18"/>
    <p:sldId id="276" r:id="rId19"/>
    <p:sldId id="277" r:id="rId20"/>
    <p:sldId id="278" r:id="rId21"/>
    <p:sldId id="27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96" autoAdjust="0"/>
    <p:restoredTop sz="86429" autoAdjust="0"/>
  </p:normalViewPr>
  <p:slideViewPr>
    <p:cSldViewPr>
      <p:cViewPr>
        <p:scale>
          <a:sx n="100" d="100"/>
          <a:sy n="100" d="100"/>
        </p:scale>
        <p:origin x="-714" y="7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45D515-5B0A-4BCB-9C93-F73200528CDB}" type="datetimeFigureOut">
              <a:rPr lang="en-US" smtClean="0"/>
              <a:t>12/8/2010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67BB02-336E-490D-A78C-B1417A2CB49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7BB02-336E-490D-A78C-B1417A2CB494}"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89495A5-DE09-470D-A201-8527F47F63C6}" type="datetimeFigureOut">
              <a:rPr lang="en-US" smtClean="0"/>
              <a:pPr/>
              <a:t>12/8/2010</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573D165-E653-47A0-AD1E-41B4B03E366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9495A5-DE09-470D-A201-8527F47F63C6}" type="datetimeFigureOut">
              <a:rPr lang="en-US" smtClean="0"/>
              <a:pPr/>
              <a:t>12/8/2010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573D165-E653-47A0-AD1E-41B4B03E366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9495A5-DE09-470D-A201-8527F47F63C6}" type="datetimeFigureOut">
              <a:rPr lang="en-US" smtClean="0"/>
              <a:pPr/>
              <a:t>12/8/2010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573D165-E653-47A0-AD1E-41B4B03E366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9495A5-DE09-470D-A201-8527F47F63C6}" type="datetimeFigureOut">
              <a:rPr lang="en-US" smtClean="0"/>
              <a:pPr/>
              <a:t>12/8/2010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573D165-E653-47A0-AD1E-41B4B03E3663}"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89495A5-DE09-470D-A201-8527F47F63C6}" type="datetimeFigureOut">
              <a:rPr lang="en-US" smtClean="0"/>
              <a:pPr/>
              <a:t>12/8/2010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573D165-E653-47A0-AD1E-41B4B03E3663}"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89495A5-DE09-470D-A201-8527F47F63C6}" type="datetimeFigureOut">
              <a:rPr lang="en-US" smtClean="0"/>
              <a:pPr/>
              <a:t>12/8/2010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573D165-E653-47A0-AD1E-41B4B03E3663}"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89495A5-DE09-470D-A201-8527F47F63C6}" type="datetimeFigureOut">
              <a:rPr lang="en-US" smtClean="0"/>
              <a:pPr/>
              <a:t>12/8/2010</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A573D165-E653-47A0-AD1E-41B4B03E366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89495A5-DE09-470D-A201-8527F47F63C6}" type="datetimeFigureOut">
              <a:rPr lang="en-US" smtClean="0"/>
              <a:pPr/>
              <a:t>12/8/2010</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A573D165-E653-47A0-AD1E-41B4B03E3663}"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89495A5-DE09-470D-A201-8527F47F63C6}" type="datetimeFigureOut">
              <a:rPr lang="en-US" smtClean="0"/>
              <a:pPr/>
              <a:t>12/8/2010</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A573D165-E653-47A0-AD1E-41B4B03E366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89495A5-DE09-470D-A201-8527F47F63C6}" type="datetimeFigureOut">
              <a:rPr lang="en-US" smtClean="0"/>
              <a:pPr/>
              <a:t>12/8/2010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573D165-E653-47A0-AD1E-41B4B03E366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89495A5-DE09-470D-A201-8527F47F63C6}" type="datetimeFigureOut">
              <a:rPr lang="en-US" smtClean="0"/>
              <a:pPr/>
              <a:t>12/8/2010</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573D165-E653-47A0-AD1E-41B4B03E3663}"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89495A5-DE09-470D-A201-8527F47F63C6}" type="datetimeFigureOut">
              <a:rPr lang="en-US" smtClean="0"/>
              <a:pPr/>
              <a:t>12/8/2010</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573D165-E653-47A0-AD1E-41B4B03E366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6000" dirty="0" smtClean="0"/>
              <a:t>Roberts Rules of Order</a:t>
            </a:r>
            <a:endParaRPr lang="en-US" sz="6000" dirty="0"/>
          </a:p>
        </p:txBody>
      </p:sp>
      <p:sp>
        <p:nvSpPr>
          <p:cNvPr id="3" name="Subtitle 2"/>
          <p:cNvSpPr>
            <a:spLocks noGrp="1"/>
          </p:cNvSpPr>
          <p:nvPr>
            <p:ph type="subTitle" idx="1"/>
          </p:nvPr>
        </p:nvSpPr>
        <p:spPr/>
        <p:txBody>
          <a:bodyPr/>
          <a:lstStyle/>
          <a:p>
            <a:r>
              <a:rPr lang="en-US" dirty="0" smtClean="0"/>
              <a:t>By Jonathan Osterlund</a:t>
            </a:r>
            <a:endParaRPr lang="en-US" dirty="0"/>
          </a:p>
        </p:txBody>
      </p:sp>
    </p:spTree>
  </p:cSld>
  <p:clrMapOvr>
    <a:masterClrMapping/>
  </p:clrMapOvr>
  <p:transition spd="slow">
    <p:sndAc>
      <p:stSnd>
        <p:snd r:embed="rId3" name="drumroll.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mph" presetSubtype="2" fill="hold" grpId="0" nodeType="clickEffect">
                                  <p:stCondLst>
                                    <p:cond delay="0"/>
                                  </p:stCondLst>
                                  <p:childTnLst>
                                    <p:anim to="1.5" calcmode="lin" valueType="num">
                                      <p:cBhvr override="childStyle">
                                        <p:cTn id="6" dur="1000" fill="hold"/>
                                        <p:tgtEl>
                                          <p:spTgt spid="2"/>
                                        </p:tgtEl>
                                        <p:attrNameLst>
                                          <p:attrName>style.fontSize</p:attrName>
                                        </p:attrNameLst>
                                      </p:cBhvr>
                                    </p:anim>
                                  </p:childTnLst>
                                </p:cTn>
                              </p:par>
                            </p:childTnLst>
                          </p:cTn>
                        </p:par>
                      </p:childTnLst>
                    </p:cTn>
                  </p:par>
                  <p:par>
                    <p:cTn id="7" fill="hold">
                      <p:stCondLst>
                        <p:cond delay="indefinite"/>
                      </p:stCondLst>
                      <p:childTnLst>
                        <p:par>
                          <p:cTn id="8" fill="hold">
                            <p:stCondLst>
                              <p:cond delay="0"/>
                            </p:stCondLst>
                            <p:childTnLst>
                              <p:par>
                                <p:cTn id="9" presetID="4" presetClass="emph" presetSubtype="2" fill="hold" grpId="0" nodeType="clickEffect">
                                  <p:stCondLst>
                                    <p:cond delay="0"/>
                                  </p:stCondLst>
                                  <p:childTnLst>
                                    <p:anim to="1.5" calcmode="lin" valueType="num">
                                      <p:cBhvr override="childStyle">
                                        <p:cTn id="10" dur="500" fill="hold"/>
                                        <p:tgtEl>
                                          <p:spTgt spid="3">
                                            <p:txEl>
                                              <p:pRg st="0" end="0"/>
                                            </p:txEl>
                                          </p:spTgt>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dirty="0" smtClean="0"/>
              <a:t>A Main Motion is motion relating to the assembly or a motion that introduces a new subject. Most NJHS motions will be a main motion.</a:t>
            </a:r>
          </a:p>
          <a:p>
            <a:r>
              <a:rPr lang="en-US" dirty="0" smtClean="0"/>
              <a:t>A motion to Postpone Indefinitely is to postpone a motion for the another meeting.</a:t>
            </a:r>
          </a:p>
          <a:p>
            <a:r>
              <a:rPr lang="en-US" dirty="0" smtClean="0"/>
              <a:t>To Amend a motion is to modify the motion by changing the wording of the motion or to lengthen or shorten it.</a:t>
            </a:r>
          </a:p>
          <a:p>
            <a:r>
              <a:rPr lang="en-US" dirty="0" smtClean="0"/>
              <a:t>To Commit or Refer a motion is to send a motion to a committee or a small group of people to modify or discuss the motion before presenting it to the General Assembly.</a:t>
            </a:r>
          </a:p>
          <a:p>
            <a:r>
              <a:rPr lang="en-US" dirty="0" smtClean="0"/>
              <a:t>To Postpone Definitely means to postpone the motion to later on in the meeting or to the next meeting.</a:t>
            </a:r>
          </a:p>
          <a:p>
            <a:r>
              <a:rPr lang="en-US" dirty="0" smtClean="0"/>
              <a:t>To ask for Previous Question is to close debate and have the pending motion go to an immediate vote.</a:t>
            </a:r>
          </a:p>
          <a:p>
            <a:r>
              <a:rPr lang="en-US" dirty="0" smtClean="0"/>
              <a:t>To Lay on the Table is to set aside a main motion temporarily to go to a more important issue. </a:t>
            </a:r>
          </a:p>
          <a:p>
            <a:r>
              <a:rPr lang="en-US" dirty="0" smtClean="0"/>
              <a:t>To Call for the Orders of the Day is to have the chair recite the daily agenda.</a:t>
            </a:r>
          </a:p>
          <a:p>
            <a:r>
              <a:rPr lang="en-US" dirty="0" smtClean="0"/>
              <a:t>To Raise a Question of Privilege is to interrupt the pending motion to go to an urgent subject like the noise level or to receive handout materials etc.</a:t>
            </a:r>
          </a:p>
          <a:p>
            <a:r>
              <a:rPr lang="en-US" dirty="0" smtClean="0"/>
              <a:t>To Recess is to have a short intermission in the meeting.</a:t>
            </a:r>
          </a:p>
          <a:p>
            <a:r>
              <a:rPr lang="en-US" dirty="0" smtClean="0"/>
              <a:t>To Adjourn is to close the meeting</a:t>
            </a:r>
          </a:p>
          <a:p>
            <a:r>
              <a:rPr lang="en-US" dirty="0" smtClean="0"/>
              <a:t>To Fix a Time to Adjourn is to close the meeting at a certain time.</a:t>
            </a:r>
            <a:endParaRPr lang="en-US" dirty="0"/>
          </a:p>
        </p:txBody>
      </p:sp>
      <p:sp>
        <p:nvSpPr>
          <p:cNvPr id="3" name="Title 2"/>
          <p:cNvSpPr>
            <a:spLocks noGrp="1"/>
          </p:cNvSpPr>
          <p:nvPr>
            <p:ph type="title"/>
          </p:nvPr>
        </p:nvSpPr>
        <p:spPr/>
        <p:txBody>
          <a:bodyPr>
            <a:normAutofit/>
          </a:bodyPr>
          <a:lstStyle/>
          <a:p>
            <a:r>
              <a:rPr lang="en-US" dirty="0" smtClean="0"/>
              <a:t>Thirteen Ranking Motions</a:t>
            </a:r>
            <a:br>
              <a:rPr lang="en-US" dirty="0" smtClean="0"/>
            </a:br>
            <a:r>
              <a:rPr lang="en-US" sz="2000" dirty="0" smtClean="0"/>
              <a:t>What does each type of motion mean?</a:t>
            </a:r>
            <a:endParaRPr lang="en-US" dirty="0"/>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heckerboard(across)">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heckerboard(across)">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heckerboard(across)">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checkerboard(across)">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checkerboard(across)">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checkerboard(across)">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checkerboard(across)">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checkerboard(across)">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checkerboard(across)">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grpId="0"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checkerboard(across)">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checkerboard(across)">
                                      <p:cBhvr>
                                        <p:cTn id="62"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Second: To have another member have the same views on the motion, to be with you on the motion.</a:t>
            </a:r>
          </a:p>
          <a:p>
            <a:r>
              <a:rPr lang="en-US" dirty="0" smtClean="0"/>
              <a:t>Amendable: A motion that can be repealed, that change a vote on that motion.</a:t>
            </a:r>
          </a:p>
          <a:p>
            <a:r>
              <a:rPr lang="en-US" dirty="0" smtClean="0"/>
              <a:t>Debatable: A motion that can be debated upon. </a:t>
            </a:r>
          </a:p>
          <a:p>
            <a:r>
              <a:rPr lang="en-US" dirty="0" smtClean="0"/>
              <a:t>Majority Vote: To have more than 50% approval.</a:t>
            </a:r>
          </a:p>
          <a:p>
            <a:r>
              <a:rPr lang="en-US" dirty="0" smtClean="0"/>
              <a:t>Two-Thirds Vote: To have more that 66% approval.</a:t>
            </a:r>
          </a:p>
          <a:p>
            <a:r>
              <a:rPr lang="en-US" dirty="0" smtClean="0"/>
              <a:t>Reconsidered: To consider a vote again.</a:t>
            </a:r>
          </a:p>
          <a:p>
            <a:r>
              <a:rPr lang="en-US" dirty="0" smtClean="0"/>
              <a:t>Interrupt: To interrupt the pressing motion.</a:t>
            </a:r>
            <a:endParaRPr lang="en-US" dirty="0"/>
          </a:p>
        </p:txBody>
      </p:sp>
      <p:sp>
        <p:nvSpPr>
          <p:cNvPr id="3" name="Title 2"/>
          <p:cNvSpPr>
            <a:spLocks noGrp="1"/>
          </p:cNvSpPr>
          <p:nvPr>
            <p:ph type="title"/>
          </p:nvPr>
        </p:nvSpPr>
        <p:spPr/>
        <p:txBody>
          <a:bodyPr/>
          <a:lstStyle/>
          <a:p>
            <a:r>
              <a:rPr lang="en-US" dirty="0" smtClean="0"/>
              <a:t>Chart </a:t>
            </a:r>
            <a:r>
              <a:rPr lang="en-US" dirty="0" err="1" smtClean="0"/>
              <a:t>Vocab</a:t>
            </a:r>
            <a:endParaRPr lang="en-US" dirty="0"/>
          </a:p>
        </p:txBody>
      </p:sp>
    </p:spTree>
  </p:cSld>
  <p:clrMapOvr>
    <a:masterClrMapping/>
  </p:clrMapOvr>
  <p:transition spd="med">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Thirteen Ranking Motions</a:t>
            </a:r>
            <a:endParaRPr lang="en-US" dirty="0"/>
          </a:p>
        </p:txBody>
      </p:sp>
      <p:graphicFrame>
        <p:nvGraphicFramePr>
          <p:cNvPr id="6" name="Content Placeholder 5"/>
          <p:cNvGraphicFramePr>
            <a:graphicFrameLocks noGrp="1"/>
          </p:cNvGraphicFramePr>
          <p:nvPr>
            <p:ph idx="1"/>
          </p:nvPr>
        </p:nvGraphicFramePr>
        <p:xfrm>
          <a:off x="304800" y="990600"/>
          <a:ext cx="8458200" cy="5943600"/>
        </p:xfrm>
        <a:graphic>
          <a:graphicData uri="http://schemas.openxmlformats.org/drawingml/2006/table">
            <a:tbl>
              <a:tblPr firstRow="1" bandRow="1">
                <a:tableStyleId>{5C22544A-7EE6-4342-B048-85BDC9FD1C3A}</a:tableStyleId>
              </a:tblPr>
              <a:tblGrid>
                <a:gridCol w="1219200"/>
                <a:gridCol w="914400"/>
                <a:gridCol w="1295400"/>
                <a:gridCol w="1143000"/>
                <a:gridCol w="1295400"/>
                <a:gridCol w="1447800"/>
                <a:gridCol w="1143000"/>
              </a:tblGrid>
              <a:tr h="350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Motion</a:t>
                      </a:r>
                    </a:p>
                    <a:p>
                      <a:endParaRPr lang="en-US" sz="1300" dirty="0"/>
                    </a:p>
                  </a:txBody>
                  <a:tcPr/>
                </a:tc>
                <a:tc>
                  <a:txBody>
                    <a:bodyPr/>
                    <a:lstStyle/>
                    <a:p>
                      <a:r>
                        <a:rPr lang="en-US" sz="1300" dirty="0" smtClean="0"/>
                        <a:t>Second?</a:t>
                      </a:r>
                      <a:endParaRPr lang="en-US" sz="1300" dirty="0"/>
                    </a:p>
                  </a:txBody>
                  <a:tcPr/>
                </a:tc>
                <a:tc>
                  <a:txBody>
                    <a:bodyPr/>
                    <a:lstStyle/>
                    <a:p>
                      <a:r>
                        <a:rPr lang="en-US" sz="1300" dirty="0" smtClean="0"/>
                        <a:t>Amendable?</a:t>
                      </a:r>
                      <a:endParaRPr lang="en-US" sz="1300" dirty="0"/>
                    </a:p>
                  </a:txBody>
                  <a:tcPr/>
                </a:tc>
                <a:tc>
                  <a:txBody>
                    <a:bodyPr/>
                    <a:lstStyle/>
                    <a:p>
                      <a:r>
                        <a:rPr lang="en-US" sz="1300" dirty="0" smtClean="0"/>
                        <a:t>Debatable?</a:t>
                      </a:r>
                      <a:endParaRPr lang="en-US" sz="1300" dirty="0"/>
                    </a:p>
                  </a:txBody>
                  <a:tcPr/>
                </a:tc>
                <a:tc>
                  <a:txBody>
                    <a:bodyPr/>
                    <a:lstStyle/>
                    <a:p>
                      <a:r>
                        <a:rPr lang="en-US" sz="1300" dirty="0" smtClean="0"/>
                        <a:t>What Vote is Required?</a:t>
                      </a:r>
                      <a:endParaRPr lang="en-US" sz="1300" dirty="0"/>
                    </a:p>
                  </a:txBody>
                  <a:tcPr/>
                </a:tc>
                <a:tc>
                  <a:txBody>
                    <a:bodyPr/>
                    <a:lstStyle/>
                    <a:p>
                      <a:r>
                        <a:rPr lang="en-US" sz="1300" dirty="0" smtClean="0"/>
                        <a:t>Reconsidered?</a:t>
                      </a:r>
                      <a:endParaRPr lang="en-US" sz="1300" dirty="0"/>
                    </a:p>
                  </a:txBody>
                  <a:tcPr/>
                </a:tc>
                <a:tc>
                  <a:txBody>
                    <a:bodyPr/>
                    <a:lstStyle/>
                    <a:p>
                      <a:r>
                        <a:rPr lang="en-US" sz="1300" dirty="0" smtClean="0"/>
                        <a:t>Interrupt?</a:t>
                      </a:r>
                      <a:endParaRPr lang="en-US" sz="1300" dirty="0"/>
                    </a:p>
                  </a:txBody>
                  <a:tcPr/>
                </a:tc>
              </a:tr>
              <a:tr h="472440">
                <a:tc>
                  <a:txBody>
                    <a:bodyPr/>
                    <a:lstStyle/>
                    <a:p>
                      <a:r>
                        <a:rPr lang="en-US" sz="1300" dirty="0" smtClean="0"/>
                        <a:t>Fix</a:t>
                      </a:r>
                      <a:r>
                        <a:rPr lang="en-US" sz="1300" baseline="0" dirty="0" smtClean="0"/>
                        <a:t> a time to adjourn</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c>
                  <a:txBody>
                    <a:bodyPr/>
                    <a:lstStyle/>
                    <a:p>
                      <a:r>
                        <a:rPr lang="en-US" sz="1300" dirty="0" smtClean="0"/>
                        <a:t>Majority</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r>
              <a:tr h="213360">
                <a:tc>
                  <a:txBody>
                    <a:bodyPr/>
                    <a:lstStyle/>
                    <a:p>
                      <a:r>
                        <a:rPr lang="en-US" sz="1300" dirty="0" smtClean="0"/>
                        <a:t>Adjourn</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c>
                  <a:txBody>
                    <a:bodyPr/>
                    <a:lstStyle/>
                    <a:p>
                      <a:r>
                        <a:rPr lang="en-US" sz="1300" dirty="0" smtClean="0"/>
                        <a:t>No</a:t>
                      </a:r>
                      <a:endParaRPr lang="en-US" sz="1300" dirty="0"/>
                    </a:p>
                  </a:txBody>
                  <a:tcPr/>
                </a:tc>
                <a:tc>
                  <a:txBody>
                    <a:bodyPr/>
                    <a:lstStyle/>
                    <a:p>
                      <a:r>
                        <a:rPr lang="en-US" sz="1300" dirty="0" smtClean="0"/>
                        <a:t>Majority</a:t>
                      </a:r>
                      <a:endParaRPr lang="en-US" sz="1300" dirty="0"/>
                    </a:p>
                  </a:txBody>
                  <a:tcPr/>
                </a:tc>
                <a:tc>
                  <a:txBody>
                    <a:bodyPr/>
                    <a:lstStyle/>
                    <a:p>
                      <a:r>
                        <a:rPr lang="en-US" sz="1300" dirty="0" smtClean="0"/>
                        <a:t>No</a:t>
                      </a:r>
                      <a:endParaRPr lang="en-US" sz="1300" dirty="0"/>
                    </a:p>
                  </a:txBody>
                  <a:tcPr/>
                </a:tc>
                <a:tc>
                  <a:txBody>
                    <a:bodyPr/>
                    <a:lstStyle/>
                    <a:p>
                      <a:r>
                        <a:rPr lang="en-US" sz="1300" dirty="0" smtClean="0"/>
                        <a:t>No</a:t>
                      </a:r>
                      <a:endParaRPr lang="en-US" sz="1300" dirty="0"/>
                    </a:p>
                  </a:txBody>
                  <a:tcPr/>
                </a:tc>
              </a:tr>
              <a:tr h="228600">
                <a:tc>
                  <a:txBody>
                    <a:bodyPr/>
                    <a:lstStyle/>
                    <a:p>
                      <a:r>
                        <a:rPr lang="en-US" sz="1300" dirty="0" smtClean="0"/>
                        <a:t>Recess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c>
                  <a:txBody>
                    <a:bodyPr/>
                    <a:lstStyle/>
                    <a:p>
                      <a:r>
                        <a:rPr lang="en-US" sz="1300" dirty="0" smtClean="0"/>
                        <a:t>Majority</a:t>
                      </a:r>
                      <a:endParaRPr lang="en-US" sz="1300" dirty="0"/>
                    </a:p>
                  </a:txBody>
                  <a:tcPr/>
                </a:tc>
                <a:tc>
                  <a:txBody>
                    <a:bodyPr/>
                    <a:lstStyle/>
                    <a:p>
                      <a:r>
                        <a:rPr lang="en-US" sz="1300" dirty="0" smtClean="0"/>
                        <a:t>No </a:t>
                      </a:r>
                      <a:endParaRPr lang="en-US" sz="1300" dirty="0"/>
                    </a:p>
                  </a:txBody>
                  <a:tcPr/>
                </a:tc>
                <a:tc>
                  <a:txBody>
                    <a:bodyPr/>
                    <a:lstStyle/>
                    <a:p>
                      <a:r>
                        <a:rPr lang="en-US" sz="1300" dirty="0" smtClean="0"/>
                        <a:t>No</a:t>
                      </a:r>
                      <a:endParaRPr lang="en-US" sz="1300" dirty="0"/>
                    </a:p>
                  </a:txBody>
                  <a:tcPr/>
                </a:tc>
              </a:tr>
              <a:tr h="624840">
                <a:tc>
                  <a:txBody>
                    <a:bodyPr/>
                    <a:lstStyle/>
                    <a:p>
                      <a:r>
                        <a:rPr lang="en-US" sz="1300" dirty="0" smtClean="0"/>
                        <a:t>Raise a question</a:t>
                      </a:r>
                      <a:r>
                        <a:rPr lang="en-US" sz="1300" baseline="0" dirty="0" smtClean="0"/>
                        <a:t> of privilege</a:t>
                      </a:r>
                      <a:endParaRPr lang="en-US" sz="1300" dirty="0"/>
                    </a:p>
                  </a:txBody>
                  <a:tcPr/>
                </a:tc>
                <a:tc>
                  <a:txBody>
                    <a:bodyPr/>
                    <a:lstStyle/>
                    <a:p>
                      <a:r>
                        <a:rPr lang="en-US" sz="1300" dirty="0" smtClean="0"/>
                        <a:t>No</a:t>
                      </a:r>
                      <a:endParaRPr lang="en-US" sz="1300" dirty="0"/>
                    </a:p>
                  </a:txBody>
                  <a:tcPr/>
                </a:tc>
                <a:tc>
                  <a:txBody>
                    <a:bodyPr/>
                    <a:lstStyle/>
                    <a:p>
                      <a:r>
                        <a:rPr lang="en-US" sz="1300" dirty="0" smtClean="0"/>
                        <a:t>No</a:t>
                      </a:r>
                      <a:endParaRPr lang="en-US" sz="1300" dirty="0"/>
                    </a:p>
                  </a:txBody>
                  <a:tcPr/>
                </a:tc>
                <a:tc>
                  <a:txBody>
                    <a:bodyPr/>
                    <a:lstStyle/>
                    <a:p>
                      <a:r>
                        <a:rPr lang="en-US" sz="1300" dirty="0" smtClean="0"/>
                        <a:t>No</a:t>
                      </a:r>
                      <a:endParaRPr lang="en-US" sz="1300" dirty="0"/>
                    </a:p>
                  </a:txBody>
                  <a:tcPr/>
                </a:tc>
                <a:tc>
                  <a:txBody>
                    <a:bodyPr/>
                    <a:lstStyle/>
                    <a:p>
                      <a:r>
                        <a:rPr lang="en-US" sz="1300" dirty="0" smtClean="0"/>
                        <a:t>Chair Decides</a:t>
                      </a:r>
                      <a:endParaRPr lang="en-US" sz="1300" dirty="0"/>
                    </a:p>
                  </a:txBody>
                  <a:tcPr/>
                </a:tc>
                <a:tc>
                  <a:txBody>
                    <a:bodyPr/>
                    <a:lstStyle/>
                    <a:p>
                      <a:r>
                        <a:rPr lang="en-US" sz="1300" dirty="0" smtClean="0"/>
                        <a:t>No</a:t>
                      </a:r>
                      <a:endParaRPr lang="en-US" sz="1300" dirty="0"/>
                    </a:p>
                  </a:txBody>
                  <a:tcPr/>
                </a:tc>
                <a:tc>
                  <a:txBody>
                    <a:bodyPr/>
                    <a:lstStyle/>
                    <a:p>
                      <a:r>
                        <a:rPr lang="en-US" sz="1300" dirty="0" smtClean="0"/>
                        <a:t>Yes</a:t>
                      </a:r>
                      <a:endParaRPr lang="en-US" sz="1300" dirty="0"/>
                    </a:p>
                  </a:txBody>
                  <a:tcPr/>
                </a:tc>
              </a:tr>
              <a:tr h="624840">
                <a:tc>
                  <a:txBody>
                    <a:bodyPr/>
                    <a:lstStyle/>
                    <a:p>
                      <a:r>
                        <a:rPr lang="en-US" sz="1300" dirty="0" smtClean="0"/>
                        <a:t>Call for</a:t>
                      </a:r>
                      <a:r>
                        <a:rPr lang="en-US" sz="1300" baseline="0" dirty="0" smtClean="0"/>
                        <a:t> the orders of the day</a:t>
                      </a:r>
                      <a:endParaRPr lang="en-US" sz="1300" dirty="0"/>
                    </a:p>
                  </a:txBody>
                  <a:tcPr/>
                </a:tc>
                <a:tc>
                  <a:txBody>
                    <a:bodyPr/>
                    <a:lstStyle/>
                    <a:p>
                      <a:r>
                        <a:rPr lang="en-US" sz="1300" dirty="0" smtClean="0"/>
                        <a:t>No</a:t>
                      </a:r>
                      <a:endParaRPr lang="en-US" sz="1300" dirty="0"/>
                    </a:p>
                  </a:txBody>
                  <a:tcPr/>
                </a:tc>
                <a:tc>
                  <a:txBody>
                    <a:bodyPr/>
                    <a:lstStyle/>
                    <a:p>
                      <a:r>
                        <a:rPr lang="en-US" sz="1300" dirty="0" smtClean="0"/>
                        <a:t>No</a:t>
                      </a:r>
                      <a:endParaRPr lang="en-US" sz="1300" dirty="0"/>
                    </a:p>
                  </a:txBody>
                  <a:tcPr/>
                </a:tc>
                <a:tc>
                  <a:txBody>
                    <a:bodyPr/>
                    <a:lstStyle/>
                    <a:p>
                      <a:r>
                        <a:rPr lang="en-US" sz="1300" dirty="0" smtClean="0"/>
                        <a:t>No</a:t>
                      </a:r>
                      <a:endParaRPr lang="en-US" sz="1300" dirty="0"/>
                    </a:p>
                  </a:txBody>
                  <a:tcPr/>
                </a:tc>
                <a:tc>
                  <a:txBody>
                    <a:bodyPr/>
                    <a:lstStyle/>
                    <a:p>
                      <a:r>
                        <a:rPr lang="en-US" sz="1300" dirty="0" smtClean="0"/>
                        <a:t>One Member</a:t>
                      </a:r>
                      <a:endParaRPr lang="en-US" sz="1300" dirty="0"/>
                    </a:p>
                  </a:txBody>
                  <a:tcPr/>
                </a:tc>
                <a:tc>
                  <a:txBody>
                    <a:bodyPr/>
                    <a:lstStyle/>
                    <a:p>
                      <a:r>
                        <a:rPr lang="en-US" sz="1300" dirty="0" smtClean="0"/>
                        <a:t>No</a:t>
                      </a:r>
                      <a:endParaRPr lang="en-US" sz="1300" dirty="0"/>
                    </a:p>
                  </a:txBody>
                  <a:tcPr/>
                </a:tc>
                <a:tc>
                  <a:txBody>
                    <a:bodyPr/>
                    <a:lstStyle/>
                    <a:p>
                      <a:r>
                        <a:rPr lang="en-US" sz="1300" dirty="0" smtClean="0"/>
                        <a:t>Yes</a:t>
                      </a:r>
                      <a:endParaRPr lang="en-US" sz="1300" dirty="0"/>
                    </a:p>
                  </a:txBody>
                  <a:tcPr/>
                </a:tc>
              </a:tr>
              <a:tr h="396240">
                <a:tc>
                  <a:txBody>
                    <a:bodyPr/>
                    <a:lstStyle/>
                    <a:p>
                      <a:r>
                        <a:rPr lang="en-US" sz="1300" dirty="0" smtClean="0"/>
                        <a:t>Lay on the Table</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c>
                  <a:txBody>
                    <a:bodyPr/>
                    <a:lstStyle/>
                    <a:p>
                      <a:r>
                        <a:rPr lang="en-US" sz="1300" dirty="0" smtClean="0"/>
                        <a:t>No</a:t>
                      </a:r>
                      <a:endParaRPr lang="en-US" sz="1300" dirty="0"/>
                    </a:p>
                  </a:txBody>
                  <a:tcPr/>
                </a:tc>
                <a:tc>
                  <a:txBody>
                    <a:bodyPr/>
                    <a:lstStyle/>
                    <a:p>
                      <a:r>
                        <a:rPr lang="en-US" sz="1300" dirty="0" smtClean="0"/>
                        <a:t>Majority</a:t>
                      </a:r>
                      <a:endParaRPr lang="en-US" sz="1300" dirty="0"/>
                    </a:p>
                  </a:txBody>
                  <a:tcPr/>
                </a:tc>
                <a:tc>
                  <a:txBody>
                    <a:bodyPr/>
                    <a:lstStyle/>
                    <a:p>
                      <a:r>
                        <a:rPr lang="en-US" sz="1300" dirty="0" smtClean="0"/>
                        <a:t>No</a:t>
                      </a:r>
                      <a:endParaRPr lang="en-US" sz="1300" dirty="0"/>
                    </a:p>
                  </a:txBody>
                  <a:tcPr/>
                </a:tc>
                <a:tc>
                  <a:txBody>
                    <a:bodyPr/>
                    <a:lstStyle/>
                    <a:p>
                      <a:r>
                        <a:rPr lang="en-US" sz="1300" dirty="0" smtClean="0"/>
                        <a:t>No</a:t>
                      </a:r>
                      <a:endParaRPr lang="en-US" sz="1300" dirty="0"/>
                    </a:p>
                  </a:txBody>
                  <a:tcPr/>
                </a:tc>
              </a:tr>
              <a:tr h="441960">
                <a:tc>
                  <a:txBody>
                    <a:bodyPr/>
                    <a:lstStyle/>
                    <a:p>
                      <a:r>
                        <a:rPr lang="en-US" sz="1300" dirty="0" smtClean="0"/>
                        <a:t>Previous question</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c>
                  <a:txBody>
                    <a:bodyPr/>
                    <a:lstStyle/>
                    <a:p>
                      <a:r>
                        <a:rPr lang="en-US" sz="1300" dirty="0" smtClean="0"/>
                        <a:t>No</a:t>
                      </a:r>
                      <a:endParaRPr lang="en-US" sz="1300" dirty="0"/>
                    </a:p>
                  </a:txBody>
                  <a:tcPr/>
                </a:tc>
                <a:tc>
                  <a:txBody>
                    <a:bodyPr/>
                    <a:lstStyle/>
                    <a:p>
                      <a:r>
                        <a:rPr lang="en-US" sz="1300" dirty="0" smtClean="0"/>
                        <a:t>Two-Thirds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r>
              <a:tr h="411480">
                <a:tc>
                  <a:txBody>
                    <a:bodyPr/>
                    <a:lstStyle/>
                    <a:p>
                      <a:r>
                        <a:rPr lang="en-US" sz="1300" dirty="0" smtClean="0"/>
                        <a:t>Postpone definitely</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Majority</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r>
              <a:tr h="381000">
                <a:tc>
                  <a:txBody>
                    <a:bodyPr/>
                    <a:lstStyle/>
                    <a:p>
                      <a:r>
                        <a:rPr lang="en-US" sz="1300" dirty="0" smtClean="0"/>
                        <a:t>Commit or Refer</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Majority</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r>
              <a:tr h="228600">
                <a:tc>
                  <a:txBody>
                    <a:bodyPr/>
                    <a:lstStyle/>
                    <a:p>
                      <a:r>
                        <a:rPr lang="en-US" sz="1300" dirty="0" smtClean="0"/>
                        <a:t>Amend</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Majority</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r>
              <a:tr h="396240">
                <a:tc>
                  <a:txBody>
                    <a:bodyPr/>
                    <a:lstStyle/>
                    <a:p>
                      <a:r>
                        <a:rPr lang="en-US" sz="1300" dirty="0" smtClean="0"/>
                        <a:t>Postpone indefinitely</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c>
                  <a:txBody>
                    <a:bodyPr/>
                    <a:lstStyle/>
                    <a:p>
                      <a:r>
                        <a:rPr lang="en-US" sz="1300" dirty="0" smtClean="0"/>
                        <a:t>Yes</a:t>
                      </a:r>
                      <a:endParaRPr lang="en-US" sz="1300" dirty="0"/>
                    </a:p>
                  </a:txBody>
                  <a:tcPr/>
                </a:tc>
                <a:tc>
                  <a:txBody>
                    <a:bodyPr/>
                    <a:lstStyle/>
                    <a:p>
                      <a:r>
                        <a:rPr lang="en-US" sz="1300" dirty="0" smtClean="0"/>
                        <a:t>Majority</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r>
              <a:tr h="259080">
                <a:tc>
                  <a:txBody>
                    <a:bodyPr/>
                    <a:lstStyle/>
                    <a:p>
                      <a:r>
                        <a:rPr lang="en-US" sz="1300" dirty="0" smtClean="0"/>
                        <a:t>Main Motion</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Yes</a:t>
                      </a:r>
                      <a:endParaRPr lang="en-US" sz="1300" dirty="0"/>
                    </a:p>
                  </a:txBody>
                  <a:tcPr/>
                </a:tc>
                <a:tc>
                  <a:txBody>
                    <a:bodyPr/>
                    <a:lstStyle/>
                    <a:p>
                      <a:r>
                        <a:rPr lang="en-US" sz="1300" dirty="0" smtClean="0"/>
                        <a:t>Majority</a:t>
                      </a:r>
                      <a:endParaRPr lang="en-US" sz="1300" dirty="0"/>
                    </a:p>
                  </a:txBody>
                  <a:tcPr/>
                </a:tc>
                <a:tc>
                  <a:txBody>
                    <a:bodyPr/>
                    <a:lstStyle/>
                    <a:p>
                      <a:r>
                        <a:rPr lang="en-US" sz="1300" dirty="0" smtClean="0"/>
                        <a:t>Yes</a:t>
                      </a:r>
                      <a:endParaRPr lang="en-US" sz="1300" dirty="0"/>
                    </a:p>
                  </a:txBody>
                  <a:tcPr/>
                </a:tc>
                <a:tc>
                  <a:txBody>
                    <a:bodyPr/>
                    <a:lstStyle/>
                    <a:p>
                      <a:r>
                        <a:rPr lang="en-US" sz="1300" dirty="0" smtClean="0"/>
                        <a:t>No</a:t>
                      </a:r>
                      <a:endParaRPr lang="en-US" sz="1300" dirty="0"/>
                    </a:p>
                  </a:txBody>
                  <a:tcPr/>
                </a:tc>
              </a:tr>
            </a:tbl>
          </a:graphicData>
        </a:graphic>
      </p:graphicFrame>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Point of Order</a:t>
            </a:r>
          </a:p>
          <a:p>
            <a:r>
              <a:rPr lang="en-US" dirty="0" smtClean="0"/>
              <a:t>Appeal</a:t>
            </a:r>
          </a:p>
          <a:p>
            <a:r>
              <a:rPr lang="en-US" dirty="0" smtClean="0"/>
              <a:t>Suspend the Rules</a:t>
            </a:r>
          </a:p>
          <a:p>
            <a:r>
              <a:rPr lang="en-US" dirty="0" smtClean="0"/>
              <a:t>Objection </a:t>
            </a:r>
            <a:r>
              <a:rPr lang="en-US" dirty="0" smtClean="0"/>
              <a:t>to the consideration of a question</a:t>
            </a:r>
          </a:p>
          <a:p>
            <a:r>
              <a:rPr lang="en-US" dirty="0" smtClean="0"/>
              <a:t>Division of a question</a:t>
            </a:r>
          </a:p>
          <a:p>
            <a:r>
              <a:rPr lang="en-US" dirty="0" smtClean="0"/>
              <a:t>Consideration by paragraph or seriatim</a:t>
            </a:r>
          </a:p>
          <a:p>
            <a:r>
              <a:rPr lang="en-US" dirty="0" smtClean="0"/>
              <a:t>Division of the assembly</a:t>
            </a:r>
          </a:p>
          <a:p>
            <a:r>
              <a:rPr lang="en-US" dirty="0" smtClean="0"/>
              <a:t>Motion relating to methods of voting and the polls</a:t>
            </a:r>
          </a:p>
          <a:p>
            <a:r>
              <a:rPr lang="en-US" dirty="0" smtClean="0"/>
              <a:t>Motion relating to nominations</a:t>
            </a:r>
          </a:p>
          <a:p>
            <a:r>
              <a:rPr lang="en-US" dirty="0" smtClean="0"/>
              <a:t>Request to be excused from a duty</a:t>
            </a:r>
          </a:p>
          <a:p>
            <a:r>
              <a:rPr lang="en-US" dirty="0" smtClean="0"/>
              <a:t>Request or inquiry</a:t>
            </a:r>
          </a:p>
          <a:p>
            <a:endParaRPr lang="en-US" dirty="0"/>
          </a:p>
        </p:txBody>
      </p:sp>
      <p:sp>
        <p:nvSpPr>
          <p:cNvPr id="3" name="Title 2"/>
          <p:cNvSpPr>
            <a:spLocks noGrp="1"/>
          </p:cNvSpPr>
          <p:nvPr>
            <p:ph type="title"/>
          </p:nvPr>
        </p:nvSpPr>
        <p:spPr/>
        <p:txBody>
          <a:bodyPr/>
          <a:lstStyle/>
          <a:p>
            <a:r>
              <a:rPr lang="en-US" dirty="0" smtClean="0"/>
              <a:t>Incidental Motions</a:t>
            </a:r>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2"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2"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2"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2"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linds(horizont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2"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linds(horizont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2"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linds(horizont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2"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linds(horizont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2"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linds(horizontal)">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2"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blinds(horizontal)">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2"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blinds(horizontal)">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2"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blinds(horizontal)">
                                      <p:cBhvr>
                                        <p:cTn id="5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chair can make a nomination</a:t>
            </a:r>
          </a:p>
          <a:p>
            <a:r>
              <a:rPr lang="en-US" dirty="0" smtClean="0"/>
              <a:t>There can be an open nomination</a:t>
            </a:r>
          </a:p>
          <a:p>
            <a:r>
              <a:rPr lang="en-US" dirty="0" smtClean="0"/>
              <a:t>A committee can make a nomination</a:t>
            </a:r>
          </a:p>
          <a:p>
            <a:r>
              <a:rPr lang="en-US" dirty="0" smtClean="0"/>
              <a:t>There can be a nomination by ballot</a:t>
            </a:r>
          </a:p>
          <a:p>
            <a:r>
              <a:rPr lang="en-US" dirty="0" smtClean="0"/>
              <a:t>There can be a nomination by petition</a:t>
            </a:r>
          </a:p>
        </p:txBody>
      </p:sp>
      <p:sp>
        <p:nvSpPr>
          <p:cNvPr id="3" name="Title 2"/>
          <p:cNvSpPr>
            <a:spLocks noGrp="1"/>
          </p:cNvSpPr>
          <p:nvPr>
            <p:ph type="title"/>
          </p:nvPr>
        </p:nvSpPr>
        <p:spPr/>
        <p:txBody>
          <a:bodyPr/>
          <a:lstStyle/>
          <a:p>
            <a:r>
              <a:rPr lang="en-US" dirty="0" smtClean="0"/>
              <a:t>Nominations </a:t>
            </a:r>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mph" presetSubtype="1" grpId="0" nodeType="clickEffect">
                                  <p:stCondLst>
                                    <p:cond delay="0"/>
                                  </p:stCondLst>
                                  <p:childTnLst>
                                    <p:set>
                                      <p:cBhvr override="childStyle">
                                        <p:cTn id="6" dur="1000"/>
                                        <p:tgtEl>
                                          <p:spTgt spid="2">
                                            <p:txEl>
                                              <p:pRg st="0" end="0"/>
                                            </p:txEl>
                                          </p:spTgt>
                                        </p:tgtEl>
                                        <p:attrNameLst>
                                          <p:attrName>style.fontStyle</p:attrName>
                                        </p:attrNameLst>
                                      </p:cBhvr>
                                      <p:to>
                                        <p:strVal val="normal"/>
                                      </p:to>
                                    </p:set>
                                    <p:set>
                                      <p:cBhvr override="childStyle">
                                        <p:cTn id="7" dur="1000"/>
                                        <p:tgtEl>
                                          <p:spTgt spid="2">
                                            <p:txEl>
                                              <p:pRg st="0" end="0"/>
                                            </p:txEl>
                                          </p:spTgt>
                                        </p:tgtEl>
                                        <p:attrNameLst>
                                          <p:attrName>style.fontWeight</p:attrName>
                                        </p:attrNameLst>
                                      </p:cBhvr>
                                      <p:to>
                                        <p:strVal val="bold"/>
                                      </p:to>
                                    </p:set>
                                    <p:set>
                                      <p:cBhvr override="childStyle">
                                        <p:cTn id="8" dur="1000"/>
                                        <p:tgtEl>
                                          <p:spTgt spid="2">
                                            <p:txEl>
                                              <p:pRg st="0" end="0"/>
                                            </p:txEl>
                                          </p:spTgt>
                                        </p:tgtEl>
                                        <p:attrNameLst>
                                          <p:attrName>style.textDecorationUnderline</p:attrName>
                                        </p:attrNameLst>
                                      </p:cBhvr>
                                      <p:to>
                                        <p:strVal val="false"/>
                                      </p:to>
                                    </p:set>
                                  </p:childTnLst>
                                </p:cTn>
                              </p:par>
                            </p:childTnLst>
                          </p:cTn>
                        </p:par>
                      </p:childTnLst>
                    </p:cTn>
                  </p:par>
                  <p:par>
                    <p:cTn id="9" fill="hold">
                      <p:stCondLst>
                        <p:cond delay="indefinite"/>
                      </p:stCondLst>
                      <p:childTnLst>
                        <p:par>
                          <p:cTn id="10" fill="hold">
                            <p:stCondLst>
                              <p:cond delay="0"/>
                            </p:stCondLst>
                            <p:childTnLst>
                              <p:par>
                                <p:cTn id="11" presetID="5" presetClass="emph" presetSubtype="1" grpId="0" nodeType="clickEffect">
                                  <p:stCondLst>
                                    <p:cond delay="0"/>
                                  </p:stCondLst>
                                  <p:childTnLst>
                                    <p:set>
                                      <p:cBhvr override="childStyle">
                                        <p:cTn id="12" dur="1000"/>
                                        <p:tgtEl>
                                          <p:spTgt spid="2">
                                            <p:txEl>
                                              <p:pRg st="1" end="1"/>
                                            </p:txEl>
                                          </p:spTgt>
                                        </p:tgtEl>
                                        <p:attrNameLst>
                                          <p:attrName>style.fontStyle</p:attrName>
                                        </p:attrNameLst>
                                      </p:cBhvr>
                                      <p:to>
                                        <p:strVal val="normal"/>
                                      </p:to>
                                    </p:set>
                                    <p:set>
                                      <p:cBhvr override="childStyle">
                                        <p:cTn id="13" dur="1000"/>
                                        <p:tgtEl>
                                          <p:spTgt spid="2">
                                            <p:txEl>
                                              <p:pRg st="1" end="1"/>
                                            </p:txEl>
                                          </p:spTgt>
                                        </p:tgtEl>
                                        <p:attrNameLst>
                                          <p:attrName>style.fontWeight</p:attrName>
                                        </p:attrNameLst>
                                      </p:cBhvr>
                                      <p:to>
                                        <p:strVal val="bold"/>
                                      </p:to>
                                    </p:set>
                                    <p:set>
                                      <p:cBhvr override="childStyle">
                                        <p:cTn id="14" dur="1000"/>
                                        <p:tgtEl>
                                          <p:spTgt spid="2">
                                            <p:txEl>
                                              <p:pRg st="1" end="1"/>
                                            </p:txEl>
                                          </p:spTgt>
                                        </p:tgtEl>
                                        <p:attrNameLst>
                                          <p:attrName>style.textDecorationUnderline</p:attrName>
                                        </p:attrNameLst>
                                      </p:cBhvr>
                                      <p:to>
                                        <p:strVal val="false"/>
                                      </p:to>
                                    </p:set>
                                  </p:childTnLst>
                                </p:cTn>
                              </p:par>
                            </p:childTnLst>
                          </p:cTn>
                        </p:par>
                      </p:childTnLst>
                    </p:cTn>
                  </p:par>
                  <p:par>
                    <p:cTn id="15" fill="hold">
                      <p:stCondLst>
                        <p:cond delay="indefinite"/>
                      </p:stCondLst>
                      <p:childTnLst>
                        <p:par>
                          <p:cTn id="16" fill="hold">
                            <p:stCondLst>
                              <p:cond delay="0"/>
                            </p:stCondLst>
                            <p:childTnLst>
                              <p:par>
                                <p:cTn id="17" presetID="5" presetClass="emph" presetSubtype="1" grpId="0" nodeType="clickEffect">
                                  <p:stCondLst>
                                    <p:cond delay="0"/>
                                  </p:stCondLst>
                                  <p:childTnLst>
                                    <p:set>
                                      <p:cBhvr override="childStyle">
                                        <p:cTn id="18" dur="1000"/>
                                        <p:tgtEl>
                                          <p:spTgt spid="2">
                                            <p:txEl>
                                              <p:pRg st="2" end="2"/>
                                            </p:txEl>
                                          </p:spTgt>
                                        </p:tgtEl>
                                        <p:attrNameLst>
                                          <p:attrName>style.fontStyle</p:attrName>
                                        </p:attrNameLst>
                                      </p:cBhvr>
                                      <p:to>
                                        <p:strVal val="normal"/>
                                      </p:to>
                                    </p:set>
                                    <p:set>
                                      <p:cBhvr override="childStyle">
                                        <p:cTn id="19" dur="1000"/>
                                        <p:tgtEl>
                                          <p:spTgt spid="2">
                                            <p:txEl>
                                              <p:pRg st="2" end="2"/>
                                            </p:txEl>
                                          </p:spTgt>
                                        </p:tgtEl>
                                        <p:attrNameLst>
                                          <p:attrName>style.fontWeight</p:attrName>
                                        </p:attrNameLst>
                                      </p:cBhvr>
                                      <p:to>
                                        <p:strVal val="bold"/>
                                      </p:to>
                                    </p:set>
                                    <p:set>
                                      <p:cBhvr override="childStyle">
                                        <p:cTn id="20" dur="1000"/>
                                        <p:tgtEl>
                                          <p:spTgt spid="2">
                                            <p:txEl>
                                              <p:pRg st="2" end="2"/>
                                            </p:txEl>
                                          </p:spTgt>
                                        </p:tgtEl>
                                        <p:attrNameLst>
                                          <p:attrName>style.textDecorationUnderline</p:attrName>
                                        </p:attrNameLst>
                                      </p:cBhvr>
                                      <p:to>
                                        <p:strVal val="false"/>
                                      </p:to>
                                    </p:set>
                                  </p:childTnLst>
                                </p:cTn>
                              </p:par>
                            </p:childTnLst>
                          </p:cTn>
                        </p:par>
                      </p:childTnLst>
                    </p:cTn>
                  </p:par>
                  <p:par>
                    <p:cTn id="21" fill="hold">
                      <p:stCondLst>
                        <p:cond delay="indefinite"/>
                      </p:stCondLst>
                      <p:childTnLst>
                        <p:par>
                          <p:cTn id="22" fill="hold">
                            <p:stCondLst>
                              <p:cond delay="0"/>
                            </p:stCondLst>
                            <p:childTnLst>
                              <p:par>
                                <p:cTn id="23" presetID="5" presetClass="emph" presetSubtype="1" grpId="0" nodeType="clickEffect">
                                  <p:stCondLst>
                                    <p:cond delay="0"/>
                                  </p:stCondLst>
                                  <p:childTnLst>
                                    <p:set>
                                      <p:cBhvr override="childStyle">
                                        <p:cTn id="24" dur="1000"/>
                                        <p:tgtEl>
                                          <p:spTgt spid="2">
                                            <p:txEl>
                                              <p:pRg st="3" end="3"/>
                                            </p:txEl>
                                          </p:spTgt>
                                        </p:tgtEl>
                                        <p:attrNameLst>
                                          <p:attrName>style.fontStyle</p:attrName>
                                        </p:attrNameLst>
                                      </p:cBhvr>
                                      <p:to>
                                        <p:strVal val="normal"/>
                                      </p:to>
                                    </p:set>
                                    <p:set>
                                      <p:cBhvr override="childStyle">
                                        <p:cTn id="25" dur="1000"/>
                                        <p:tgtEl>
                                          <p:spTgt spid="2">
                                            <p:txEl>
                                              <p:pRg st="3" end="3"/>
                                            </p:txEl>
                                          </p:spTgt>
                                        </p:tgtEl>
                                        <p:attrNameLst>
                                          <p:attrName>style.fontWeight</p:attrName>
                                        </p:attrNameLst>
                                      </p:cBhvr>
                                      <p:to>
                                        <p:strVal val="bold"/>
                                      </p:to>
                                    </p:set>
                                    <p:set>
                                      <p:cBhvr override="childStyle">
                                        <p:cTn id="26" dur="1000"/>
                                        <p:tgtEl>
                                          <p:spTgt spid="2">
                                            <p:txEl>
                                              <p:pRg st="3" end="3"/>
                                            </p:txEl>
                                          </p:spTgt>
                                        </p:tgtEl>
                                        <p:attrNameLst>
                                          <p:attrName>style.textDecorationUnderline</p:attrName>
                                        </p:attrNameLst>
                                      </p:cBhvr>
                                      <p:to>
                                        <p:strVal val="false"/>
                                      </p:to>
                                    </p:set>
                                  </p:childTnLst>
                                </p:cTn>
                              </p:par>
                            </p:childTnLst>
                          </p:cTn>
                        </p:par>
                      </p:childTnLst>
                    </p:cTn>
                  </p:par>
                  <p:par>
                    <p:cTn id="27" fill="hold">
                      <p:stCondLst>
                        <p:cond delay="indefinite"/>
                      </p:stCondLst>
                      <p:childTnLst>
                        <p:par>
                          <p:cTn id="28" fill="hold">
                            <p:stCondLst>
                              <p:cond delay="0"/>
                            </p:stCondLst>
                            <p:childTnLst>
                              <p:par>
                                <p:cTn id="29" presetID="5" presetClass="emph" presetSubtype="1" grpId="0" nodeType="clickEffect">
                                  <p:stCondLst>
                                    <p:cond delay="0"/>
                                  </p:stCondLst>
                                  <p:childTnLst>
                                    <p:set>
                                      <p:cBhvr override="childStyle">
                                        <p:cTn id="30" dur="1000"/>
                                        <p:tgtEl>
                                          <p:spTgt spid="2">
                                            <p:txEl>
                                              <p:pRg st="4" end="4"/>
                                            </p:txEl>
                                          </p:spTgt>
                                        </p:tgtEl>
                                        <p:attrNameLst>
                                          <p:attrName>style.fontStyle</p:attrName>
                                        </p:attrNameLst>
                                      </p:cBhvr>
                                      <p:to>
                                        <p:strVal val="normal"/>
                                      </p:to>
                                    </p:set>
                                    <p:set>
                                      <p:cBhvr override="childStyle">
                                        <p:cTn id="31" dur="1000"/>
                                        <p:tgtEl>
                                          <p:spTgt spid="2">
                                            <p:txEl>
                                              <p:pRg st="4" end="4"/>
                                            </p:txEl>
                                          </p:spTgt>
                                        </p:tgtEl>
                                        <p:attrNameLst>
                                          <p:attrName>style.fontWeight</p:attrName>
                                        </p:attrNameLst>
                                      </p:cBhvr>
                                      <p:to>
                                        <p:strVal val="bold"/>
                                      </p:to>
                                    </p:set>
                                    <p:set>
                                      <p:cBhvr override="childStyle">
                                        <p:cTn id="32" dur="1000"/>
                                        <p:tgtEl>
                                          <p:spTgt spid="2">
                                            <p:txEl>
                                              <p:pRg st="4" end="4"/>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525963"/>
          </a:xfrm>
        </p:spPr>
        <p:txBody>
          <a:bodyPr>
            <a:normAutofit/>
          </a:bodyPr>
          <a:lstStyle/>
          <a:p>
            <a:r>
              <a:rPr lang="en-US" dirty="0" smtClean="0"/>
              <a:t>You can vote </a:t>
            </a:r>
            <a:r>
              <a:rPr lang="en-US" dirty="0" smtClean="0"/>
              <a:t>by: </a:t>
            </a:r>
            <a:endParaRPr lang="en-US" dirty="0" smtClean="0"/>
          </a:p>
          <a:p>
            <a:r>
              <a:rPr lang="en-US" dirty="0" smtClean="0"/>
              <a:t>Voice (saying your vote out loud)</a:t>
            </a:r>
          </a:p>
          <a:p>
            <a:r>
              <a:rPr lang="en-US" dirty="0" smtClean="0"/>
              <a:t>By a show of hands</a:t>
            </a:r>
          </a:p>
          <a:p>
            <a:r>
              <a:rPr lang="en-US" dirty="0" smtClean="0"/>
              <a:t>A rising vote (you stand to show your vote) </a:t>
            </a:r>
          </a:p>
          <a:p>
            <a:r>
              <a:rPr lang="en-US" dirty="0" smtClean="0"/>
              <a:t>A ballot </a:t>
            </a:r>
          </a:p>
          <a:p>
            <a:r>
              <a:rPr lang="en-US" dirty="0" smtClean="0"/>
              <a:t>A roll call vote</a:t>
            </a:r>
          </a:p>
          <a:p>
            <a:r>
              <a:rPr lang="en-US" dirty="0" smtClean="0"/>
              <a:t>Voting cards</a:t>
            </a:r>
          </a:p>
          <a:p>
            <a:r>
              <a:rPr lang="en-US" dirty="0" smtClean="0"/>
              <a:t>Machine or electronic voting</a:t>
            </a:r>
          </a:p>
          <a:p>
            <a:r>
              <a:rPr lang="en-US" dirty="0" smtClean="0"/>
              <a:t>An alternative method of voting</a:t>
            </a:r>
          </a:p>
        </p:txBody>
      </p:sp>
      <p:sp>
        <p:nvSpPr>
          <p:cNvPr id="3" name="Title 2"/>
          <p:cNvSpPr>
            <a:spLocks noGrp="1"/>
          </p:cNvSpPr>
          <p:nvPr>
            <p:ph type="title"/>
          </p:nvPr>
        </p:nvSpPr>
        <p:spPr/>
        <p:txBody>
          <a:bodyPr>
            <a:normAutofit fontScale="90000"/>
          </a:bodyPr>
          <a:lstStyle/>
          <a:p>
            <a:r>
              <a:rPr lang="en-US" dirty="0" smtClean="0"/>
              <a:t>Voting</a:t>
            </a:r>
            <a:br>
              <a:rPr lang="en-US" dirty="0" smtClean="0"/>
            </a:br>
            <a:r>
              <a:rPr lang="en-US" sz="2000" dirty="0" smtClean="0"/>
              <a:t>How can you vote and what types of votes are required to vote on a motion? </a:t>
            </a: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heckerboard(across)">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heckerboard(across)">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heckerboard(across)">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checkerboard(across)">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checkerboard(across)">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checkerboard(across)">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checkerboard(across)">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checkerboard(across)">
                                      <p:cBhvr>
                                        <p:cTn id="4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Two-thirds or twice in favor than opposed</a:t>
            </a:r>
          </a:p>
          <a:p>
            <a:r>
              <a:rPr lang="en-US" dirty="0" smtClean="0"/>
              <a:t>Majority or more people in favor than opposed</a:t>
            </a:r>
          </a:p>
          <a:p>
            <a:r>
              <a:rPr lang="en-US" dirty="0" smtClean="0"/>
              <a:t>Unanimous or everyone agreeing</a:t>
            </a:r>
          </a:p>
          <a:p>
            <a:r>
              <a:rPr lang="en-US" dirty="0" smtClean="0"/>
              <a:t>Three-fourths or 90% or an unusually high number of people who agree</a:t>
            </a:r>
          </a:p>
          <a:p>
            <a:r>
              <a:rPr lang="en-US" dirty="0" smtClean="0"/>
              <a:t>Plurality Vote or the largest number of votes received</a:t>
            </a:r>
          </a:p>
          <a:p>
            <a:r>
              <a:rPr lang="en-US" dirty="0" smtClean="0"/>
              <a:t>Tie Vote or a lost vote since it was a tie </a:t>
            </a:r>
            <a:endParaRPr lang="en-US" dirty="0"/>
          </a:p>
        </p:txBody>
      </p:sp>
      <p:sp>
        <p:nvSpPr>
          <p:cNvPr id="3" name="Title 2"/>
          <p:cNvSpPr>
            <a:spLocks noGrp="1"/>
          </p:cNvSpPr>
          <p:nvPr>
            <p:ph type="title"/>
          </p:nvPr>
        </p:nvSpPr>
        <p:spPr/>
        <p:txBody>
          <a:bodyPr/>
          <a:lstStyle/>
          <a:p>
            <a:r>
              <a:rPr lang="en-US" dirty="0" smtClean="0"/>
              <a:t>Voting Results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minimum number of officers are the presiding officer and a secretary.</a:t>
            </a:r>
          </a:p>
          <a:p>
            <a:r>
              <a:rPr lang="en-US" dirty="0" smtClean="0"/>
              <a:t>Most organizations have a president, vice president, secretary, and treasurer.</a:t>
            </a:r>
          </a:p>
          <a:p>
            <a:r>
              <a:rPr lang="en-US" dirty="0" smtClean="0"/>
              <a:t>However, the NJHS has a president, vice president, secretary, treasurer, historian, and a parliamentarian.</a:t>
            </a:r>
          </a:p>
          <a:p>
            <a:endParaRPr lang="en-US" dirty="0" smtClean="0"/>
          </a:p>
          <a:p>
            <a:endParaRPr lang="en-US" dirty="0"/>
          </a:p>
        </p:txBody>
      </p:sp>
      <p:sp>
        <p:nvSpPr>
          <p:cNvPr id="3" name="Title 2"/>
          <p:cNvSpPr>
            <a:spLocks noGrp="1"/>
          </p:cNvSpPr>
          <p:nvPr>
            <p:ph type="title"/>
          </p:nvPr>
        </p:nvSpPr>
        <p:spPr/>
        <p:txBody>
          <a:bodyPr/>
          <a:lstStyle/>
          <a:p>
            <a:r>
              <a:rPr lang="en-US" dirty="0" smtClean="0"/>
              <a:t>Officers</a:t>
            </a:r>
            <a:endParaRPr lang="en-US" dirty="0"/>
          </a:p>
        </p:txBody>
      </p:sp>
    </p:spTree>
  </p:cSld>
  <p:clrMapOvr>
    <a:masterClrMapping/>
  </p:clrMapOvr>
  <p:transition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mph" presetSubtype="2" fill="hold" grpId="0" nodeType="clickEffect">
                                  <p:stCondLst>
                                    <p:cond delay="0"/>
                                  </p:stCondLst>
                                  <p:childTnLst>
                                    <p:anim to="0.75" calcmode="lin" valueType="num">
                                      <p:cBhvr override="childStyle">
                                        <p:cTn id="6" dur="1000" fill="hold"/>
                                        <p:tgtEl>
                                          <p:spTgt spid="2">
                                            <p:txEl>
                                              <p:pRg st="0" end="0"/>
                                            </p:txEl>
                                          </p:spTgt>
                                        </p:tgtEl>
                                        <p:attrNameLst>
                                          <p:attrName>style.fontSize</p:attrName>
                                        </p:attrNameLst>
                                      </p:cBhvr>
                                    </p:anim>
                                  </p:childTnLst>
                                </p:cTn>
                              </p:par>
                            </p:childTnLst>
                          </p:cTn>
                        </p:par>
                      </p:childTnLst>
                    </p:cTn>
                  </p:par>
                  <p:par>
                    <p:cTn id="7" fill="hold">
                      <p:stCondLst>
                        <p:cond delay="indefinite"/>
                      </p:stCondLst>
                      <p:childTnLst>
                        <p:par>
                          <p:cTn id="8" fill="hold">
                            <p:stCondLst>
                              <p:cond delay="0"/>
                            </p:stCondLst>
                            <p:childTnLst>
                              <p:par>
                                <p:cTn id="9" presetID="4" presetClass="emph" presetSubtype="2" fill="hold" grpId="0" nodeType="clickEffect">
                                  <p:stCondLst>
                                    <p:cond delay="0"/>
                                  </p:stCondLst>
                                  <p:childTnLst>
                                    <p:anim to="0.75" calcmode="lin" valueType="num">
                                      <p:cBhvr override="childStyle">
                                        <p:cTn id="10" dur="1000" fill="hold"/>
                                        <p:tgtEl>
                                          <p:spTgt spid="2">
                                            <p:txEl>
                                              <p:pRg st="1" end="1"/>
                                            </p:txEl>
                                          </p:spTgt>
                                        </p:tgtEl>
                                        <p:attrNameLst>
                                          <p:attrName>style.fontSize</p:attrName>
                                        </p:attrNameLst>
                                      </p:cBhvr>
                                    </p:anim>
                                  </p:childTnLst>
                                </p:cTn>
                              </p:par>
                            </p:childTnLst>
                          </p:cTn>
                        </p:par>
                      </p:childTnLst>
                    </p:cTn>
                  </p:par>
                  <p:par>
                    <p:cTn id="11" fill="hold">
                      <p:stCondLst>
                        <p:cond delay="indefinite"/>
                      </p:stCondLst>
                      <p:childTnLst>
                        <p:par>
                          <p:cTn id="12" fill="hold">
                            <p:stCondLst>
                              <p:cond delay="0"/>
                            </p:stCondLst>
                            <p:childTnLst>
                              <p:par>
                                <p:cTn id="13" presetID="4" presetClass="emph" presetSubtype="2" fill="hold" grpId="0" nodeType="clickEffect">
                                  <p:stCondLst>
                                    <p:cond delay="0"/>
                                  </p:stCondLst>
                                  <p:childTnLst>
                                    <p:anim to="0.75" calcmode="lin" valueType="num">
                                      <p:cBhvr override="childStyle">
                                        <p:cTn id="14" dur="1000" fill="hold"/>
                                        <p:tgtEl>
                                          <p:spTgt spid="2">
                                            <p:txEl>
                                              <p:pRg st="2" end="2"/>
                                            </p:txEl>
                                          </p:spTgt>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 committee is a group of one or more members that have been elected, assigned, or chosen to be in.</a:t>
            </a:r>
          </a:p>
          <a:p>
            <a:r>
              <a:rPr lang="en-US" dirty="0" smtClean="0"/>
              <a:t>Standing Committees have a continuous existence. They can start and end whenever needed.</a:t>
            </a:r>
          </a:p>
          <a:p>
            <a:r>
              <a:rPr lang="en-US" dirty="0" smtClean="0"/>
              <a:t>Special Committees are created for a certain need. They end after giving a final report or after they have accomplished their task that they have been assigned.</a:t>
            </a:r>
          </a:p>
          <a:p>
            <a:r>
              <a:rPr lang="en-US" dirty="0" smtClean="0"/>
              <a:t>A Committee of a Whole is the general assembly acts as a committee for a purpose that should be discussed with the membership. This is usually used for very large (100+) assemblies.   </a:t>
            </a:r>
          </a:p>
        </p:txBody>
      </p:sp>
      <p:sp>
        <p:nvSpPr>
          <p:cNvPr id="3" name="Title 2"/>
          <p:cNvSpPr>
            <a:spLocks noGrp="1"/>
          </p:cNvSpPr>
          <p:nvPr>
            <p:ph type="title"/>
          </p:nvPr>
        </p:nvSpPr>
        <p:spPr/>
        <p:txBody>
          <a:bodyPr/>
          <a:lstStyle/>
          <a:p>
            <a:r>
              <a:rPr lang="en-US" dirty="0" smtClean="0"/>
              <a:t>Committees</a:t>
            </a:r>
            <a:endParaRPr lang="en-US"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2">
                                            <p:txEl>
                                              <p:pRg st="0" end="0"/>
                                            </p:txEl>
                                          </p:spTgt>
                                        </p:tgtEl>
                                      </p:cBhvr>
                                    </p:animEffect>
                                    <p:set>
                                      <p:cBhvr>
                                        <p:cTn id="7" dur="1" fill="hold">
                                          <p:stCondLst>
                                            <p:cond delay="499"/>
                                          </p:stCondLst>
                                        </p:cTn>
                                        <p:tgtEl>
                                          <p:spTgt spid="2">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2">
                                            <p:txEl>
                                              <p:pRg st="1" end="1"/>
                                            </p:txEl>
                                          </p:spTgt>
                                        </p:tgtEl>
                                      </p:cBhvr>
                                    </p:animEffect>
                                    <p:set>
                                      <p:cBhvr>
                                        <p:cTn id="12" dur="1" fill="hold">
                                          <p:stCondLst>
                                            <p:cond delay="499"/>
                                          </p:stCondLst>
                                        </p:cTn>
                                        <p:tgtEl>
                                          <p:spTgt spid="2">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0" nodeType="clickEffect">
                                  <p:stCondLst>
                                    <p:cond delay="0"/>
                                  </p:stCondLst>
                                  <p:childTnLst>
                                    <p:animEffect transition="out" filter="blinds(horizontal)">
                                      <p:cBhvr>
                                        <p:cTn id="16" dur="500"/>
                                        <p:tgtEl>
                                          <p:spTgt spid="2">
                                            <p:txEl>
                                              <p:pRg st="2" end="2"/>
                                            </p:txEl>
                                          </p:spTgt>
                                        </p:tgtEl>
                                      </p:cBhvr>
                                    </p:animEffect>
                                    <p:set>
                                      <p:cBhvr>
                                        <p:cTn id="17" dur="1" fill="hold">
                                          <p:stCondLst>
                                            <p:cond delay="499"/>
                                          </p:stCondLst>
                                        </p:cTn>
                                        <p:tgtEl>
                                          <p:spTgt spid="2">
                                            <p:txEl>
                                              <p:pRg st="2" end="2"/>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0" nodeType="clickEffect">
                                  <p:stCondLst>
                                    <p:cond delay="0"/>
                                  </p:stCondLst>
                                  <p:childTnLst>
                                    <p:animEffect transition="out" filter="blinds(horizontal)">
                                      <p:cBhvr>
                                        <p:cTn id="21" dur="500"/>
                                        <p:tgtEl>
                                          <p:spTgt spid="2">
                                            <p:txEl>
                                              <p:pRg st="3" end="3"/>
                                            </p:txEl>
                                          </p:spTgt>
                                        </p:tgtEl>
                                      </p:cBhvr>
                                    </p:animEffect>
                                    <p:set>
                                      <p:cBhvr>
                                        <p:cTn id="22" dur="1" fill="hold">
                                          <p:stCondLst>
                                            <p:cond delay="499"/>
                                          </p:stCondLst>
                                        </p:cTn>
                                        <p:tgtEl>
                                          <p:spTgt spid="2">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Committee Report is when a committee explains what they has been discussed and what progress has been made in it.</a:t>
            </a:r>
          </a:p>
          <a:p>
            <a:r>
              <a:rPr lang="en-US" dirty="0" smtClean="0"/>
              <a:t>In a Committee Report, the committee chair should always refer to the committee in third person and sometimes in writing.</a:t>
            </a:r>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dirty="0" smtClean="0"/>
              <a:t>Committee Reports</a:t>
            </a:r>
            <a:endParaRPr lang="en-US" dirty="0"/>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500" fill="hold"/>
                                        <p:tgtEl>
                                          <p:spTgt spid="2">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500" fill="hold"/>
                                        <p:tgtEl>
                                          <p:spTgt spid="2">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Robert’s Rules of Order are a book on how our government should be run.  It includes details on General Assemblies, Motions, Officers, Minutes, Committees, Types of Deliberative Assemblies, and Additional Procedures. </a:t>
            </a:r>
            <a:endParaRPr lang="en-US" dirty="0"/>
          </a:p>
        </p:txBody>
      </p:sp>
      <p:sp>
        <p:nvSpPr>
          <p:cNvPr id="2" name="Title 1"/>
          <p:cNvSpPr>
            <a:spLocks noGrp="1"/>
          </p:cNvSpPr>
          <p:nvPr>
            <p:ph type="title"/>
          </p:nvPr>
        </p:nvSpPr>
        <p:spPr/>
        <p:txBody>
          <a:bodyPr>
            <a:normAutofit fontScale="90000"/>
          </a:bodyPr>
          <a:lstStyle/>
          <a:p>
            <a:pPr algn="ctr"/>
            <a:r>
              <a:rPr lang="en-US" dirty="0" smtClean="0"/>
              <a:t>What are Robert’s Rules of Order?</a:t>
            </a:r>
            <a:endParaRPr lang="en-US" dirty="0"/>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1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1400" dirty="0" smtClean="0"/>
              <a:t>To amend a bylaw, the general membership has to have a previous notice and have a two-thirds vote.</a:t>
            </a:r>
          </a:p>
          <a:p>
            <a:r>
              <a:rPr lang="en-US" sz="1400" dirty="0" smtClean="0"/>
              <a:t>If someone has committed an offense during a meeting there is written consequences. </a:t>
            </a:r>
          </a:p>
          <a:p>
            <a:r>
              <a:rPr lang="en-US" sz="1400" dirty="0" smtClean="0"/>
              <a:t>If it is a slight offense, like talking when someone else is speaking, the speaker raps the gavel and advises them not to do it in the future.</a:t>
            </a:r>
          </a:p>
          <a:p>
            <a:r>
              <a:rPr lang="en-US" sz="1400" dirty="0" smtClean="0"/>
              <a:t>If it is a more serious offense, like questioning someone’s vote or reasons, they should be given a warning. After that, if they have made the same offense repeatedly, they should get a penalty. They include an apology in front of the membership, the member is disapproved by the chair, the member might be required to leave the room, they could be suspended, or they could get expelled from the membership.</a:t>
            </a:r>
          </a:p>
          <a:p>
            <a:r>
              <a:rPr lang="en-US" sz="1400" dirty="0" smtClean="0"/>
              <a:t>For an offense outside the meeting, the organization could hold a disciplinary trial where there could be an investigation and the accused member would have the right to a fair trial unless the bylaws oppose it.</a:t>
            </a:r>
          </a:p>
          <a:p>
            <a:r>
              <a:rPr lang="en-US" sz="1400" dirty="0" smtClean="0"/>
              <a:t>A officer could get removed from office by being suspended. Unless opposed by the bylaws, the assembly would hold an election on who would take their place for the amount of time he/she is being suspended. Another election might happen after the suspension is over to determine if the officer can take their job back.    </a:t>
            </a:r>
            <a:endParaRPr lang="en-US" sz="1400" dirty="0"/>
          </a:p>
        </p:txBody>
      </p:sp>
      <p:sp>
        <p:nvSpPr>
          <p:cNvPr id="3" name="Title 2"/>
          <p:cNvSpPr>
            <a:spLocks noGrp="1"/>
          </p:cNvSpPr>
          <p:nvPr>
            <p:ph type="title"/>
          </p:nvPr>
        </p:nvSpPr>
        <p:spPr/>
        <p:txBody>
          <a:bodyPr/>
          <a:lstStyle/>
          <a:p>
            <a:r>
              <a:rPr lang="en-US" dirty="0" smtClean="0"/>
              <a:t>Additional Procedures</a:t>
            </a:r>
            <a:endParaRPr lang="en-US" dirty="0"/>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ox(in)">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Thank you for </a:t>
            </a:r>
            <a:r>
              <a:rPr lang="en-US" dirty="0" smtClean="0"/>
              <a:t>seeing </a:t>
            </a:r>
            <a:r>
              <a:rPr lang="en-US" dirty="0" smtClean="0"/>
              <a:t>to my presentation! </a:t>
            </a:r>
          </a:p>
          <a:p>
            <a:r>
              <a:rPr lang="en-US" dirty="0" smtClean="0"/>
              <a:t>I hope now you understand more of Robert’s Rules of Order</a:t>
            </a:r>
            <a:r>
              <a:rPr lang="en-US" dirty="0" smtClean="0"/>
              <a:t>!</a:t>
            </a:r>
          </a:p>
          <a:p>
            <a:endParaRPr lang="en-US" sz="2000" b="1" dirty="0" smtClean="0"/>
          </a:p>
          <a:p>
            <a:endParaRPr lang="en-US" sz="2000" b="1" dirty="0" smtClean="0"/>
          </a:p>
          <a:p>
            <a:endParaRPr lang="en-US" sz="2000" b="1" dirty="0" smtClean="0"/>
          </a:p>
          <a:p>
            <a:endParaRPr lang="en-US" sz="2000" b="1" dirty="0" smtClean="0"/>
          </a:p>
          <a:p>
            <a:endParaRPr lang="en-US" sz="2000" b="1" dirty="0" smtClean="0"/>
          </a:p>
          <a:p>
            <a:endParaRPr lang="en-US" sz="2000" b="1" dirty="0" smtClean="0"/>
          </a:p>
          <a:p>
            <a:endParaRPr lang="en-US" sz="2000" b="1" dirty="0" smtClean="0"/>
          </a:p>
          <a:p>
            <a:endParaRPr lang="en-US" sz="1000" b="1" dirty="0" smtClean="0"/>
          </a:p>
          <a:p>
            <a:endParaRPr lang="en-US" sz="1000" b="1" dirty="0" smtClean="0"/>
          </a:p>
          <a:p>
            <a:r>
              <a:rPr lang="en-US" sz="1000" b="1" dirty="0" smtClean="0"/>
              <a:t>©2010 Jonathan Osterlund for the Central Middle School National Honor Society </a:t>
            </a:r>
            <a:endParaRPr lang="en-US" sz="1000" dirty="0"/>
          </a:p>
        </p:txBody>
      </p:sp>
      <p:sp>
        <p:nvSpPr>
          <p:cNvPr id="3" name="Title 2"/>
          <p:cNvSpPr>
            <a:spLocks noGrp="1"/>
          </p:cNvSpPr>
          <p:nvPr>
            <p:ph type="title"/>
          </p:nvPr>
        </p:nvSpPr>
        <p:spPr/>
        <p:txBody>
          <a:bodyPr/>
          <a:lstStyle/>
          <a:p>
            <a:endParaRPr lang="en-US" dirty="0"/>
          </a:p>
        </p:txBody>
      </p:sp>
    </p:spTree>
  </p:cSld>
  <p:clrMapOvr>
    <a:masterClrMapping/>
  </p:clrMapOvr>
  <p:transition>
    <p:newsflash/>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11" end="11"/>
                                            </p:txEl>
                                          </p:spTgt>
                                        </p:tgtEl>
                                        <p:attrNameLst>
                                          <p:attrName>style.visibility</p:attrName>
                                        </p:attrNameLst>
                                      </p:cBhvr>
                                      <p:to>
                                        <p:strVal val="visible"/>
                                      </p:to>
                                    </p:set>
                                    <p:animEffect transition="in" filter="fade">
                                      <p:cBhvr>
                                        <p:cTn id="21" dur="1000"/>
                                        <p:tgtEl>
                                          <p:spTgt spid="2">
                                            <p:txEl>
                                              <p:pRg st="11" end="11"/>
                                            </p:txEl>
                                          </p:spTgt>
                                        </p:tgtEl>
                                      </p:cBhvr>
                                    </p:animEffect>
                                    <p:anim calcmode="lin" valueType="num">
                                      <p:cBhvr>
                                        <p:cTn id="22"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The first book on how to run a government was </a:t>
            </a:r>
            <a:r>
              <a:rPr lang="en-US" dirty="0" smtClean="0"/>
              <a:t>called </a:t>
            </a:r>
            <a:r>
              <a:rPr lang="en-US" i="1" dirty="0" smtClean="0"/>
              <a:t>A </a:t>
            </a:r>
            <a:r>
              <a:rPr lang="en-US" i="1" dirty="0" smtClean="0"/>
              <a:t>Manual of Parliamentary Practice for Use of the Senate of the United States</a:t>
            </a:r>
            <a:r>
              <a:rPr lang="en-US" dirty="0" smtClean="0"/>
              <a:t> written in 1801 by Thomas Jefferson. </a:t>
            </a:r>
          </a:p>
          <a:p>
            <a:r>
              <a:rPr lang="en-US" dirty="0" smtClean="0"/>
              <a:t>In 1876, Henry M. Robert published a 176 page book on the rules of government </a:t>
            </a:r>
            <a:r>
              <a:rPr lang="en-US" dirty="0" smtClean="0"/>
              <a:t>named </a:t>
            </a:r>
            <a:r>
              <a:rPr lang="en-US" i="1" dirty="0" smtClean="0"/>
              <a:t>Pocket Manual of Rules of Order for Deliberate Assemblies</a:t>
            </a:r>
            <a:r>
              <a:rPr lang="en-US" dirty="0" smtClean="0"/>
              <a:t>. </a:t>
            </a:r>
            <a:r>
              <a:rPr lang="en-US" dirty="0" smtClean="0"/>
              <a:t>The title </a:t>
            </a:r>
            <a:r>
              <a:rPr lang="en-US" dirty="0" smtClean="0"/>
              <a:t>was later shortened to Robert’s Rules of Order. Also, later in 1876, another book under the same title was published except </a:t>
            </a:r>
            <a:r>
              <a:rPr lang="en-US" dirty="0" smtClean="0"/>
              <a:t>under the second </a:t>
            </a:r>
            <a:r>
              <a:rPr lang="en-US" dirty="0" smtClean="0"/>
              <a:t>edition. The third was made in 1893.</a:t>
            </a:r>
          </a:p>
          <a:p>
            <a:r>
              <a:rPr lang="en-US" dirty="0" smtClean="0"/>
              <a:t>Robert published a revised version in 1915. Later, revised versions were created in 1943 and 1951.</a:t>
            </a:r>
          </a:p>
          <a:p>
            <a:r>
              <a:rPr lang="en-US" dirty="0" smtClean="0"/>
              <a:t>Finally, </a:t>
            </a:r>
            <a:r>
              <a:rPr lang="en-US" dirty="0" smtClean="0"/>
              <a:t>a newly revised version was made in 1970. New editions were in 1981, 1990, and </a:t>
            </a:r>
            <a:r>
              <a:rPr lang="en-US" dirty="0" smtClean="0"/>
              <a:t>2000. The 2000 edition is the one that </a:t>
            </a:r>
            <a:r>
              <a:rPr lang="en-US" dirty="0" smtClean="0"/>
              <a:t>we use today. </a:t>
            </a:r>
            <a:endParaRPr lang="en-US" dirty="0"/>
          </a:p>
        </p:txBody>
      </p:sp>
      <p:sp>
        <p:nvSpPr>
          <p:cNvPr id="3" name="Title 2"/>
          <p:cNvSpPr>
            <a:spLocks noGrp="1"/>
          </p:cNvSpPr>
          <p:nvPr>
            <p:ph type="title"/>
          </p:nvPr>
        </p:nvSpPr>
        <p:spPr/>
        <p:txBody>
          <a:bodyPr/>
          <a:lstStyle/>
          <a:p>
            <a:r>
              <a:rPr lang="en-US" dirty="0" smtClean="0"/>
              <a:t>History of Robert’s Rules</a:t>
            </a:r>
            <a:endParaRPr lang="en-US"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linds(horizont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An assembly of an organized society is a branch of a state, national, or international society. Only members may participate in these assemblies.</a:t>
            </a:r>
          </a:p>
          <a:p>
            <a:r>
              <a:rPr lang="en-US" dirty="0" smtClean="0"/>
              <a:t>A legislative body is a society of representatives who are elected for a certain term of office.</a:t>
            </a:r>
          </a:p>
          <a:p>
            <a:r>
              <a:rPr lang="en-US" dirty="0" smtClean="0"/>
              <a:t>A board is an administrative society whose members are either elected or appointed. </a:t>
            </a:r>
          </a:p>
          <a:p>
            <a:r>
              <a:rPr lang="en-US" dirty="0" smtClean="0"/>
              <a:t>A Mass Meeting is an unorganized group who have a common purpose. A series of them can help organize a permanent society. Everyone has the right to participate.</a:t>
            </a:r>
          </a:p>
          <a:p>
            <a:r>
              <a:rPr lang="en-US" dirty="0" smtClean="0"/>
              <a:t>A Convention is an assembly of delegates who have been appointed for one session.</a:t>
            </a:r>
            <a:endParaRPr lang="en-US" dirty="0"/>
          </a:p>
        </p:txBody>
      </p:sp>
      <p:sp>
        <p:nvSpPr>
          <p:cNvPr id="3" name="Title 2"/>
          <p:cNvSpPr>
            <a:spLocks noGrp="1"/>
          </p:cNvSpPr>
          <p:nvPr>
            <p:ph type="title"/>
          </p:nvPr>
        </p:nvSpPr>
        <p:spPr/>
        <p:txBody>
          <a:bodyPr>
            <a:normAutofit/>
          </a:bodyPr>
          <a:lstStyle/>
          <a:p>
            <a:r>
              <a:rPr lang="en-US" dirty="0" smtClean="0"/>
              <a:t>The Deliberative Assembly</a:t>
            </a:r>
            <a:br>
              <a:rPr lang="en-US" dirty="0" smtClean="0"/>
            </a:br>
            <a:r>
              <a:rPr lang="en-US" sz="2000" dirty="0" smtClean="0"/>
              <a:t>Categories</a:t>
            </a:r>
            <a:endParaRPr lang="en-US" dirty="0"/>
          </a:p>
        </p:txBody>
      </p:sp>
    </p:spTree>
  </p:cSld>
  <p:clrMapOvr>
    <a:masterClrMapping/>
  </p:clrMapOvr>
  <p:transition spd="med">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mph" presetSubtype="3" grpId="0" nodeType="clickEffect">
                                  <p:stCondLst>
                                    <p:cond delay="0"/>
                                  </p:stCondLst>
                                  <p:childTnLst>
                                    <p:set>
                                      <p:cBhvr override="childStyle">
                                        <p:cTn id="6" dur="3000"/>
                                        <p:tgtEl>
                                          <p:spTgt spid="2">
                                            <p:txEl>
                                              <p:pRg st="0" end="0"/>
                                            </p:txEl>
                                          </p:spTgt>
                                        </p:tgtEl>
                                        <p:attrNameLst>
                                          <p:attrName>style.fontStyle</p:attrName>
                                        </p:attrNameLst>
                                      </p:cBhvr>
                                      <p:to>
                                        <p:strVal val="italic"/>
                                      </p:to>
                                    </p:set>
                                    <p:set>
                                      <p:cBhvr override="childStyle">
                                        <p:cTn id="7" dur="3000"/>
                                        <p:tgtEl>
                                          <p:spTgt spid="2">
                                            <p:txEl>
                                              <p:pRg st="0" end="0"/>
                                            </p:txEl>
                                          </p:spTgt>
                                        </p:tgtEl>
                                        <p:attrNameLst>
                                          <p:attrName>style.fontWeight</p:attrName>
                                        </p:attrNameLst>
                                      </p:cBhvr>
                                      <p:to>
                                        <p:strVal val="bold"/>
                                      </p:to>
                                    </p:set>
                                    <p:set>
                                      <p:cBhvr override="childStyle">
                                        <p:cTn id="8" dur="3000"/>
                                        <p:tgtEl>
                                          <p:spTgt spid="2">
                                            <p:txEl>
                                              <p:pRg st="0" end="0"/>
                                            </p:txEl>
                                          </p:spTgt>
                                        </p:tgtEl>
                                        <p:attrNameLst>
                                          <p:attrName>style.textDecorationUnderline</p:attrName>
                                        </p:attrNameLst>
                                      </p:cBhvr>
                                      <p:to>
                                        <p:strVal val="false"/>
                                      </p:to>
                                    </p:set>
                                  </p:childTnLst>
                                </p:cTn>
                              </p:par>
                            </p:childTnLst>
                          </p:cTn>
                        </p:par>
                      </p:childTnLst>
                    </p:cTn>
                  </p:par>
                  <p:par>
                    <p:cTn id="9" fill="hold">
                      <p:stCondLst>
                        <p:cond delay="indefinite"/>
                      </p:stCondLst>
                      <p:childTnLst>
                        <p:par>
                          <p:cTn id="10" fill="hold">
                            <p:stCondLst>
                              <p:cond delay="0"/>
                            </p:stCondLst>
                            <p:childTnLst>
                              <p:par>
                                <p:cTn id="11" presetID="5" presetClass="emph" presetSubtype="3" grpId="0" nodeType="clickEffect">
                                  <p:stCondLst>
                                    <p:cond delay="0"/>
                                  </p:stCondLst>
                                  <p:childTnLst>
                                    <p:set>
                                      <p:cBhvr override="childStyle">
                                        <p:cTn id="12" dur="3000"/>
                                        <p:tgtEl>
                                          <p:spTgt spid="2">
                                            <p:txEl>
                                              <p:pRg st="1" end="1"/>
                                            </p:txEl>
                                          </p:spTgt>
                                        </p:tgtEl>
                                        <p:attrNameLst>
                                          <p:attrName>style.fontStyle</p:attrName>
                                        </p:attrNameLst>
                                      </p:cBhvr>
                                      <p:to>
                                        <p:strVal val="italic"/>
                                      </p:to>
                                    </p:set>
                                    <p:set>
                                      <p:cBhvr override="childStyle">
                                        <p:cTn id="13" dur="3000"/>
                                        <p:tgtEl>
                                          <p:spTgt spid="2">
                                            <p:txEl>
                                              <p:pRg st="1" end="1"/>
                                            </p:txEl>
                                          </p:spTgt>
                                        </p:tgtEl>
                                        <p:attrNameLst>
                                          <p:attrName>style.fontWeight</p:attrName>
                                        </p:attrNameLst>
                                      </p:cBhvr>
                                      <p:to>
                                        <p:strVal val="bold"/>
                                      </p:to>
                                    </p:set>
                                    <p:set>
                                      <p:cBhvr override="childStyle">
                                        <p:cTn id="14" dur="3000"/>
                                        <p:tgtEl>
                                          <p:spTgt spid="2">
                                            <p:txEl>
                                              <p:pRg st="1" end="1"/>
                                            </p:txEl>
                                          </p:spTgt>
                                        </p:tgtEl>
                                        <p:attrNameLst>
                                          <p:attrName>style.textDecorationUnderline</p:attrName>
                                        </p:attrNameLst>
                                      </p:cBhvr>
                                      <p:to>
                                        <p:strVal val="false"/>
                                      </p:to>
                                    </p:set>
                                  </p:childTnLst>
                                </p:cTn>
                              </p:par>
                            </p:childTnLst>
                          </p:cTn>
                        </p:par>
                      </p:childTnLst>
                    </p:cTn>
                  </p:par>
                  <p:par>
                    <p:cTn id="15" fill="hold">
                      <p:stCondLst>
                        <p:cond delay="indefinite"/>
                      </p:stCondLst>
                      <p:childTnLst>
                        <p:par>
                          <p:cTn id="16" fill="hold">
                            <p:stCondLst>
                              <p:cond delay="0"/>
                            </p:stCondLst>
                            <p:childTnLst>
                              <p:par>
                                <p:cTn id="17" presetID="5" presetClass="emph" presetSubtype="3" grpId="0" nodeType="clickEffect">
                                  <p:stCondLst>
                                    <p:cond delay="0"/>
                                  </p:stCondLst>
                                  <p:childTnLst>
                                    <p:set>
                                      <p:cBhvr override="childStyle">
                                        <p:cTn id="18" dur="3000"/>
                                        <p:tgtEl>
                                          <p:spTgt spid="2">
                                            <p:txEl>
                                              <p:pRg st="2" end="2"/>
                                            </p:txEl>
                                          </p:spTgt>
                                        </p:tgtEl>
                                        <p:attrNameLst>
                                          <p:attrName>style.fontStyle</p:attrName>
                                        </p:attrNameLst>
                                      </p:cBhvr>
                                      <p:to>
                                        <p:strVal val="italic"/>
                                      </p:to>
                                    </p:set>
                                    <p:set>
                                      <p:cBhvr override="childStyle">
                                        <p:cTn id="19" dur="3000"/>
                                        <p:tgtEl>
                                          <p:spTgt spid="2">
                                            <p:txEl>
                                              <p:pRg st="2" end="2"/>
                                            </p:txEl>
                                          </p:spTgt>
                                        </p:tgtEl>
                                        <p:attrNameLst>
                                          <p:attrName>style.fontWeight</p:attrName>
                                        </p:attrNameLst>
                                      </p:cBhvr>
                                      <p:to>
                                        <p:strVal val="bold"/>
                                      </p:to>
                                    </p:set>
                                    <p:set>
                                      <p:cBhvr override="childStyle">
                                        <p:cTn id="20" dur="3000"/>
                                        <p:tgtEl>
                                          <p:spTgt spid="2">
                                            <p:txEl>
                                              <p:pRg st="2" end="2"/>
                                            </p:txEl>
                                          </p:spTgt>
                                        </p:tgtEl>
                                        <p:attrNameLst>
                                          <p:attrName>style.textDecorationUnderline</p:attrName>
                                        </p:attrNameLst>
                                      </p:cBhvr>
                                      <p:to>
                                        <p:strVal val="false"/>
                                      </p:to>
                                    </p:set>
                                  </p:childTnLst>
                                </p:cTn>
                              </p:par>
                            </p:childTnLst>
                          </p:cTn>
                        </p:par>
                      </p:childTnLst>
                    </p:cTn>
                  </p:par>
                  <p:par>
                    <p:cTn id="21" fill="hold">
                      <p:stCondLst>
                        <p:cond delay="indefinite"/>
                      </p:stCondLst>
                      <p:childTnLst>
                        <p:par>
                          <p:cTn id="22" fill="hold">
                            <p:stCondLst>
                              <p:cond delay="0"/>
                            </p:stCondLst>
                            <p:childTnLst>
                              <p:par>
                                <p:cTn id="23" presetID="5" presetClass="emph" presetSubtype="3" grpId="0" nodeType="clickEffect">
                                  <p:stCondLst>
                                    <p:cond delay="0"/>
                                  </p:stCondLst>
                                  <p:childTnLst>
                                    <p:set>
                                      <p:cBhvr override="childStyle">
                                        <p:cTn id="24" dur="3000"/>
                                        <p:tgtEl>
                                          <p:spTgt spid="2">
                                            <p:txEl>
                                              <p:pRg st="3" end="3"/>
                                            </p:txEl>
                                          </p:spTgt>
                                        </p:tgtEl>
                                        <p:attrNameLst>
                                          <p:attrName>style.fontStyle</p:attrName>
                                        </p:attrNameLst>
                                      </p:cBhvr>
                                      <p:to>
                                        <p:strVal val="italic"/>
                                      </p:to>
                                    </p:set>
                                    <p:set>
                                      <p:cBhvr override="childStyle">
                                        <p:cTn id="25" dur="3000"/>
                                        <p:tgtEl>
                                          <p:spTgt spid="2">
                                            <p:txEl>
                                              <p:pRg st="3" end="3"/>
                                            </p:txEl>
                                          </p:spTgt>
                                        </p:tgtEl>
                                        <p:attrNameLst>
                                          <p:attrName>style.fontWeight</p:attrName>
                                        </p:attrNameLst>
                                      </p:cBhvr>
                                      <p:to>
                                        <p:strVal val="bold"/>
                                      </p:to>
                                    </p:set>
                                    <p:set>
                                      <p:cBhvr override="childStyle">
                                        <p:cTn id="26" dur="3000"/>
                                        <p:tgtEl>
                                          <p:spTgt spid="2">
                                            <p:txEl>
                                              <p:pRg st="3" end="3"/>
                                            </p:txEl>
                                          </p:spTgt>
                                        </p:tgtEl>
                                        <p:attrNameLst>
                                          <p:attrName>style.textDecorationUnderline</p:attrName>
                                        </p:attrNameLst>
                                      </p:cBhvr>
                                      <p:to>
                                        <p:strVal val="false"/>
                                      </p:to>
                                    </p:set>
                                  </p:childTnLst>
                                </p:cTn>
                              </p:par>
                            </p:childTnLst>
                          </p:cTn>
                        </p:par>
                      </p:childTnLst>
                    </p:cTn>
                  </p:par>
                  <p:par>
                    <p:cTn id="27" fill="hold">
                      <p:stCondLst>
                        <p:cond delay="indefinite"/>
                      </p:stCondLst>
                      <p:childTnLst>
                        <p:par>
                          <p:cTn id="28" fill="hold">
                            <p:stCondLst>
                              <p:cond delay="0"/>
                            </p:stCondLst>
                            <p:childTnLst>
                              <p:par>
                                <p:cTn id="29" presetID="5" presetClass="emph" presetSubtype="3" grpId="0" nodeType="clickEffect">
                                  <p:stCondLst>
                                    <p:cond delay="0"/>
                                  </p:stCondLst>
                                  <p:childTnLst>
                                    <p:set>
                                      <p:cBhvr override="childStyle">
                                        <p:cTn id="30" dur="3000"/>
                                        <p:tgtEl>
                                          <p:spTgt spid="2">
                                            <p:txEl>
                                              <p:pRg st="4" end="4"/>
                                            </p:txEl>
                                          </p:spTgt>
                                        </p:tgtEl>
                                        <p:attrNameLst>
                                          <p:attrName>style.fontStyle</p:attrName>
                                        </p:attrNameLst>
                                      </p:cBhvr>
                                      <p:to>
                                        <p:strVal val="italic"/>
                                      </p:to>
                                    </p:set>
                                    <p:set>
                                      <p:cBhvr override="childStyle">
                                        <p:cTn id="31" dur="3000"/>
                                        <p:tgtEl>
                                          <p:spTgt spid="2">
                                            <p:txEl>
                                              <p:pRg st="4" end="4"/>
                                            </p:txEl>
                                          </p:spTgt>
                                        </p:tgtEl>
                                        <p:attrNameLst>
                                          <p:attrName>style.fontWeight</p:attrName>
                                        </p:attrNameLst>
                                      </p:cBhvr>
                                      <p:to>
                                        <p:strVal val="bold"/>
                                      </p:to>
                                    </p:set>
                                    <p:set>
                                      <p:cBhvr override="childStyle">
                                        <p:cTn id="32" dur="3000"/>
                                        <p:tgtEl>
                                          <p:spTgt spid="2">
                                            <p:txEl>
                                              <p:pRg st="4" end="4"/>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A Session may be a single meeting for one purpose or agenda. </a:t>
            </a:r>
          </a:p>
          <a:p>
            <a:r>
              <a:rPr lang="en-US" dirty="0" smtClean="0"/>
              <a:t>A Regular Meeting is a periodic meeting of a permanent society.</a:t>
            </a:r>
          </a:p>
          <a:p>
            <a:r>
              <a:rPr lang="en-US" dirty="0" smtClean="0"/>
              <a:t>A Special Meeting is a different meeting that is held at a different time than a regularly scheduled meeting for the only purpose that the meeting has been called for.</a:t>
            </a:r>
          </a:p>
          <a:p>
            <a:r>
              <a:rPr lang="en-US" dirty="0" smtClean="0"/>
              <a:t>An Adjourned Meeting is a continuation of the regular or special meeting.</a:t>
            </a:r>
          </a:p>
          <a:p>
            <a:r>
              <a:rPr lang="en-US" dirty="0" smtClean="0"/>
              <a:t>An Annual Meeting is a meeting </a:t>
            </a:r>
            <a:r>
              <a:rPr lang="en-US" dirty="0" smtClean="0"/>
              <a:t>held to </a:t>
            </a:r>
            <a:r>
              <a:rPr lang="en-US" dirty="0" smtClean="0"/>
              <a:t>receive reports of officers and committees, hold elections, or to take any actions that are in the bylaws.</a:t>
            </a:r>
          </a:p>
          <a:p>
            <a:r>
              <a:rPr lang="en-US" dirty="0" smtClean="0"/>
              <a:t>An Executive Session is a meeting or portion of a meeting </a:t>
            </a:r>
            <a:r>
              <a:rPr lang="en-US" dirty="0" err="1" smtClean="0"/>
              <a:t>thats</a:t>
            </a:r>
            <a:r>
              <a:rPr lang="en-US" dirty="0" smtClean="0"/>
              <a:t> </a:t>
            </a:r>
            <a:r>
              <a:rPr lang="en-US" dirty="0" smtClean="0"/>
              <a:t>results are secret. </a:t>
            </a:r>
            <a:endParaRPr lang="en-US" dirty="0"/>
          </a:p>
        </p:txBody>
      </p:sp>
      <p:sp>
        <p:nvSpPr>
          <p:cNvPr id="3" name="Title 2"/>
          <p:cNvSpPr>
            <a:spLocks noGrp="1"/>
          </p:cNvSpPr>
          <p:nvPr>
            <p:ph type="title"/>
          </p:nvPr>
        </p:nvSpPr>
        <p:spPr/>
        <p:txBody>
          <a:bodyPr>
            <a:normAutofit/>
          </a:bodyPr>
          <a:lstStyle/>
          <a:p>
            <a:r>
              <a:rPr lang="en-US" dirty="0" smtClean="0"/>
              <a:t>The Deliberate Assembly</a:t>
            </a:r>
            <a:br>
              <a:rPr lang="en-US" dirty="0" smtClean="0"/>
            </a:br>
            <a:r>
              <a:rPr lang="en-US" sz="2000" dirty="0" smtClean="0"/>
              <a:t>Types of meetings</a:t>
            </a:r>
            <a:endParaRPr lang="en-US" dirty="0"/>
          </a:p>
        </p:txBody>
      </p:sp>
    </p:spTree>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amond(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amond(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amond(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amond(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diamond(in)">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Members have the right to: </a:t>
            </a:r>
          </a:p>
          <a:p>
            <a:r>
              <a:rPr lang="en-US" sz="1800" dirty="0" smtClean="0"/>
              <a:t>Attend Meetings</a:t>
            </a:r>
          </a:p>
          <a:p>
            <a:r>
              <a:rPr lang="en-US" sz="1800" dirty="0" smtClean="0"/>
              <a:t>Offer Motions</a:t>
            </a:r>
          </a:p>
          <a:p>
            <a:r>
              <a:rPr lang="en-US" sz="1800" dirty="0" smtClean="0"/>
              <a:t>Participate in a Debate</a:t>
            </a:r>
          </a:p>
          <a:p>
            <a:r>
              <a:rPr lang="en-US" sz="1800" dirty="0" smtClean="0"/>
              <a:t>Vote</a:t>
            </a:r>
          </a:p>
          <a:p>
            <a:r>
              <a:rPr lang="en-US" sz="1800" dirty="0" smtClean="0"/>
              <a:t>Nominate other Members</a:t>
            </a:r>
          </a:p>
          <a:p>
            <a:r>
              <a:rPr lang="en-US" sz="1800" dirty="0" smtClean="0"/>
              <a:t>Hold Office</a:t>
            </a:r>
          </a:p>
          <a:p>
            <a:r>
              <a:rPr lang="en-US" dirty="0" smtClean="0"/>
              <a:t>Members have the duty to:</a:t>
            </a:r>
          </a:p>
          <a:p>
            <a:r>
              <a:rPr lang="en-US" sz="1900" dirty="0" smtClean="0"/>
              <a:t>Attend Meetings</a:t>
            </a:r>
          </a:p>
          <a:p>
            <a:r>
              <a:rPr lang="en-US" sz="1900" dirty="0" smtClean="0"/>
              <a:t>Obey all Rules</a:t>
            </a:r>
          </a:p>
          <a:p>
            <a:r>
              <a:rPr lang="en-US" sz="1900" dirty="0" smtClean="0"/>
              <a:t>Participate in the purpose of the society</a:t>
            </a:r>
          </a:p>
          <a:p>
            <a:r>
              <a:rPr lang="en-US" sz="1900" dirty="0" smtClean="0"/>
              <a:t>Insist on Enforcing the Rules</a:t>
            </a:r>
          </a:p>
          <a:p>
            <a:r>
              <a:rPr lang="en-US" sz="1900" dirty="0" smtClean="0"/>
              <a:t>Fulfill all duties until they are excused</a:t>
            </a:r>
          </a:p>
          <a:p>
            <a:endParaRPr lang="en-US" dirty="0" smtClean="0"/>
          </a:p>
          <a:p>
            <a:endParaRPr lang="en-US" sz="1800" dirty="0" smtClean="0"/>
          </a:p>
          <a:p>
            <a:endParaRPr lang="en-US" dirty="0"/>
          </a:p>
        </p:txBody>
      </p:sp>
      <p:sp>
        <p:nvSpPr>
          <p:cNvPr id="3" name="Title 2"/>
          <p:cNvSpPr>
            <a:spLocks noGrp="1"/>
          </p:cNvSpPr>
          <p:nvPr>
            <p:ph type="title"/>
          </p:nvPr>
        </p:nvSpPr>
        <p:spPr/>
        <p:txBody>
          <a:bodyPr/>
          <a:lstStyle/>
          <a:p>
            <a:r>
              <a:rPr lang="en-US" dirty="0" smtClean="0"/>
              <a:t>Members</a:t>
            </a:r>
            <a:endParaRPr lang="en-US" dirty="0"/>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mph" presetSubtype="5" grpId="0" nodeType="clickEffect">
                                  <p:stCondLst>
                                    <p:cond delay="0"/>
                                  </p:stCondLst>
                                  <p:childTnLst>
                                    <p:set>
                                      <p:cBhvr override="childStyle">
                                        <p:cTn id="6" dur="indefinite"/>
                                        <p:tgtEl>
                                          <p:spTgt spid="2">
                                            <p:txEl>
                                              <p:pRg st="0" end="0"/>
                                            </p:txEl>
                                          </p:spTgt>
                                        </p:tgtEl>
                                        <p:attrNameLst>
                                          <p:attrName>style.fontStyle</p:attrName>
                                        </p:attrNameLst>
                                      </p:cBhvr>
                                      <p:to>
                                        <p:strVal val="normal"/>
                                      </p:to>
                                    </p:set>
                                    <p:set>
                                      <p:cBhvr override="childStyle">
                                        <p:cTn id="7" dur="indefinite"/>
                                        <p:tgtEl>
                                          <p:spTgt spid="2">
                                            <p:txEl>
                                              <p:pRg st="0" end="0"/>
                                            </p:txEl>
                                          </p:spTgt>
                                        </p:tgtEl>
                                        <p:attrNameLst>
                                          <p:attrName>style.fontWeight</p:attrName>
                                        </p:attrNameLst>
                                      </p:cBhvr>
                                      <p:to>
                                        <p:strVal val="bold"/>
                                      </p:to>
                                    </p:set>
                                    <p:set>
                                      <p:cBhvr override="childStyle">
                                        <p:cTn id="8" dur="indefinite"/>
                                        <p:tgtEl>
                                          <p:spTgt spid="2">
                                            <p:txEl>
                                              <p:pRg st="0" end="0"/>
                                            </p:txEl>
                                          </p:spTgt>
                                        </p:tgtEl>
                                        <p:attrNameLst>
                                          <p:attrName>style.textDecorationUnderline</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5" presetClass="emph" presetSubtype="5" grpId="0" nodeType="clickEffect">
                                  <p:stCondLst>
                                    <p:cond delay="0"/>
                                  </p:stCondLst>
                                  <p:childTnLst>
                                    <p:set>
                                      <p:cBhvr override="childStyle">
                                        <p:cTn id="12" dur="indefinite"/>
                                        <p:tgtEl>
                                          <p:spTgt spid="2">
                                            <p:txEl>
                                              <p:pRg st="1" end="1"/>
                                            </p:txEl>
                                          </p:spTgt>
                                        </p:tgtEl>
                                        <p:attrNameLst>
                                          <p:attrName>style.fontStyle</p:attrName>
                                        </p:attrNameLst>
                                      </p:cBhvr>
                                      <p:to>
                                        <p:strVal val="normal"/>
                                      </p:to>
                                    </p:set>
                                    <p:set>
                                      <p:cBhvr override="childStyle">
                                        <p:cTn id="13" dur="indefinite"/>
                                        <p:tgtEl>
                                          <p:spTgt spid="2">
                                            <p:txEl>
                                              <p:pRg st="1" end="1"/>
                                            </p:txEl>
                                          </p:spTgt>
                                        </p:tgtEl>
                                        <p:attrNameLst>
                                          <p:attrName>style.fontWeight</p:attrName>
                                        </p:attrNameLst>
                                      </p:cBhvr>
                                      <p:to>
                                        <p:strVal val="bold"/>
                                      </p:to>
                                    </p:set>
                                    <p:set>
                                      <p:cBhvr override="childStyle">
                                        <p:cTn id="14" dur="indefinite"/>
                                        <p:tgtEl>
                                          <p:spTgt spid="2">
                                            <p:txEl>
                                              <p:pRg st="1" end="1"/>
                                            </p:txEl>
                                          </p:spTgt>
                                        </p:tgtEl>
                                        <p:attrNameLst>
                                          <p:attrName>style.textDecorationUnderline</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5" presetClass="emph" presetSubtype="5" grpId="0" nodeType="clickEffect">
                                  <p:stCondLst>
                                    <p:cond delay="0"/>
                                  </p:stCondLst>
                                  <p:childTnLst>
                                    <p:set>
                                      <p:cBhvr override="childStyle">
                                        <p:cTn id="18" dur="indefinite"/>
                                        <p:tgtEl>
                                          <p:spTgt spid="2">
                                            <p:txEl>
                                              <p:pRg st="2" end="2"/>
                                            </p:txEl>
                                          </p:spTgt>
                                        </p:tgtEl>
                                        <p:attrNameLst>
                                          <p:attrName>style.fontStyle</p:attrName>
                                        </p:attrNameLst>
                                      </p:cBhvr>
                                      <p:to>
                                        <p:strVal val="normal"/>
                                      </p:to>
                                    </p:set>
                                    <p:set>
                                      <p:cBhvr override="childStyle">
                                        <p:cTn id="19" dur="indefinite"/>
                                        <p:tgtEl>
                                          <p:spTgt spid="2">
                                            <p:txEl>
                                              <p:pRg st="2" end="2"/>
                                            </p:txEl>
                                          </p:spTgt>
                                        </p:tgtEl>
                                        <p:attrNameLst>
                                          <p:attrName>style.fontWeight</p:attrName>
                                        </p:attrNameLst>
                                      </p:cBhvr>
                                      <p:to>
                                        <p:strVal val="bold"/>
                                      </p:to>
                                    </p:set>
                                    <p:set>
                                      <p:cBhvr override="childStyle">
                                        <p:cTn id="20" dur="indefinite"/>
                                        <p:tgtEl>
                                          <p:spTgt spid="2">
                                            <p:txEl>
                                              <p:pRg st="2" end="2"/>
                                            </p:txEl>
                                          </p:spTgt>
                                        </p:tgtEl>
                                        <p:attrNameLst>
                                          <p:attrName>style.textDecorationUnderline</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5" presetClass="emph" presetSubtype="5" grpId="0" nodeType="clickEffect">
                                  <p:stCondLst>
                                    <p:cond delay="0"/>
                                  </p:stCondLst>
                                  <p:childTnLst>
                                    <p:set>
                                      <p:cBhvr override="childStyle">
                                        <p:cTn id="24" dur="indefinite"/>
                                        <p:tgtEl>
                                          <p:spTgt spid="2">
                                            <p:txEl>
                                              <p:pRg st="3" end="3"/>
                                            </p:txEl>
                                          </p:spTgt>
                                        </p:tgtEl>
                                        <p:attrNameLst>
                                          <p:attrName>style.fontStyle</p:attrName>
                                        </p:attrNameLst>
                                      </p:cBhvr>
                                      <p:to>
                                        <p:strVal val="normal"/>
                                      </p:to>
                                    </p:set>
                                    <p:set>
                                      <p:cBhvr override="childStyle">
                                        <p:cTn id="25" dur="indefinite"/>
                                        <p:tgtEl>
                                          <p:spTgt spid="2">
                                            <p:txEl>
                                              <p:pRg st="3" end="3"/>
                                            </p:txEl>
                                          </p:spTgt>
                                        </p:tgtEl>
                                        <p:attrNameLst>
                                          <p:attrName>style.fontWeight</p:attrName>
                                        </p:attrNameLst>
                                      </p:cBhvr>
                                      <p:to>
                                        <p:strVal val="bold"/>
                                      </p:to>
                                    </p:set>
                                    <p:set>
                                      <p:cBhvr override="childStyle">
                                        <p:cTn id="26" dur="indefinite"/>
                                        <p:tgtEl>
                                          <p:spTgt spid="2">
                                            <p:txEl>
                                              <p:pRg st="3" end="3"/>
                                            </p:txEl>
                                          </p:spTgt>
                                        </p:tgtEl>
                                        <p:attrNameLst>
                                          <p:attrName>style.textDecorationUnderline</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5" presetClass="emph" presetSubtype="5" grpId="0" nodeType="clickEffect">
                                  <p:stCondLst>
                                    <p:cond delay="0"/>
                                  </p:stCondLst>
                                  <p:childTnLst>
                                    <p:set>
                                      <p:cBhvr override="childStyle">
                                        <p:cTn id="30" dur="indefinite"/>
                                        <p:tgtEl>
                                          <p:spTgt spid="2">
                                            <p:txEl>
                                              <p:pRg st="4" end="4"/>
                                            </p:txEl>
                                          </p:spTgt>
                                        </p:tgtEl>
                                        <p:attrNameLst>
                                          <p:attrName>style.fontStyle</p:attrName>
                                        </p:attrNameLst>
                                      </p:cBhvr>
                                      <p:to>
                                        <p:strVal val="normal"/>
                                      </p:to>
                                    </p:set>
                                    <p:set>
                                      <p:cBhvr override="childStyle">
                                        <p:cTn id="31" dur="indefinite"/>
                                        <p:tgtEl>
                                          <p:spTgt spid="2">
                                            <p:txEl>
                                              <p:pRg st="4" end="4"/>
                                            </p:txEl>
                                          </p:spTgt>
                                        </p:tgtEl>
                                        <p:attrNameLst>
                                          <p:attrName>style.fontWeight</p:attrName>
                                        </p:attrNameLst>
                                      </p:cBhvr>
                                      <p:to>
                                        <p:strVal val="bold"/>
                                      </p:to>
                                    </p:set>
                                    <p:set>
                                      <p:cBhvr override="childStyle">
                                        <p:cTn id="32" dur="indefinite"/>
                                        <p:tgtEl>
                                          <p:spTgt spid="2">
                                            <p:txEl>
                                              <p:pRg st="4" end="4"/>
                                            </p:txEl>
                                          </p:spTgt>
                                        </p:tgtEl>
                                        <p:attrNameLst>
                                          <p:attrName>style.textDecorationUnderline</p:attrName>
                                        </p:attrNameLst>
                                      </p:cBhvr>
                                      <p:to>
                                        <p:strVal val="true"/>
                                      </p:to>
                                    </p:set>
                                  </p:childTnLst>
                                </p:cTn>
                              </p:par>
                            </p:childTnLst>
                          </p:cTn>
                        </p:par>
                      </p:childTnLst>
                    </p:cTn>
                  </p:par>
                  <p:par>
                    <p:cTn id="33" fill="hold">
                      <p:stCondLst>
                        <p:cond delay="indefinite"/>
                      </p:stCondLst>
                      <p:childTnLst>
                        <p:par>
                          <p:cTn id="34" fill="hold">
                            <p:stCondLst>
                              <p:cond delay="0"/>
                            </p:stCondLst>
                            <p:childTnLst>
                              <p:par>
                                <p:cTn id="35" presetID="5" presetClass="emph" presetSubtype="5" grpId="0" nodeType="clickEffect">
                                  <p:stCondLst>
                                    <p:cond delay="0"/>
                                  </p:stCondLst>
                                  <p:childTnLst>
                                    <p:set>
                                      <p:cBhvr override="childStyle">
                                        <p:cTn id="36" dur="indefinite"/>
                                        <p:tgtEl>
                                          <p:spTgt spid="2">
                                            <p:txEl>
                                              <p:pRg st="5" end="5"/>
                                            </p:txEl>
                                          </p:spTgt>
                                        </p:tgtEl>
                                        <p:attrNameLst>
                                          <p:attrName>style.fontStyle</p:attrName>
                                        </p:attrNameLst>
                                      </p:cBhvr>
                                      <p:to>
                                        <p:strVal val="normal"/>
                                      </p:to>
                                    </p:set>
                                    <p:set>
                                      <p:cBhvr override="childStyle">
                                        <p:cTn id="37" dur="indefinite"/>
                                        <p:tgtEl>
                                          <p:spTgt spid="2">
                                            <p:txEl>
                                              <p:pRg st="5" end="5"/>
                                            </p:txEl>
                                          </p:spTgt>
                                        </p:tgtEl>
                                        <p:attrNameLst>
                                          <p:attrName>style.fontWeight</p:attrName>
                                        </p:attrNameLst>
                                      </p:cBhvr>
                                      <p:to>
                                        <p:strVal val="bold"/>
                                      </p:to>
                                    </p:set>
                                    <p:set>
                                      <p:cBhvr override="childStyle">
                                        <p:cTn id="38" dur="indefinite"/>
                                        <p:tgtEl>
                                          <p:spTgt spid="2">
                                            <p:txEl>
                                              <p:pRg st="5" end="5"/>
                                            </p:txEl>
                                          </p:spTgt>
                                        </p:tgtEl>
                                        <p:attrNameLst>
                                          <p:attrName>style.textDecorationUnderline</p:attrName>
                                        </p:attrNameLst>
                                      </p:cBhvr>
                                      <p:to>
                                        <p:strVal val="true"/>
                                      </p:to>
                                    </p:set>
                                  </p:childTnLst>
                                </p:cTn>
                              </p:par>
                            </p:childTnLst>
                          </p:cTn>
                        </p:par>
                      </p:childTnLst>
                    </p:cTn>
                  </p:par>
                  <p:par>
                    <p:cTn id="39" fill="hold">
                      <p:stCondLst>
                        <p:cond delay="indefinite"/>
                      </p:stCondLst>
                      <p:childTnLst>
                        <p:par>
                          <p:cTn id="40" fill="hold">
                            <p:stCondLst>
                              <p:cond delay="0"/>
                            </p:stCondLst>
                            <p:childTnLst>
                              <p:par>
                                <p:cTn id="41" presetID="5" presetClass="emph" presetSubtype="5" grpId="0" nodeType="clickEffect">
                                  <p:stCondLst>
                                    <p:cond delay="0"/>
                                  </p:stCondLst>
                                  <p:childTnLst>
                                    <p:set>
                                      <p:cBhvr override="childStyle">
                                        <p:cTn id="42" dur="indefinite"/>
                                        <p:tgtEl>
                                          <p:spTgt spid="2">
                                            <p:txEl>
                                              <p:pRg st="6" end="6"/>
                                            </p:txEl>
                                          </p:spTgt>
                                        </p:tgtEl>
                                        <p:attrNameLst>
                                          <p:attrName>style.fontStyle</p:attrName>
                                        </p:attrNameLst>
                                      </p:cBhvr>
                                      <p:to>
                                        <p:strVal val="normal"/>
                                      </p:to>
                                    </p:set>
                                    <p:set>
                                      <p:cBhvr override="childStyle">
                                        <p:cTn id="43" dur="indefinite"/>
                                        <p:tgtEl>
                                          <p:spTgt spid="2">
                                            <p:txEl>
                                              <p:pRg st="6" end="6"/>
                                            </p:txEl>
                                          </p:spTgt>
                                        </p:tgtEl>
                                        <p:attrNameLst>
                                          <p:attrName>style.fontWeight</p:attrName>
                                        </p:attrNameLst>
                                      </p:cBhvr>
                                      <p:to>
                                        <p:strVal val="bold"/>
                                      </p:to>
                                    </p:set>
                                    <p:set>
                                      <p:cBhvr override="childStyle">
                                        <p:cTn id="44" dur="indefinite"/>
                                        <p:tgtEl>
                                          <p:spTgt spid="2">
                                            <p:txEl>
                                              <p:pRg st="6" end="6"/>
                                            </p:txEl>
                                          </p:spTgt>
                                        </p:tgtEl>
                                        <p:attrNameLst>
                                          <p:attrName>style.textDecorationUnderline</p:attrName>
                                        </p:attrNameLst>
                                      </p:cBhvr>
                                      <p:to>
                                        <p:strVal val="true"/>
                                      </p:to>
                                    </p:set>
                                  </p:childTnLst>
                                </p:cTn>
                              </p:par>
                            </p:childTnLst>
                          </p:cTn>
                        </p:par>
                      </p:childTnLst>
                    </p:cTn>
                  </p:par>
                  <p:par>
                    <p:cTn id="45" fill="hold">
                      <p:stCondLst>
                        <p:cond delay="indefinite"/>
                      </p:stCondLst>
                      <p:childTnLst>
                        <p:par>
                          <p:cTn id="46" fill="hold">
                            <p:stCondLst>
                              <p:cond delay="0"/>
                            </p:stCondLst>
                            <p:childTnLst>
                              <p:par>
                                <p:cTn id="47" presetID="5" presetClass="emph" presetSubtype="5" grpId="0" nodeType="clickEffect">
                                  <p:stCondLst>
                                    <p:cond delay="0"/>
                                  </p:stCondLst>
                                  <p:childTnLst>
                                    <p:set>
                                      <p:cBhvr override="childStyle">
                                        <p:cTn id="48" dur="indefinite"/>
                                        <p:tgtEl>
                                          <p:spTgt spid="2">
                                            <p:txEl>
                                              <p:pRg st="7" end="7"/>
                                            </p:txEl>
                                          </p:spTgt>
                                        </p:tgtEl>
                                        <p:attrNameLst>
                                          <p:attrName>style.fontStyle</p:attrName>
                                        </p:attrNameLst>
                                      </p:cBhvr>
                                      <p:to>
                                        <p:strVal val="normal"/>
                                      </p:to>
                                    </p:set>
                                    <p:set>
                                      <p:cBhvr override="childStyle">
                                        <p:cTn id="49" dur="indefinite"/>
                                        <p:tgtEl>
                                          <p:spTgt spid="2">
                                            <p:txEl>
                                              <p:pRg st="7" end="7"/>
                                            </p:txEl>
                                          </p:spTgt>
                                        </p:tgtEl>
                                        <p:attrNameLst>
                                          <p:attrName>style.fontWeight</p:attrName>
                                        </p:attrNameLst>
                                      </p:cBhvr>
                                      <p:to>
                                        <p:strVal val="bold"/>
                                      </p:to>
                                    </p:set>
                                    <p:set>
                                      <p:cBhvr override="childStyle">
                                        <p:cTn id="50" dur="indefinite"/>
                                        <p:tgtEl>
                                          <p:spTgt spid="2">
                                            <p:txEl>
                                              <p:pRg st="7" end="7"/>
                                            </p:txEl>
                                          </p:spTgt>
                                        </p:tgtEl>
                                        <p:attrNameLst>
                                          <p:attrName>style.textDecorationUnderline</p:attrName>
                                        </p:attrNameLst>
                                      </p:cBhvr>
                                      <p:to>
                                        <p:strVal val="true"/>
                                      </p:to>
                                    </p:set>
                                  </p:childTnLst>
                                </p:cTn>
                              </p:par>
                            </p:childTnLst>
                          </p:cTn>
                        </p:par>
                      </p:childTnLst>
                    </p:cTn>
                  </p:par>
                  <p:par>
                    <p:cTn id="51" fill="hold">
                      <p:stCondLst>
                        <p:cond delay="indefinite"/>
                      </p:stCondLst>
                      <p:childTnLst>
                        <p:par>
                          <p:cTn id="52" fill="hold">
                            <p:stCondLst>
                              <p:cond delay="0"/>
                            </p:stCondLst>
                            <p:childTnLst>
                              <p:par>
                                <p:cTn id="53" presetID="5" presetClass="emph" presetSubtype="5" grpId="0" nodeType="clickEffect">
                                  <p:stCondLst>
                                    <p:cond delay="0"/>
                                  </p:stCondLst>
                                  <p:childTnLst>
                                    <p:set>
                                      <p:cBhvr override="childStyle">
                                        <p:cTn id="54" dur="indefinite"/>
                                        <p:tgtEl>
                                          <p:spTgt spid="2">
                                            <p:txEl>
                                              <p:pRg st="8" end="8"/>
                                            </p:txEl>
                                          </p:spTgt>
                                        </p:tgtEl>
                                        <p:attrNameLst>
                                          <p:attrName>style.fontStyle</p:attrName>
                                        </p:attrNameLst>
                                      </p:cBhvr>
                                      <p:to>
                                        <p:strVal val="normal"/>
                                      </p:to>
                                    </p:set>
                                    <p:set>
                                      <p:cBhvr override="childStyle">
                                        <p:cTn id="55" dur="indefinite"/>
                                        <p:tgtEl>
                                          <p:spTgt spid="2">
                                            <p:txEl>
                                              <p:pRg st="8" end="8"/>
                                            </p:txEl>
                                          </p:spTgt>
                                        </p:tgtEl>
                                        <p:attrNameLst>
                                          <p:attrName>style.fontWeight</p:attrName>
                                        </p:attrNameLst>
                                      </p:cBhvr>
                                      <p:to>
                                        <p:strVal val="bold"/>
                                      </p:to>
                                    </p:set>
                                    <p:set>
                                      <p:cBhvr override="childStyle">
                                        <p:cTn id="56" dur="indefinite"/>
                                        <p:tgtEl>
                                          <p:spTgt spid="2">
                                            <p:txEl>
                                              <p:pRg st="8" end="8"/>
                                            </p:txEl>
                                          </p:spTgt>
                                        </p:tgtEl>
                                        <p:attrNameLst>
                                          <p:attrName>style.textDecorationUnderline</p:attrName>
                                        </p:attrNameLst>
                                      </p:cBhvr>
                                      <p:to>
                                        <p:strVal val="true"/>
                                      </p:to>
                                    </p:set>
                                  </p:childTnLst>
                                </p:cTn>
                              </p:par>
                            </p:childTnLst>
                          </p:cTn>
                        </p:par>
                      </p:childTnLst>
                    </p:cTn>
                  </p:par>
                  <p:par>
                    <p:cTn id="57" fill="hold">
                      <p:stCondLst>
                        <p:cond delay="indefinite"/>
                      </p:stCondLst>
                      <p:childTnLst>
                        <p:par>
                          <p:cTn id="58" fill="hold">
                            <p:stCondLst>
                              <p:cond delay="0"/>
                            </p:stCondLst>
                            <p:childTnLst>
                              <p:par>
                                <p:cTn id="59" presetID="5" presetClass="emph" presetSubtype="5" grpId="0" nodeType="clickEffect">
                                  <p:stCondLst>
                                    <p:cond delay="0"/>
                                  </p:stCondLst>
                                  <p:childTnLst>
                                    <p:set>
                                      <p:cBhvr override="childStyle">
                                        <p:cTn id="60" dur="indefinite"/>
                                        <p:tgtEl>
                                          <p:spTgt spid="2">
                                            <p:txEl>
                                              <p:pRg st="9" end="9"/>
                                            </p:txEl>
                                          </p:spTgt>
                                        </p:tgtEl>
                                        <p:attrNameLst>
                                          <p:attrName>style.fontStyle</p:attrName>
                                        </p:attrNameLst>
                                      </p:cBhvr>
                                      <p:to>
                                        <p:strVal val="normal"/>
                                      </p:to>
                                    </p:set>
                                    <p:set>
                                      <p:cBhvr override="childStyle">
                                        <p:cTn id="61" dur="indefinite"/>
                                        <p:tgtEl>
                                          <p:spTgt spid="2">
                                            <p:txEl>
                                              <p:pRg st="9" end="9"/>
                                            </p:txEl>
                                          </p:spTgt>
                                        </p:tgtEl>
                                        <p:attrNameLst>
                                          <p:attrName>style.fontWeight</p:attrName>
                                        </p:attrNameLst>
                                      </p:cBhvr>
                                      <p:to>
                                        <p:strVal val="bold"/>
                                      </p:to>
                                    </p:set>
                                    <p:set>
                                      <p:cBhvr override="childStyle">
                                        <p:cTn id="62" dur="indefinite"/>
                                        <p:tgtEl>
                                          <p:spTgt spid="2">
                                            <p:txEl>
                                              <p:pRg st="9" end="9"/>
                                            </p:txEl>
                                          </p:spTgt>
                                        </p:tgtEl>
                                        <p:attrNameLst>
                                          <p:attrName>style.textDecorationUnderline</p:attrName>
                                        </p:attrNameLst>
                                      </p:cBhvr>
                                      <p:to>
                                        <p:strVal val="true"/>
                                      </p:to>
                                    </p:set>
                                  </p:childTnLst>
                                </p:cTn>
                              </p:par>
                            </p:childTnLst>
                          </p:cTn>
                        </p:par>
                      </p:childTnLst>
                    </p:cTn>
                  </p:par>
                  <p:par>
                    <p:cTn id="63" fill="hold">
                      <p:stCondLst>
                        <p:cond delay="indefinite"/>
                      </p:stCondLst>
                      <p:childTnLst>
                        <p:par>
                          <p:cTn id="64" fill="hold">
                            <p:stCondLst>
                              <p:cond delay="0"/>
                            </p:stCondLst>
                            <p:childTnLst>
                              <p:par>
                                <p:cTn id="65" presetID="5" presetClass="emph" presetSubtype="5" grpId="0" nodeType="clickEffect">
                                  <p:stCondLst>
                                    <p:cond delay="0"/>
                                  </p:stCondLst>
                                  <p:childTnLst>
                                    <p:set>
                                      <p:cBhvr override="childStyle">
                                        <p:cTn id="66" dur="indefinite"/>
                                        <p:tgtEl>
                                          <p:spTgt spid="2">
                                            <p:txEl>
                                              <p:pRg st="10" end="10"/>
                                            </p:txEl>
                                          </p:spTgt>
                                        </p:tgtEl>
                                        <p:attrNameLst>
                                          <p:attrName>style.fontStyle</p:attrName>
                                        </p:attrNameLst>
                                      </p:cBhvr>
                                      <p:to>
                                        <p:strVal val="normal"/>
                                      </p:to>
                                    </p:set>
                                    <p:set>
                                      <p:cBhvr override="childStyle">
                                        <p:cTn id="67" dur="indefinite"/>
                                        <p:tgtEl>
                                          <p:spTgt spid="2">
                                            <p:txEl>
                                              <p:pRg st="10" end="10"/>
                                            </p:txEl>
                                          </p:spTgt>
                                        </p:tgtEl>
                                        <p:attrNameLst>
                                          <p:attrName>style.fontWeight</p:attrName>
                                        </p:attrNameLst>
                                      </p:cBhvr>
                                      <p:to>
                                        <p:strVal val="bold"/>
                                      </p:to>
                                    </p:set>
                                    <p:set>
                                      <p:cBhvr override="childStyle">
                                        <p:cTn id="68" dur="indefinite"/>
                                        <p:tgtEl>
                                          <p:spTgt spid="2">
                                            <p:txEl>
                                              <p:pRg st="10" end="10"/>
                                            </p:txEl>
                                          </p:spTgt>
                                        </p:tgtEl>
                                        <p:attrNameLst>
                                          <p:attrName>style.textDecorationUnderline</p:attrName>
                                        </p:attrNameLst>
                                      </p:cBhvr>
                                      <p:to>
                                        <p:strVal val="true"/>
                                      </p:to>
                                    </p:set>
                                  </p:childTnLst>
                                </p:cTn>
                              </p:par>
                            </p:childTnLst>
                          </p:cTn>
                        </p:par>
                      </p:childTnLst>
                    </p:cTn>
                  </p:par>
                  <p:par>
                    <p:cTn id="69" fill="hold">
                      <p:stCondLst>
                        <p:cond delay="indefinite"/>
                      </p:stCondLst>
                      <p:childTnLst>
                        <p:par>
                          <p:cTn id="70" fill="hold">
                            <p:stCondLst>
                              <p:cond delay="0"/>
                            </p:stCondLst>
                            <p:childTnLst>
                              <p:par>
                                <p:cTn id="71" presetID="5" presetClass="emph" presetSubtype="5" grpId="0" nodeType="clickEffect">
                                  <p:stCondLst>
                                    <p:cond delay="0"/>
                                  </p:stCondLst>
                                  <p:childTnLst>
                                    <p:set>
                                      <p:cBhvr override="childStyle">
                                        <p:cTn id="72" dur="indefinite"/>
                                        <p:tgtEl>
                                          <p:spTgt spid="2">
                                            <p:txEl>
                                              <p:pRg st="11" end="11"/>
                                            </p:txEl>
                                          </p:spTgt>
                                        </p:tgtEl>
                                        <p:attrNameLst>
                                          <p:attrName>style.fontStyle</p:attrName>
                                        </p:attrNameLst>
                                      </p:cBhvr>
                                      <p:to>
                                        <p:strVal val="normal"/>
                                      </p:to>
                                    </p:set>
                                    <p:set>
                                      <p:cBhvr override="childStyle">
                                        <p:cTn id="73" dur="indefinite"/>
                                        <p:tgtEl>
                                          <p:spTgt spid="2">
                                            <p:txEl>
                                              <p:pRg st="11" end="11"/>
                                            </p:txEl>
                                          </p:spTgt>
                                        </p:tgtEl>
                                        <p:attrNameLst>
                                          <p:attrName>style.fontWeight</p:attrName>
                                        </p:attrNameLst>
                                      </p:cBhvr>
                                      <p:to>
                                        <p:strVal val="bold"/>
                                      </p:to>
                                    </p:set>
                                    <p:set>
                                      <p:cBhvr override="childStyle">
                                        <p:cTn id="74" dur="indefinite"/>
                                        <p:tgtEl>
                                          <p:spTgt spid="2">
                                            <p:txEl>
                                              <p:pRg st="11" end="11"/>
                                            </p:txEl>
                                          </p:spTgt>
                                        </p:tgtEl>
                                        <p:attrNameLst>
                                          <p:attrName>style.textDecorationUnderline</p:attrName>
                                        </p:attrNameLst>
                                      </p:cBhvr>
                                      <p:to>
                                        <p:strVal val="true"/>
                                      </p:to>
                                    </p:set>
                                  </p:childTnLst>
                                </p:cTn>
                              </p:par>
                            </p:childTnLst>
                          </p:cTn>
                        </p:par>
                      </p:childTnLst>
                    </p:cTn>
                  </p:par>
                  <p:par>
                    <p:cTn id="75" fill="hold">
                      <p:stCondLst>
                        <p:cond delay="indefinite"/>
                      </p:stCondLst>
                      <p:childTnLst>
                        <p:par>
                          <p:cTn id="76" fill="hold">
                            <p:stCondLst>
                              <p:cond delay="0"/>
                            </p:stCondLst>
                            <p:childTnLst>
                              <p:par>
                                <p:cTn id="77" presetID="5" presetClass="emph" presetSubtype="5" grpId="0" nodeType="clickEffect">
                                  <p:stCondLst>
                                    <p:cond delay="0"/>
                                  </p:stCondLst>
                                  <p:childTnLst>
                                    <p:set>
                                      <p:cBhvr override="childStyle">
                                        <p:cTn id="78" dur="indefinite"/>
                                        <p:tgtEl>
                                          <p:spTgt spid="2">
                                            <p:txEl>
                                              <p:pRg st="12" end="12"/>
                                            </p:txEl>
                                          </p:spTgt>
                                        </p:tgtEl>
                                        <p:attrNameLst>
                                          <p:attrName>style.fontStyle</p:attrName>
                                        </p:attrNameLst>
                                      </p:cBhvr>
                                      <p:to>
                                        <p:strVal val="normal"/>
                                      </p:to>
                                    </p:set>
                                    <p:set>
                                      <p:cBhvr override="childStyle">
                                        <p:cTn id="79" dur="indefinite"/>
                                        <p:tgtEl>
                                          <p:spTgt spid="2">
                                            <p:txEl>
                                              <p:pRg st="12" end="12"/>
                                            </p:txEl>
                                          </p:spTgt>
                                        </p:tgtEl>
                                        <p:attrNameLst>
                                          <p:attrName>style.fontWeight</p:attrName>
                                        </p:attrNameLst>
                                      </p:cBhvr>
                                      <p:to>
                                        <p:strVal val="bold"/>
                                      </p:to>
                                    </p:set>
                                    <p:set>
                                      <p:cBhvr override="childStyle">
                                        <p:cTn id="80" dur="indefinite"/>
                                        <p:tgtEl>
                                          <p:spTgt spid="2">
                                            <p:txEl>
                                              <p:pRg st="12" end="1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 Corporate Charter is a society for government or legal purposes granted in the form of a certificate by a more authoritative person or society.</a:t>
            </a:r>
          </a:p>
          <a:p>
            <a:r>
              <a:rPr lang="en-US" dirty="0" smtClean="0"/>
              <a:t>A Constitution is a document stating the rules, bylaws, and characteristics forming the society.</a:t>
            </a:r>
          </a:p>
          <a:p>
            <a:r>
              <a:rPr lang="en-US" dirty="0" smtClean="0"/>
              <a:t>A Bylaw is a document that defines how a society functions. It includes rules that are difficult to change. They are adopted by majority vote, amended by two-thirds vote with a previous notice to the general membership, and suspended only if they are in the nature of Roberts Rules of Order or if the laws themselves will allow it. </a:t>
            </a:r>
            <a:endParaRPr lang="en-US" dirty="0"/>
          </a:p>
        </p:txBody>
      </p:sp>
      <p:sp>
        <p:nvSpPr>
          <p:cNvPr id="3" name="Title 2"/>
          <p:cNvSpPr>
            <a:spLocks noGrp="1"/>
          </p:cNvSpPr>
          <p:nvPr>
            <p:ph type="title"/>
          </p:nvPr>
        </p:nvSpPr>
        <p:spPr/>
        <p:txBody>
          <a:bodyPr/>
          <a:lstStyle/>
          <a:p>
            <a:r>
              <a:rPr lang="en-US" dirty="0" smtClean="0"/>
              <a:t>Assembly Rules</a:t>
            </a:r>
            <a:endParaRPr lang="en-US" dirty="0"/>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They come from the assembly’s authority.</a:t>
            </a:r>
          </a:p>
          <a:p>
            <a:r>
              <a:rPr lang="en-US" dirty="0" smtClean="0"/>
              <a:t>Special Rules of Order are rules that replace in power of the society’s authority. They are Adopted, Amended, or Suspended by two-thirds vote unless protecting a minority of less that one-third.  </a:t>
            </a:r>
            <a:endParaRPr lang="en-US" dirty="0"/>
          </a:p>
        </p:txBody>
      </p:sp>
      <p:sp>
        <p:nvSpPr>
          <p:cNvPr id="3" name="Title 2"/>
          <p:cNvSpPr>
            <a:spLocks noGrp="1"/>
          </p:cNvSpPr>
          <p:nvPr>
            <p:ph type="title"/>
          </p:nvPr>
        </p:nvSpPr>
        <p:spPr/>
        <p:txBody>
          <a:bodyPr/>
          <a:lstStyle/>
          <a:p>
            <a:r>
              <a:rPr lang="en-US" dirty="0" smtClean="0"/>
              <a:t>Assembly’s Rules of Order</a:t>
            </a:r>
            <a:endParaRPr lang="en-US" dirty="0"/>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mph" presetSubtype="0" grpId="0" nodeType="clickEffect">
                                  <p:stCondLst>
                                    <p:cond delay="0"/>
                                  </p:stCondLst>
                                  <p:childTnLst>
                                    <p:set>
                                      <p:cBhvr override="childStyle">
                                        <p:cTn id="6" dur="2000"/>
                                        <p:tgtEl>
                                          <p:spTgt spid="2">
                                            <p:txEl>
                                              <p:pRg st="0" end="0"/>
                                            </p:txEl>
                                          </p:spTgt>
                                        </p:tgtEl>
                                        <p:attrNameLst>
                                          <p:attrName>style.fontFamily</p:attrName>
                                        </p:attrNameLst>
                                      </p:cBhvr>
                                      <p:to>
                                        <p:strVal val="Batang"/>
                                      </p:to>
                                    </p:set>
                                  </p:childTnLst>
                                </p:cTn>
                              </p:par>
                            </p:childTnLst>
                          </p:cTn>
                        </p:par>
                      </p:childTnLst>
                    </p:cTn>
                  </p:par>
                  <p:par>
                    <p:cTn id="7" fill="hold">
                      <p:stCondLst>
                        <p:cond delay="indefinite"/>
                      </p:stCondLst>
                      <p:childTnLst>
                        <p:par>
                          <p:cTn id="8" fill="hold">
                            <p:stCondLst>
                              <p:cond delay="0"/>
                            </p:stCondLst>
                            <p:childTnLst>
                              <p:par>
                                <p:cTn id="9" presetID="2" presetClass="emph" presetSubtype="0" grpId="0" nodeType="clickEffect">
                                  <p:stCondLst>
                                    <p:cond delay="0"/>
                                  </p:stCondLst>
                                  <p:childTnLst>
                                    <p:set>
                                      <p:cBhvr override="childStyle">
                                        <p:cTn id="10" dur="2000"/>
                                        <p:tgtEl>
                                          <p:spTgt spid="2">
                                            <p:txEl>
                                              <p:pRg st="1" end="1"/>
                                            </p:txEl>
                                          </p:spTgt>
                                        </p:tgtEl>
                                        <p:attrNameLst>
                                          <p:attrName>style.fontFamily</p:attrName>
                                        </p:attrNameLst>
                                      </p:cBhvr>
                                      <p:to>
                                        <p:strVal val="Batang"/>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525963"/>
          </a:xfrm>
        </p:spPr>
        <p:txBody>
          <a:bodyPr>
            <a:normAutofit fontScale="92500"/>
          </a:bodyPr>
          <a:lstStyle/>
          <a:p>
            <a:r>
              <a:rPr lang="en-US" dirty="0" smtClean="0"/>
              <a:t>They are thirteen types of motions that are most commonly used in the General Assembly.</a:t>
            </a:r>
          </a:p>
          <a:p>
            <a:r>
              <a:rPr lang="en-US" dirty="0" smtClean="0"/>
              <a:t>They include: Main motions, To postpone a motion indefinitely, To amend a motion, To commit or refer a motion, To postpone a motion to a certain time, To limit or extend limits of debate, To go back to the previous question, To lay a motion on a table, To call for the orders of the day, To raise a question of privilege, To recess, To adjourn, or to fix a time to adjourn.  </a:t>
            </a:r>
          </a:p>
        </p:txBody>
      </p:sp>
      <p:sp>
        <p:nvSpPr>
          <p:cNvPr id="3" name="Title 2"/>
          <p:cNvSpPr>
            <a:spLocks noGrp="1"/>
          </p:cNvSpPr>
          <p:nvPr>
            <p:ph type="title"/>
          </p:nvPr>
        </p:nvSpPr>
        <p:spPr/>
        <p:txBody>
          <a:bodyPr>
            <a:normAutofit/>
          </a:bodyPr>
          <a:lstStyle/>
          <a:p>
            <a:r>
              <a:rPr lang="en-US" dirty="0" smtClean="0"/>
              <a:t>Motions</a:t>
            </a:r>
            <a:br>
              <a:rPr lang="en-US" dirty="0" smtClean="0"/>
            </a:br>
            <a:r>
              <a:rPr lang="en-US" sz="2000" dirty="0" smtClean="0"/>
              <a:t>What are the Thirteen Ranking Motions? </a:t>
            </a:r>
            <a:endParaRPr lang="en-US"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mph" presetSubtype="1" grpId="0" nodeType="clickEffect">
                                  <p:stCondLst>
                                    <p:cond delay="0"/>
                                  </p:stCondLst>
                                  <p:childTnLst>
                                    <p:set>
                                      <p:cBhvr override="childStyle">
                                        <p:cTn id="6" dur="2000"/>
                                        <p:tgtEl>
                                          <p:spTgt spid="2">
                                            <p:txEl>
                                              <p:pRg st="0" end="0"/>
                                            </p:txEl>
                                          </p:spTgt>
                                        </p:tgtEl>
                                        <p:attrNameLst>
                                          <p:attrName>style.fontStyle</p:attrName>
                                        </p:attrNameLst>
                                      </p:cBhvr>
                                      <p:to>
                                        <p:strVal val="normal"/>
                                      </p:to>
                                    </p:set>
                                    <p:set>
                                      <p:cBhvr override="childStyle">
                                        <p:cTn id="7" dur="2000"/>
                                        <p:tgtEl>
                                          <p:spTgt spid="2">
                                            <p:txEl>
                                              <p:pRg st="0" end="0"/>
                                            </p:txEl>
                                          </p:spTgt>
                                        </p:tgtEl>
                                        <p:attrNameLst>
                                          <p:attrName>style.fontWeight</p:attrName>
                                        </p:attrNameLst>
                                      </p:cBhvr>
                                      <p:to>
                                        <p:strVal val="bold"/>
                                      </p:to>
                                    </p:set>
                                    <p:set>
                                      <p:cBhvr override="childStyle">
                                        <p:cTn id="8" dur="2000"/>
                                        <p:tgtEl>
                                          <p:spTgt spid="2">
                                            <p:txEl>
                                              <p:pRg st="0" end="0"/>
                                            </p:txEl>
                                          </p:spTgt>
                                        </p:tgtEl>
                                        <p:attrNameLst>
                                          <p:attrName>style.textDecorationUnderline</p:attrName>
                                        </p:attrNameLst>
                                      </p:cBhvr>
                                      <p:to>
                                        <p:strVal val="false"/>
                                      </p:to>
                                    </p:set>
                                  </p:childTnLst>
                                </p:cTn>
                              </p:par>
                            </p:childTnLst>
                          </p:cTn>
                        </p:par>
                      </p:childTnLst>
                    </p:cTn>
                  </p:par>
                  <p:par>
                    <p:cTn id="9" fill="hold">
                      <p:stCondLst>
                        <p:cond delay="indefinite"/>
                      </p:stCondLst>
                      <p:childTnLst>
                        <p:par>
                          <p:cTn id="10" fill="hold">
                            <p:stCondLst>
                              <p:cond delay="0"/>
                            </p:stCondLst>
                            <p:childTnLst>
                              <p:par>
                                <p:cTn id="11" presetID="5" presetClass="emph" presetSubtype="1" grpId="0" nodeType="clickEffect">
                                  <p:stCondLst>
                                    <p:cond delay="0"/>
                                  </p:stCondLst>
                                  <p:childTnLst>
                                    <p:set>
                                      <p:cBhvr override="childStyle">
                                        <p:cTn id="12" dur="2000"/>
                                        <p:tgtEl>
                                          <p:spTgt spid="2">
                                            <p:txEl>
                                              <p:pRg st="1" end="1"/>
                                            </p:txEl>
                                          </p:spTgt>
                                        </p:tgtEl>
                                        <p:attrNameLst>
                                          <p:attrName>style.fontStyle</p:attrName>
                                        </p:attrNameLst>
                                      </p:cBhvr>
                                      <p:to>
                                        <p:strVal val="normal"/>
                                      </p:to>
                                    </p:set>
                                    <p:set>
                                      <p:cBhvr override="childStyle">
                                        <p:cTn id="13" dur="2000"/>
                                        <p:tgtEl>
                                          <p:spTgt spid="2">
                                            <p:txEl>
                                              <p:pRg st="1" end="1"/>
                                            </p:txEl>
                                          </p:spTgt>
                                        </p:tgtEl>
                                        <p:attrNameLst>
                                          <p:attrName>style.fontWeight</p:attrName>
                                        </p:attrNameLst>
                                      </p:cBhvr>
                                      <p:to>
                                        <p:strVal val="bold"/>
                                      </p:to>
                                    </p:set>
                                    <p:set>
                                      <p:cBhvr override="childStyle">
                                        <p:cTn id="14" dur="2000"/>
                                        <p:tgtEl>
                                          <p:spTgt spid="2">
                                            <p:txEl>
                                              <p:pRg st="1" end="1"/>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1002</TotalTime>
  <Words>1868</Words>
  <Application>Microsoft Office PowerPoint</Application>
  <PresentationFormat>On-screen Show (4:3)</PresentationFormat>
  <Paragraphs>228</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Roberts Rules of Order</vt:lpstr>
      <vt:lpstr>What are Robert’s Rules of Order?</vt:lpstr>
      <vt:lpstr>History of Robert’s Rules</vt:lpstr>
      <vt:lpstr>The Deliberative Assembly Categories</vt:lpstr>
      <vt:lpstr>The Deliberate Assembly Types of meetings</vt:lpstr>
      <vt:lpstr>Members</vt:lpstr>
      <vt:lpstr>Assembly Rules</vt:lpstr>
      <vt:lpstr>Assembly’s Rules of Order</vt:lpstr>
      <vt:lpstr>Motions What are the Thirteen Ranking Motions? </vt:lpstr>
      <vt:lpstr>Thirteen Ranking Motions What does each type of motion mean?</vt:lpstr>
      <vt:lpstr>Chart Vocab</vt:lpstr>
      <vt:lpstr>Thirteen Ranking Motions</vt:lpstr>
      <vt:lpstr>Incidental Motions</vt:lpstr>
      <vt:lpstr>Nominations </vt:lpstr>
      <vt:lpstr>Voting How can you vote and what types of votes are required to vote on a motion? </vt:lpstr>
      <vt:lpstr>Voting Results</vt:lpstr>
      <vt:lpstr>Officers</vt:lpstr>
      <vt:lpstr>Committees</vt:lpstr>
      <vt:lpstr>Committee Reports</vt:lpstr>
      <vt:lpstr>Additional Procedures</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Roberts Rules of Order</dc:title>
  <dc:creator>Rob and Mary</dc:creator>
  <cp:lastModifiedBy>Rob and Mary</cp:lastModifiedBy>
  <cp:revision>111</cp:revision>
  <dcterms:created xsi:type="dcterms:W3CDTF">2010-11-16T03:49:22Z</dcterms:created>
  <dcterms:modified xsi:type="dcterms:W3CDTF">2010-12-09T05:16:49Z</dcterms:modified>
</cp:coreProperties>
</file>