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58" r:id="rId5"/>
    <p:sldId id="271" r:id="rId6"/>
    <p:sldId id="269" r:id="rId7"/>
    <p:sldId id="270" r:id="rId8"/>
    <p:sldId id="259" r:id="rId9"/>
    <p:sldId id="272" r:id="rId10"/>
    <p:sldId id="260" r:id="rId11"/>
    <p:sldId id="273" r:id="rId12"/>
    <p:sldId id="312" r:id="rId13"/>
    <p:sldId id="261" r:id="rId14"/>
    <p:sldId id="274" r:id="rId15"/>
    <p:sldId id="262" r:id="rId16"/>
    <p:sldId id="275" r:id="rId17"/>
    <p:sldId id="263" r:id="rId18"/>
    <p:sldId id="308" r:id="rId19"/>
    <p:sldId id="309" r:id="rId20"/>
    <p:sldId id="310" r:id="rId21"/>
    <p:sldId id="276" r:id="rId22"/>
    <p:sldId id="264" r:id="rId23"/>
    <p:sldId id="277" r:id="rId24"/>
    <p:sldId id="311" r:id="rId25"/>
    <p:sldId id="279" r:id="rId26"/>
    <p:sldId id="280" r:id="rId27"/>
    <p:sldId id="281" r:id="rId28"/>
    <p:sldId id="278" r:id="rId29"/>
    <p:sldId id="282" r:id="rId30"/>
    <p:sldId id="266" r:id="rId31"/>
    <p:sldId id="283" r:id="rId32"/>
    <p:sldId id="288" r:id="rId33"/>
    <p:sldId id="289" r:id="rId34"/>
    <p:sldId id="290" r:id="rId35"/>
    <p:sldId id="291" r:id="rId36"/>
    <p:sldId id="286" r:id="rId37"/>
    <p:sldId id="284" r:id="rId38"/>
    <p:sldId id="293" r:id="rId39"/>
    <p:sldId id="294" r:id="rId40"/>
    <p:sldId id="285" r:id="rId41"/>
    <p:sldId id="287" r:id="rId42"/>
    <p:sldId id="305" r:id="rId43"/>
    <p:sldId id="295" r:id="rId44"/>
    <p:sldId id="302" r:id="rId45"/>
    <p:sldId id="306" r:id="rId46"/>
    <p:sldId id="307" r:id="rId47"/>
    <p:sldId id="296" r:id="rId48"/>
    <p:sldId id="30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>
      <p:cViewPr varScale="1">
        <p:scale>
          <a:sx n="68" d="100"/>
          <a:sy n="68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B405-89F2-4378-9F68-964E71CC411F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85B405-89F2-4378-9F68-964E71CC411F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934855-0F77-4151-8EAD-4818C2B3D37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nimal.discovery.com/convergence/pandas/meet/ling_hsing.html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B_CBb6zha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.nationalgeographic.com/travel/countries/cuba-map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cold-war/bay-of-pigs-invas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11046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library.thinkquest.org/11046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library.thinkquest.org/11046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11046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hyperlink" Target="https://www.youtube.com/watch?v=H5ZzL9KsyPY" TargetMode="External"/><Relationship Id="rId5" Type="http://schemas.openxmlformats.org/officeDocument/2006/relationships/hyperlink" Target="https://www.youtube.com/watch?v=sp6FQvVLUos" TargetMode="External"/><Relationship Id="rId4" Type="http://schemas.openxmlformats.org/officeDocument/2006/relationships/hyperlink" Target="http://www.upi.com/Audio/Year_in_Review/Events-of-1962/Cuban-Missile-Crisis/12295509437657-6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erols.com/mwhite28/govt1940.htm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music.com/album/rock-rhythm-and-doo-wop-vol-1-the-greatest-songs-from-early-rock-n-roll-mw0000015724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4.org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4" Type="http://schemas.openxmlformats.org/officeDocument/2006/relationships/hyperlink" Target="Kent%20State%20Youtube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sers.erols.com/mwhite28/coldwar3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sers.erols.com/mwhite28/coldwar1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Main Ideas of the Communism </a:t>
            </a:r>
            <a:r>
              <a:rPr lang="en-US" sz="3200" dirty="0"/>
              <a:t>in </a:t>
            </a:r>
            <a:r>
              <a:rPr lang="en-US" sz="3200" dirty="0" smtClean="0"/>
              <a:t>China:</a:t>
            </a:r>
            <a:endParaRPr lang="en-US" sz="3200" dirty="0"/>
          </a:p>
          <a:p>
            <a:endParaRPr lang="en-US" sz="3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lvl="0"/>
            <a:r>
              <a:rPr lang="en-US" sz="2600" dirty="0"/>
              <a:t>America fears that communism will dominate most of the </a:t>
            </a:r>
            <a:r>
              <a:rPr lang="en-US" sz="2600" dirty="0" smtClean="0"/>
              <a:t>world</a:t>
            </a:r>
          </a:p>
          <a:p>
            <a:pPr lvl="0"/>
            <a:endParaRPr lang="en-US" sz="1200" dirty="0"/>
          </a:p>
          <a:p>
            <a:pPr lvl="0"/>
            <a:r>
              <a:rPr lang="en-US" sz="2600" dirty="0"/>
              <a:t>This eventually changes, as the U.S.S.R. and China become rivals, not </a:t>
            </a:r>
            <a:r>
              <a:rPr lang="en-US" sz="2600" dirty="0" smtClean="0"/>
              <a:t>allies</a:t>
            </a:r>
          </a:p>
          <a:p>
            <a:pPr lvl="0"/>
            <a:endParaRPr lang="en-US" sz="1200" dirty="0"/>
          </a:p>
          <a:p>
            <a:pPr lvl="0"/>
            <a:r>
              <a:rPr lang="en-US" sz="2600" dirty="0"/>
              <a:t>U.S.S.R. &amp; China become rivals for territory and diplomatic </a:t>
            </a:r>
            <a:r>
              <a:rPr lang="en-US" sz="2600" dirty="0" smtClean="0"/>
              <a:t>influence</a:t>
            </a:r>
          </a:p>
          <a:p>
            <a:pPr lvl="0"/>
            <a:endParaRPr lang="en-US" sz="1200" dirty="0"/>
          </a:p>
          <a:p>
            <a:pPr lvl="0"/>
            <a:r>
              <a:rPr lang="en-US" sz="2600" dirty="0" smtClean="0">
                <a:hlinkClick r:id="rId2"/>
              </a:rPr>
              <a:t>President </a:t>
            </a:r>
            <a:r>
              <a:rPr lang="en-US" sz="2600" dirty="0">
                <a:hlinkClick r:id="rId2"/>
              </a:rPr>
              <a:t>Nixon </a:t>
            </a:r>
            <a:r>
              <a:rPr lang="en-US" sz="2600" dirty="0"/>
              <a:t>successfully takes advantage of rivalry in 1970s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Nixon_Mao_1972-02-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3809524" cy="29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Nuclear Weaponry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Game Theory Activity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 descr="prisoners_dilem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438400"/>
            <a:ext cx="6069137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 Race Dilemma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62" y="1935163"/>
            <a:ext cx="5192276" cy="4389437"/>
          </a:xfrm>
        </p:spPr>
      </p:pic>
    </p:spTree>
    <p:extLst>
      <p:ext uri="{BB962C8B-B14F-4D97-AF65-F5344CB8AC3E}">
        <p14:creationId xmlns:p14="http://schemas.microsoft.com/office/powerpoint/2010/main" val="8751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Main points about </a:t>
            </a:r>
            <a:r>
              <a:rPr lang="en-US" sz="3200" u="sng" dirty="0" smtClean="0"/>
              <a:t>Nuclear Weaponry: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400" b="1" dirty="0" smtClean="0"/>
              <a:t>Soviet </a:t>
            </a:r>
            <a:r>
              <a:rPr lang="en-US" sz="2400" b="1" dirty="0"/>
              <a:t>Union matches U.S. nuclear weaponry in the </a:t>
            </a:r>
            <a:r>
              <a:rPr lang="en-US" sz="2400" b="1" dirty="0" smtClean="0"/>
              <a:t>1950s</a:t>
            </a:r>
          </a:p>
          <a:p>
            <a:pPr lvl="0">
              <a:buNone/>
            </a:pPr>
            <a:endParaRPr lang="en-US" sz="2400" b="1" dirty="0"/>
          </a:p>
          <a:p>
            <a:pPr lvl="0"/>
            <a:r>
              <a:rPr lang="en-US" sz="2400" b="1" dirty="0"/>
              <a:t>As a result, President Eisenhower adopted a policy of “</a:t>
            </a:r>
            <a:r>
              <a:rPr lang="en-US" sz="2400" b="1" u="sng" dirty="0"/>
              <a:t>massive retaliation</a:t>
            </a:r>
            <a:r>
              <a:rPr lang="en-US" sz="2400" b="1" dirty="0"/>
              <a:t>” to deter any nuclear strike by the Soviet </a:t>
            </a:r>
            <a:r>
              <a:rPr lang="en-US" sz="2400" b="1" dirty="0" smtClean="0"/>
              <a:t>Union</a:t>
            </a:r>
          </a:p>
          <a:p>
            <a:pPr lvl="0"/>
            <a:endParaRPr lang="en-US" sz="2400" b="1" dirty="0"/>
          </a:p>
          <a:p>
            <a:r>
              <a:rPr lang="en-US" sz="2400" b="1" dirty="0" smtClean="0"/>
              <a:t>Threat of nuclear warfare always present during the Cold War</a:t>
            </a:r>
          </a:p>
          <a:p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Do You Remember: Who are the spies who were convicted for working with the Soviet Union?</a:t>
            </a:r>
          </a:p>
          <a:p>
            <a:pPr lvl="0"/>
            <a:endParaRPr lang="en-US" sz="2400" b="1" dirty="0"/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/>
              <a:t>Korean War</a:t>
            </a:r>
            <a:endParaRPr lang="en-US" dirty="0"/>
          </a:p>
        </p:txBody>
      </p:sp>
      <p:pic>
        <p:nvPicPr>
          <p:cNvPr id="4" name="Content Placeholder 3" descr="KoreanWar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14800" y="1066800"/>
            <a:ext cx="3723895" cy="5486400"/>
          </a:xfrm>
        </p:spPr>
      </p:pic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What are the Main Points about the Korean War?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Occurred during </a:t>
            </a:r>
            <a:r>
              <a:rPr lang="en-US" dirty="0"/>
              <a:t>the </a:t>
            </a:r>
            <a:r>
              <a:rPr lang="en-US" dirty="0" smtClean="0"/>
              <a:t>1950s</a:t>
            </a:r>
          </a:p>
          <a:p>
            <a:endParaRPr lang="en-US" dirty="0"/>
          </a:p>
          <a:p>
            <a:r>
              <a:rPr lang="en-US" dirty="0"/>
              <a:t>American </a:t>
            </a:r>
            <a:r>
              <a:rPr lang="en-US" dirty="0" smtClean="0"/>
              <a:t>involvement</a:t>
            </a:r>
          </a:p>
          <a:p>
            <a:endParaRPr lang="en-US" dirty="0"/>
          </a:p>
          <a:p>
            <a:r>
              <a:rPr lang="en-US" dirty="0"/>
              <a:t>America follows the </a:t>
            </a:r>
            <a:r>
              <a:rPr lang="en-US" u="sng" dirty="0"/>
              <a:t>Policy of Containment</a:t>
            </a:r>
            <a:r>
              <a:rPr lang="en-US" dirty="0"/>
              <a:t> (</a:t>
            </a:r>
            <a:r>
              <a:rPr lang="en-US" u="sng" dirty="0"/>
              <a:t>Truman Doctrine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u="sng" dirty="0" smtClean="0"/>
              <a:t>Korean War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North Korea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/>
              <a:t>South Korea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Communist</a:t>
            </a:r>
          </a:p>
          <a:p>
            <a:r>
              <a:rPr lang="en-US" dirty="0"/>
              <a:t>Invades S. </a:t>
            </a:r>
            <a:r>
              <a:rPr lang="en-US" dirty="0" smtClean="0"/>
              <a:t>Korea</a:t>
            </a:r>
          </a:p>
          <a:p>
            <a:r>
              <a:rPr lang="en-US" dirty="0"/>
              <a:t>China supports N. Korea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Democratic </a:t>
            </a:r>
            <a:r>
              <a:rPr lang="en-US" dirty="0" smtClean="0"/>
              <a:t>principles</a:t>
            </a:r>
          </a:p>
          <a:p>
            <a:r>
              <a:rPr lang="en-US" dirty="0"/>
              <a:t>Initially, U.S. pushes Communism </a:t>
            </a:r>
            <a:r>
              <a:rPr lang="en-US" dirty="0" smtClean="0"/>
              <a:t>back in </a:t>
            </a:r>
            <a:r>
              <a:rPr lang="en-US" dirty="0"/>
              <a:t>a </a:t>
            </a:r>
            <a:r>
              <a:rPr lang="en-US" dirty="0" smtClean="0"/>
              <a:t>counterattack</a:t>
            </a:r>
            <a:endParaRPr lang="en-US" dirty="0"/>
          </a:p>
          <a:p>
            <a:r>
              <a:rPr lang="en-US" dirty="0" smtClean="0"/>
              <a:t>U.S</a:t>
            </a:r>
            <a:r>
              <a:rPr lang="en-US" dirty="0"/>
              <a:t>. supports S. </a:t>
            </a:r>
            <a:r>
              <a:rPr lang="en-US" dirty="0" smtClean="0"/>
              <a:t>Korea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Result </a:t>
            </a:r>
            <a:r>
              <a:rPr lang="en-US" sz="3200" dirty="0"/>
              <a:t>of Korean War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0"/>
            <a:r>
              <a:rPr lang="en-US" dirty="0" smtClean="0"/>
              <a:t>Ends in a  </a:t>
            </a:r>
            <a:r>
              <a:rPr lang="en-US" b="1" u="sng" dirty="0"/>
              <a:t>Stalemate</a:t>
            </a:r>
            <a:r>
              <a:rPr lang="en-US" dirty="0"/>
              <a:t>: </a:t>
            </a:r>
            <a:endParaRPr lang="en-US" dirty="0" smtClean="0"/>
          </a:p>
          <a:p>
            <a:pPr lvl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</a:t>
            </a:r>
            <a:r>
              <a:rPr lang="en-US" sz="2400" b="1" dirty="0" smtClean="0"/>
              <a:t>North </a:t>
            </a:r>
            <a:r>
              <a:rPr lang="en-US" sz="2400" b="1" dirty="0"/>
              <a:t>Korean remains </a:t>
            </a:r>
            <a:r>
              <a:rPr lang="en-US" sz="2400" b="1" dirty="0" smtClean="0"/>
              <a:t>communist</a:t>
            </a:r>
          </a:p>
          <a:p>
            <a:pPr lvl="0" algn="ctr">
              <a:buNone/>
            </a:pPr>
            <a:r>
              <a:rPr lang="en-US" sz="2400" b="1" dirty="0"/>
              <a:t>&amp;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b="1" dirty="0" smtClean="0"/>
              <a:t>South </a:t>
            </a:r>
            <a:r>
              <a:rPr lang="en-US" sz="2400" b="1" dirty="0"/>
              <a:t>Korean remains </a:t>
            </a:r>
            <a:r>
              <a:rPr lang="en-US" sz="2400" b="1" dirty="0" smtClean="0"/>
              <a:t>democratic</a:t>
            </a:r>
          </a:p>
          <a:p>
            <a:pPr>
              <a:buNone/>
            </a:pPr>
            <a:endParaRPr lang="en-US" sz="2800" b="1" dirty="0"/>
          </a:p>
          <a:p>
            <a:pPr lvl="0"/>
            <a:r>
              <a:rPr lang="en-US" dirty="0"/>
              <a:t>Same today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Conviction of Spies for Soviet Union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Alger Hiss</a:t>
            </a:r>
          </a:p>
          <a:p>
            <a:pPr lvl="0"/>
            <a:r>
              <a:rPr lang="en-US" dirty="0" smtClean="0"/>
              <a:t>Julius &amp; Ethel Rosenberg</a:t>
            </a:r>
          </a:p>
          <a:p>
            <a:pPr lvl="0"/>
            <a:r>
              <a:rPr lang="en-US" dirty="0" smtClean="0"/>
              <a:t>Accused of providing the S. U. with info</a:t>
            </a:r>
          </a:p>
          <a:p>
            <a:pPr lvl="0"/>
            <a:r>
              <a:rPr lang="en-US" dirty="0" smtClean="0"/>
              <a:t>Increased fear of communism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McCarthyism</a:t>
            </a:r>
            <a:br>
              <a:rPr lang="en-US" dirty="0" smtClean="0">
                <a:hlinkClick r:id="rId3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dirty="0" smtClean="0"/>
              <a:t>Joseph McCarthy leads campaign against communism</a:t>
            </a:r>
          </a:p>
          <a:p>
            <a:pPr lvl="0"/>
            <a:r>
              <a:rPr lang="en-US" dirty="0" smtClean="0"/>
              <a:t>Recklessly accusing people:</a:t>
            </a:r>
            <a:endParaRPr lang="en-US" sz="2800" dirty="0" smtClean="0"/>
          </a:p>
          <a:p>
            <a:pPr lvl="1"/>
            <a:r>
              <a:rPr lang="en-US" dirty="0" smtClean="0"/>
              <a:t>Educators</a:t>
            </a:r>
            <a:endParaRPr lang="en-US" sz="2400" dirty="0" smtClean="0"/>
          </a:p>
          <a:p>
            <a:pPr lvl="1"/>
            <a:r>
              <a:rPr lang="en-US" dirty="0" smtClean="0"/>
              <a:t>Actors</a:t>
            </a:r>
            <a:endParaRPr lang="en-US" sz="2400" dirty="0" smtClean="0"/>
          </a:p>
          <a:p>
            <a:pPr lvl="1"/>
            <a:r>
              <a:rPr lang="en-US" dirty="0" smtClean="0"/>
              <a:t>Government Officials</a:t>
            </a:r>
            <a:endParaRPr lang="en-US" sz="2400" dirty="0" smtClean="0"/>
          </a:p>
          <a:p>
            <a:pPr lvl="0"/>
            <a:r>
              <a:rPr lang="en-US" dirty="0" smtClean="0"/>
              <a:t>No evidence or flimsy evidence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When  does the Cold War begin?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When does the Cold War end?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Begins at </a:t>
            </a:r>
            <a:r>
              <a:rPr lang="en-US" dirty="0"/>
              <a:t>end of </a:t>
            </a:r>
            <a:r>
              <a:rPr lang="en-US" dirty="0" smtClean="0"/>
              <a:t>WWII</a:t>
            </a:r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Ends </a:t>
            </a:r>
            <a:r>
              <a:rPr lang="en-US" dirty="0"/>
              <a:t>with the collapse of the Soviet Union in 1989 </a:t>
            </a:r>
          </a:p>
          <a:p>
            <a:r>
              <a:rPr lang="en-US" dirty="0"/>
              <a:t>(Berlin Wall also comes down)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McCarthyism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McCarthyism comes to mean the making of false accusation based on rumor or guilt by association</a:t>
            </a:r>
            <a:endParaRPr lang="en-US" sz="2800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>
                <a:hlinkClick r:id="rId3"/>
              </a:rPr>
              <a:t>Cuba</a:t>
            </a:r>
            <a:r>
              <a:rPr lang="en-US" dirty="0">
                <a:hlinkClick r:id="rId3"/>
              </a:rPr>
              <a:t/>
            </a:r>
            <a:br>
              <a:rPr lang="en-US" dirty="0">
                <a:hlinkClick r:id="rId3"/>
              </a:rPr>
            </a:br>
            <a:endParaRPr lang="en-US" dirty="0"/>
          </a:p>
        </p:txBody>
      </p:sp>
      <p:pic>
        <p:nvPicPr>
          <p:cNvPr id="4" name="Content Placeholder 3" descr="cub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71600" y="1447800"/>
            <a:ext cx="6292628" cy="493776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When is Cuba overthrown by Communist forces?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What is the event that begins the overthrow of the </a:t>
            </a:r>
            <a:r>
              <a:rPr lang="en-US" sz="2400" dirty="0" err="1" smtClean="0"/>
              <a:t>gov’t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r>
              <a:rPr lang="en-US" sz="2400" dirty="0" smtClean="0"/>
              <a:t>New Government?</a:t>
            </a:r>
            <a:endParaRPr lang="en-US" sz="24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Late </a:t>
            </a:r>
            <a:r>
              <a:rPr lang="en-US" dirty="0"/>
              <a:t>1950s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Communist revolution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Communist control of Cuba</a:t>
            </a:r>
          </a:p>
          <a:p>
            <a:r>
              <a:rPr lang="en-US" dirty="0"/>
              <a:t>Fidel </a:t>
            </a:r>
            <a:r>
              <a:rPr lang="en-US" dirty="0" smtClean="0"/>
              <a:t>Castro, leader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Bay of Pigs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Some </a:t>
            </a:r>
            <a:r>
              <a:rPr lang="en-US" dirty="0"/>
              <a:t>Cubans flee to Florida</a:t>
            </a:r>
          </a:p>
          <a:p>
            <a:pPr lvl="0"/>
            <a:r>
              <a:rPr lang="en-US" dirty="0"/>
              <a:t>They attempt to invade Cuba &amp; overthrow Castro</a:t>
            </a:r>
          </a:p>
          <a:p>
            <a:pPr lvl="0"/>
            <a:r>
              <a:rPr lang="en-US" dirty="0"/>
              <a:t>This event is called the Bay of Pigs</a:t>
            </a:r>
          </a:p>
          <a:p>
            <a:pPr lvl="0"/>
            <a:r>
              <a:rPr lang="en-US" dirty="0"/>
              <a:t>U.S. supports attempt</a:t>
            </a:r>
          </a:p>
          <a:p>
            <a:pPr lvl="0"/>
            <a:r>
              <a:rPr lang="en-US" dirty="0"/>
              <a:t>Failed attempt, Castro stays in power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Cuban Missile Crisis </a:t>
            </a:r>
            <a:r>
              <a:rPr lang="en-US" dirty="0" smtClean="0"/>
              <a:t>(1962)</a:t>
            </a:r>
            <a:endParaRPr lang="en-US" dirty="0"/>
          </a:p>
        </p:txBody>
      </p:sp>
      <p:pic>
        <p:nvPicPr>
          <p:cNvPr id="4" name="Content Placeholder 3" descr="Picture A Launch Pad Sit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47800" y="1920240"/>
            <a:ext cx="5911213" cy="466344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Cuban Missile Crisis </a:t>
            </a:r>
            <a:r>
              <a:rPr lang="en-US" dirty="0" smtClean="0"/>
              <a:t>(1962)</a:t>
            </a:r>
            <a:endParaRPr lang="en-US" dirty="0"/>
          </a:p>
        </p:txBody>
      </p:sp>
      <p:pic>
        <p:nvPicPr>
          <p:cNvPr id="6" name="Content Placeholder 5" descr="Picture 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6092355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Cuban Missile Crisis </a:t>
            </a:r>
            <a:r>
              <a:rPr lang="en-US" dirty="0" smtClean="0"/>
              <a:t>(1962)</a:t>
            </a:r>
            <a:endParaRPr lang="en-US" dirty="0"/>
          </a:p>
        </p:txBody>
      </p:sp>
      <p:pic>
        <p:nvPicPr>
          <p:cNvPr id="6" name="Content Placeholder 5" descr="Quarantine Plans 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219200"/>
            <a:ext cx="7535062" cy="5394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Cuban </a:t>
            </a:r>
            <a:r>
              <a:rPr lang="en-US" dirty="0">
                <a:hlinkClick r:id="rId3"/>
              </a:rPr>
              <a:t>Missile Crisis </a:t>
            </a:r>
            <a:r>
              <a:rPr lang="en-US" dirty="0"/>
              <a:t>(1962)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/>
              <a:t>Soviet </a:t>
            </a:r>
            <a:r>
              <a:rPr lang="en-US" u="sng" dirty="0" smtClean="0"/>
              <a:t>Union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u="sng" dirty="0"/>
              <a:t>U.S.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S.U. sends missiles to Cuba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Soviets make Americans </a:t>
            </a:r>
            <a:r>
              <a:rPr lang="en-US" dirty="0" smtClean="0"/>
              <a:t>wait </a:t>
            </a:r>
            <a:r>
              <a:rPr lang="en-US" dirty="0"/>
              <a:t>several </a:t>
            </a:r>
            <a:r>
              <a:rPr lang="en-US" dirty="0" smtClean="0"/>
              <a:t>days for a response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>
                <a:hlinkClick r:id="rId4"/>
              </a:rPr>
              <a:t>Soviets “blinked” </a:t>
            </a:r>
            <a:r>
              <a:rPr lang="en-US" dirty="0" smtClean="0"/>
              <a:t>and </a:t>
            </a:r>
            <a:r>
              <a:rPr lang="en-US" dirty="0"/>
              <a:t>removed their missiles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hlinkClick r:id="rId5"/>
              </a:rPr>
              <a:t>Kennedy</a:t>
            </a:r>
            <a:r>
              <a:rPr lang="en-US" dirty="0"/>
              <a:t> orders </a:t>
            </a:r>
            <a:r>
              <a:rPr lang="en-US" dirty="0" smtClean="0"/>
              <a:t>the  Soviets </a:t>
            </a:r>
            <a:r>
              <a:rPr lang="en-US" dirty="0"/>
              <a:t>to remove m</a:t>
            </a:r>
            <a:r>
              <a:rPr lang="en-US" dirty="0" smtClean="0"/>
              <a:t>issiles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Americans &amp; world brace </a:t>
            </a:r>
            <a:r>
              <a:rPr lang="en-US" dirty="0" smtClean="0"/>
              <a:t>for </a:t>
            </a:r>
            <a:r>
              <a:rPr lang="en-US" dirty="0"/>
              <a:t>a </a:t>
            </a:r>
            <a:r>
              <a:rPr lang="en-US" dirty="0" smtClean="0"/>
              <a:t>nuclear</a:t>
            </a:r>
          </a:p>
          <a:p>
            <a:endParaRPr lang="en-US" dirty="0"/>
          </a:p>
          <a:p>
            <a:r>
              <a:rPr lang="en-US" dirty="0"/>
              <a:t>Kennedy had </a:t>
            </a:r>
            <a:r>
              <a:rPr lang="en-US" dirty="0" smtClean="0"/>
              <a:t>agreed </a:t>
            </a:r>
            <a:r>
              <a:rPr lang="en-US" dirty="0"/>
              <a:t>to </a:t>
            </a:r>
            <a:r>
              <a:rPr lang="en-US" dirty="0">
                <a:hlinkClick r:id="rId6"/>
              </a:rPr>
              <a:t>remove American missiles </a:t>
            </a:r>
            <a:r>
              <a:rPr lang="en-US" dirty="0"/>
              <a:t>in Turkey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Vietnam War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vietnam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50724" y="1935163"/>
            <a:ext cx="2042551" cy="4389437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Comparing Governments </a:t>
            </a:r>
            <a:r>
              <a:rPr lang="en-US" dirty="0" smtClean="0"/>
              <a:t>&amp; Economies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/>
              <a:t>United States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u="sng" dirty="0"/>
              <a:t>Soviet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Democracy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Free </a:t>
            </a:r>
            <a:r>
              <a:rPr lang="en-US" dirty="0"/>
              <a:t>Market </a:t>
            </a:r>
            <a:r>
              <a:rPr lang="en-US" dirty="0" smtClean="0"/>
              <a:t>Economy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(Capitalism)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Totalitarian </a:t>
            </a:r>
            <a:r>
              <a:rPr lang="en-US" dirty="0" err="1"/>
              <a:t>Gov’t</a:t>
            </a:r>
            <a:r>
              <a:rPr lang="en-US" dirty="0"/>
              <a:t> </a:t>
            </a:r>
            <a:r>
              <a:rPr lang="en-US" dirty="0" smtClean="0"/>
              <a:t>(Communism)</a:t>
            </a:r>
          </a:p>
          <a:p>
            <a:endParaRPr lang="en-US" dirty="0"/>
          </a:p>
          <a:p>
            <a:r>
              <a:rPr lang="en-US" dirty="0" smtClean="0"/>
              <a:t>Communist  </a:t>
            </a:r>
            <a:r>
              <a:rPr lang="en-US" dirty="0"/>
              <a:t>economic system </a:t>
            </a:r>
            <a:r>
              <a:rPr lang="en-US" dirty="0" smtClean="0"/>
              <a:t>(Socialism)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When  does the Vietnam War begin?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Why </a:t>
            </a:r>
            <a:r>
              <a:rPr lang="en-US" sz="3200" dirty="0" smtClean="0"/>
              <a:t>does the U.S. get involved?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Time Frame: </a:t>
            </a:r>
            <a:r>
              <a:rPr lang="en-US" dirty="0" smtClean="0"/>
              <a:t>1960s </a:t>
            </a:r>
            <a:r>
              <a:rPr lang="en-US" dirty="0" smtClean="0"/>
              <a:t>for </a:t>
            </a:r>
            <a:r>
              <a:rPr lang="en-US" dirty="0" smtClean="0"/>
              <a:t>invasion</a:t>
            </a:r>
          </a:p>
          <a:p>
            <a:r>
              <a:rPr lang="en-US" dirty="0" smtClean="0">
                <a:hlinkClick r:id="rId3"/>
              </a:rPr>
              <a:t>1950s music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U.S. follows the </a:t>
            </a:r>
            <a:r>
              <a:rPr lang="en-US" u="sng" dirty="0" smtClean="0"/>
              <a:t>Policy of Containment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 Vietnam Attacks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United States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/>
            <a:r>
              <a:rPr lang="en-US" dirty="0" smtClean="0"/>
              <a:t>Communist North Vietnam tries to install, by force, a communist </a:t>
            </a:r>
            <a:r>
              <a:rPr lang="en-US" dirty="0" err="1" smtClean="0"/>
              <a:t>gov’t</a:t>
            </a:r>
            <a:r>
              <a:rPr lang="en-US" dirty="0" smtClean="0"/>
              <a:t> in South Vietnam</a:t>
            </a:r>
          </a:p>
          <a:p>
            <a:r>
              <a:rPr lang="en-US" dirty="0" smtClean="0"/>
              <a:t>Soviet Union supplies North</a:t>
            </a:r>
          </a:p>
          <a:p>
            <a:pPr lvl="0">
              <a:buNone/>
            </a:pPr>
            <a:r>
              <a:rPr lang="en-US" dirty="0" smtClean="0"/>
              <a:t>     Vietnam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U.S. helps South Vietnam</a:t>
            </a:r>
          </a:p>
          <a:p>
            <a:pPr lvl="0"/>
            <a:r>
              <a:rPr lang="en-US" dirty="0" smtClean="0"/>
              <a:t>American military build-up begins with President Kennedy</a:t>
            </a:r>
          </a:p>
          <a:p>
            <a:pPr lvl="0"/>
            <a:r>
              <a:rPr lang="en-US" dirty="0" smtClean="0"/>
              <a:t>Kennedy is assassinated</a:t>
            </a:r>
          </a:p>
          <a:p>
            <a:pPr lvl="0"/>
            <a:r>
              <a:rPr lang="en-US" dirty="0" smtClean="0"/>
              <a:t>President Lyndon Johnson continues plan, in fact, intensifies the war</a:t>
            </a:r>
          </a:p>
          <a:p>
            <a:r>
              <a:rPr lang="en-US" dirty="0" smtClean="0"/>
              <a:t>Scale of combat in Vietnam grew larger in 1960s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President Kennedy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Is president for beginning of Vietnam War</a:t>
            </a:r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Kennedy’s Inaugural Address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U. S. would “pay any price, bear any burden, meet any hardship, support any friend, oppose any foe, in order to assure the survival and the success of liberty.”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“Ask not what your country can do for you; ask what you can do for your country.”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Kennedy’s Assassination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Kennedy was a WWII veteran</a:t>
            </a:r>
            <a:endParaRPr lang="en-US" sz="2800" dirty="0" smtClean="0"/>
          </a:p>
          <a:p>
            <a:pPr lvl="0"/>
            <a:r>
              <a:rPr lang="en-US" dirty="0" smtClean="0"/>
              <a:t>Assassinated in Dallas, TX in 1963</a:t>
            </a:r>
            <a:endParaRPr lang="en-US" sz="2800" dirty="0" smtClean="0"/>
          </a:p>
          <a:p>
            <a:pPr lvl="0"/>
            <a:r>
              <a:rPr lang="en-US" dirty="0" smtClean="0"/>
              <a:t>Impact on Americans:</a:t>
            </a:r>
            <a:endParaRPr lang="en-US" sz="2800" dirty="0" smtClean="0"/>
          </a:p>
          <a:p>
            <a:pPr lvl="1"/>
            <a:r>
              <a:rPr lang="en-US" dirty="0" smtClean="0"/>
              <a:t>Shakes nation’s confidence</a:t>
            </a:r>
            <a:endParaRPr lang="en-US" sz="2400" dirty="0" smtClean="0"/>
          </a:p>
          <a:p>
            <a:pPr lvl="1"/>
            <a:r>
              <a:rPr lang="en-US" dirty="0" smtClean="0"/>
              <a:t>Begins a period of internal strife &amp; divisiveness over U.S. involvement in Vietnam</a:t>
            </a:r>
            <a:endParaRPr lang="en-US" sz="2400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Change of Presidents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Johnson (LBJ) takes over as president</a:t>
            </a:r>
          </a:p>
          <a:p>
            <a:pPr lvl="1"/>
            <a:r>
              <a:rPr lang="en-US" dirty="0" smtClean="0"/>
              <a:t>Declines to seek reelection to second full term</a:t>
            </a:r>
          </a:p>
          <a:p>
            <a:pPr lvl="1">
              <a:buNone/>
            </a:pPr>
            <a:endParaRPr lang="en-US" dirty="0" smtClean="0"/>
          </a:p>
          <a:p>
            <a:pPr lvl="0"/>
            <a:r>
              <a:rPr lang="en-US" dirty="0" smtClean="0"/>
              <a:t>President Nixon is next president</a:t>
            </a:r>
          </a:p>
          <a:p>
            <a:pPr lvl="1"/>
            <a:r>
              <a:rPr lang="en-US" dirty="0" smtClean="0"/>
              <a:t>Nixon pledges to end war if elected</a:t>
            </a:r>
            <a:endParaRPr lang="en-US" sz="2400" dirty="0" smtClean="0"/>
          </a:p>
          <a:p>
            <a:pPr lvl="0"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Am</a:t>
            </a:r>
            <a:r>
              <a:rPr lang="en-US" sz="4000" dirty="0" smtClean="0"/>
              <a:t>erican Reaction to War at Home</a:t>
            </a:r>
            <a:br>
              <a:rPr lang="en-US" sz="4000" dirty="0" smtClean="0"/>
            </a:br>
            <a:r>
              <a:rPr lang="en-US" sz="4000" dirty="0" smtClean="0"/>
              <a:t>(country becomes bitterly divided)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Those Opposed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Actively showed opposition</a:t>
            </a:r>
          </a:p>
          <a:p>
            <a:r>
              <a:rPr lang="en-US" dirty="0" smtClean="0">
                <a:hlinkClick r:id="rId3"/>
              </a:rPr>
              <a:t>College campuses </a:t>
            </a:r>
            <a:r>
              <a:rPr lang="en-US" dirty="0" smtClean="0"/>
              <a:t>very active with anti war </a:t>
            </a:r>
            <a:r>
              <a:rPr lang="en-US" dirty="0" smtClean="0"/>
              <a:t>demonstration</a:t>
            </a:r>
          </a:p>
          <a:p>
            <a:r>
              <a:rPr lang="en-US" dirty="0" smtClean="0">
                <a:hlinkClick r:id="rId4" action="ppaction://hlinkfile"/>
              </a:rPr>
              <a:t>Kent State</a:t>
            </a: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Strategy in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American military repeatedly defeated the North Vietnamese in the field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Nonetheless, American forces cannot force a favorable end to the war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Problem: Americans fighting a limited war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Vietnamization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Withdrawal of American troops from South Vietnam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Replace them with South Vietnamese troops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Also, continuing military aid to South Vietnam 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Is Nixon’s plan, </a:t>
            </a:r>
            <a:r>
              <a:rPr lang="en-US" dirty="0" err="1" smtClean="0"/>
              <a:t>Vietnamization</a:t>
            </a:r>
            <a:r>
              <a:rPr lang="en-US" dirty="0" smtClean="0"/>
              <a:t>, successful? </a:t>
            </a:r>
          </a:p>
          <a:p>
            <a:pPr>
              <a:buNone/>
            </a:pPr>
            <a:r>
              <a:rPr lang="en-US" dirty="0" smtClean="0"/>
              <a:t>Why or why not?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Characteristics of the </a:t>
            </a:r>
            <a:r>
              <a:rPr lang="en-US" sz="3200" b="1" u="sng" dirty="0" smtClean="0"/>
              <a:t>Truman</a:t>
            </a:r>
            <a:r>
              <a:rPr lang="en-US" sz="3200" dirty="0" smtClean="0"/>
              <a:t> </a:t>
            </a:r>
            <a:r>
              <a:rPr lang="en-US" sz="3200" b="1" u="sng" dirty="0" smtClean="0"/>
              <a:t>Doctrine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lvl="0"/>
            <a:r>
              <a:rPr lang="en-US" sz="2800" dirty="0"/>
              <a:t>“</a:t>
            </a:r>
            <a:r>
              <a:rPr lang="en-US" sz="2800" i="1" dirty="0"/>
              <a:t>Containment</a:t>
            </a:r>
            <a:r>
              <a:rPr lang="en-US" sz="2800" dirty="0"/>
              <a:t> of </a:t>
            </a:r>
            <a:r>
              <a:rPr lang="en-US" sz="2800" dirty="0" smtClean="0"/>
              <a:t>Communism</a:t>
            </a:r>
            <a:r>
              <a:rPr lang="en-US" sz="2800" dirty="0"/>
              <a:t>”</a:t>
            </a:r>
          </a:p>
          <a:p>
            <a:pPr lvl="1"/>
            <a:r>
              <a:rPr lang="en-US" sz="2400" i="1" dirty="0" smtClean="0"/>
              <a:t>Not</a:t>
            </a:r>
            <a:r>
              <a:rPr lang="en-US" sz="2400" dirty="0" smtClean="0"/>
              <a:t> </a:t>
            </a:r>
            <a:r>
              <a:rPr lang="en-US" sz="2400" dirty="0"/>
              <a:t>to push communism back where it already existed</a:t>
            </a:r>
          </a:p>
          <a:p>
            <a:pPr lvl="1"/>
            <a:r>
              <a:rPr lang="en-US" sz="2400" dirty="0"/>
              <a:t>Rather, keep it from spreading</a:t>
            </a:r>
          </a:p>
          <a:p>
            <a:pPr lvl="1"/>
            <a:r>
              <a:rPr lang="en-US" sz="2400" dirty="0"/>
              <a:t>Resist communist aggression into other </a:t>
            </a:r>
            <a:r>
              <a:rPr lang="en-US" sz="2400" dirty="0" smtClean="0"/>
              <a:t>countries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Foreign Policy throughout Cold War</a:t>
            </a:r>
          </a:p>
          <a:p>
            <a:pPr lvl="0"/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of 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Vietnamization</a:t>
            </a:r>
            <a:r>
              <a:rPr lang="en-US" dirty="0" smtClean="0"/>
              <a:t> fails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North Vietnam invades South Vietnam</a:t>
            </a:r>
          </a:p>
          <a:p>
            <a:pPr lvl="0">
              <a:buNone/>
            </a:pPr>
            <a:r>
              <a:rPr lang="en-US" dirty="0" smtClean="0"/>
              <a:t>    (Remember: the North has Soviet Union help)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By 1975, North and South Vietnam become one country: communist country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End of Vietnam War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Veterans of Vietnam Return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Return often to indifference or outright hostility</a:t>
            </a:r>
          </a:p>
          <a:p>
            <a:pPr lvl="0"/>
            <a:r>
              <a:rPr lang="en-US" dirty="0" smtClean="0"/>
              <a:t>Not hailed like WWII veterans who were received by a grateful &amp; supportive nation</a:t>
            </a:r>
          </a:p>
          <a:p>
            <a:pPr lvl="0"/>
            <a:r>
              <a:rPr lang="en-US" dirty="0" smtClean="0"/>
              <a:t>Not until several years after war that the “wounds” of the war begin to heal</a:t>
            </a:r>
          </a:p>
          <a:p>
            <a:pPr lvl="0"/>
            <a:r>
              <a:rPr lang="en-US" dirty="0" smtClean="0"/>
              <a:t>Vietnam veterans recognized &amp; honored for service &amp; sacrifices a little late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Nixon’s Presidency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Watergate Scandal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Nixon is forced from office (he resigns)</a:t>
            </a:r>
          </a:p>
          <a:p>
            <a:pPr lvl="0"/>
            <a:r>
              <a:rPr lang="en-US" dirty="0" smtClean="0"/>
              <a:t>Watergate scandal: illegal wiretapping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Internal Problems of the Soviet Union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Soviet military expenses to compete with the United States </a:t>
            </a:r>
          </a:p>
          <a:p>
            <a:r>
              <a:rPr lang="en-US" dirty="0" smtClean="0"/>
              <a:t>Rising </a:t>
            </a:r>
            <a:r>
              <a:rPr lang="en-US" b="1" u="sng" dirty="0" smtClean="0"/>
              <a:t>nationalism</a:t>
            </a:r>
            <a:r>
              <a:rPr lang="en-US" dirty="0" smtClean="0"/>
              <a:t> in </a:t>
            </a:r>
            <a:r>
              <a:rPr lang="en-US" b="1" u="sng" dirty="0" smtClean="0"/>
              <a:t>Soviet republics </a:t>
            </a:r>
          </a:p>
          <a:p>
            <a:r>
              <a:rPr lang="en-US" dirty="0" smtClean="0"/>
              <a:t>Fast-paced reforms—market economy </a:t>
            </a:r>
          </a:p>
          <a:p>
            <a:r>
              <a:rPr lang="en-US" dirty="0" smtClean="0"/>
              <a:t>Economic inefficiency </a:t>
            </a:r>
          </a:p>
          <a:p>
            <a:r>
              <a:rPr lang="en-US" dirty="0" smtClean="0"/>
              <a:t>Gorbachev’s </a:t>
            </a:r>
            <a:r>
              <a:rPr lang="en-US" b="1" i="1" u="sng" dirty="0" smtClean="0"/>
              <a:t>glasnost</a:t>
            </a:r>
            <a:r>
              <a:rPr lang="en-US" i="1" dirty="0" smtClean="0"/>
              <a:t> and </a:t>
            </a:r>
            <a:r>
              <a:rPr lang="en-US" b="1" i="1" u="sng" dirty="0" smtClean="0"/>
              <a:t>perestroika </a:t>
            </a:r>
            <a:r>
              <a:rPr lang="en-US" i="1" dirty="0" smtClean="0"/>
              <a:t>(openness and economic restructuring)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Role of President Ronald Reagan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Challenged moral legitimacy of the Soviet Union</a:t>
            </a:r>
          </a:p>
          <a:p>
            <a:pPr lvl="1"/>
            <a:r>
              <a:rPr lang="en-US" dirty="0" smtClean="0"/>
              <a:t> For example, in a speech at the Berlin Wall:</a:t>
            </a:r>
          </a:p>
          <a:p>
            <a:pPr lvl="1">
              <a:buNone/>
            </a:pPr>
            <a:r>
              <a:rPr lang="en-US" dirty="0" smtClean="0"/>
              <a:t>    ― “Mr. Gorbachev, tear down this wall!”</a:t>
            </a:r>
          </a:p>
          <a:p>
            <a:r>
              <a:rPr lang="en-US" dirty="0" smtClean="0"/>
              <a:t>Increased United States military and economic pressure on the Soviet Union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American Ideals of Democracy </a:t>
            </a:r>
            <a:br>
              <a:rPr lang="en-US" sz="3600" dirty="0" smtClean="0"/>
            </a:br>
            <a:r>
              <a:rPr lang="en-US" sz="3600" dirty="0" smtClean="0"/>
              <a:t>Prevail Over Soviet Union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As a result of their service, the United States and American ideals of democracy and freedom ultimately prevailed in the Cold War struggle with Soviet 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Cold War Ends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Impact of the Cold War at Home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Fear of Communism &amp; Threat of Nuclear Attack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Schools ran drills in 1950s and 1960s in case of attack (duck and cover)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American citizens were urged by the </a:t>
            </a:r>
            <a:r>
              <a:rPr lang="en-US" sz="2800" b="1" dirty="0" err="1" smtClean="0"/>
              <a:t>gov’t</a:t>
            </a:r>
            <a:r>
              <a:rPr lang="en-US" sz="2800" b="1" dirty="0" smtClean="0"/>
              <a:t> to build bomb shelters (basements)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Impact on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Cold war major topic for foreign  policy for every president through end of Cold War</a:t>
            </a:r>
            <a:endParaRPr lang="en-US" sz="2800" dirty="0" smtClean="0"/>
          </a:p>
          <a:p>
            <a:pPr lvl="0"/>
            <a:r>
              <a:rPr lang="en-US" dirty="0" smtClean="0"/>
              <a:t>Heavy military expenditures benefited</a:t>
            </a:r>
            <a:endParaRPr lang="en-US" sz="2800" dirty="0" smtClean="0"/>
          </a:p>
          <a:p>
            <a:pPr lvl="1"/>
            <a:r>
              <a:rPr lang="en-US" dirty="0" smtClean="0"/>
              <a:t>Virginia in general more than other state</a:t>
            </a:r>
            <a:endParaRPr lang="en-US" sz="2400" dirty="0" smtClean="0"/>
          </a:p>
          <a:p>
            <a:pPr lvl="1"/>
            <a:r>
              <a:rPr lang="en-US" dirty="0" smtClean="0"/>
              <a:t>Hampton Roads: naval bases and air</a:t>
            </a:r>
            <a:endParaRPr lang="en-US" sz="2400" dirty="0" smtClean="0"/>
          </a:p>
          <a:p>
            <a:pPr lvl="1"/>
            <a:r>
              <a:rPr lang="en-US" dirty="0" smtClean="0"/>
              <a:t>Northern VA: Pentagon &amp; private companies contracting with military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>
                <a:hlinkClick r:id="rId2"/>
              </a:rPr>
              <a:t>Cold </a:t>
            </a:r>
            <a:r>
              <a:rPr lang="en-US" u="sng" dirty="0">
                <a:hlinkClick r:id="rId2"/>
              </a:rPr>
              <a:t>War Alliances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NATO_vs_Warsaw_(1949-199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31048"/>
            <a:ext cx="9144000" cy="239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Cold </a:t>
            </a:r>
            <a:r>
              <a:rPr lang="en-US" u="sng" dirty="0"/>
              <a:t>War Alliances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NATO</a:t>
            </a:r>
          </a:p>
          <a:p>
            <a:r>
              <a:rPr lang="en-US" dirty="0" smtClean="0"/>
              <a:t> </a:t>
            </a:r>
            <a:r>
              <a:rPr lang="en-US" dirty="0"/>
              <a:t>(North Atlantic Treaty Organization)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Warsaw Pact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Defensive </a:t>
            </a:r>
            <a:r>
              <a:rPr lang="en-US" dirty="0" smtClean="0"/>
              <a:t>alliance</a:t>
            </a:r>
          </a:p>
          <a:p>
            <a:endParaRPr lang="en-US" dirty="0"/>
          </a:p>
          <a:p>
            <a:pPr lvl="0"/>
            <a:r>
              <a:rPr lang="en-US" dirty="0"/>
              <a:t>Among U.S. and </a:t>
            </a:r>
            <a:r>
              <a:rPr lang="en-US" dirty="0" smtClean="0"/>
              <a:t>Western </a:t>
            </a:r>
            <a:r>
              <a:rPr lang="en-US" dirty="0"/>
              <a:t>European </a:t>
            </a:r>
            <a:r>
              <a:rPr lang="en-US" dirty="0" smtClean="0"/>
              <a:t>Countries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Goal: to prevent </a:t>
            </a:r>
            <a:r>
              <a:rPr lang="en-US" dirty="0" smtClean="0"/>
              <a:t>a Soviet </a:t>
            </a:r>
            <a:r>
              <a:rPr lang="en-US" dirty="0"/>
              <a:t>invasion </a:t>
            </a:r>
            <a:r>
              <a:rPr lang="en-US" dirty="0" smtClean="0"/>
              <a:t>of western </a:t>
            </a:r>
            <a:r>
              <a:rPr lang="en-US" dirty="0"/>
              <a:t>Europe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Defensive </a:t>
            </a:r>
            <a:r>
              <a:rPr lang="en-US" dirty="0" smtClean="0"/>
              <a:t>alliance</a:t>
            </a:r>
          </a:p>
          <a:p>
            <a:endParaRPr lang="en-US" dirty="0"/>
          </a:p>
          <a:p>
            <a:pPr lvl="0"/>
            <a:r>
              <a:rPr lang="en-US" dirty="0"/>
              <a:t>Among Soviet </a:t>
            </a:r>
            <a:r>
              <a:rPr lang="en-US" dirty="0" smtClean="0"/>
              <a:t>Union and </a:t>
            </a:r>
            <a:r>
              <a:rPr lang="en-US" dirty="0"/>
              <a:t>allies in eastern </a:t>
            </a:r>
            <a:r>
              <a:rPr lang="en-US" dirty="0" smtClean="0"/>
              <a:t>Europe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Goal: to defend against NATO forces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one, main result of having NATO and the Warsaw Pact?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ATO_vs_Warsaw_(1949-1990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9144000" cy="239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/>
              <a:t>One </a:t>
            </a:r>
            <a:r>
              <a:rPr lang="en-US" sz="3200" dirty="0"/>
              <a:t>Result of Defense </a:t>
            </a:r>
            <a:r>
              <a:rPr lang="en-US" sz="3200" dirty="0" smtClean="0"/>
              <a:t>Alliances: 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0"/>
            <a:r>
              <a:rPr lang="en-US" dirty="0" smtClean="0"/>
              <a:t>Large military forces facing each other in Europe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>
                <a:hlinkClick r:id="rId2"/>
              </a:rPr>
              <a:t>Communism </a:t>
            </a:r>
            <a:r>
              <a:rPr lang="en-US" u="sng" dirty="0">
                <a:hlinkClick r:id="rId2"/>
              </a:rPr>
              <a:t>in China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World Map Communis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9800" y="2372519"/>
            <a:ext cx="4724400" cy="3514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659</TotalTime>
  <Words>1193</Words>
  <Application>Microsoft Office PowerPoint</Application>
  <PresentationFormat>On-screen Show (4:3)</PresentationFormat>
  <Paragraphs>272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Flow</vt:lpstr>
      <vt:lpstr>Cold War</vt:lpstr>
      <vt:lpstr>PowerPoint Presentation</vt:lpstr>
      <vt:lpstr>Comparing Governments &amp; Economies</vt:lpstr>
      <vt:lpstr>PowerPoint Presentation</vt:lpstr>
      <vt:lpstr> Cold War Alliances </vt:lpstr>
      <vt:lpstr> Cold War Alliances </vt:lpstr>
      <vt:lpstr>Critical Thinking</vt:lpstr>
      <vt:lpstr>PowerPoint Presentation</vt:lpstr>
      <vt:lpstr> Communism in China </vt:lpstr>
      <vt:lpstr>PowerPoint Presentation</vt:lpstr>
      <vt:lpstr>Nuclear Weaponry </vt:lpstr>
      <vt:lpstr>Arms Race Dilemma</vt:lpstr>
      <vt:lpstr>PowerPoint Presentation</vt:lpstr>
      <vt:lpstr>Korean War</vt:lpstr>
      <vt:lpstr>PowerPoint Presentation</vt:lpstr>
      <vt:lpstr>Korean War</vt:lpstr>
      <vt:lpstr>PowerPoint Presentation</vt:lpstr>
      <vt:lpstr> Conviction of Spies for Soviet Union </vt:lpstr>
      <vt:lpstr> McCarthyism </vt:lpstr>
      <vt:lpstr> McCarthyism </vt:lpstr>
      <vt:lpstr> Cuba </vt:lpstr>
      <vt:lpstr>PowerPoint Presentation</vt:lpstr>
      <vt:lpstr> Bay of Pigs </vt:lpstr>
      <vt:lpstr>PowerPoint Presentation</vt:lpstr>
      <vt:lpstr>Cuban Missile Crisis (1962)</vt:lpstr>
      <vt:lpstr>Cuban Missile Crisis (1962)</vt:lpstr>
      <vt:lpstr>Cuban Missile Crisis (1962)</vt:lpstr>
      <vt:lpstr> Cuban Missile Crisis (1962) </vt:lpstr>
      <vt:lpstr> Vietnam War </vt:lpstr>
      <vt:lpstr>PowerPoint Presentation</vt:lpstr>
      <vt:lpstr>Vietnam War</vt:lpstr>
      <vt:lpstr> President Kennedy </vt:lpstr>
      <vt:lpstr> Kennedy’s Inaugural Address </vt:lpstr>
      <vt:lpstr> Kennedy’s Assassination </vt:lpstr>
      <vt:lpstr> Change of Presidents </vt:lpstr>
      <vt:lpstr>         American Reaction to War at Home (country becomes bitterly divided) </vt:lpstr>
      <vt:lpstr>American Strategy in War</vt:lpstr>
      <vt:lpstr>   Vietnamization </vt:lpstr>
      <vt:lpstr>Thinking Point</vt:lpstr>
      <vt:lpstr>Outcome of Vietnam War</vt:lpstr>
      <vt:lpstr>Veterans of Vietnam Return Home</vt:lpstr>
      <vt:lpstr>Nixon’s Presidency</vt:lpstr>
      <vt:lpstr> Watergate Scandal  </vt:lpstr>
      <vt:lpstr>Internal Problems of the Soviet Union  </vt:lpstr>
      <vt:lpstr> Role of President Ronald Reagan  </vt:lpstr>
      <vt:lpstr>American Ideals of Democracy  Prevail Over Soviet Union</vt:lpstr>
      <vt:lpstr> Impact of the Cold War at Home </vt:lpstr>
      <vt:lpstr> Impact on Military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</dc:title>
  <dc:creator>Owner</dc:creator>
  <cp:lastModifiedBy>WJCC</cp:lastModifiedBy>
  <cp:revision>46</cp:revision>
  <dcterms:created xsi:type="dcterms:W3CDTF">2011-05-14T16:11:04Z</dcterms:created>
  <dcterms:modified xsi:type="dcterms:W3CDTF">2015-05-15T14:17:54Z</dcterms:modified>
</cp:coreProperties>
</file>