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48EC2-21FE-46C1-AF8B-3897AD989B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564BF-71D3-45DB-A92C-74BCD941C7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BF82E-438F-4F32-8B74-BEEE65F93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02D3F-015C-43D8-BADC-24653FC984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BAA41-5F6E-4073-9086-DA515C73E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2A2C3-A6F8-4679-8209-8FB9A22457F3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BF85A-A8AC-4D36-9F80-407292B3FB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jpeg"/><Relationship Id="rId5" Type="http://schemas.openxmlformats.org/officeDocument/2006/relationships/image" Target="../media/image12.jpeg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lemwitchtrials.org/home.html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yankeemagazine.com/issues/2009-03/interact/exclusives/stone-wall-photos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Warm-up: October 11</a:t>
            </a:r>
          </a:p>
        </p:txBody>
      </p:sp>
      <p:sp>
        <p:nvSpPr>
          <p:cNvPr id="20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Can you think of an incident which could be described as a “witch hunt”?</a:t>
            </a:r>
          </a:p>
          <a:p>
            <a:pPr>
              <a:buFontTx/>
              <a:buNone/>
            </a:pPr>
            <a:r>
              <a:rPr lang="en-US" smtClean="0"/>
              <a:t>   </a:t>
            </a:r>
          </a:p>
          <a:p>
            <a:pPr>
              <a:buFontTx/>
              <a:buNone/>
            </a:pPr>
            <a:r>
              <a:rPr lang="en-US" smtClean="0"/>
              <a:t>   Hint: Think of a time when accusations were made but testimony was coerced or falsified, and no corroborating evidence existed</a:t>
            </a:r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Economies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New England</a:t>
            </a:r>
          </a:p>
        </p:txBody>
      </p:sp>
      <p:sp>
        <p:nvSpPr>
          <p:cNvPr id="12291" name="Rectangle 1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800" dirty="0" smtClean="0">
                <a:ea typeface="宋体" charset="-122"/>
              </a:rPr>
              <a:t>Maritime activities (shipbuilding, fishing) </a:t>
            </a:r>
          </a:p>
          <a:p>
            <a:pPr eaLnBrk="1" hangingPunct="1"/>
            <a:r>
              <a:rPr lang="en-US" altLang="zh-CN" sz="2800" dirty="0" smtClean="0">
                <a:ea typeface="宋体" charset="-122"/>
              </a:rPr>
              <a:t>Lumbering</a:t>
            </a:r>
          </a:p>
          <a:p>
            <a:pPr eaLnBrk="1" hangingPunct="1"/>
            <a:r>
              <a:rPr lang="en-US" altLang="zh-CN" sz="2800" dirty="0" smtClean="0">
                <a:ea typeface="宋体" charset="-122"/>
              </a:rPr>
              <a:t>Subsistence farming</a:t>
            </a:r>
          </a:p>
          <a:p>
            <a:pPr eaLnBrk="1" hangingPunct="1"/>
            <a:r>
              <a:rPr lang="en-US" altLang="zh-CN" sz="2800" dirty="0" smtClean="0">
                <a:ea typeface="宋体" charset="-122"/>
              </a:rPr>
              <a:t>Eventually manufacturing </a:t>
            </a:r>
          </a:p>
          <a:p>
            <a:pPr eaLnBrk="1" hangingPunct="1"/>
            <a:r>
              <a:rPr lang="en-US" sz="2800" dirty="0" smtClean="0">
                <a:ea typeface="宋体" charset="-122"/>
              </a:rPr>
              <a:t>Major Cities: Boston</a:t>
            </a:r>
            <a:endParaRPr lang="en-US" sz="2800" dirty="0" smtClean="0"/>
          </a:p>
        </p:txBody>
      </p:sp>
      <p:pic>
        <p:nvPicPr>
          <p:cNvPr id="12292" name="Picture 16" descr="vth104b-Vermont-Farm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99063" y="1600200"/>
            <a:ext cx="2936875" cy="2185988"/>
          </a:xfrm>
          <a:noFill/>
        </p:spPr>
      </p:pic>
      <p:pic>
        <p:nvPicPr>
          <p:cNvPr id="12293" name="Picture 17" descr="Bounty_Shi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92713" y="3938588"/>
            <a:ext cx="2949575" cy="2187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Middle Colonies</a:t>
            </a:r>
          </a:p>
        </p:txBody>
      </p:sp>
      <p:sp>
        <p:nvSpPr>
          <p:cNvPr id="13315" name="Rectangle 8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800" smtClean="0">
                <a:ea typeface="宋体" charset="-122"/>
              </a:rPr>
              <a:t>Shipbuilding</a:t>
            </a:r>
          </a:p>
          <a:p>
            <a:pPr eaLnBrk="1" hangingPunct="1"/>
            <a:r>
              <a:rPr lang="en-US" altLang="zh-CN" sz="2800" smtClean="0">
                <a:ea typeface="宋体" charset="-122"/>
              </a:rPr>
              <a:t>Farming</a:t>
            </a:r>
          </a:p>
          <a:p>
            <a:pPr eaLnBrk="1" hangingPunct="1"/>
            <a:r>
              <a:rPr lang="en-US" altLang="zh-CN" sz="2800" smtClean="0">
                <a:ea typeface="宋体" charset="-122"/>
              </a:rPr>
              <a:t>Trading</a:t>
            </a:r>
          </a:p>
          <a:p>
            <a:pPr eaLnBrk="1" hangingPunct="1"/>
            <a:r>
              <a:rPr lang="en-US" altLang="zh-CN" sz="2800" smtClean="0">
                <a:ea typeface="宋体" charset="-122"/>
              </a:rPr>
              <a:t>Artisans</a:t>
            </a:r>
          </a:p>
          <a:p>
            <a:pPr eaLnBrk="1" hangingPunct="1"/>
            <a:r>
              <a:rPr lang="en-US" altLang="zh-CN" sz="2800" smtClean="0">
                <a:ea typeface="宋体" charset="-122"/>
              </a:rPr>
              <a:t>Commercial centers such as New York and Philadelphia </a:t>
            </a:r>
            <a:endParaRPr lang="en-US" sz="2800" smtClean="0"/>
          </a:p>
        </p:txBody>
      </p:sp>
      <p:pic>
        <p:nvPicPr>
          <p:cNvPr id="13316" name="Picture 11" descr="4329551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26025" y="1600200"/>
            <a:ext cx="3281363" cy="2185988"/>
          </a:xfrm>
          <a:noFill/>
        </p:spPr>
      </p:pic>
      <p:pic>
        <p:nvPicPr>
          <p:cNvPr id="13317" name="Picture 12" descr="oldphiladelphia00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53000" y="3938588"/>
            <a:ext cx="3346450" cy="2241550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South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800" dirty="0" smtClean="0">
                <a:ea typeface="宋体" charset="-122"/>
              </a:rPr>
              <a:t>Eastern lowlands:</a:t>
            </a:r>
          </a:p>
          <a:p>
            <a:pPr lvl="1" eaLnBrk="1" hangingPunct="1"/>
            <a:r>
              <a:rPr lang="en-US" altLang="zh-CN" sz="2400" dirty="0" smtClean="0">
                <a:ea typeface="宋体" charset="-122"/>
              </a:rPr>
              <a:t>large plantations</a:t>
            </a:r>
          </a:p>
          <a:p>
            <a:pPr lvl="1" eaLnBrk="1" hangingPunct="1"/>
            <a:r>
              <a:rPr lang="en-US" altLang="zh-CN" sz="2400" dirty="0" smtClean="0">
                <a:ea typeface="宋体" charset="-122"/>
              </a:rPr>
              <a:t> that grew </a:t>
            </a:r>
            <a:r>
              <a:rPr lang="en-US" altLang="zh-CN" sz="2400" b="1" u="sng" dirty="0" smtClean="0">
                <a:ea typeface="宋体" charset="-122"/>
              </a:rPr>
              <a:t>cash crops </a:t>
            </a:r>
            <a:r>
              <a:rPr lang="en-US" altLang="zh-CN" sz="2400" dirty="0" smtClean="0">
                <a:ea typeface="宋体" charset="-122"/>
              </a:rPr>
              <a:t>such as tobacco, rice, and indigo for export</a:t>
            </a:r>
          </a:p>
          <a:p>
            <a:pPr eaLnBrk="1" hangingPunct="1"/>
            <a:r>
              <a:rPr lang="en-US" altLang="zh-CN" sz="2800" dirty="0" smtClean="0">
                <a:ea typeface="宋体" charset="-122"/>
              </a:rPr>
              <a:t> Appalachian foothills:</a:t>
            </a:r>
          </a:p>
          <a:p>
            <a:pPr lvl="1" eaLnBrk="1" hangingPunct="1"/>
            <a:r>
              <a:rPr lang="en-US" altLang="zh-CN" sz="2400" dirty="0" smtClean="0">
                <a:ea typeface="宋体" charset="-122"/>
              </a:rPr>
              <a:t>Subsistence farming</a:t>
            </a:r>
          </a:p>
          <a:p>
            <a:pPr lvl="1" eaLnBrk="1" hangingPunct="1"/>
            <a:r>
              <a:rPr lang="en-US" altLang="zh-CN" sz="2400" dirty="0" smtClean="0">
                <a:ea typeface="宋体" charset="-122"/>
              </a:rPr>
              <a:t>Hunting, trading </a:t>
            </a:r>
            <a:endParaRPr lang="en-US" sz="2400" dirty="0" smtClean="0"/>
          </a:p>
        </p:txBody>
      </p:sp>
      <p:pic>
        <p:nvPicPr>
          <p:cNvPr id="14340" name="Picture 6" descr="shirle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00600" y="1600200"/>
            <a:ext cx="4041775" cy="4648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Cash Crops</a:t>
            </a:r>
          </a:p>
        </p:txBody>
      </p:sp>
      <p:pic>
        <p:nvPicPr>
          <p:cNvPr id="15363" name="Picture 8" descr="250px-Indian_indigo_dye_lum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95600" y="1143000"/>
            <a:ext cx="3695700" cy="2779713"/>
          </a:xfrm>
          <a:noFill/>
        </p:spPr>
      </p:pic>
      <p:pic>
        <p:nvPicPr>
          <p:cNvPr id="15364" name="Picture 4" descr="tobacco_plan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1000" y="3048000"/>
            <a:ext cx="3048000" cy="3048000"/>
          </a:xfrm>
          <a:noFill/>
        </p:spPr>
      </p:pic>
      <p:pic>
        <p:nvPicPr>
          <p:cNvPr id="15365" name="Picture 6" descr="ric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791200" y="3352800"/>
            <a:ext cx="2895600" cy="2667000"/>
          </a:xfrm>
          <a:noFill/>
        </p:spPr>
      </p:pic>
      <p:sp>
        <p:nvSpPr>
          <p:cNvPr id="15366" name="Text Box 10"/>
          <p:cNvSpPr txBox="1">
            <a:spLocks noChangeArrowheads="1"/>
          </p:cNvSpPr>
          <p:nvPr/>
        </p:nvSpPr>
        <p:spPr bwMode="auto">
          <a:xfrm>
            <a:off x="1371600" y="2590800"/>
            <a:ext cx="98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tobacco</a:t>
            </a:r>
          </a:p>
        </p:txBody>
      </p:sp>
      <p:sp>
        <p:nvSpPr>
          <p:cNvPr id="15367" name="Text Box 11"/>
          <p:cNvSpPr txBox="1">
            <a:spLocks noChangeArrowheads="1"/>
          </p:cNvSpPr>
          <p:nvPr/>
        </p:nvSpPr>
        <p:spPr bwMode="auto">
          <a:xfrm>
            <a:off x="4267200" y="3962400"/>
            <a:ext cx="793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indigo</a:t>
            </a:r>
          </a:p>
        </p:txBody>
      </p:sp>
      <p:sp>
        <p:nvSpPr>
          <p:cNvPr id="15368" name="Text Box 12"/>
          <p:cNvSpPr txBox="1">
            <a:spLocks noChangeArrowheads="1"/>
          </p:cNvSpPr>
          <p:nvPr/>
        </p:nvSpPr>
        <p:spPr bwMode="auto">
          <a:xfrm>
            <a:off x="7010400" y="2819400"/>
            <a:ext cx="552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rice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Society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New England</a:t>
            </a:r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dirty="0" smtClean="0">
                <a:ea typeface="宋体" charset="-122"/>
              </a:rPr>
              <a:t>Based on religious standing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dirty="0" smtClean="0">
                <a:ea typeface="宋体" charset="-122"/>
              </a:rPr>
              <a:t>Puritans were intolerant of dissenters who challenged the church/state.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dirty="0" smtClean="0">
                <a:ea typeface="宋体" charset="-122"/>
              </a:rPr>
              <a:t>Colonies like RI, CT, NH founded by dissenters fleeing Massachusetts. </a:t>
            </a:r>
            <a:endParaRPr lang="en-US" sz="2800" dirty="0" smtClean="0"/>
          </a:p>
        </p:txBody>
      </p:sp>
      <p:pic>
        <p:nvPicPr>
          <p:cNvPr id="17412" name="Picture 7" descr="puritans_engravi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4038" y="1600200"/>
            <a:ext cx="3843337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Middle Colonies</a:t>
            </a:r>
          </a:p>
        </p:txBody>
      </p:sp>
      <p:sp>
        <p:nvSpPr>
          <p:cNvPr id="18435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400" dirty="0" smtClean="0">
                <a:ea typeface="宋体" charset="-122"/>
              </a:rPr>
              <a:t>Religious tolerance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400" dirty="0" smtClean="0">
                <a:ea typeface="宋体" charset="-122"/>
              </a:rPr>
              <a:t>Multiple religious groups:</a:t>
            </a:r>
          </a:p>
          <a:p>
            <a:pPr lvl="1">
              <a:lnSpc>
                <a:spcPct val="90000"/>
              </a:lnSpc>
            </a:pPr>
            <a:r>
              <a:rPr lang="en-US" altLang="zh-CN" sz="2000" dirty="0" smtClean="0">
                <a:ea typeface="宋体" charset="-122"/>
              </a:rPr>
              <a:t>PA: Quakers</a:t>
            </a:r>
          </a:p>
          <a:p>
            <a:pPr lvl="1">
              <a:lnSpc>
                <a:spcPct val="90000"/>
              </a:lnSpc>
            </a:pPr>
            <a:r>
              <a:rPr lang="en-US" altLang="zh-CN" sz="2000" dirty="0" smtClean="0">
                <a:ea typeface="宋体" charset="-122"/>
              </a:rPr>
              <a:t>NY: Huguenots and Jews</a:t>
            </a:r>
          </a:p>
          <a:p>
            <a:pPr lvl="1">
              <a:lnSpc>
                <a:spcPct val="90000"/>
              </a:lnSpc>
            </a:pPr>
            <a:r>
              <a:rPr lang="en-US" altLang="zh-CN" sz="2000" dirty="0" smtClean="0">
                <a:ea typeface="宋体" charset="-122"/>
              </a:rPr>
              <a:t>NJ: Presbyterians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400" dirty="0" smtClean="0">
                <a:ea typeface="宋体" charset="-122"/>
              </a:rPr>
              <a:t>Flexible social structures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400" dirty="0" smtClean="0">
                <a:ea typeface="宋体" charset="-122"/>
              </a:rPr>
              <a:t>Middle class of artisans, entrepreneurs (business owners), and small farmers </a:t>
            </a:r>
            <a:endParaRPr lang="en-US" sz="2400" dirty="0" smtClean="0"/>
          </a:p>
        </p:txBody>
      </p:sp>
      <p:pic>
        <p:nvPicPr>
          <p:cNvPr id="18436" name="Picture 7" descr="quaker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1824038"/>
            <a:ext cx="3810000" cy="4076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South</a:t>
            </a:r>
          </a:p>
        </p:txBody>
      </p:sp>
      <p:sp>
        <p:nvSpPr>
          <p:cNvPr id="19459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dirty="0" smtClean="0">
                <a:ea typeface="宋体" charset="-122"/>
              </a:rPr>
              <a:t>Based on family status and land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dirty="0" smtClean="0">
                <a:ea typeface="宋体" charset="-122"/>
              </a:rPr>
              <a:t>Large landowners controlled government and had close ties to England and Church of England.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dirty="0" smtClean="0">
                <a:ea typeface="宋体" charset="-122"/>
              </a:rPr>
              <a:t>Further west were small-scale farmers and traders </a:t>
            </a:r>
            <a:endParaRPr lang="en-US" sz="2800" dirty="0" smtClean="0"/>
          </a:p>
        </p:txBody>
      </p:sp>
      <p:pic>
        <p:nvPicPr>
          <p:cNvPr id="19460" name="Picture 7" descr="James_Nours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524000"/>
            <a:ext cx="4271963" cy="4800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Government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“Witch Hunts”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Identifying care givers who abused children (1980s-1990s)</a:t>
            </a:r>
          </a:p>
          <a:p>
            <a:pPr lvl="1"/>
            <a:r>
              <a:rPr lang="en-US" dirty="0" smtClean="0"/>
              <a:t>“Coercive interviewing techniques were used”</a:t>
            </a:r>
          </a:p>
          <a:p>
            <a:pPr lvl="1"/>
            <a:r>
              <a:rPr lang="en-US" dirty="0" smtClean="0"/>
              <a:t> “the girls further accused defense witnesses” </a:t>
            </a:r>
          </a:p>
          <a:p>
            <a:pPr lvl="1"/>
            <a:r>
              <a:rPr lang="en-US" dirty="0" smtClean="0"/>
              <a:t>“the convictions relied entirely on testimony from the children that had been coerced by dubious interrogation techniques, with no corroborating evidence</a:t>
            </a:r>
            <a:r>
              <a:rPr lang="en-US" baseline="30000" dirty="0" smtClean="0"/>
              <a:t>”</a:t>
            </a:r>
          </a:p>
          <a:p>
            <a:pPr lvl="1">
              <a:buFontTx/>
              <a:buNone/>
            </a:pPr>
            <a:r>
              <a:rPr lang="en-US" sz="1000" dirty="0" smtClean="0"/>
              <a:t>http://en.wikipedia.org/wiki/Day_care_sex_abuse_hysteria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New England</a:t>
            </a:r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800" dirty="0" smtClean="0">
                <a:ea typeface="宋体" charset="-122"/>
              </a:rPr>
              <a:t>Town meetings – a form of </a:t>
            </a:r>
            <a:r>
              <a:rPr lang="en-US" altLang="zh-CN" sz="2800" b="1" u="sng" dirty="0" smtClean="0">
                <a:ea typeface="宋体" charset="-122"/>
              </a:rPr>
              <a:t>direct democracy</a:t>
            </a:r>
          </a:p>
          <a:p>
            <a:pPr eaLnBrk="1" hangingPunct="1"/>
            <a:r>
              <a:rPr lang="en-US" sz="2800" dirty="0" smtClean="0">
                <a:ea typeface="宋体" charset="-122"/>
              </a:rPr>
              <a:t>Early </a:t>
            </a:r>
            <a:r>
              <a:rPr lang="en-US" sz="2800" b="1" u="sng" dirty="0" smtClean="0">
                <a:ea typeface="宋体" charset="-122"/>
              </a:rPr>
              <a:t>meetinghous</a:t>
            </a:r>
            <a:r>
              <a:rPr lang="en-US" sz="2800" dirty="0" smtClean="0">
                <a:ea typeface="宋体" charset="-122"/>
              </a:rPr>
              <a:t>e</a:t>
            </a:r>
          </a:p>
          <a:p>
            <a:pPr eaLnBrk="1" hangingPunct="1"/>
            <a:r>
              <a:rPr lang="en-US" sz="2800" dirty="0" smtClean="0">
                <a:ea typeface="宋体" charset="-122"/>
              </a:rPr>
              <a:t>A type of </a:t>
            </a:r>
            <a:r>
              <a:rPr lang="en-US" sz="2800" b="1" u="sng" dirty="0" smtClean="0">
                <a:ea typeface="宋体" charset="-122"/>
              </a:rPr>
              <a:t>theocrac</a:t>
            </a:r>
            <a:r>
              <a:rPr lang="en-US" sz="2800" dirty="0" smtClean="0">
                <a:ea typeface="宋体" charset="-122"/>
              </a:rPr>
              <a:t>y</a:t>
            </a:r>
          </a:p>
          <a:p>
            <a:pPr eaLnBrk="1" hangingPunct="1">
              <a:buFontTx/>
              <a:buNone/>
            </a:pPr>
            <a:r>
              <a:rPr lang="en-US" sz="2800" dirty="0" smtClean="0">
                <a:ea typeface="宋体" charset="-122"/>
              </a:rPr>
              <a:t>    in early times</a:t>
            </a:r>
            <a:endParaRPr lang="en-US" sz="2800" dirty="0" smtClean="0"/>
          </a:p>
        </p:txBody>
      </p:sp>
      <p:pic>
        <p:nvPicPr>
          <p:cNvPr id="21508" name="Picture 7" descr="Img_0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67200" y="2362200"/>
            <a:ext cx="5105400" cy="3403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Middle Colonies</a:t>
            </a:r>
          </a:p>
        </p:txBody>
      </p:sp>
      <p:sp>
        <p:nvSpPr>
          <p:cNvPr id="2253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800" dirty="0" smtClean="0">
                <a:ea typeface="宋体" charset="-122"/>
              </a:rPr>
              <a:t>Included democratic principles </a:t>
            </a:r>
          </a:p>
          <a:p>
            <a:pPr eaLnBrk="1" hangingPunct="1"/>
            <a:r>
              <a:rPr lang="en-US" altLang="zh-CN" sz="2800" dirty="0" smtClean="0">
                <a:ea typeface="宋体" charset="-122"/>
              </a:rPr>
              <a:t>Tolerant of other religions </a:t>
            </a:r>
            <a:endParaRPr lang="en-US" sz="2800" dirty="0" smtClean="0"/>
          </a:p>
        </p:txBody>
      </p:sp>
      <p:pic>
        <p:nvPicPr>
          <p:cNvPr id="22532" name="Picture 7" descr="quaker meeti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05375" y="1719263"/>
            <a:ext cx="3524250" cy="4286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South</a:t>
            </a:r>
          </a:p>
        </p:txBody>
      </p:sp>
      <p:sp>
        <p:nvSpPr>
          <p:cNvPr id="2355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800" dirty="0" smtClean="0">
                <a:ea typeface="宋体" charset="-122"/>
              </a:rPr>
              <a:t>Strong ties to England</a:t>
            </a:r>
          </a:p>
          <a:p>
            <a:pPr eaLnBrk="1" hangingPunct="1"/>
            <a:r>
              <a:rPr lang="en-US" altLang="zh-CN" sz="2800" dirty="0" smtClean="0">
                <a:ea typeface="宋体" charset="-122"/>
              </a:rPr>
              <a:t>Planters play a large role in representative government </a:t>
            </a:r>
          </a:p>
          <a:p>
            <a:pPr eaLnBrk="1" hangingPunct="1"/>
            <a:r>
              <a:rPr lang="en-US" sz="2800" b="1" u="sng" dirty="0" smtClean="0">
                <a:ea typeface="宋体" charset="-122"/>
              </a:rPr>
              <a:t>House of Burgesses</a:t>
            </a:r>
          </a:p>
          <a:p>
            <a:pPr lvl="1" eaLnBrk="1" hangingPunct="1"/>
            <a:r>
              <a:rPr lang="en-US" sz="2400" dirty="0" smtClean="0">
                <a:ea typeface="宋体" charset="-122"/>
              </a:rPr>
              <a:t>First form of representative </a:t>
            </a:r>
            <a:r>
              <a:rPr lang="en-US" sz="2400" dirty="0" err="1" smtClean="0">
                <a:ea typeface="宋体" charset="-122"/>
              </a:rPr>
              <a:t>gov’t</a:t>
            </a:r>
            <a:r>
              <a:rPr lang="en-US" sz="2400" dirty="0" smtClean="0">
                <a:ea typeface="宋体" charset="-122"/>
              </a:rPr>
              <a:t> in colonies</a:t>
            </a:r>
            <a:endParaRPr lang="en-US" sz="2400" dirty="0" smtClean="0"/>
          </a:p>
        </p:txBody>
      </p:sp>
      <p:pic>
        <p:nvPicPr>
          <p:cNvPr id="23556" name="Picture 7" descr="capito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332038"/>
            <a:ext cx="4038600" cy="3060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Homework Review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Define mercantilism.</a:t>
            </a:r>
          </a:p>
          <a:p>
            <a:pPr eaLnBrk="1" hangingPunct="1"/>
            <a:r>
              <a:rPr lang="en-US" dirty="0" smtClean="0"/>
              <a:t>What role did the American colonies play in the British economy?  (Basically, why did the British want colonies?  What were the colonies supposed to do for Britain?)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Mercantilism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“theory that a country’s ultimate goal was self-sufficiency and that all countries were in a competition to acquire the most gold and silver.” (p. 66)</a:t>
            </a:r>
          </a:p>
          <a:p>
            <a:pPr eaLnBrk="1" hangingPunct="1"/>
            <a:endParaRPr lang="en-US" dirty="0" smtClean="0"/>
          </a:p>
          <a:p>
            <a:pPr algn="ctr" eaLnBrk="1" hangingPunct="1">
              <a:buFontTx/>
              <a:buNone/>
            </a:pPr>
            <a:r>
              <a:rPr lang="en-US" dirty="0" smtClean="0"/>
              <a:t>What does that mean?</a:t>
            </a:r>
          </a:p>
          <a:p>
            <a:pPr algn="ctr" eaLnBrk="1" hangingPunct="1">
              <a:buFontTx/>
              <a:buNone/>
            </a:pPr>
            <a:r>
              <a:rPr lang="en-US" dirty="0" smtClean="0"/>
              <a:t>How do the colonies factor into this theory?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Mercantilism</a:t>
            </a:r>
          </a:p>
        </p:txBody>
      </p:sp>
      <p:pic>
        <p:nvPicPr>
          <p:cNvPr id="26627" name="Picture 9" descr="Map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315913"/>
            <a:ext cx="9144000" cy="7173913"/>
          </a:xfrm>
          <a:noFill/>
        </p:spPr>
      </p:pic>
      <p:pic>
        <p:nvPicPr>
          <p:cNvPr id="26628" name="Picture 12" descr="tobacco_plant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124200" y="1295400"/>
            <a:ext cx="903288" cy="903288"/>
          </a:xfrm>
          <a:noFill/>
        </p:spPr>
      </p:pic>
      <p:sp>
        <p:nvSpPr>
          <p:cNvPr id="26629" name="Text Box 10"/>
          <p:cNvSpPr txBox="1">
            <a:spLocks noChangeArrowheads="1"/>
          </p:cNvSpPr>
          <p:nvPr/>
        </p:nvSpPr>
        <p:spPr bwMode="auto">
          <a:xfrm>
            <a:off x="3429000" y="2286000"/>
            <a:ext cx="1631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Raw materials</a:t>
            </a:r>
          </a:p>
        </p:txBody>
      </p:sp>
      <p:sp>
        <p:nvSpPr>
          <p:cNvPr id="26630" name="Text Box 11"/>
          <p:cNvSpPr txBox="1">
            <a:spLocks noChangeArrowheads="1"/>
          </p:cNvSpPr>
          <p:nvPr/>
        </p:nvSpPr>
        <p:spPr bwMode="auto">
          <a:xfrm>
            <a:off x="4419600" y="3048000"/>
            <a:ext cx="1987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Finished products</a:t>
            </a:r>
          </a:p>
        </p:txBody>
      </p:sp>
      <p:pic>
        <p:nvPicPr>
          <p:cNvPr id="26631" name="Picture 16" descr="ric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105400" y="990600"/>
            <a:ext cx="1231900" cy="1135063"/>
          </a:xfrm>
          <a:noFill/>
        </p:spPr>
      </p:pic>
      <p:pic>
        <p:nvPicPr>
          <p:cNvPr id="26632" name="Picture 14" descr="250px-Indian_indigo_dye_lum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114800" y="1371600"/>
            <a:ext cx="990600" cy="744538"/>
          </a:xfrm>
          <a:noFill/>
        </p:spPr>
      </p:pic>
      <p:pic>
        <p:nvPicPr>
          <p:cNvPr id="26633" name="Picture 19" descr="downshire_jug350we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4800" y="3352800"/>
            <a:ext cx="793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18" descr="chai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0800" y="2438400"/>
            <a:ext cx="939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5" name="Rectangle 22"/>
          <p:cNvSpPr>
            <a:spLocks noChangeArrowheads="1"/>
          </p:cNvSpPr>
          <p:nvPr/>
        </p:nvSpPr>
        <p:spPr bwMode="auto">
          <a:xfrm>
            <a:off x="3581400" y="131763"/>
            <a:ext cx="24622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Mercantilism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English mercantilis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990600"/>
            <a:ext cx="9150350" cy="430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bullionism mercantilis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28600"/>
            <a:ext cx="4222750" cy="579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Boston Harbor during colonial E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"/>
            <a:ext cx="7769225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another Boston Harbor 1700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19200"/>
            <a:ext cx="7851775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Quick Facts About Salem Witch Trials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Giles Corey was pressed to death</a:t>
            </a:r>
          </a:p>
          <a:p>
            <a:r>
              <a:rPr lang="en-US" dirty="0" smtClean="0"/>
              <a:t>The following were hanged: </a:t>
            </a:r>
          </a:p>
          <a:p>
            <a:r>
              <a:rPr lang="en-US" sz="2400" dirty="0" smtClean="0"/>
              <a:t>Bridget Bishop</a:t>
            </a:r>
            <a:br>
              <a:rPr lang="en-US" sz="2400" dirty="0" smtClean="0"/>
            </a:br>
            <a:r>
              <a:rPr lang="en-US" sz="2400" dirty="0" smtClean="0"/>
              <a:t>George Burroughs</a:t>
            </a:r>
            <a:br>
              <a:rPr lang="en-US" sz="2400" dirty="0" smtClean="0"/>
            </a:br>
            <a:r>
              <a:rPr lang="en-US" sz="2400" dirty="0" smtClean="0"/>
              <a:t>Martha Carrier</a:t>
            </a:r>
            <a:br>
              <a:rPr lang="en-US" sz="2400" dirty="0" smtClean="0"/>
            </a:br>
            <a:r>
              <a:rPr lang="en-US" sz="2400" dirty="0" smtClean="0"/>
              <a:t>Martha Corey</a:t>
            </a:r>
            <a:br>
              <a:rPr lang="en-US" sz="2400" dirty="0" smtClean="0"/>
            </a:br>
            <a:r>
              <a:rPr lang="en-US" sz="2400" dirty="0" smtClean="0"/>
              <a:t>Mary </a:t>
            </a:r>
            <a:r>
              <a:rPr lang="en-US" sz="2400" dirty="0" err="1" smtClean="0"/>
              <a:t>Easty</a:t>
            </a:r>
            <a:endParaRPr lang="en-US" sz="2400" dirty="0" smtClean="0"/>
          </a:p>
          <a:p>
            <a:pPr>
              <a:buFontTx/>
              <a:buNone/>
            </a:pPr>
            <a:r>
              <a:rPr lang="en-US" sz="2400" dirty="0" smtClean="0"/>
              <a:t>    Sarah Good</a:t>
            </a:r>
            <a:br>
              <a:rPr lang="en-US" sz="2400" dirty="0" smtClean="0"/>
            </a:br>
            <a:r>
              <a:rPr lang="en-US" sz="2400" dirty="0" smtClean="0"/>
              <a:t>Elizabeth Howe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</p:txBody>
      </p:sp>
      <p:sp>
        <p:nvSpPr>
          <p:cNvPr id="4100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George Jacobs, Sr. Susannah Martin</a:t>
            </a:r>
            <a:br>
              <a:rPr lang="en-US" sz="2400" dirty="0" smtClean="0"/>
            </a:br>
            <a:r>
              <a:rPr lang="en-US" sz="2400" dirty="0" smtClean="0"/>
              <a:t>Rebecca Nurse</a:t>
            </a:r>
            <a:br>
              <a:rPr lang="en-US" sz="2400" dirty="0" smtClean="0"/>
            </a:br>
            <a:r>
              <a:rPr lang="en-US" sz="2400" dirty="0" smtClean="0"/>
              <a:t>Alice Parker</a:t>
            </a:r>
            <a:br>
              <a:rPr lang="en-US" sz="2400" dirty="0" smtClean="0"/>
            </a:br>
            <a:r>
              <a:rPr lang="en-US" sz="2400" dirty="0" smtClean="0"/>
              <a:t>Mary Parker</a:t>
            </a:r>
            <a:br>
              <a:rPr lang="en-US" sz="2400" dirty="0" smtClean="0"/>
            </a:br>
            <a:r>
              <a:rPr lang="en-US" sz="2400" dirty="0" smtClean="0"/>
              <a:t>John Proctor</a:t>
            </a:r>
            <a:br>
              <a:rPr lang="en-US" sz="2400" dirty="0" smtClean="0"/>
            </a:br>
            <a:r>
              <a:rPr lang="en-US" sz="2400" dirty="0" smtClean="0"/>
              <a:t>Ann </a:t>
            </a:r>
            <a:r>
              <a:rPr lang="en-US" sz="2400" dirty="0" err="1" smtClean="0"/>
              <a:t>Pudeator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Wilmott</a:t>
            </a:r>
            <a:r>
              <a:rPr lang="en-US" sz="2400" dirty="0" smtClean="0"/>
              <a:t> </a:t>
            </a:r>
            <a:r>
              <a:rPr lang="en-US" sz="2400" dirty="0" err="1" smtClean="0"/>
              <a:t>Redd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Margaret Scott</a:t>
            </a:r>
            <a:br>
              <a:rPr lang="en-US" sz="2400" dirty="0" smtClean="0"/>
            </a:br>
            <a:r>
              <a:rPr lang="en-US" sz="2400" dirty="0" smtClean="0"/>
              <a:t>Samuel Wardwell</a:t>
            </a:r>
            <a:br>
              <a:rPr lang="en-US" sz="2400" dirty="0" smtClean="0"/>
            </a:br>
            <a:r>
              <a:rPr lang="en-US" sz="2400" dirty="0" smtClean="0"/>
              <a:t>Sarah </a:t>
            </a:r>
            <a:r>
              <a:rPr lang="en-US" sz="2400" dirty="0" err="1" smtClean="0"/>
              <a:t>Wildes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John Willard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Boston%20harbor%201723 as busy British Colony 17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7525"/>
            <a:ext cx="9144000" cy="58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Exit Pass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Summarizes key differences among the colonies.</a:t>
            </a:r>
          </a:p>
          <a:p>
            <a:r>
              <a:rPr lang="en-US" dirty="0" smtClean="0"/>
              <a:t>Explain the practice of mercantilism.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Hint: </a:t>
            </a:r>
            <a:r>
              <a:rPr lang="en-US" sz="2800" dirty="0" smtClean="0"/>
              <a:t>define the term</a:t>
            </a:r>
          </a:p>
          <a:p>
            <a:pPr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explain how it impacted the colonies &amp; England</a:t>
            </a:r>
          </a:p>
          <a:p>
            <a:pPr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what unintended outcome did it have?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Quick Facts About Salem Witch Trials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Increase Mather, father of Cotton Mather, helped put an end to the Salem Witch Hunt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>
                <a:hlinkClick r:id="rId2"/>
              </a:rPr>
              <a:t>Salem Witch Trials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</p:txBody>
      </p:sp>
      <p:sp>
        <p:nvSpPr>
          <p:cNvPr id="512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 smtClean="0"/>
              <a:t>John Proctor was in his 60s and he never cheated on his wife</a:t>
            </a:r>
          </a:p>
          <a:p>
            <a:r>
              <a:rPr lang="en-US" sz="2400" dirty="0" smtClean="0"/>
              <a:t>Abigail was only 11 years old</a:t>
            </a:r>
          </a:p>
          <a:p>
            <a:r>
              <a:rPr lang="en-US" sz="2400" dirty="0" smtClean="0"/>
              <a:t>Elizabeth really was pregnant—this saved her life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Three Regions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New England, Middle, and the Southern Colonies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Geographies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New England</a:t>
            </a:r>
          </a:p>
        </p:txBody>
      </p:sp>
      <p:sp>
        <p:nvSpPr>
          <p:cNvPr id="8195" name="Rectangle 1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2800" dirty="0" smtClean="0">
                <a:ea typeface="宋体" charset="-122"/>
              </a:rPr>
              <a:t>Rocky Terrain</a:t>
            </a:r>
          </a:p>
          <a:p>
            <a:pPr eaLnBrk="1" hangingPunct="1"/>
            <a:r>
              <a:rPr lang="en-US" altLang="zh-CN" sz="2800" dirty="0" smtClean="0">
                <a:ea typeface="宋体" charset="-122"/>
              </a:rPr>
              <a:t>Severe Winters</a:t>
            </a:r>
          </a:p>
          <a:p>
            <a:pPr eaLnBrk="1" hangingPunct="1"/>
            <a:endParaRPr lang="en-US" altLang="zh-CN" sz="2800" dirty="0" smtClean="0">
              <a:ea typeface="宋体" charset="-122"/>
            </a:endParaRPr>
          </a:p>
          <a:p>
            <a:pPr eaLnBrk="1" hangingPunct="1">
              <a:buFontTx/>
              <a:buNone/>
            </a:pPr>
            <a:r>
              <a:rPr lang="en-US" altLang="zh-CN" sz="2800" dirty="0" smtClean="0">
                <a:ea typeface="宋体" charset="-122"/>
                <a:hlinkClick r:id="rId2"/>
              </a:rPr>
              <a:t>New England Photos</a:t>
            </a:r>
            <a:endParaRPr lang="en-US" altLang="zh-CN" sz="2800" dirty="0" smtClean="0">
              <a:ea typeface="宋体" charset="-122"/>
            </a:endParaRPr>
          </a:p>
        </p:txBody>
      </p:sp>
      <p:pic>
        <p:nvPicPr>
          <p:cNvPr id="8196" name="Content Placeholder 7" descr="Autumn in VT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10175" y="1600200"/>
            <a:ext cx="2914650" cy="2185988"/>
          </a:xfrm>
        </p:spPr>
      </p:pic>
      <p:pic>
        <p:nvPicPr>
          <p:cNvPr id="8197" name="Content Placeholder 8" descr="New England Snow Dog.jpg"/>
          <p:cNvPicPr>
            <a:picLocks noGrp="1" noChangeAspect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783263" y="3938588"/>
            <a:ext cx="1768475" cy="21875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Middle Colonies</a:t>
            </a:r>
          </a:p>
        </p:txBody>
      </p:sp>
      <p:sp>
        <p:nvSpPr>
          <p:cNvPr id="9219" name="Rectangle 8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 smtClean="0"/>
              <a:t>Good Soil</a:t>
            </a:r>
          </a:p>
          <a:p>
            <a:r>
              <a:rPr lang="en-US" sz="2800" dirty="0" smtClean="0"/>
              <a:t>Moderate Climate</a:t>
            </a:r>
          </a:p>
          <a:p>
            <a:pPr eaLnBrk="1" hangingPunct="1">
              <a:buFontTx/>
              <a:buNone/>
            </a:pPr>
            <a:endParaRPr lang="en-US" sz="2800" dirty="0" smtClean="0"/>
          </a:p>
        </p:txBody>
      </p:sp>
      <p:pic>
        <p:nvPicPr>
          <p:cNvPr id="9220" name="Content Placeholder 7" descr="Middle Colonies Farmland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24500" y="1931988"/>
            <a:ext cx="2286000" cy="1524000"/>
          </a:xfrm>
        </p:spPr>
      </p:pic>
      <p:pic>
        <p:nvPicPr>
          <p:cNvPr id="9221" name="Content Placeholder 8" descr="Middle Colonies Soil.jpg"/>
          <p:cNvPicPr>
            <a:picLocks noGrp="1" noChangeAspect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34013" y="4108450"/>
            <a:ext cx="2466975" cy="18478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South</a:t>
            </a:r>
          </a:p>
        </p:txBody>
      </p:sp>
      <p:sp>
        <p:nvSpPr>
          <p:cNvPr id="10243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/>
              <a:t>River system important</a:t>
            </a:r>
          </a:p>
          <a:p>
            <a:r>
              <a:rPr lang="en-US" sz="2400" dirty="0" smtClean="0"/>
              <a:t>Warm climate</a:t>
            </a:r>
          </a:p>
          <a:p>
            <a:r>
              <a:rPr lang="en-US" sz="2400" dirty="0" smtClean="0"/>
              <a:t>Tidewater area especially good for growing certain crops</a:t>
            </a:r>
          </a:p>
          <a:p>
            <a:pPr eaLnBrk="1" hangingPunct="1">
              <a:buFontTx/>
              <a:buNone/>
            </a:pPr>
            <a:endParaRPr lang="en-US" sz="2400" dirty="0" smtClean="0"/>
          </a:p>
        </p:txBody>
      </p:sp>
      <p:pic>
        <p:nvPicPr>
          <p:cNvPr id="10244" name="Content Placeholder 5" descr="Berkeley Plantation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38750" y="1741488"/>
            <a:ext cx="2857500" cy="1905000"/>
          </a:xfrm>
        </p:spPr>
      </p:pic>
      <p:pic>
        <p:nvPicPr>
          <p:cNvPr id="10245" name="Content Placeholder 7" descr="berkeley-plantation 2.jpg"/>
          <p:cNvPicPr>
            <a:picLocks noGrp="1" noChangeAspect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07000" y="3938588"/>
            <a:ext cx="2921000" cy="21875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568</Words>
  <Application>Microsoft Office PowerPoint</Application>
  <PresentationFormat>On-screen Show (4:3)</PresentationFormat>
  <Paragraphs>113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Warm-up: October 11</vt:lpstr>
      <vt:lpstr>Examples of “Witch Hunts”</vt:lpstr>
      <vt:lpstr>Quick Facts About Salem Witch Trials</vt:lpstr>
      <vt:lpstr>Quick Facts About Salem Witch Trials</vt:lpstr>
      <vt:lpstr>Three Regions</vt:lpstr>
      <vt:lpstr>Geographies</vt:lpstr>
      <vt:lpstr>New England</vt:lpstr>
      <vt:lpstr>The Middle Colonies</vt:lpstr>
      <vt:lpstr>The South</vt:lpstr>
      <vt:lpstr>Economies</vt:lpstr>
      <vt:lpstr>New England</vt:lpstr>
      <vt:lpstr>The Middle Colonies</vt:lpstr>
      <vt:lpstr>The South</vt:lpstr>
      <vt:lpstr>Cash Crops</vt:lpstr>
      <vt:lpstr>Society</vt:lpstr>
      <vt:lpstr>New England</vt:lpstr>
      <vt:lpstr>Middle Colonies</vt:lpstr>
      <vt:lpstr>The South</vt:lpstr>
      <vt:lpstr>Government</vt:lpstr>
      <vt:lpstr>New England</vt:lpstr>
      <vt:lpstr>Middle Colonies</vt:lpstr>
      <vt:lpstr>The South</vt:lpstr>
      <vt:lpstr>Homework Review</vt:lpstr>
      <vt:lpstr>Mercantilism</vt:lpstr>
      <vt:lpstr>Mercantilism</vt:lpstr>
      <vt:lpstr>Slide 26</vt:lpstr>
      <vt:lpstr>Slide 27</vt:lpstr>
      <vt:lpstr>Slide 28</vt:lpstr>
      <vt:lpstr>Slide 29</vt:lpstr>
      <vt:lpstr>Slide 30</vt:lpstr>
      <vt:lpstr>Exit Pass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Warm-up: October 11</dc:title>
  <dc:creator>Owner</dc:creator>
  <cp:lastModifiedBy>Department of Technology</cp:lastModifiedBy>
  <cp:revision>2</cp:revision>
  <dcterms:created xsi:type="dcterms:W3CDTF">2010-10-10T22:49:59Z</dcterms:created>
  <dcterms:modified xsi:type="dcterms:W3CDTF">2010-10-14T12:24:30Z</dcterms:modified>
</cp:coreProperties>
</file>