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72" r:id="rId3"/>
    <p:sldId id="258" r:id="rId4"/>
    <p:sldId id="271" r:id="rId5"/>
    <p:sldId id="273" r:id="rId6"/>
    <p:sldId id="269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F23C9-853C-4245-8CC5-9AFFF6736DA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B2172D-72C9-E844-83F8-3E5E2B6573E5}">
      <dgm:prSet phldrT="[Text]"/>
      <dgm:spPr/>
      <dgm:t>
        <a:bodyPr/>
        <a:lstStyle/>
        <a:p>
          <a:r>
            <a:rPr lang="en-US" dirty="0" smtClean="0"/>
            <a:t>Indentured Servants</a:t>
          </a:r>
          <a:endParaRPr lang="en-US" dirty="0"/>
        </a:p>
      </dgm:t>
    </dgm:pt>
    <dgm:pt modelId="{B9F2601B-75DE-1942-A453-A19538683420}" type="parTrans" cxnId="{4B7C2D53-7D60-9C48-A2E0-65AB80EEB6BB}">
      <dgm:prSet/>
      <dgm:spPr/>
      <dgm:t>
        <a:bodyPr/>
        <a:lstStyle/>
        <a:p>
          <a:endParaRPr lang="en-US"/>
        </a:p>
      </dgm:t>
    </dgm:pt>
    <dgm:pt modelId="{FC55C9B1-5CFA-1742-B01F-FEBB33B74B0B}" type="sibTrans" cxnId="{4B7C2D53-7D60-9C48-A2E0-65AB80EEB6BB}">
      <dgm:prSet/>
      <dgm:spPr/>
      <dgm:t>
        <a:bodyPr/>
        <a:lstStyle/>
        <a:p>
          <a:endParaRPr lang="en-US"/>
        </a:p>
      </dgm:t>
    </dgm:pt>
    <dgm:pt modelId="{92D9AD81-6530-3F4D-8C55-2E3488D1F429}">
      <dgm:prSet phldrT="[Text]"/>
      <dgm:spPr/>
      <dgm:t>
        <a:bodyPr/>
        <a:lstStyle/>
        <a:p>
          <a:r>
            <a:rPr lang="en-US" b="1" dirty="0" smtClean="0"/>
            <a:t>Members of the English lower class who came to work in the New World</a:t>
          </a:r>
          <a:endParaRPr lang="en-US" b="1" dirty="0"/>
        </a:p>
      </dgm:t>
    </dgm:pt>
    <dgm:pt modelId="{92B9D09A-156C-FE4F-818F-BA7952C58CB4}" type="parTrans" cxnId="{83507080-76DF-354A-8854-D2FD2EEB0A52}">
      <dgm:prSet/>
      <dgm:spPr/>
      <dgm:t>
        <a:bodyPr/>
        <a:lstStyle/>
        <a:p>
          <a:endParaRPr lang="en-US"/>
        </a:p>
      </dgm:t>
    </dgm:pt>
    <dgm:pt modelId="{F9BDF47B-E372-384D-A8F4-1853BEECAE48}" type="sibTrans" cxnId="{83507080-76DF-354A-8854-D2FD2EEB0A52}">
      <dgm:prSet/>
      <dgm:spPr/>
      <dgm:t>
        <a:bodyPr/>
        <a:lstStyle/>
        <a:p>
          <a:endParaRPr lang="en-US"/>
        </a:p>
      </dgm:t>
    </dgm:pt>
    <dgm:pt modelId="{0731302A-8645-F34B-87F8-5D91246C25E9}">
      <dgm:prSet phldrT="[Text]"/>
      <dgm:spPr/>
      <dgm:t>
        <a:bodyPr/>
        <a:lstStyle/>
        <a:p>
          <a:r>
            <a:rPr lang="en-US" b="1" dirty="0" smtClean="0"/>
            <a:t>Colonist paid for trip to New World &amp; provided shelter/food; in turn servants work for colonist (4-7 years)  </a:t>
          </a:r>
          <a:endParaRPr lang="en-US" b="1" dirty="0"/>
        </a:p>
      </dgm:t>
    </dgm:pt>
    <dgm:pt modelId="{7FD9E28C-6713-4D4C-9595-A91EABEE09A7}" type="parTrans" cxnId="{55B6F869-B207-334C-A0F5-DCB956791738}">
      <dgm:prSet/>
      <dgm:spPr/>
      <dgm:t>
        <a:bodyPr/>
        <a:lstStyle/>
        <a:p>
          <a:endParaRPr lang="en-US"/>
        </a:p>
      </dgm:t>
    </dgm:pt>
    <dgm:pt modelId="{D7ED6CA0-3378-F640-89AE-DF02E05237ED}" type="sibTrans" cxnId="{55B6F869-B207-334C-A0F5-DCB956791738}">
      <dgm:prSet/>
      <dgm:spPr/>
      <dgm:t>
        <a:bodyPr/>
        <a:lstStyle/>
        <a:p>
          <a:endParaRPr lang="en-US"/>
        </a:p>
      </dgm:t>
    </dgm:pt>
    <dgm:pt modelId="{412028CA-4ECC-B549-86C9-99E96AE7A37C}">
      <dgm:prSet phldrT="[Text]"/>
      <dgm:spPr/>
      <dgm:t>
        <a:bodyPr/>
        <a:lstStyle/>
        <a:p>
          <a:r>
            <a:rPr lang="en-US" dirty="0" smtClean="0"/>
            <a:t>Native Americans</a:t>
          </a:r>
          <a:endParaRPr lang="en-US" dirty="0"/>
        </a:p>
      </dgm:t>
    </dgm:pt>
    <dgm:pt modelId="{F8262E67-08E4-1B45-84BE-F8D7FFE5444C}" type="parTrans" cxnId="{CFA64BFA-B6CB-7F4B-9671-F715212934D3}">
      <dgm:prSet/>
      <dgm:spPr/>
      <dgm:t>
        <a:bodyPr/>
        <a:lstStyle/>
        <a:p>
          <a:endParaRPr lang="en-US"/>
        </a:p>
      </dgm:t>
    </dgm:pt>
    <dgm:pt modelId="{52AAB768-B4D0-FE4F-A68C-DF1980BE34C9}" type="sibTrans" cxnId="{CFA64BFA-B6CB-7F4B-9671-F715212934D3}">
      <dgm:prSet/>
      <dgm:spPr/>
      <dgm:t>
        <a:bodyPr/>
        <a:lstStyle/>
        <a:p>
          <a:endParaRPr lang="en-US"/>
        </a:p>
      </dgm:t>
    </dgm:pt>
    <dgm:pt modelId="{CAF3A192-D942-DC45-8DBE-817EE10DE25A}">
      <dgm:prSet phldrT="[Text]"/>
      <dgm:spPr/>
      <dgm:t>
        <a:bodyPr/>
        <a:lstStyle/>
        <a:p>
          <a:r>
            <a:rPr lang="en-US" b="1" dirty="0" smtClean="0"/>
            <a:t>Colonists tried to employ them, but they refused to use English work techniques</a:t>
          </a:r>
          <a:endParaRPr lang="en-US" b="1" dirty="0"/>
        </a:p>
      </dgm:t>
    </dgm:pt>
    <dgm:pt modelId="{DAACE8FE-6DD5-8F4E-9644-516184DDD686}" type="parTrans" cxnId="{C17E5CBB-9255-6B42-872A-91ACFD3B98E1}">
      <dgm:prSet/>
      <dgm:spPr/>
      <dgm:t>
        <a:bodyPr/>
        <a:lstStyle/>
        <a:p>
          <a:endParaRPr lang="en-US"/>
        </a:p>
      </dgm:t>
    </dgm:pt>
    <dgm:pt modelId="{7A501217-6A56-6E45-AE04-EBF70B98741B}" type="sibTrans" cxnId="{C17E5CBB-9255-6B42-872A-91ACFD3B98E1}">
      <dgm:prSet/>
      <dgm:spPr/>
      <dgm:t>
        <a:bodyPr/>
        <a:lstStyle/>
        <a:p>
          <a:endParaRPr lang="en-US"/>
        </a:p>
      </dgm:t>
    </dgm:pt>
    <dgm:pt modelId="{CD088CD0-32E8-1A4C-83C2-BBB209EDF754}">
      <dgm:prSet phldrT="[Text]"/>
      <dgm:spPr/>
      <dgm:t>
        <a:bodyPr/>
        <a:lstStyle/>
        <a:p>
          <a:r>
            <a:rPr lang="en-US" dirty="0" smtClean="0"/>
            <a:t>Africans</a:t>
          </a:r>
          <a:endParaRPr lang="en-US" dirty="0"/>
        </a:p>
      </dgm:t>
    </dgm:pt>
    <dgm:pt modelId="{2C80ADD0-1AEC-4E46-B0DD-0CB2824AA655}" type="parTrans" cxnId="{2CB5C0B7-53CC-D245-AD2E-BAF50A5D9EE0}">
      <dgm:prSet/>
      <dgm:spPr/>
      <dgm:t>
        <a:bodyPr/>
        <a:lstStyle/>
        <a:p>
          <a:endParaRPr lang="en-US"/>
        </a:p>
      </dgm:t>
    </dgm:pt>
    <dgm:pt modelId="{5F5242C2-1010-074E-990D-6BC9EB217907}" type="sibTrans" cxnId="{2CB5C0B7-53CC-D245-AD2E-BAF50A5D9EE0}">
      <dgm:prSet/>
      <dgm:spPr/>
      <dgm:t>
        <a:bodyPr/>
        <a:lstStyle/>
        <a:p>
          <a:endParaRPr lang="en-US"/>
        </a:p>
      </dgm:t>
    </dgm:pt>
    <dgm:pt modelId="{B6535F9E-488B-2749-918B-FD7137B63785}">
      <dgm:prSet phldrT="[Text]"/>
      <dgm:spPr/>
      <dgm:t>
        <a:bodyPr/>
        <a:lstStyle/>
        <a:p>
          <a:r>
            <a:rPr lang="en-US" b="1" dirty="0" smtClean="0"/>
            <a:t>First brought to VA in 1619 as </a:t>
          </a:r>
          <a:r>
            <a:rPr lang="en-US" b="1" u="sng" dirty="0" smtClean="0"/>
            <a:t>indentured servants</a:t>
          </a:r>
          <a:endParaRPr lang="en-US" b="1" u="sng" dirty="0"/>
        </a:p>
      </dgm:t>
    </dgm:pt>
    <dgm:pt modelId="{8FDB4301-40E9-CE4B-B688-EF918E331117}" type="parTrans" cxnId="{D17EC19B-128B-6A4D-A8DF-83BEC4D4C22E}">
      <dgm:prSet/>
      <dgm:spPr/>
      <dgm:t>
        <a:bodyPr/>
        <a:lstStyle/>
        <a:p>
          <a:endParaRPr lang="en-US"/>
        </a:p>
      </dgm:t>
    </dgm:pt>
    <dgm:pt modelId="{DB1CD2F1-7541-CE4C-AA3B-BA54409707E3}" type="sibTrans" cxnId="{D17EC19B-128B-6A4D-A8DF-83BEC4D4C22E}">
      <dgm:prSet/>
      <dgm:spPr/>
      <dgm:t>
        <a:bodyPr/>
        <a:lstStyle/>
        <a:p>
          <a:endParaRPr lang="en-US"/>
        </a:p>
      </dgm:t>
    </dgm:pt>
    <dgm:pt modelId="{84A82F47-BFAC-D947-B14F-E1BAA065CAF3}">
      <dgm:prSet phldrT="[Text]"/>
      <dgm:spPr/>
      <dgm:t>
        <a:bodyPr/>
        <a:lstStyle/>
        <a:p>
          <a:r>
            <a:rPr lang="en-US" b="1" dirty="0" smtClean="0"/>
            <a:t>Became more popular over time because they were inexpensive, and worked for life</a:t>
          </a:r>
          <a:endParaRPr lang="en-US" b="1" dirty="0"/>
        </a:p>
      </dgm:t>
    </dgm:pt>
    <dgm:pt modelId="{26B2909E-E377-2545-BB6B-1D45A56431DA}" type="parTrans" cxnId="{88279A8F-2468-C448-9E6F-F688F47369B3}">
      <dgm:prSet/>
      <dgm:spPr/>
      <dgm:t>
        <a:bodyPr/>
        <a:lstStyle/>
        <a:p>
          <a:endParaRPr lang="en-US"/>
        </a:p>
      </dgm:t>
    </dgm:pt>
    <dgm:pt modelId="{D56A18C6-242E-784C-8736-DCB61839B65B}" type="sibTrans" cxnId="{88279A8F-2468-C448-9E6F-F688F47369B3}">
      <dgm:prSet/>
      <dgm:spPr/>
      <dgm:t>
        <a:bodyPr/>
        <a:lstStyle/>
        <a:p>
          <a:endParaRPr lang="en-US"/>
        </a:p>
      </dgm:t>
    </dgm:pt>
    <dgm:pt modelId="{2C8A36FE-99EC-6240-A7B0-6780EA0BF455}">
      <dgm:prSet phldrT="[Text]"/>
      <dgm:spPr/>
      <dgm:t>
        <a:bodyPr/>
        <a:lstStyle/>
        <a:p>
          <a:r>
            <a:rPr lang="en-US" b="1" dirty="0" smtClean="0"/>
            <a:t>Used sparingly because they knew the land so it was easy for them to escape</a:t>
          </a:r>
          <a:endParaRPr lang="en-US" b="1" dirty="0"/>
        </a:p>
      </dgm:t>
    </dgm:pt>
    <dgm:pt modelId="{E21ADF2C-45B2-F846-A034-4257B0244B91}" type="parTrans" cxnId="{1F330116-CF79-5B4A-9F82-53B5108BC7DB}">
      <dgm:prSet/>
      <dgm:spPr/>
      <dgm:t>
        <a:bodyPr/>
        <a:lstStyle/>
        <a:p>
          <a:endParaRPr lang="en-US"/>
        </a:p>
      </dgm:t>
    </dgm:pt>
    <dgm:pt modelId="{D9043D8B-F55B-084D-B5CB-647BA362FDD7}" type="sibTrans" cxnId="{1F330116-CF79-5B4A-9F82-53B5108BC7DB}">
      <dgm:prSet/>
      <dgm:spPr/>
      <dgm:t>
        <a:bodyPr/>
        <a:lstStyle/>
        <a:p>
          <a:endParaRPr lang="en-US"/>
        </a:p>
      </dgm:t>
    </dgm:pt>
    <dgm:pt modelId="{52B95239-A150-A449-8B58-142F924BE197}" type="pres">
      <dgm:prSet presAssocID="{5E2F23C9-853C-4245-8CC5-9AFFF6736D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0ED6B1-9922-3442-865F-39563D3E771B}" type="pres">
      <dgm:prSet presAssocID="{AEB2172D-72C9-E844-83F8-3E5E2B6573E5}" presName="linNode" presStyleCnt="0"/>
      <dgm:spPr/>
    </dgm:pt>
    <dgm:pt modelId="{E40A765F-7004-D64D-B3DA-24D11226A538}" type="pres">
      <dgm:prSet presAssocID="{AEB2172D-72C9-E844-83F8-3E5E2B6573E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8F2BD-72BA-1F4D-9BB8-7D2CD1FB0677}" type="pres">
      <dgm:prSet presAssocID="{AEB2172D-72C9-E844-83F8-3E5E2B6573E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BD78A-8737-734D-8A7E-B783E4D8D2EC}" type="pres">
      <dgm:prSet presAssocID="{FC55C9B1-5CFA-1742-B01F-FEBB33B74B0B}" presName="sp" presStyleCnt="0"/>
      <dgm:spPr/>
    </dgm:pt>
    <dgm:pt modelId="{1BDDDFBC-0F57-4D44-9217-3D91714608FF}" type="pres">
      <dgm:prSet presAssocID="{412028CA-4ECC-B549-86C9-99E96AE7A37C}" presName="linNode" presStyleCnt="0"/>
      <dgm:spPr/>
    </dgm:pt>
    <dgm:pt modelId="{57D05BBC-CDCD-9848-A061-51F2900F3431}" type="pres">
      <dgm:prSet presAssocID="{412028CA-4ECC-B549-86C9-99E96AE7A37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0C1C0-CA35-9E4E-AAA4-4D123CFC5D65}" type="pres">
      <dgm:prSet presAssocID="{412028CA-4ECC-B549-86C9-99E96AE7A37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500F8-3099-A447-8998-11CF3A4E55C9}" type="pres">
      <dgm:prSet presAssocID="{52AAB768-B4D0-FE4F-A68C-DF1980BE34C9}" presName="sp" presStyleCnt="0"/>
      <dgm:spPr/>
    </dgm:pt>
    <dgm:pt modelId="{EDFA0DCF-7DB1-8A48-A8ED-CBD8FECD42E1}" type="pres">
      <dgm:prSet presAssocID="{CD088CD0-32E8-1A4C-83C2-BBB209EDF754}" presName="linNode" presStyleCnt="0"/>
      <dgm:spPr/>
    </dgm:pt>
    <dgm:pt modelId="{1EBF621E-F397-F14C-93E8-6EC59AEADD3D}" type="pres">
      <dgm:prSet presAssocID="{CD088CD0-32E8-1A4C-83C2-BBB209EDF75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7272-7E70-0745-9366-036EE2197719}" type="pres">
      <dgm:prSet presAssocID="{CD088CD0-32E8-1A4C-83C2-BBB209EDF75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72CC5-E12C-5549-B360-58C1588E5D1F}" type="presOf" srcId="{412028CA-4ECC-B549-86C9-99E96AE7A37C}" destId="{57D05BBC-CDCD-9848-A061-51F2900F3431}" srcOrd="0" destOrd="0" presId="urn:microsoft.com/office/officeart/2005/8/layout/vList5"/>
    <dgm:cxn modelId="{CFA64BFA-B6CB-7F4B-9671-F715212934D3}" srcId="{5E2F23C9-853C-4245-8CC5-9AFFF6736DA6}" destId="{412028CA-4ECC-B549-86C9-99E96AE7A37C}" srcOrd="1" destOrd="0" parTransId="{F8262E67-08E4-1B45-84BE-F8D7FFE5444C}" sibTransId="{52AAB768-B4D0-FE4F-A68C-DF1980BE34C9}"/>
    <dgm:cxn modelId="{55B6F869-B207-334C-A0F5-DCB956791738}" srcId="{AEB2172D-72C9-E844-83F8-3E5E2B6573E5}" destId="{0731302A-8645-F34B-87F8-5D91246C25E9}" srcOrd="1" destOrd="0" parTransId="{7FD9E28C-6713-4D4C-9595-A91EABEE09A7}" sibTransId="{D7ED6CA0-3378-F640-89AE-DF02E05237ED}"/>
    <dgm:cxn modelId="{B7EAADF0-B025-AD49-8D09-D446738D6B20}" type="presOf" srcId="{0731302A-8645-F34B-87F8-5D91246C25E9}" destId="{53A8F2BD-72BA-1F4D-9BB8-7D2CD1FB0677}" srcOrd="0" destOrd="1" presId="urn:microsoft.com/office/officeart/2005/8/layout/vList5"/>
    <dgm:cxn modelId="{6DED6D01-7031-924A-8EBE-E0455FDD4B83}" type="presOf" srcId="{5E2F23C9-853C-4245-8CC5-9AFFF6736DA6}" destId="{52B95239-A150-A449-8B58-142F924BE197}" srcOrd="0" destOrd="0" presId="urn:microsoft.com/office/officeart/2005/8/layout/vList5"/>
    <dgm:cxn modelId="{88279A8F-2468-C448-9E6F-F688F47369B3}" srcId="{CD088CD0-32E8-1A4C-83C2-BBB209EDF754}" destId="{84A82F47-BFAC-D947-B14F-E1BAA065CAF3}" srcOrd="1" destOrd="0" parTransId="{26B2909E-E377-2545-BB6B-1D45A56431DA}" sibTransId="{D56A18C6-242E-784C-8736-DCB61839B65B}"/>
    <dgm:cxn modelId="{1F330116-CF79-5B4A-9F82-53B5108BC7DB}" srcId="{412028CA-4ECC-B549-86C9-99E96AE7A37C}" destId="{2C8A36FE-99EC-6240-A7B0-6780EA0BF455}" srcOrd="1" destOrd="0" parTransId="{E21ADF2C-45B2-F846-A034-4257B0244B91}" sibTransId="{D9043D8B-F55B-084D-B5CB-647BA362FDD7}"/>
    <dgm:cxn modelId="{7463A773-5CA9-464C-9564-A94C8D4F54AA}" type="presOf" srcId="{AEB2172D-72C9-E844-83F8-3E5E2B6573E5}" destId="{E40A765F-7004-D64D-B3DA-24D11226A538}" srcOrd="0" destOrd="0" presId="urn:microsoft.com/office/officeart/2005/8/layout/vList5"/>
    <dgm:cxn modelId="{08BBEA52-E343-B640-AB36-5648E4D13174}" type="presOf" srcId="{2C8A36FE-99EC-6240-A7B0-6780EA0BF455}" destId="{CE00C1C0-CA35-9E4E-AAA4-4D123CFC5D65}" srcOrd="0" destOrd="1" presId="urn:microsoft.com/office/officeart/2005/8/layout/vList5"/>
    <dgm:cxn modelId="{234B99E2-D35F-E244-9BC1-E9CE9A658921}" type="presOf" srcId="{B6535F9E-488B-2749-918B-FD7137B63785}" destId="{EBC37272-7E70-0745-9366-036EE2197719}" srcOrd="0" destOrd="0" presId="urn:microsoft.com/office/officeart/2005/8/layout/vList5"/>
    <dgm:cxn modelId="{C17E5CBB-9255-6B42-872A-91ACFD3B98E1}" srcId="{412028CA-4ECC-B549-86C9-99E96AE7A37C}" destId="{CAF3A192-D942-DC45-8DBE-817EE10DE25A}" srcOrd="0" destOrd="0" parTransId="{DAACE8FE-6DD5-8F4E-9644-516184DDD686}" sibTransId="{7A501217-6A56-6E45-AE04-EBF70B98741B}"/>
    <dgm:cxn modelId="{C5C19D9B-EA01-9A41-8C1E-DF3232AF472E}" type="presOf" srcId="{CAF3A192-D942-DC45-8DBE-817EE10DE25A}" destId="{CE00C1C0-CA35-9E4E-AAA4-4D123CFC5D65}" srcOrd="0" destOrd="0" presId="urn:microsoft.com/office/officeart/2005/8/layout/vList5"/>
    <dgm:cxn modelId="{83507080-76DF-354A-8854-D2FD2EEB0A52}" srcId="{AEB2172D-72C9-E844-83F8-3E5E2B6573E5}" destId="{92D9AD81-6530-3F4D-8C55-2E3488D1F429}" srcOrd="0" destOrd="0" parTransId="{92B9D09A-156C-FE4F-818F-BA7952C58CB4}" sibTransId="{F9BDF47B-E372-384D-A8F4-1853BEECAE48}"/>
    <dgm:cxn modelId="{4B7C2D53-7D60-9C48-A2E0-65AB80EEB6BB}" srcId="{5E2F23C9-853C-4245-8CC5-9AFFF6736DA6}" destId="{AEB2172D-72C9-E844-83F8-3E5E2B6573E5}" srcOrd="0" destOrd="0" parTransId="{B9F2601B-75DE-1942-A453-A19538683420}" sibTransId="{FC55C9B1-5CFA-1742-B01F-FEBB33B74B0B}"/>
    <dgm:cxn modelId="{D17EC19B-128B-6A4D-A8DF-83BEC4D4C22E}" srcId="{CD088CD0-32E8-1A4C-83C2-BBB209EDF754}" destId="{B6535F9E-488B-2749-918B-FD7137B63785}" srcOrd="0" destOrd="0" parTransId="{8FDB4301-40E9-CE4B-B688-EF918E331117}" sibTransId="{DB1CD2F1-7541-CE4C-AA3B-BA54409707E3}"/>
    <dgm:cxn modelId="{2A687812-56A5-B842-825A-A1DAEEBF1BAF}" type="presOf" srcId="{CD088CD0-32E8-1A4C-83C2-BBB209EDF754}" destId="{1EBF621E-F397-F14C-93E8-6EC59AEADD3D}" srcOrd="0" destOrd="0" presId="urn:microsoft.com/office/officeart/2005/8/layout/vList5"/>
    <dgm:cxn modelId="{C6A37E32-D208-D342-B2F4-25929D98140D}" type="presOf" srcId="{84A82F47-BFAC-D947-B14F-E1BAA065CAF3}" destId="{EBC37272-7E70-0745-9366-036EE2197719}" srcOrd="0" destOrd="1" presId="urn:microsoft.com/office/officeart/2005/8/layout/vList5"/>
    <dgm:cxn modelId="{2CB5C0B7-53CC-D245-AD2E-BAF50A5D9EE0}" srcId="{5E2F23C9-853C-4245-8CC5-9AFFF6736DA6}" destId="{CD088CD0-32E8-1A4C-83C2-BBB209EDF754}" srcOrd="2" destOrd="0" parTransId="{2C80ADD0-1AEC-4E46-B0DD-0CB2824AA655}" sibTransId="{5F5242C2-1010-074E-990D-6BC9EB217907}"/>
    <dgm:cxn modelId="{C8D221E8-9926-AE4C-AC83-BA59F2097EF1}" type="presOf" srcId="{92D9AD81-6530-3F4D-8C55-2E3488D1F429}" destId="{53A8F2BD-72BA-1F4D-9BB8-7D2CD1FB0677}" srcOrd="0" destOrd="0" presId="urn:microsoft.com/office/officeart/2005/8/layout/vList5"/>
    <dgm:cxn modelId="{CFD000AF-18CF-C340-8A21-363D10CF4D46}" type="presParOf" srcId="{52B95239-A150-A449-8B58-142F924BE197}" destId="{870ED6B1-9922-3442-865F-39563D3E771B}" srcOrd="0" destOrd="0" presId="urn:microsoft.com/office/officeart/2005/8/layout/vList5"/>
    <dgm:cxn modelId="{A944C974-63EA-8F45-841F-A96ABD91D642}" type="presParOf" srcId="{870ED6B1-9922-3442-865F-39563D3E771B}" destId="{E40A765F-7004-D64D-B3DA-24D11226A538}" srcOrd="0" destOrd="0" presId="urn:microsoft.com/office/officeart/2005/8/layout/vList5"/>
    <dgm:cxn modelId="{F8A0DB72-AF58-7A49-BA63-89FFD5B8D43E}" type="presParOf" srcId="{870ED6B1-9922-3442-865F-39563D3E771B}" destId="{53A8F2BD-72BA-1F4D-9BB8-7D2CD1FB0677}" srcOrd="1" destOrd="0" presId="urn:microsoft.com/office/officeart/2005/8/layout/vList5"/>
    <dgm:cxn modelId="{A2566BB6-0570-F94F-B598-130A50EE493B}" type="presParOf" srcId="{52B95239-A150-A449-8B58-142F924BE197}" destId="{216BD78A-8737-734D-8A7E-B783E4D8D2EC}" srcOrd="1" destOrd="0" presId="urn:microsoft.com/office/officeart/2005/8/layout/vList5"/>
    <dgm:cxn modelId="{FC877653-3018-5E4F-AA04-B3B6A0217A86}" type="presParOf" srcId="{52B95239-A150-A449-8B58-142F924BE197}" destId="{1BDDDFBC-0F57-4D44-9217-3D91714608FF}" srcOrd="2" destOrd="0" presId="urn:microsoft.com/office/officeart/2005/8/layout/vList5"/>
    <dgm:cxn modelId="{1D307AA4-AED7-7E43-BE24-702346AA5145}" type="presParOf" srcId="{1BDDDFBC-0F57-4D44-9217-3D91714608FF}" destId="{57D05BBC-CDCD-9848-A061-51F2900F3431}" srcOrd="0" destOrd="0" presId="urn:microsoft.com/office/officeart/2005/8/layout/vList5"/>
    <dgm:cxn modelId="{59AB673A-FF4C-0C4D-BA49-DB1B96A7A79F}" type="presParOf" srcId="{1BDDDFBC-0F57-4D44-9217-3D91714608FF}" destId="{CE00C1C0-CA35-9E4E-AAA4-4D123CFC5D65}" srcOrd="1" destOrd="0" presId="urn:microsoft.com/office/officeart/2005/8/layout/vList5"/>
    <dgm:cxn modelId="{0DF18584-1178-B544-AB02-012BF4ED40AE}" type="presParOf" srcId="{52B95239-A150-A449-8B58-142F924BE197}" destId="{DBC500F8-3099-A447-8998-11CF3A4E55C9}" srcOrd="3" destOrd="0" presId="urn:microsoft.com/office/officeart/2005/8/layout/vList5"/>
    <dgm:cxn modelId="{86FEF5B9-2480-4242-847C-189F01185A9E}" type="presParOf" srcId="{52B95239-A150-A449-8B58-142F924BE197}" destId="{EDFA0DCF-7DB1-8A48-A8ED-CBD8FECD42E1}" srcOrd="4" destOrd="0" presId="urn:microsoft.com/office/officeart/2005/8/layout/vList5"/>
    <dgm:cxn modelId="{7E444381-B986-8448-9B67-0D1F8A56C0F9}" type="presParOf" srcId="{EDFA0DCF-7DB1-8A48-A8ED-CBD8FECD42E1}" destId="{1EBF621E-F397-F14C-93E8-6EC59AEADD3D}" srcOrd="0" destOrd="0" presId="urn:microsoft.com/office/officeart/2005/8/layout/vList5"/>
    <dgm:cxn modelId="{C98C9682-830B-A340-8914-A087EEB640B9}" type="presParOf" srcId="{EDFA0DCF-7DB1-8A48-A8ED-CBD8FECD42E1}" destId="{EBC37272-7E70-0745-9366-036EE21977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98B909-73AF-BD4D-96D7-17D9A6265BEF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DFC3EFB7-BDA1-E442-8B24-632FA8A31C6D}">
      <dgm:prSet phldrT="[Text]" custT="1"/>
      <dgm:spPr/>
      <dgm:t>
        <a:bodyPr/>
        <a:lstStyle/>
        <a:p>
          <a:r>
            <a:rPr lang="en-US" sz="2000" b="1" u="sng" dirty="0" smtClean="0"/>
            <a:t>Governor</a:t>
          </a:r>
        </a:p>
        <a:p>
          <a:r>
            <a:rPr lang="en-US" sz="2000" dirty="0" smtClean="0"/>
            <a:t>(appointed by officials of the VA Company)</a:t>
          </a:r>
          <a:endParaRPr lang="en-US" sz="2000" dirty="0"/>
        </a:p>
      </dgm:t>
    </dgm:pt>
    <dgm:pt modelId="{B7BC2CC3-A688-7D47-87F0-C3219C7E9B56}" type="parTrans" cxnId="{81785068-4C27-364C-A7C8-CEA21F978FED}">
      <dgm:prSet/>
      <dgm:spPr/>
      <dgm:t>
        <a:bodyPr/>
        <a:lstStyle/>
        <a:p>
          <a:endParaRPr lang="en-US"/>
        </a:p>
      </dgm:t>
    </dgm:pt>
    <dgm:pt modelId="{6E6887CA-E22F-CF49-91C8-6BB8A3B8115D}" type="sibTrans" cxnId="{81785068-4C27-364C-A7C8-CEA21F978FED}">
      <dgm:prSet/>
      <dgm:spPr/>
      <dgm:t>
        <a:bodyPr/>
        <a:lstStyle/>
        <a:p>
          <a:endParaRPr lang="en-US"/>
        </a:p>
      </dgm:t>
    </dgm:pt>
    <dgm:pt modelId="{F8565926-CD73-5C44-A7DA-CD4B466FF94D}">
      <dgm:prSet phldrT="[Text]"/>
      <dgm:spPr/>
      <dgm:t>
        <a:bodyPr/>
        <a:lstStyle/>
        <a:p>
          <a:r>
            <a:rPr lang="en-US" b="1" u="sng" dirty="0" smtClean="0"/>
            <a:t>Council</a:t>
          </a:r>
          <a:endParaRPr lang="en-US" b="0" u="sng" dirty="0" smtClean="0"/>
        </a:p>
        <a:p>
          <a:r>
            <a:rPr lang="en-US" b="0" dirty="0" smtClean="0"/>
            <a:t>(6 members appointed by the Governor)</a:t>
          </a:r>
          <a:endParaRPr lang="en-US" b="1" dirty="0"/>
        </a:p>
      </dgm:t>
    </dgm:pt>
    <dgm:pt modelId="{700D83D0-0852-754F-914D-1EC36C60D067}" type="parTrans" cxnId="{43810038-D399-704F-B769-AAFAA579699E}">
      <dgm:prSet/>
      <dgm:spPr/>
      <dgm:t>
        <a:bodyPr/>
        <a:lstStyle/>
        <a:p>
          <a:endParaRPr lang="en-US"/>
        </a:p>
      </dgm:t>
    </dgm:pt>
    <dgm:pt modelId="{534B8E51-C6B9-8440-9951-DF68093CF68D}" type="sibTrans" cxnId="{43810038-D399-704F-B769-AAFAA579699E}">
      <dgm:prSet/>
      <dgm:spPr/>
      <dgm:t>
        <a:bodyPr/>
        <a:lstStyle/>
        <a:p>
          <a:endParaRPr lang="en-US"/>
        </a:p>
      </dgm:t>
    </dgm:pt>
    <dgm:pt modelId="{00E6A672-8999-4F48-AF0A-65D52E95A616}">
      <dgm:prSet phldrT="[Text]"/>
      <dgm:spPr/>
      <dgm:t>
        <a:bodyPr/>
        <a:lstStyle/>
        <a:p>
          <a:r>
            <a:rPr lang="en-US" b="1" u="sng" dirty="0" smtClean="0"/>
            <a:t>Representatives</a:t>
          </a:r>
          <a:endParaRPr lang="en-US" b="0" u="sng" dirty="0" smtClean="0"/>
        </a:p>
        <a:p>
          <a:r>
            <a:rPr lang="en-US" b="0" dirty="0" smtClean="0"/>
            <a:t>(15 members representing different VA localities, voted on by the colonists)</a:t>
          </a:r>
        </a:p>
        <a:p>
          <a:r>
            <a:rPr lang="en-US" b="0" dirty="0" smtClean="0"/>
            <a:t>*ALL were white land owning males</a:t>
          </a:r>
          <a:endParaRPr lang="en-US" b="1" dirty="0"/>
        </a:p>
      </dgm:t>
    </dgm:pt>
    <dgm:pt modelId="{84F2B5A8-697B-B74F-8C1A-58D3DFD838F0}" type="parTrans" cxnId="{9C1A5E87-D8DE-DF4D-8FCF-E5C13457AD26}">
      <dgm:prSet/>
      <dgm:spPr/>
      <dgm:t>
        <a:bodyPr/>
        <a:lstStyle/>
        <a:p>
          <a:endParaRPr lang="en-US"/>
        </a:p>
      </dgm:t>
    </dgm:pt>
    <dgm:pt modelId="{131C4F0F-12E9-2F41-B33C-4E7DEBCE7F90}" type="sibTrans" cxnId="{9C1A5E87-D8DE-DF4D-8FCF-E5C13457AD26}">
      <dgm:prSet/>
      <dgm:spPr/>
      <dgm:t>
        <a:bodyPr/>
        <a:lstStyle/>
        <a:p>
          <a:endParaRPr lang="en-US"/>
        </a:p>
      </dgm:t>
    </dgm:pt>
    <dgm:pt modelId="{606345A1-5C6E-004D-B3C2-7AC8B4A414D1}" type="pres">
      <dgm:prSet presAssocID="{0198B909-73AF-BD4D-96D7-17D9A6265BEF}" presName="Name0" presStyleCnt="0">
        <dgm:presLayoutVars>
          <dgm:dir/>
          <dgm:animLvl val="lvl"/>
          <dgm:resizeHandles val="exact"/>
        </dgm:presLayoutVars>
      </dgm:prSet>
      <dgm:spPr/>
    </dgm:pt>
    <dgm:pt modelId="{C8D603A7-942C-714F-A6A9-0C4C808D2514}" type="pres">
      <dgm:prSet presAssocID="{DFC3EFB7-BDA1-E442-8B24-632FA8A31C6D}" presName="Name8" presStyleCnt="0"/>
      <dgm:spPr/>
    </dgm:pt>
    <dgm:pt modelId="{C175B755-4F91-2C47-B37D-DA5D0F7AE296}" type="pres">
      <dgm:prSet presAssocID="{DFC3EFB7-BDA1-E442-8B24-632FA8A31C6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8E48E-3CC0-3A44-9F52-D5C19831C12C}" type="pres">
      <dgm:prSet presAssocID="{DFC3EFB7-BDA1-E442-8B24-632FA8A31C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BA6EC-F13C-B14F-AC33-1223280E8C42}" type="pres">
      <dgm:prSet presAssocID="{F8565926-CD73-5C44-A7DA-CD4B466FF94D}" presName="Name8" presStyleCnt="0"/>
      <dgm:spPr/>
    </dgm:pt>
    <dgm:pt modelId="{E12974C4-CA74-6045-B061-55AB204843E2}" type="pres">
      <dgm:prSet presAssocID="{F8565926-CD73-5C44-A7DA-CD4B466FF94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1CABB-E87C-9843-AB9E-44C6AD9CAD94}" type="pres">
      <dgm:prSet presAssocID="{F8565926-CD73-5C44-A7DA-CD4B466FF9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94F51-4A79-FF45-908B-733DFC3158D5}" type="pres">
      <dgm:prSet presAssocID="{00E6A672-8999-4F48-AF0A-65D52E95A616}" presName="Name8" presStyleCnt="0"/>
      <dgm:spPr/>
    </dgm:pt>
    <dgm:pt modelId="{CDEF1A67-CE1A-8A4D-8254-3401B498FBCC}" type="pres">
      <dgm:prSet presAssocID="{00E6A672-8999-4F48-AF0A-65D52E95A61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41F98-5C7D-8E44-A1D0-9DC957C53100}" type="pres">
      <dgm:prSet presAssocID="{00E6A672-8999-4F48-AF0A-65D52E95A6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785068-4C27-364C-A7C8-CEA21F978FED}" srcId="{0198B909-73AF-BD4D-96D7-17D9A6265BEF}" destId="{DFC3EFB7-BDA1-E442-8B24-632FA8A31C6D}" srcOrd="0" destOrd="0" parTransId="{B7BC2CC3-A688-7D47-87F0-C3219C7E9B56}" sibTransId="{6E6887CA-E22F-CF49-91C8-6BB8A3B8115D}"/>
    <dgm:cxn modelId="{03B8DA22-B353-C247-903E-27198F1AB178}" type="presOf" srcId="{00E6A672-8999-4F48-AF0A-65D52E95A616}" destId="{CDEF1A67-CE1A-8A4D-8254-3401B498FBCC}" srcOrd="0" destOrd="0" presId="urn:microsoft.com/office/officeart/2005/8/layout/pyramid1"/>
    <dgm:cxn modelId="{9C1A5E87-D8DE-DF4D-8FCF-E5C13457AD26}" srcId="{0198B909-73AF-BD4D-96D7-17D9A6265BEF}" destId="{00E6A672-8999-4F48-AF0A-65D52E95A616}" srcOrd="2" destOrd="0" parTransId="{84F2B5A8-697B-B74F-8C1A-58D3DFD838F0}" sibTransId="{131C4F0F-12E9-2F41-B33C-4E7DEBCE7F90}"/>
    <dgm:cxn modelId="{43810038-D399-704F-B769-AAFAA579699E}" srcId="{0198B909-73AF-BD4D-96D7-17D9A6265BEF}" destId="{F8565926-CD73-5C44-A7DA-CD4B466FF94D}" srcOrd="1" destOrd="0" parTransId="{700D83D0-0852-754F-914D-1EC36C60D067}" sibTransId="{534B8E51-C6B9-8440-9951-DF68093CF68D}"/>
    <dgm:cxn modelId="{E0A1AA66-0CB7-E34F-B04F-0157FEA4398B}" type="presOf" srcId="{F8565926-CD73-5C44-A7DA-CD4B466FF94D}" destId="{E12974C4-CA74-6045-B061-55AB204843E2}" srcOrd="0" destOrd="0" presId="urn:microsoft.com/office/officeart/2005/8/layout/pyramid1"/>
    <dgm:cxn modelId="{BD37980B-E581-5440-BC7F-23D88B9D5D2A}" type="presOf" srcId="{DFC3EFB7-BDA1-E442-8B24-632FA8A31C6D}" destId="{C175B755-4F91-2C47-B37D-DA5D0F7AE296}" srcOrd="0" destOrd="0" presId="urn:microsoft.com/office/officeart/2005/8/layout/pyramid1"/>
    <dgm:cxn modelId="{BD06AC8E-8AF7-CF49-9034-2F06CDDBF7DA}" type="presOf" srcId="{F8565926-CD73-5C44-A7DA-CD4B466FF94D}" destId="{8F71CABB-E87C-9843-AB9E-44C6AD9CAD94}" srcOrd="1" destOrd="0" presId="urn:microsoft.com/office/officeart/2005/8/layout/pyramid1"/>
    <dgm:cxn modelId="{8B423DCD-8D6E-924D-9522-2F9981FE1FA8}" type="presOf" srcId="{0198B909-73AF-BD4D-96D7-17D9A6265BEF}" destId="{606345A1-5C6E-004D-B3C2-7AC8B4A414D1}" srcOrd="0" destOrd="0" presId="urn:microsoft.com/office/officeart/2005/8/layout/pyramid1"/>
    <dgm:cxn modelId="{F562DD1B-A5FD-3046-B3BC-0BD06D214C7D}" type="presOf" srcId="{DFC3EFB7-BDA1-E442-8B24-632FA8A31C6D}" destId="{B3A8E48E-3CC0-3A44-9F52-D5C19831C12C}" srcOrd="1" destOrd="0" presId="urn:microsoft.com/office/officeart/2005/8/layout/pyramid1"/>
    <dgm:cxn modelId="{F4E1689F-6BCA-FD47-A0AA-A7025476B26C}" type="presOf" srcId="{00E6A672-8999-4F48-AF0A-65D52E95A616}" destId="{09D41F98-5C7D-8E44-A1D0-9DC957C53100}" srcOrd="1" destOrd="0" presId="urn:microsoft.com/office/officeart/2005/8/layout/pyramid1"/>
    <dgm:cxn modelId="{E04E05C6-145C-DB43-9FAE-519722E0B0B8}" type="presParOf" srcId="{606345A1-5C6E-004D-B3C2-7AC8B4A414D1}" destId="{C8D603A7-942C-714F-A6A9-0C4C808D2514}" srcOrd="0" destOrd="0" presId="urn:microsoft.com/office/officeart/2005/8/layout/pyramid1"/>
    <dgm:cxn modelId="{E4D6BD64-01BB-9847-88B2-DB70ECE950AD}" type="presParOf" srcId="{C8D603A7-942C-714F-A6A9-0C4C808D2514}" destId="{C175B755-4F91-2C47-B37D-DA5D0F7AE296}" srcOrd="0" destOrd="0" presId="urn:microsoft.com/office/officeart/2005/8/layout/pyramid1"/>
    <dgm:cxn modelId="{FB779CCE-502E-9845-8A00-E355E1B90790}" type="presParOf" srcId="{C8D603A7-942C-714F-A6A9-0C4C808D2514}" destId="{B3A8E48E-3CC0-3A44-9F52-D5C19831C12C}" srcOrd="1" destOrd="0" presId="urn:microsoft.com/office/officeart/2005/8/layout/pyramid1"/>
    <dgm:cxn modelId="{F2239D83-0609-C449-9EF7-674A8F88013A}" type="presParOf" srcId="{606345A1-5C6E-004D-B3C2-7AC8B4A414D1}" destId="{E98BA6EC-F13C-B14F-AC33-1223280E8C42}" srcOrd="1" destOrd="0" presId="urn:microsoft.com/office/officeart/2005/8/layout/pyramid1"/>
    <dgm:cxn modelId="{802F0330-58A1-2843-A37F-C2F3C1FC2762}" type="presParOf" srcId="{E98BA6EC-F13C-B14F-AC33-1223280E8C42}" destId="{E12974C4-CA74-6045-B061-55AB204843E2}" srcOrd="0" destOrd="0" presId="urn:microsoft.com/office/officeart/2005/8/layout/pyramid1"/>
    <dgm:cxn modelId="{55B9193A-89A0-D94F-AA58-3E5424F0AAE0}" type="presParOf" srcId="{E98BA6EC-F13C-B14F-AC33-1223280E8C42}" destId="{8F71CABB-E87C-9843-AB9E-44C6AD9CAD94}" srcOrd="1" destOrd="0" presId="urn:microsoft.com/office/officeart/2005/8/layout/pyramid1"/>
    <dgm:cxn modelId="{091F8F1C-154F-7C4F-85A6-7AA75B5EC4A8}" type="presParOf" srcId="{606345A1-5C6E-004D-B3C2-7AC8B4A414D1}" destId="{C6C94F51-4A79-FF45-908B-733DFC3158D5}" srcOrd="2" destOrd="0" presId="urn:microsoft.com/office/officeart/2005/8/layout/pyramid1"/>
    <dgm:cxn modelId="{8A412F25-CE71-FA4C-B056-87A849FF791C}" type="presParOf" srcId="{C6C94F51-4A79-FF45-908B-733DFC3158D5}" destId="{CDEF1A67-CE1A-8A4D-8254-3401B498FBCC}" srcOrd="0" destOrd="0" presId="urn:microsoft.com/office/officeart/2005/8/layout/pyramid1"/>
    <dgm:cxn modelId="{E3C74B84-0AAE-AD46-9647-2BD36072C24D}" type="presParOf" srcId="{C6C94F51-4A79-FF45-908B-733DFC3158D5}" destId="{09D41F98-5C7D-8E44-A1D0-9DC957C5310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A8F2BD-72BA-1F4D-9BB8-7D2CD1FB0677}">
      <dsp:nvSpPr>
        <dsp:cNvPr id="0" name=""/>
        <dsp:cNvSpPr/>
      </dsp:nvSpPr>
      <dsp:spPr>
        <a:xfrm rot="5400000">
          <a:off x="4910256" y="-1895281"/>
          <a:ext cx="1060846" cy="5120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Members of the English lower class who came to work in the New World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Colonist paid for trip to New World &amp; provided shelter/food; in turn servants work for colonist (4-7 years)  </a:t>
          </a:r>
          <a:endParaRPr lang="en-US" sz="1400" b="1" kern="1200" dirty="0"/>
        </a:p>
      </dsp:txBody>
      <dsp:txXfrm rot="5400000">
        <a:off x="4910256" y="-1895281"/>
        <a:ext cx="1060846" cy="5120640"/>
      </dsp:txXfrm>
    </dsp:sp>
    <dsp:sp modelId="{E40A765F-7004-D64D-B3DA-24D11226A538}">
      <dsp:nvSpPr>
        <dsp:cNvPr id="0" name=""/>
        <dsp:cNvSpPr/>
      </dsp:nvSpPr>
      <dsp:spPr>
        <a:xfrm>
          <a:off x="0" y="2009"/>
          <a:ext cx="2880360" cy="132605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Indentured Servants</a:t>
          </a:r>
          <a:endParaRPr lang="en-US" sz="3800" kern="1200" dirty="0"/>
        </a:p>
      </dsp:txBody>
      <dsp:txXfrm>
        <a:off x="0" y="2009"/>
        <a:ext cx="2880360" cy="1326058"/>
      </dsp:txXfrm>
    </dsp:sp>
    <dsp:sp modelId="{CE00C1C0-CA35-9E4E-AAA4-4D123CFC5D65}">
      <dsp:nvSpPr>
        <dsp:cNvPr id="0" name=""/>
        <dsp:cNvSpPr/>
      </dsp:nvSpPr>
      <dsp:spPr>
        <a:xfrm rot="5400000">
          <a:off x="4910256" y="-502920"/>
          <a:ext cx="1060846" cy="5120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Colonists tried to employ them, but they refused to use English work techniques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Used sparingly because they knew the land so it was easy for them to escape</a:t>
          </a:r>
          <a:endParaRPr lang="en-US" sz="1400" b="1" kern="1200" dirty="0"/>
        </a:p>
      </dsp:txBody>
      <dsp:txXfrm rot="5400000">
        <a:off x="4910256" y="-502920"/>
        <a:ext cx="1060846" cy="5120640"/>
      </dsp:txXfrm>
    </dsp:sp>
    <dsp:sp modelId="{57D05BBC-CDCD-9848-A061-51F2900F3431}">
      <dsp:nvSpPr>
        <dsp:cNvPr id="0" name=""/>
        <dsp:cNvSpPr/>
      </dsp:nvSpPr>
      <dsp:spPr>
        <a:xfrm>
          <a:off x="0" y="1394370"/>
          <a:ext cx="2880360" cy="132605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Native Americans</a:t>
          </a:r>
          <a:endParaRPr lang="en-US" sz="3800" kern="1200" dirty="0"/>
        </a:p>
      </dsp:txBody>
      <dsp:txXfrm>
        <a:off x="0" y="1394370"/>
        <a:ext cx="2880360" cy="1326058"/>
      </dsp:txXfrm>
    </dsp:sp>
    <dsp:sp modelId="{EBC37272-7E70-0745-9366-036EE2197719}">
      <dsp:nvSpPr>
        <dsp:cNvPr id="0" name=""/>
        <dsp:cNvSpPr/>
      </dsp:nvSpPr>
      <dsp:spPr>
        <a:xfrm rot="5400000">
          <a:off x="4910256" y="889441"/>
          <a:ext cx="1060846" cy="5120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First brought to VA in 1619 as </a:t>
          </a:r>
          <a:r>
            <a:rPr lang="en-US" sz="1400" b="1" u="sng" kern="1200" dirty="0" smtClean="0"/>
            <a:t>indentured servants</a:t>
          </a:r>
          <a:endParaRPr lang="en-US" sz="14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Became more popular over time because they were inexpensive, and worked for life</a:t>
          </a:r>
          <a:endParaRPr lang="en-US" sz="1400" b="1" kern="1200" dirty="0"/>
        </a:p>
      </dsp:txBody>
      <dsp:txXfrm rot="5400000">
        <a:off x="4910256" y="889441"/>
        <a:ext cx="1060846" cy="5120640"/>
      </dsp:txXfrm>
    </dsp:sp>
    <dsp:sp modelId="{1EBF621E-F397-F14C-93E8-6EC59AEADD3D}">
      <dsp:nvSpPr>
        <dsp:cNvPr id="0" name=""/>
        <dsp:cNvSpPr/>
      </dsp:nvSpPr>
      <dsp:spPr>
        <a:xfrm>
          <a:off x="0" y="2786732"/>
          <a:ext cx="2880360" cy="132605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Africans</a:t>
          </a:r>
          <a:endParaRPr lang="en-US" sz="3800" kern="1200" dirty="0"/>
        </a:p>
      </dsp:txBody>
      <dsp:txXfrm>
        <a:off x="0" y="2786732"/>
        <a:ext cx="2880360" cy="13260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75B755-4F91-2C47-B37D-DA5D0F7AE296}">
      <dsp:nvSpPr>
        <dsp:cNvPr id="0" name=""/>
        <dsp:cNvSpPr/>
      </dsp:nvSpPr>
      <dsp:spPr>
        <a:xfrm>
          <a:off x="2667000" y="0"/>
          <a:ext cx="2667000" cy="1371600"/>
        </a:xfrm>
        <a:prstGeom prst="trapezoid">
          <a:avLst>
            <a:gd name="adj" fmla="val 9722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Governor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(appointed by officials of the VA Company)</a:t>
          </a:r>
          <a:endParaRPr lang="en-US" sz="2000" kern="1200" dirty="0"/>
        </a:p>
      </dsp:txBody>
      <dsp:txXfrm>
        <a:off x="2667000" y="0"/>
        <a:ext cx="2667000" cy="1371600"/>
      </dsp:txXfrm>
    </dsp:sp>
    <dsp:sp modelId="{E12974C4-CA74-6045-B061-55AB204843E2}">
      <dsp:nvSpPr>
        <dsp:cNvPr id="0" name=""/>
        <dsp:cNvSpPr/>
      </dsp:nvSpPr>
      <dsp:spPr>
        <a:xfrm>
          <a:off x="1333500" y="1371600"/>
          <a:ext cx="5334000" cy="1371600"/>
        </a:xfrm>
        <a:prstGeom prst="trapezoid">
          <a:avLst>
            <a:gd name="adj" fmla="val 9722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Council</a:t>
          </a:r>
          <a:endParaRPr lang="en-US" sz="2000" b="0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(6 members appointed by the Governor)</a:t>
          </a:r>
          <a:endParaRPr lang="en-US" sz="2000" b="1" kern="1200" dirty="0"/>
        </a:p>
      </dsp:txBody>
      <dsp:txXfrm>
        <a:off x="2266949" y="1371600"/>
        <a:ext cx="3467100" cy="1371600"/>
      </dsp:txXfrm>
    </dsp:sp>
    <dsp:sp modelId="{CDEF1A67-CE1A-8A4D-8254-3401B498FBCC}">
      <dsp:nvSpPr>
        <dsp:cNvPr id="0" name=""/>
        <dsp:cNvSpPr/>
      </dsp:nvSpPr>
      <dsp:spPr>
        <a:xfrm>
          <a:off x="0" y="2743200"/>
          <a:ext cx="8001000" cy="1371600"/>
        </a:xfrm>
        <a:prstGeom prst="trapezoid">
          <a:avLst>
            <a:gd name="adj" fmla="val 9722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Representatives</a:t>
          </a:r>
          <a:endParaRPr lang="en-US" sz="2000" b="0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(15 members representing different VA localities, voted on by the colonists)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*ALL were white land owning males</a:t>
          </a:r>
          <a:endParaRPr lang="en-US" sz="2000" b="1" kern="1200" dirty="0"/>
        </a:p>
      </dsp:txBody>
      <dsp:txXfrm>
        <a:off x="1400174" y="2743200"/>
        <a:ext cx="5200650" cy="137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69936-3A2A-6E4A-9262-32992BBD42FD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D9DBD-FF09-AE4D-9EFA-AC814D20B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Colonists name their settlement Jamestown in honor of their </a:t>
            </a:r>
            <a:r>
              <a:rPr lang="en-US" dirty="0" smtClean="0"/>
              <a:t>king   ----Emphasize</a:t>
            </a:r>
            <a:r>
              <a:rPr lang="en-US" baseline="0" dirty="0" smtClean="0"/>
              <a:t> the Royal Charter – the king has control over them under this item.  </a:t>
            </a:r>
            <a:endParaRPr lang="en-US" dirty="0" smtClean="0"/>
          </a:p>
          <a:p>
            <a:r>
              <a:rPr lang="en-US" baseline="0" dirty="0" smtClean="0"/>
              <a:t> - Ask as  a question in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3110-DB61-034E-B152-E763B6FA6E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1609:  600 new colonists arrive from England.</a:t>
            </a:r>
            <a:r>
              <a:rPr lang="en-US" baseline="0" dirty="0" smtClean="0"/>
              <a:t>  </a:t>
            </a:r>
            <a:r>
              <a:rPr lang="en-US" dirty="0" smtClean="0"/>
              <a:t>Powhatan become upset begin to retaliate---Killed colonists’ livestock----Burned colonists’ farms</a:t>
            </a:r>
          </a:p>
          <a:p>
            <a:r>
              <a:rPr lang="en-US" dirty="0" smtClean="0"/>
              <a:t>By winter, Jamestown reached the point of famine,</a:t>
            </a:r>
            <a:r>
              <a:rPr lang="en-US" baseline="0" dirty="0" smtClean="0"/>
              <a:t> </a:t>
            </a:r>
            <a:r>
              <a:rPr lang="en-US" dirty="0" smtClean="0"/>
              <a:t>Only 60 survived the winter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9DBD-FF09-AE4D-9EFA-AC814D20B3A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Tobacco</a:t>
            </a:r>
            <a:r>
              <a:rPr lang="en-US" baseline="0" dirty="0" smtClean="0"/>
              <a:t> as saving the economy – tie to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company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9DBD-FF09-AE4D-9EFA-AC814D20B3A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Moved</a:t>
            </a:r>
            <a:r>
              <a:rPr lang="en-US" baseline="0" dirty="0" smtClean="0"/>
              <a:t> to Williamsburg in 1698</a:t>
            </a:r>
          </a:p>
          <a:p>
            <a:r>
              <a:rPr lang="en-US" baseline="0" dirty="0" smtClean="0"/>
              <a:t>One day each year, the Virginia General Assembly assemble at the Capitol Building in Williamsburg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3110-DB61-034E-B152-E763B6FA6E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3110-DB61-034E-B152-E763B6FA6E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Frontier Settlers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9DBD-FF09-AE4D-9EFA-AC814D20B3A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89BCF2F-8ABD-E54E-9151-63CDC5D65F94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FE0B539F-9D91-C845-A293-E9823714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q1QF8G47o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Why did the English come to Jamestown?</a:t>
            </a:r>
          </a:p>
          <a:p>
            <a:r>
              <a:rPr lang="en-US" dirty="0" smtClean="0"/>
              <a:t>Economic </a:t>
            </a:r>
            <a:r>
              <a:rPr lang="en-US" dirty="0" smtClean="0"/>
              <a:t>opportunity</a:t>
            </a:r>
          </a:p>
          <a:p>
            <a:r>
              <a:rPr lang="en-US" b="1" i="1" dirty="0" smtClean="0"/>
              <a:t>Who sponsored the  colonists to come to the New World?</a:t>
            </a:r>
          </a:p>
          <a:p>
            <a:r>
              <a:rPr lang="en-US" dirty="0" smtClean="0"/>
              <a:t>The Virginia London Company – received a royal charter from the king</a:t>
            </a:r>
            <a:endParaRPr lang="en-US" dirty="0" smtClean="0"/>
          </a:p>
          <a:p>
            <a:r>
              <a:rPr lang="en-US" b="1" i="1" dirty="0" smtClean="0"/>
              <a:t>When was Jamestown settled?</a:t>
            </a:r>
          </a:p>
          <a:p>
            <a:r>
              <a:rPr lang="en-US" dirty="0" smtClean="0"/>
              <a:t>1607 – English reach Virginia and establish the Jamestown settlement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Members of the House of Burgesses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500" y="19050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Assembly of Virginia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The VA House of Burgesses still exists today</a:t>
            </a:r>
          </a:p>
          <a:p>
            <a:r>
              <a:rPr lang="en-US" sz="2400" dirty="0" smtClean="0"/>
              <a:t>It is called the General Assembly of Virginia</a:t>
            </a:r>
          </a:p>
        </p:txBody>
      </p:sp>
      <p:pic>
        <p:nvPicPr>
          <p:cNvPr id="8" name="Content Placeholder 7" descr="capfront2det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2930" b="-1293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376334" y="6126163"/>
            <a:ext cx="289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restored Capitol Building</a:t>
            </a:r>
          </a:p>
          <a:p>
            <a:r>
              <a:rPr lang="en-US" dirty="0" smtClean="0"/>
              <a:t> in Williamsburg, 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Clashes with the Powhatan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Tension from the “starving time” still exists</a:t>
            </a:r>
          </a:p>
          <a:p>
            <a:r>
              <a:rPr lang="en-US" dirty="0" smtClean="0"/>
              <a:t>1622:  Powhatan revolt and kill more than 340 colonists</a:t>
            </a:r>
          </a:p>
          <a:p>
            <a:r>
              <a:rPr lang="en-US" dirty="0" smtClean="0"/>
              <a:t>Result:</a:t>
            </a:r>
          </a:p>
          <a:p>
            <a:pPr lvl="1"/>
            <a:r>
              <a:rPr lang="en-US" dirty="0" smtClean="0"/>
              <a:t>VA Company nearly bankrupt</a:t>
            </a:r>
          </a:p>
          <a:p>
            <a:pPr lvl="1"/>
            <a:r>
              <a:rPr lang="en-US" dirty="0" smtClean="0"/>
              <a:t>Jamestown becomes a royal colony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 in the 1670’s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the Indentured Servants?</a:t>
            </a:r>
          </a:p>
          <a:p>
            <a:pPr lvl="1"/>
            <a:r>
              <a:rPr lang="en-US" dirty="0" smtClean="0"/>
              <a:t>They are now free but they are poor and have no land</a:t>
            </a:r>
          </a:p>
          <a:p>
            <a:pPr lvl="1"/>
            <a:r>
              <a:rPr lang="en-US" dirty="0" smtClean="0"/>
              <a:t>They work as small farmers or artisans</a:t>
            </a:r>
          </a:p>
          <a:p>
            <a:pPr lvl="1"/>
            <a:r>
              <a:rPr lang="en-US" dirty="0" smtClean="0"/>
              <a:t>Live on the outskirts of the colony, known as the </a:t>
            </a:r>
            <a:r>
              <a:rPr lang="en-US" dirty="0" smtClean="0"/>
              <a:t>Shenandoah </a:t>
            </a:r>
            <a:r>
              <a:rPr lang="en-US" dirty="0" smtClean="0"/>
              <a:t>Valley</a:t>
            </a:r>
          </a:p>
          <a:p>
            <a:pPr lvl="2"/>
            <a:r>
              <a:rPr lang="en-US" dirty="0" smtClean="0"/>
              <a:t>Run into violent clashes with the Native Americans</a:t>
            </a:r>
          </a:p>
          <a:p>
            <a:r>
              <a:rPr lang="en-US" dirty="0" smtClean="0"/>
              <a:t>What do the frontier settlers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Bacon’s Rebellion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English noble in Jamestown</a:t>
            </a:r>
          </a:p>
          <a:p>
            <a:r>
              <a:rPr lang="en-US" dirty="0" smtClean="0"/>
              <a:t>HATED Native Americans</a:t>
            </a:r>
          </a:p>
          <a:p>
            <a:r>
              <a:rPr lang="en-US" dirty="0" smtClean="0"/>
              <a:t>Created an army to fight the Native Americans</a:t>
            </a:r>
          </a:p>
          <a:p>
            <a:r>
              <a:rPr lang="en-US" dirty="0" smtClean="0"/>
              <a:t>Led a violent march on Jamestown, forcing the government to flee</a:t>
            </a:r>
          </a:p>
          <a:p>
            <a:r>
              <a:rPr lang="en-US" dirty="0" smtClean="0"/>
              <a:t>Brought the frustrations of the poor people to the front of the political scene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nathaniel-bac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0341" r="-103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People of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What type of English people came to the </a:t>
            </a:r>
            <a:r>
              <a:rPr lang="en-US" sz="2400" b="1" i="1" smtClean="0"/>
              <a:t>New World?</a:t>
            </a:r>
            <a:endParaRPr lang="en-US" sz="2400" b="1" dirty="0" smtClean="0"/>
          </a:p>
          <a:p>
            <a:r>
              <a:rPr lang="en-US" sz="2400" dirty="0" smtClean="0"/>
              <a:t>English nobility</a:t>
            </a:r>
          </a:p>
          <a:p>
            <a:r>
              <a:rPr lang="en-US" sz="2400" b="1" i="1" dirty="0" smtClean="0"/>
              <a:t>What </a:t>
            </a:r>
            <a:r>
              <a:rPr lang="en-US" sz="2400" b="1" i="1" dirty="0" smtClean="0"/>
              <a:t>are these early settlers called</a:t>
            </a:r>
            <a:r>
              <a:rPr lang="en-US" sz="2400" b="1" i="1" dirty="0" smtClean="0"/>
              <a:t>?</a:t>
            </a:r>
            <a:endParaRPr lang="en-US" sz="2400" i="1" dirty="0" smtClean="0"/>
          </a:p>
          <a:p>
            <a:r>
              <a:rPr lang="en-US" sz="2400" dirty="0" smtClean="0"/>
              <a:t>The Cavaliers</a:t>
            </a:r>
            <a:endParaRPr lang="en-US" sz="2400" dirty="0"/>
          </a:p>
        </p:txBody>
      </p:sp>
      <p:pic>
        <p:nvPicPr>
          <p:cNvPr id="5" name="Content Placeholder 4" descr="UVa_Sabres_Logo_Dark_Mosaic_30_tiles_wide-ph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2933" b="-229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Failure at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Disease</a:t>
            </a:r>
          </a:p>
          <a:p>
            <a:r>
              <a:rPr lang="en-US" sz="2400" dirty="0" smtClean="0"/>
              <a:t>Hunger</a:t>
            </a:r>
          </a:p>
          <a:p>
            <a:r>
              <a:rPr lang="en-US" sz="2400" dirty="0" smtClean="0"/>
              <a:t>Poor work ethic</a:t>
            </a:r>
          </a:p>
          <a:p>
            <a:r>
              <a:rPr lang="en-US" sz="2400" dirty="0" smtClean="0"/>
              <a:t>Weather</a:t>
            </a:r>
          </a:p>
          <a:p>
            <a:r>
              <a:rPr lang="en-US" sz="2400" dirty="0" smtClean="0"/>
              <a:t>Clashes with the Powhatan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chief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8825" r="-1882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377125" y="6334268"/>
            <a:ext cx="270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Painting of Chief Powhatan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“Starving </a:t>
            </a:r>
            <a:r>
              <a:rPr lang="en-US" dirty="0" smtClean="0"/>
              <a:t>Time”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smtClean="0"/>
              <a:t>Who was the leader of Jamestown?</a:t>
            </a:r>
            <a:endParaRPr lang="en-US" dirty="0" smtClean="0"/>
          </a:p>
          <a:p>
            <a:r>
              <a:rPr lang="en-US" dirty="0" smtClean="0"/>
              <a:t>John Smith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 smtClean="0"/>
              <a:t>makes </a:t>
            </a:r>
            <a:r>
              <a:rPr lang="en-US" dirty="0" smtClean="0"/>
              <a:t>“peace” with the Powhatan. </a:t>
            </a:r>
          </a:p>
          <a:p>
            <a:r>
              <a:rPr lang="en-US" dirty="0" smtClean="0"/>
              <a:t>More colonists come and the Powhatan begin to retaliate against the colonists</a:t>
            </a:r>
          </a:p>
          <a:p>
            <a:r>
              <a:rPr lang="en-US" dirty="0" smtClean="0"/>
              <a:t>By winter, Jamestown reached a point of famine</a:t>
            </a:r>
            <a:endParaRPr lang="en-US" dirty="0"/>
          </a:p>
        </p:txBody>
      </p:sp>
      <p:pic>
        <p:nvPicPr>
          <p:cNvPr id="5" name="Content Placeholder 4" descr="captain-john-smith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8613" r="-861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Pocahontas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Pocahontas (1995) Trailer - YouTube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Jamestown’s Economy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Why did the English come to Jamestown?</a:t>
            </a:r>
          </a:p>
          <a:p>
            <a:r>
              <a:rPr lang="en-US" dirty="0" smtClean="0"/>
              <a:t>Economic opportunity/Business venture</a:t>
            </a:r>
          </a:p>
          <a:p>
            <a:r>
              <a:rPr lang="en-US" b="1" i="1" dirty="0" smtClean="0"/>
              <a:t>Who sponsored the colonists to come to the New World?</a:t>
            </a:r>
          </a:p>
          <a:p>
            <a:r>
              <a:rPr lang="en-US" dirty="0" smtClean="0"/>
              <a:t>The Virginia Company</a:t>
            </a:r>
          </a:p>
          <a:p>
            <a:r>
              <a:rPr lang="en-US" b="1" i="1" dirty="0" smtClean="0"/>
              <a:t>Are they happy with the way Jamestown is running? Why/why not?</a:t>
            </a:r>
          </a:p>
          <a:p>
            <a:r>
              <a:rPr lang="en-US" dirty="0" smtClean="0"/>
              <a:t>No, they want to make a profit off of Jamestown, and right now it is not making any money.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Jamestown’s Savior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/>
              <a:t>What saves Jamestown from bankruptcy/failure?</a:t>
            </a:r>
          </a:p>
          <a:p>
            <a:r>
              <a:rPr lang="en-US" sz="2800" dirty="0" smtClean="0"/>
              <a:t>Tobacco!</a:t>
            </a:r>
          </a:p>
          <a:p>
            <a:r>
              <a:rPr lang="en-US" sz="2800" dirty="0" smtClean="0"/>
              <a:t>Tobacco is a labor-intensive crop</a:t>
            </a:r>
          </a:p>
          <a:p>
            <a:r>
              <a:rPr lang="en-US" sz="2800" dirty="0" smtClean="0"/>
              <a:t>Creates a need for field laborers </a:t>
            </a:r>
            <a:endParaRPr lang="en-US" sz="2800" dirty="0"/>
          </a:p>
        </p:txBody>
      </p:sp>
      <p:pic>
        <p:nvPicPr>
          <p:cNvPr id="5" name="Content Placeholder 4" descr="The_Granger_Collection_0008326_preview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102" r="-111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Laborers of Jamestown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500" y="19050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71500" y="1905000"/>
            <a:ext cx="2933700" cy="134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" y="3251200"/>
            <a:ext cx="2730500" cy="14562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8667" y="4707467"/>
            <a:ext cx="2963333" cy="1312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Jamestown’s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What is the name of Jamestown’s government?</a:t>
            </a:r>
          </a:p>
          <a:p>
            <a:r>
              <a:rPr lang="en-US" dirty="0" smtClean="0"/>
              <a:t>Virginia House of Burgesses</a:t>
            </a:r>
          </a:p>
          <a:p>
            <a:r>
              <a:rPr lang="en-US" b="1" i="1" dirty="0" smtClean="0"/>
              <a:t>What is a Burgess?</a:t>
            </a:r>
          </a:p>
          <a:p>
            <a:r>
              <a:rPr lang="en-US" dirty="0" smtClean="0"/>
              <a:t>A representative</a:t>
            </a:r>
          </a:p>
          <a:p>
            <a:r>
              <a:rPr lang="en-US" b="1" i="1" dirty="0" smtClean="0"/>
              <a:t>What is the purpose of the Virginia House of Burgesses?</a:t>
            </a:r>
            <a:endParaRPr lang="en-US" b="1" dirty="0" smtClean="0"/>
          </a:p>
          <a:p>
            <a:r>
              <a:rPr lang="en-US" dirty="0" smtClean="0"/>
              <a:t>To make laws</a:t>
            </a:r>
          </a:p>
          <a:p>
            <a:r>
              <a:rPr lang="en-US" dirty="0" smtClean="0"/>
              <a:t>**The House of Burgesses is the first elected assembly in the New World**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800</TotalTime>
  <Words>694</Words>
  <Application>Microsoft Office PowerPoint</Application>
  <PresentationFormat>On-screen Show (4:3)</PresentationFormat>
  <Paragraphs>105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Travelogue</vt:lpstr>
      <vt:lpstr>Jamestown</vt:lpstr>
      <vt:lpstr>The People of Jamestown</vt:lpstr>
      <vt:lpstr>Near Failure at Jamestown</vt:lpstr>
      <vt:lpstr>“Starving Time”</vt:lpstr>
      <vt:lpstr>Pocahontas</vt:lpstr>
      <vt:lpstr>Jamestown’s Economy</vt:lpstr>
      <vt:lpstr>Jamestown’s Savior</vt:lpstr>
      <vt:lpstr>Laborers of Jamestown</vt:lpstr>
      <vt:lpstr>Jamestown’s Government</vt:lpstr>
      <vt:lpstr>Members of the House of Burgesses </vt:lpstr>
      <vt:lpstr>General Assembly of Virginia</vt:lpstr>
      <vt:lpstr>Clashes with the Powhatan</vt:lpstr>
      <vt:lpstr>Jamestown in the 1670’s</vt:lpstr>
      <vt:lpstr>Bacon’s Rebellion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Jamestown</dc:title>
  <dc:creator>Emily Geary</dc:creator>
  <cp:lastModifiedBy>Department of Technology</cp:lastModifiedBy>
  <cp:revision>16</cp:revision>
  <dcterms:created xsi:type="dcterms:W3CDTF">2011-09-13T15:29:02Z</dcterms:created>
  <dcterms:modified xsi:type="dcterms:W3CDTF">2011-09-14T16:42:15Z</dcterms:modified>
</cp:coreProperties>
</file>