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s/slide99.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s/slide89.xml" ContentType="application/vnd.openxmlformats-officedocument.presentationml.slide+xml"/>
  <Override PartName="/ppt/slides/slide98.xml" ContentType="application/vnd.openxmlformats-officedocument.presentationml.slide+xml"/>
  <Override PartName="/ppt/slides/slide108.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slideLayouts/slideLayout15.xml" ContentType="application/vnd.openxmlformats-officedocument.presentationml.slideLayout+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s/slide79.xml" ContentType="application/vnd.openxmlformats-officedocument.presentationml.slide+xml"/>
  <Override PartName="/ppt/slides/slide109.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 id="2147483720" r:id="rId2"/>
  </p:sldMasterIdLst>
  <p:notesMasterIdLst>
    <p:notesMasterId r:id="rId113"/>
  </p:notesMasterIdLst>
  <p:sldIdLst>
    <p:sldId id="256" r:id="rId3"/>
    <p:sldId id="257" r:id="rId4"/>
    <p:sldId id="258" r:id="rId5"/>
    <p:sldId id="259" r:id="rId6"/>
    <p:sldId id="260" r:id="rId7"/>
    <p:sldId id="261" r:id="rId8"/>
    <p:sldId id="262" r:id="rId9"/>
    <p:sldId id="263" r:id="rId10"/>
    <p:sldId id="264" r:id="rId11"/>
    <p:sldId id="265" r:id="rId12"/>
    <p:sldId id="266" r:id="rId13"/>
    <p:sldId id="268" r:id="rId14"/>
    <p:sldId id="267" r:id="rId15"/>
    <p:sldId id="269" r:id="rId16"/>
    <p:sldId id="270" r:id="rId17"/>
    <p:sldId id="271" r:id="rId18"/>
    <p:sldId id="272" r:id="rId19"/>
    <p:sldId id="273" r:id="rId20"/>
    <p:sldId id="274" r:id="rId21"/>
    <p:sldId id="275" r:id="rId22"/>
    <p:sldId id="276" r:id="rId23"/>
    <p:sldId id="277" r:id="rId24"/>
    <p:sldId id="278" r:id="rId25"/>
    <p:sldId id="280" r:id="rId26"/>
    <p:sldId id="279" r:id="rId27"/>
    <p:sldId id="281" r:id="rId28"/>
    <p:sldId id="283" r:id="rId29"/>
    <p:sldId id="282"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 id="322" r:id="rId69"/>
    <p:sldId id="323" r:id="rId70"/>
    <p:sldId id="324" r:id="rId71"/>
    <p:sldId id="325" r:id="rId72"/>
    <p:sldId id="326" r:id="rId73"/>
    <p:sldId id="327" r:id="rId74"/>
    <p:sldId id="328" r:id="rId75"/>
    <p:sldId id="329" r:id="rId76"/>
    <p:sldId id="330" r:id="rId77"/>
    <p:sldId id="331" r:id="rId78"/>
    <p:sldId id="332" r:id="rId79"/>
    <p:sldId id="333" r:id="rId80"/>
    <p:sldId id="334" r:id="rId81"/>
    <p:sldId id="335" r:id="rId82"/>
    <p:sldId id="336" r:id="rId83"/>
    <p:sldId id="337" r:id="rId84"/>
    <p:sldId id="338" r:id="rId85"/>
    <p:sldId id="339" r:id="rId86"/>
    <p:sldId id="340" r:id="rId87"/>
    <p:sldId id="341" r:id="rId88"/>
    <p:sldId id="342" r:id="rId89"/>
    <p:sldId id="343" r:id="rId90"/>
    <p:sldId id="344" r:id="rId91"/>
    <p:sldId id="345" r:id="rId92"/>
    <p:sldId id="346" r:id="rId93"/>
    <p:sldId id="347" r:id="rId94"/>
    <p:sldId id="348" r:id="rId95"/>
    <p:sldId id="349" r:id="rId96"/>
    <p:sldId id="350" r:id="rId97"/>
    <p:sldId id="351" r:id="rId98"/>
    <p:sldId id="352" r:id="rId99"/>
    <p:sldId id="353" r:id="rId100"/>
    <p:sldId id="354" r:id="rId101"/>
    <p:sldId id="355" r:id="rId102"/>
    <p:sldId id="356" r:id="rId103"/>
    <p:sldId id="357" r:id="rId104"/>
    <p:sldId id="365" r:id="rId105"/>
    <p:sldId id="361" r:id="rId106"/>
    <p:sldId id="362" r:id="rId107"/>
    <p:sldId id="363" r:id="rId108"/>
    <p:sldId id="364" r:id="rId109"/>
    <p:sldId id="358" r:id="rId110"/>
    <p:sldId id="359" r:id="rId111"/>
    <p:sldId id="360" r:id="rId1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29" autoAdjust="0"/>
    <p:restoredTop sz="94660"/>
  </p:normalViewPr>
  <p:slideViewPr>
    <p:cSldViewPr>
      <p:cViewPr varScale="1">
        <p:scale>
          <a:sx n="86" d="100"/>
          <a:sy n="86" d="100"/>
        </p:scale>
        <p:origin x="-1506"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tableStyles" Target="tableStyles.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102" Type="http://schemas.openxmlformats.org/officeDocument/2006/relationships/slide" Target="slides/slide100.xml"/><Relationship Id="rId110" Type="http://schemas.openxmlformats.org/officeDocument/2006/relationships/slide" Target="slides/slide108.xml"/><Relationship Id="rId115" Type="http://schemas.openxmlformats.org/officeDocument/2006/relationships/viewProps" Target="viewProp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13"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slide" Target="slides/slide101.xml"/><Relationship Id="rId108" Type="http://schemas.openxmlformats.org/officeDocument/2006/relationships/slide" Target="slides/slide106.xml"/><Relationship Id="rId116"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11" Type="http://schemas.openxmlformats.org/officeDocument/2006/relationships/slide" Target="slides/slide109.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slide" Target="slides/slide104.xml"/><Relationship Id="rId114" Type="http://schemas.openxmlformats.org/officeDocument/2006/relationships/presProps" Target="pres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95D7B6B-1B78-4A25-B8F2-5485109ECE53}" type="datetimeFigureOut">
              <a:rPr lang="en-US" smtClean="0"/>
              <a:pPr/>
              <a:t>4/11/2013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D4CCB2D-512C-4500-BF0D-814EC45B5E8D}"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D4CCB2D-512C-4500-BF0D-814EC45B5E8D}" type="slidenum">
              <a:rPr lang="en-US" smtClean="0"/>
              <a:pPr/>
              <a:t>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5875571E-1D6D-429B-8930-CA2CECC2F295}" type="datetimeFigureOut">
              <a:rPr lang="en-US" smtClean="0"/>
              <a:pPr/>
              <a:t>4/11/2013</a:t>
            </a:fld>
            <a:endParaRPr lang="en-US"/>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n-US"/>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2EF5E82C-EF2C-454D-9082-BF84F25239F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875571E-1D6D-429B-8930-CA2CECC2F295}" type="datetimeFigureOut">
              <a:rPr lang="en-US" smtClean="0"/>
              <a:pPr/>
              <a:t>4/11/2013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2EF5E82C-EF2C-454D-9082-BF84F25239F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fld id="{5875571E-1D6D-429B-8930-CA2CECC2F295}" type="datetimeFigureOut">
              <a:rPr lang="en-US" smtClean="0"/>
              <a:pPr/>
              <a:t>4/11/2013</a:t>
            </a:fld>
            <a:endParaRPr lang="en-US"/>
          </a:p>
        </p:txBody>
      </p:sp>
      <p:sp>
        <p:nvSpPr>
          <p:cNvPr id="5" name="Footer Placeholder 4"/>
          <p:cNvSpPr>
            <a:spLocks noGrp="1"/>
          </p:cNvSpPr>
          <p:nvPr>
            <p:ph type="ftr" sz="quarter" idx="11"/>
          </p:nvPr>
        </p:nvSpPr>
        <p:spPr>
          <a:xfrm>
            <a:off x="457200" y="6556248"/>
            <a:ext cx="3657600" cy="228600"/>
          </a:xfrm>
        </p:spPr>
        <p:txBody>
          <a:bodyPr/>
          <a:lstStyle>
            <a:extLst/>
          </a:lstStyle>
          <a:p>
            <a:endParaRPr lang="en-US"/>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2EF5E82C-EF2C-454D-9082-BF84F25239F3}"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875571E-1D6D-429B-8930-CA2CECC2F295}" type="datetimeFigureOut">
              <a:rPr lang="en-US" smtClean="0"/>
              <a:pPr/>
              <a:t>4/11/2013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F5E82C-EF2C-454D-9082-BF84F25239F3}"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75571E-1D6D-429B-8930-CA2CECC2F295}" type="datetimeFigureOut">
              <a:rPr lang="en-US" smtClean="0"/>
              <a:pPr/>
              <a:t>4/11/2013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F5E82C-EF2C-454D-9082-BF84F25239F3}"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875571E-1D6D-429B-8930-CA2CECC2F295}" type="datetimeFigureOut">
              <a:rPr lang="en-US" smtClean="0"/>
              <a:pPr/>
              <a:t>4/11/2013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F5E82C-EF2C-454D-9082-BF84F25239F3}"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875571E-1D6D-429B-8930-CA2CECC2F295}" type="datetimeFigureOut">
              <a:rPr lang="en-US" smtClean="0"/>
              <a:pPr/>
              <a:t>4/11/2013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F5E82C-EF2C-454D-9082-BF84F25239F3}"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875571E-1D6D-429B-8930-CA2CECC2F295}" type="datetimeFigureOut">
              <a:rPr lang="en-US" smtClean="0"/>
              <a:pPr/>
              <a:t>4/11/2013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EF5E82C-EF2C-454D-9082-BF84F25239F3}"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875571E-1D6D-429B-8930-CA2CECC2F295}" type="datetimeFigureOut">
              <a:rPr lang="en-US" smtClean="0"/>
              <a:pPr/>
              <a:t>4/11/2013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EF5E82C-EF2C-454D-9082-BF84F25239F3}"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75571E-1D6D-429B-8930-CA2CECC2F295}" type="datetimeFigureOut">
              <a:rPr lang="en-US" smtClean="0"/>
              <a:pPr/>
              <a:t>4/11/2013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EF5E82C-EF2C-454D-9082-BF84F25239F3}"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75571E-1D6D-429B-8930-CA2CECC2F295}" type="datetimeFigureOut">
              <a:rPr lang="en-US" smtClean="0"/>
              <a:pPr/>
              <a:t>4/11/2013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F5E82C-EF2C-454D-9082-BF84F25239F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875571E-1D6D-429B-8930-CA2CECC2F295}" type="datetimeFigureOut">
              <a:rPr lang="en-US" smtClean="0"/>
              <a:pPr/>
              <a:t>4/11/2013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2EF5E82C-EF2C-454D-9082-BF84F25239F3}"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75571E-1D6D-429B-8930-CA2CECC2F295}" type="datetimeFigureOut">
              <a:rPr lang="en-US" smtClean="0"/>
              <a:pPr/>
              <a:t>4/11/2013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F5E82C-EF2C-454D-9082-BF84F25239F3}"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75571E-1D6D-429B-8930-CA2CECC2F295}" type="datetimeFigureOut">
              <a:rPr lang="en-US" smtClean="0"/>
              <a:pPr/>
              <a:t>4/11/2013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F5E82C-EF2C-454D-9082-BF84F25239F3}"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75571E-1D6D-429B-8930-CA2CECC2F295}" type="datetimeFigureOut">
              <a:rPr lang="en-US" smtClean="0"/>
              <a:pPr/>
              <a:t>4/11/2013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F5E82C-EF2C-454D-9082-BF84F25239F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5875571E-1D6D-429B-8930-CA2CECC2F295}" type="datetimeFigureOut">
              <a:rPr lang="en-US" smtClean="0"/>
              <a:pPr/>
              <a:t>4/11/2013</a:t>
            </a:fld>
            <a:endParaRPr lang="en-US"/>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US"/>
          </a:p>
        </p:txBody>
      </p:sp>
      <p:sp>
        <p:nvSpPr>
          <p:cNvPr id="6" name="Slide Number Placeholder 5"/>
          <p:cNvSpPr>
            <a:spLocks noGrp="1"/>
          </p:cNvSpPr>
          <p:nvPr>
            <p:ph type="sldNum" sz="quarter" idx="12"/>
          </p:nvPr>
        </p:nvSpPr>
        <p:spPr>
          <a:xfrm>
            <a:off x="6733952" y="6555112"/>
            <a:ext cx="588336" cy="228600"/>
          </a:xfrm>
        </p:spPr>
        <p:txBody>
          <a:bodyPr/>
          <a:lstStyle>
            <a:extLst/>
          </a:lstStyle>
          <a:p>
            <a:fld id="{2EF5E82C-EF2C-454D-9082-BF84F25239F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5875571E-1D6D-429B-8930-CA2CECC2F295}" type="datetimeFigureOut">
              <a:rPr lang="en-US" smtClean="0"/>
              <a:pPr/>
              <a:t>4/11/2013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2EF5E82C-EF2C-454D-9082-BF84F25239F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5875571E-1D6D-429B-8930-CA2CECC2F295}" type="datetimeFigureOut">
              <a:rPr lang="en-US" smtClean="0"/>
              <a:pPr/>
              <a:t>4/11/2013</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2EF5E82C-EF2C-454D-9082-BF84F25239F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5875571E-1D6D-429B-8930-CA2CECC2F295}" type="datetimeFigureOut">
              <a:rPr lang="en-US" smtClean="0"/>
              <a:pPr/>
              <a:t>4/11/2013</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2EF5E82C-EF2C-454D-9082-BF84F25239F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5875571E-1D6D-429B-8930-CA2CECC2F295}" type="datetimeFigureOut">
              <a:rPr lang="en-US" smtClean="0"/>
              <a:pPr/>
              <a:t>4/11/2013</a:t>
            </a:fld>
            <a:endParaRPr lang="en-US"/>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US"/>
          </a:p>
        </p:txBody>
      </p:sp>
      <p:sp>
        <p:nvSpPr>
          <p:cNvPr id="4" name="Slide Number Placeholder 3"/>
          <p:cNvSpPr>
            <a:spLocks noGrp="1"/>
          </p:cNvSpPr>
          <p:nvPr>
            <p:ph type="sldNum" sz="quarter" idx="12"/>
          </p:nvPr>
        </p:nvSpPr>
        <p:spPr/>
        <p:txBody>
          <a:bodyPr/>
          <a:lstStyle>
            <a:extLst/>
          </a:lstStyle>
          <a:p>
            <a:fld id="{2EF5E82C-EF2C-454D-9082-BF84F25239F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5875571E-1D6D-429B-8930-CA2CECC2F295}" type="datetimeFigureOut">
              <a:rPr lang="en-US" smtClean="0"/>
              <a:pPr/>
              <a:t>4/11/2013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2EF5E82C-EF2C-454D-9082-BF84F25239F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5875571E-1D6D-429B-8930-CA2CECC2F295}" type="datetimeFigureOut">
              <a:rPr lang="en-US" smtClean="0"/>
              <a:pPr/>
              <a:t>4/11/2013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2EF5E82C-EF2C-454D-9082-BF84F25239F3}" type="slidenum">
              <a:rPr lang="en-US" smtClean="0"/>
              <a:pPr/>
              <a:t>‹#›</a:t>
            </a:fld>
            <a:endParaRPr lang="en-US"/>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5875571E-1D6D-429B-8930-CA2CECC2F295}" type="datetimeFigureOut">
              <a:rPr lang="en-US" smtClean="0"/>
              <a:pPr/>
              <a:t>4/11/2013</a:t>
            </a:fld>
            <a:endParaRPr lang="en-US"/>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US"/>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2EF5E82C-EF2C-454D-9082-BF84F25239F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75571E-1D6D-429B-8930-CA2CECC2F295}" type="datetimeFigureOut">
              <a:rPr lang="en-US" smtClean="0"/>
              <a:pPr/>
              <a:t>4/11/2013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F5E82C-EF2C-454D-9082-BF84F25239F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03.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18.xml"/></Relationships>
</file>

<file path=ppt/slides/_rels/slide104.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8.xml"/></Relationships>
</file>

<file path=ppt/slides/_rels/slide105.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18.xml"/></Relationships>
</file>

<file path=ppt/slides/_rels/slide106.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18.xml"/></Relationships>
</file>

<file path=ppt/slides/_rels/slide107.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18.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nationalgeographic.com/pearlharbor/ax/frameset.html" TargetMode="External"/><Relationship Id="rId2" Type="http://schemas.openxmlformats.org/officeDocument/2006/relationships/hyperlink" Target="http://channel.nationalgeographic.com/episode/attack-on-pearl-harbor-3037/overview"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www.the-map-as-history.com/demos/tome03/index.php"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bingaman.senate.gov/features/codetalkers" TargetMode="Externa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tuskegeeairmen.org/Tuskegee_Airmen_History.html" TargetMode="Externa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hyperlink" Target="http://ezinearticles.com/?Bravest-of-Brave---World-War-II-Nisei-Hero&amp;id=310011" TargetMode="Externa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hyperlink" Target="http://www.hsp.org/files/mexicanamericansandworldwarii.pdf" TargetMode="Externa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wmf"/><Relationship Id="rId1" Type="http://schemas.openxmlformats.org/officeDocument/2006/relationships/slideLayout" Target="../slideLayouts/slideLayout13.xml"/><Relationship Id="rId5" Type="http://schemas.openxmlformats.org/officeDocument/2006/relationships/image" Target="../media/image8.wmf"/><Relationship Id="rId4" Type="http://schemas.openxmlformats.org/officeDocument/2006/relationships/image" Target="../media/image7.wmf"/></Relationships>
</file>

<file path=ppt/slides/_rels/slide3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wmf"/><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slideLayout" Target="../slideLayouts/slideLayout17.xml"/><Relationship Id="rId5" Type="http://schemas.openxmlformats.org/officeDocument/2006/relationships/image" Target="../media/image18.wmf"/><Relationship Id="rId4" Type="http://schemas.openxmlformats.org/officeDocument/2006/relationships/image" Target="../media/image17.wmf"/></Relationships>
</file>

<file path=ppt/slides/_rels/slide4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hyperlink" Target="http://www.smithsonianeducation.org/educators/lesson_plans/civic_responsibility/smithsonian_siyc_fall07.pdf" TargetMode="Externa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7.xml"/></Relationships>
</file>

<file path=ppt/slides/_rels/slide6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7.xml"/></Relationships>
</file>

<file path=ppt/slides/_rels/slide6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7.xml"/></Relationships>
</file>

<file path=ppt/slides/_rels/slide6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7.xml"/></Relationships>
</file>

<file path=ppt/slides/_rels/slide6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7.xml"/></Relationships>
</file>

<file path=ppt/slides/_rels/slide6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7.xml"/></Relationships>
</file>

<file path=ppt/slides/_rels/slide6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7.xml"/></Relationships>
</file>

<file path=ppt/slides/_rels/slide6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15.xml"/></Relationships>
</file>

<file path=ppt/slides/_rels/slide82.xml.rels><?xml version="1.0" encoding="UTF-8" standalone="yes"?>
<Relationships xmlns="http://schemas.openxmlformats.org/package/2006/relationships"><Relationship Id="rId2" Type="http://schemas.openxmlformats.org/officeDocument/2006/relationships/hyperlink" Target="http://www.history.army.mil/brochures/egypt/egypt.htm" TargetMode="External"/><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hyperlink" Target="http://www.onwar.com/maps/wwii/eastfront1/marcksplan.htm" TargetMode="External"/><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15.xml"/></Relationships>
</file>

<file path=ppt/slides/_rels/slide89.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1.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13.xml"/></Relationships>
</file>

<file path=ppt/slides/_rels/slide92.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13.xml"/></Relationships>
</file>

<file path=ppt/slides/_rels/slide9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5.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13.xml"/></Relationships>
</file>

<file path=ppt/slides/_rels/slide96.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13.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b="1" dirty="0"/>
              <a:t>World War II Unit</a:t>
            </a:r>
            <a:r>
              <a:rPr lang="en-US" dirty="0"/>
              <a:t/>
            </a:r>
            <a:br>
              <a:rPr lang="en-US" dirty="0"/>
            </a:b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Map Work</a:t>
            </a:r>
            <a:endParaRPr lang="en-US" dirty="0"/>
          </a:p>
        </p:txBody>
      </p:sp>
      <p:sp>
        <p:nvSpPr>
          <p:cNvPr id="3" name="Content Placeholder 2"/>
          <p:cNvSpPr>
            <a:spLocks noGrp="1"/>
          </p:cNvSpPr>
          <p:nvPr>
            <p:ph idx="1"/>
          </p:nvPr>
        </p:nvSpPr>
        <p:spPr/>
        <p:txBody>
          <a:bodyPr/>
          <a:lstStyle/>
          <a:p>
            <a:r>
              <a:rPr lang="en-US" dirty="0" smtClean="0"/>
              <a:t>Use map provided (Europe in WWII)</a:t>
            </a:r>
          </a:p>
          <a:p>
            <a:endParaRPr lang="en-US" dirty="0"/>
          </a:p>
          <a:p>
            <a:pPr>
              <a:buNone/>
            </a:pPr>
            <a:endParaRPr lang="en-US" dirty="0"/>
          </a:p>
          <a:p>
            <a:pPr>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to="" calcmode="lin" valueType="num">
                                      <p:cBhvr>
                                        <p:cTn id="12" dur="1" fill="hold"/>
                                        <p:tgtEl>
                                          <p:spTgt spid="3">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p:txBody>
          <a:bodyPr/>
          <a:lstStyle/>
          <a:p>
            <a:r>
              <a:rPr lang="en-US" sz="6000" smtClean="0">
                <a:solidFill>
                  <a:schemeClr val="tx1"/>
                </a:solidFill>
              </a:rPr>
              <a:t>Bataan Death March</a:t>
            </a:r>
            <a:endParaRPr lang="en-US" smtClean="0"/>
          </a:p>
        </p:txBody>
      </p:sp>
      <p:sp>
        <p:nvSpPr>
          <p:cNvPr id="74755" name="Content Placeholder 2"/>
          <p:cNvSpPr>
            <a:spLocks noGrp="1"/>
          </p:cNvSpPr>
          <p:nvPr>
            <p:ph idx="1"/>
          </p:nvPr>
        </p:nvSpPr>
        <p:spPr/>
        <p:txBody>
          <a:bodyPr/>
          <a:lstStyle/>
          <a:p>
            <a:endParaRPr lang="en-US" smtClean="0"/>
          </a:p>
          <a:p>
            <a:r>
              <a:rPr lang="en-US" smtClean="0"/>
              <a:t>American POWs suffered brutal treatment by the Japanese after surrender of the Philippines. </a:t>
            </a:r>
          </a:p>
          <a:p>
            <a:pPr>
              <a:buFontTx/>
              <a:buNone/>
            </a:pPr>
            <a:endParaRPr lang="en-US" smtClean="0"/>
          </a:p>
          <a:p>
            <a:endParaRPr lang="en-US" smtClean="0"/>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p:txBody>
          <a:bodyPr/>
          <a:lstStyle/>
          <a:p>
            <a:r>
              <a:rPr lang="en-US" smtClean="0"/>
              <a:t>Post WWII Outcomes</a:t>
            </a:r>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3"/>
          <p:cNvSpPr>
            <a:spLocks noGrp="1"/>
          </p:cNvSpPr>
          <p:nvPr>
            <p:ph type="title"/>
          </p:nvPr>
        </p:nvSpPr>
        <p:spPr/>
        <p:txBody>
          <a:bodyPr/>
          <a:lstStyle/>
          <a:p>
            <a:r>
              <a:rPr lang="en-US" smtClean="0"/>
              <a:t>Post WWII Outcomes</a:t>
            </a:r>
          </a:p>
        </p:txBody>
      </p:sp>
      <p:sp>
        <p:nvSpPr>
          <p:cNvPr id="76803" name="Text Placeholder 4"/>
          <p:cNvSpPr>
            <a:spLocks noGrp="1"/>
          </p:cNvSpPr>
          <p:nvPr>
            <p:ph type="body" idx="1"/>
          </p:nvPr>
        </p:nvSpPr>
        <p:spPr/>
        <p:txBody>
          <a:bodyPr/>
          <a:lstStyle/>
          <a:p>
            <a:r>
              <a:rPr lang="en-US" smtClean="0"/>
              <a:t>Germany</a:t>
            </a:r>
          </a:p>
        </p:txBody>
      </p:sp>
      <p:sp>
        <p:nvSpPr>
          <p:cNvPr id="76804" name="Content Placeholder 5"/>
          <p:cNvSpPr>
            <a:spLocks noGrp="1"/>
          </p:cNvSpPr>
          <p:nvPr>
            <p:ph sz="half" idx="2"/>
          </p:nvPr>
        </p:nvSpPr>
        <p:spPr/>
        <p:txBody>
          <a:bodyPr/>
          <a:lstStyle/>
          <a:p>
            <a:r>
              <a:rPr lang="en-US" b="1" smtClean="0"/>
              <a:t>Two partitions of Germany:</a:t>
            </a:r>
            <a:endParaRPr lang="en-US" smtClean="0"/>
          </a:p>
          <a:p>
            <a:r>
              <a:rPr lang="en-US" b="1" smtClean="0"/>
              <a:t>Occupied by:</a:t>
            </a:r>
            <a:endParaRPr lang="en-US" smtClean="0"/>
          </a:p>
          <a:p>
            <a:r>
              <a:rPr lang="en-US" b="1" smtClean="0"/>
              <a:t>Two Governments Emerge in Germany:</a:t>
            </a:r>
            <a:endParaRPr lang="en-US" smtClean="0"/>
          </a:p>
          <a:p>
            <a:endParaRPr lang="en-US" smtClean="0"/>
          </a:p>
        </p:txBody>
      </p:sp>
      <p:sp>
        <p:nvSpPr>
          <p:cNvPr id="76805" name="Text Placeholder 6"/>
          <p:cNvSpPr>
            <a:spLocks noGrp="1"/>
          </p:cNvSpPr>
          <p:nvPr>
            <p:ph type="body" sz="quarter" idx="3"/>
          </p:nvPr>
        </p:nvSpPr>
        <p:spPr/>
        <p:txBody>
          <a:bodyPr/>
          <a:lstStyle/>
          <a:p>
            <a:r>
              <a:rPr lang="en-US" smtClean="0"/>
              <a:t>Japan</a:t>
            </a:r>
          </a:p>
        </p:txBody>
      </p:sp>
      <p:sp>
        <p:nvSpPr>
          <p:cNvPr id="76806" name="Content Placeholder 7"/>
          <p:cNvSpPr>
            <a:spLocks noGrp="1"/>
          </p:cNvSpPr>
          <p:nvPr>
            <p:ph sz="quarter" idx="4"/>
          </p:nvPr>
        </p:nvSpPr>
        <p:spPr/>
        <p:txBody>
          <a:bodyPr/>
          <a:lstStyle/>
          <a:p>
            <a:endParaRPr lang="en-US" smtClean="0"/>
          </a:p>
          <a:p>
            <a:endParaRPr lang="en-US" smtClean="0"/>
          </a:p>
          <a:p>
            <a:r>
              <a:rPr lang="en-US" b="1" smtClean="0"/>
              <a:t>Occupied by:</a:t>
            </a:r>
            <a:endParaRPr lang="en-US" smtClean="0"/>
          </a:p>
          <a:p>
            <a:r>
              <a:rPr lang="en-US" b="1" smtClean="0"/>
              <a:t>What kind of government emerges?</a:t>
            </a:r>
            <a:endParaRPr lang="en-US" smtClean="0"/>
          </a:p>
          <a:p>
            <a:r>
              <a:rPr lang="en-US" b="1" smtClean="0"/>
              <a:t>Why is this important to the U.S.?</a:t>
            </a:r>
            <a:endParaRPr lang="en-US" smtClean="0"/>
          </a:p>
          <a:p>
            <a:endParaRPr lang="en-US" smtClean="0"/>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urzburg_after_bombing_21_127.jpg"/>
          <p:cNvPicPr>
            <a:picLocks noChangeAspect="1"/>
          </p:cNvPicPr>
          <p:nvPr/>
        </p:nvPicPr>
        <p:blipFill>
          <a:blip r:embed="rId2" cstate="print"/>
          <a:stretch>
            <a:fillRect/>
          </a:stretch>
        </p:blipFill>
        <p:spPr>
          <a:xfrm>
            <a:off x="762000" y="742950"/>
            <a:ext cx="7620000" cy="5372100"/>
          </a:xfrm>
          <a:prstGeom prst="rect">
            <a:avLst/>
          </a:prstGeom>
        </p:spPr>
      </p:pic>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ermany_divided.png"/>
          <p:cNvPicPr>
            <a:picLocks noChangeAspect="1"/>
          </p:cNvPicPr>
          <p:nvPr/>
        </p:nvPicPr>
        <p:blipFill>
          <a:blip r:embed="rId2" cstate="print"/>
          <a:stretch>
            <a:fillRect/>
          </a:stretch>
        </p:blipFill>
        <p:spPr>
          <a:xfrm>
            <a:off x="1952625" y="809625"/>
            <a:ext cx="5238750" cy="5238750"/>
          </a:xfrm>
          <a:prstGeom prst="rect">
            <a:avLst/>
          </a:prstGeom>
        </p:spPr>
      </p:pic>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ividedgermany.jpg"/>
          <p:cNvPicPr>
            <a:picLocks noChangeAspect="1"/>
          </p:cNvPicPr>
          <p:nvPr/>
        </p:nvPicPr>
        <p:blipFill>
          <a:blip r:embed="rId2" cstate="print"/>
          <a:stretch>
            <a:fillRect/>
          </a:stretch>
        </p:blipFill>
        <p:spPr>
          <a:xfrm>
            <a:off x="2566987" y="1524000"/>
            <a:ext cx="4010025" cy="3810000"/>
          </a:xfrm>
          <a:prstGeom prst="rect">
            <a:avLst/>
          </a:prstGeom>
        </p:spPr>
      </p:pic>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ap-of-East-and-West-Germany-with-a-seprate-map-for-Berlin.jpg"/>
          <p:cNvPicPr>
            <a:picLocks noChangeAspect="1"/>
          </p:cNvPicPr>
          <p:nvPr/>
        </p:nvPicPr>
        <p:blipFill>
          <a:blip r:embed="rId2" cstate="print"/>
          <a:stretch>
            <a:fillRect/>
          </a:stretch>
        </p:blipFill>
        <p:spPr>
          <a:xfrm>
            <a:off x="1600200" y="182880"/>
            <a:ext cx="5862221" cy="6400800"/>
          </a:xfrm>
          <a:prstGeom prst="rect">
            <a:avLst/>
          </a:prstGeom>
        </p:spPr>
      </p:pic>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erlinmap_01.jpg"/>
          <p:cNvPicPr>
            <a:picLocks noChangeAspect="1"/>
          </p:cNvPicPr>
          <p:nvPr/>
        </p:nvPicPr>
        <p:blipFill>
          <a:blip r:embed="rId2" cstate="print"/>
          <a:stretch>
            <a:fillRect/>
          </a:stretch>
        </p:blipFill>
        <p:spPr>
          <a:xfrm>
            <a:off x="1066800" y="304800"/>
            <a:ext cx="7233590" cy="5943600"/>
          </a:xfrm>
          <a:prstGeom prst="rect">
            <a:avLst/>
          </a:prstGeom>
        </p:spPr>
      </p:pic>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p:txBody>
          <a:bodyPr/>
          <a:lstStyle/>
          <a:p>
            <a:r>
              <a:rPr lang="en-US" smtClean="0"/>
              <a:t>Soviet Union (Russia)</a:t>
            </a:r>
          </a:p>
        </p:txBody>
      </p:sp>
      <p:sp>
        <p:nvSpPr>
          <p:cNvPr id="77827" name="Content Placeholder 2"/>
          <p:cNvSpPr>
            <a:spLocks noGrp="1"/>
          </p:cNvSpPr>
          <p:nvPr>
            <p:ph idx="1"/>
          </p:nvPr>
        </p:nvSpPr>
        <p:spPr/>
        <p:txBody>
          <a:bodyPr/>
          <a:lstStyle/>
          <a:p>
            <a:r>
              <a:rPr lang="en-US" b="1" smtClean="0"/>
              <a:t>Which countries did the Soviet Union occupy?</a:t>
            </a:r>
            <a:endParaRPr lang="en-US" smtClean="0"/>
          </a:p>
          <a:p>
            <a:r>
              <a:rPr lang="en-US" b="1" smtClean="0"/>
              <a:t>What type of government was it?</a:t>
            </a:r>
            <a:endParaRPr lang="en-US" smtClean="0"/>
          </a:p>
          <a:p>
            <a:endParaRPr lang="en-US" smtClean="0"/>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a:xfrm>
            <a:off x="457200" y="274638"/>
            <a:ext cx="8229600" cy="1325562"/>
          </a:xfrm>
        </p:spPr>
        <p:txBody>
          <a:bodyPr>
            <a:normAutofit fontScale="90000"/>
          </a:bodyPr>
          <a:lstStyle/>
          <a:p>
            <a:r>
              <a:rPr lang="en-US" b="1" smtClean="0"/>
              <a:t/>
            </a:r>
            <a:br>
              <a:rPr lang="en-US" b="1" smtClean="0"/>
            </a:br>
            <a:r>
              <a:rPr lang="en-US" b="1" smtClean="0"/>
              <a:t>Post WWII Outcomes in Europe</a:t>
            </a:r>
            <a:r>
              <a:rPr lang="en-US" smtClean="0"/>
              <a:t/>
            </a:r>
            <a:br>
              <a:rPr lang="en-US" smtClean="0"/>
            </a:br>
            <a:endParaRPr lang="en-US" smtClean="0"/>
          </a:p>
        </p:txBody>
      </p:sp>
      <p:sp>
        <p:nvSpPr>
          <p:cNvPr id="78851" name="Content Placeholder 2"/>
          <p:cNvSpPr>
            <a:spLocks noGrp="1"/>
          </p:cNvSpPr>
          <p:nvPr>
            <p:ph idx="1"/>
          </p:nvPr>
        </p:nvSpPr>
        <p:spPr/>
        <p:txBody>
          <a:bodyPr/>
          <a:lstStyle/>
          <a:p>
            <a:r>
              <a:rPr lang="en-US" b="1" smtClean="0"/>
              <a:t>What is the Marshall Plan?</a:t>
            </a:r>
            <a:endParaRPr lang="en-US" smtClean="0"/>
          </a:p>
          <a:p>
            <a:r>
              <a:rPr lang="en-US" smtClean="0"/>
              <a:t> </a:t>
            </a:r>
            <a:r>
              <a:rPr lang="en-US" b="1" smtClean="0"/>
              <a:t> Why did the U.S. implement the Marshall Plan?</a:t>
            </a:r>
            <a:endParaRPr lang="en-US" smtClean="0"/>
          </a:p>
          <a:p>
            <a:endParaRPr lang="en-US" smtClean="0"/>
          </a:p>
          <a:p>
            <a:endParaRPr lang="en-US"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087562"/>
          </a:xfrm>
        </p:spPr>
        <p:txBody>
          <a:bodyPr>
            <a:normAutofit fontScale="90000"/>
          </a:bodyPr>
          <a:lstStyle/>
          <a:p>
            <a:r>
              <a:rPr lang="en-US" dirty="0"/>
              <a:t>Despite strong </a:t>
            </a:r>
            <a:r>
              <a:rPr lang="en-US" b="1" u="sng" dirty="0"/>
              <a:t>isolationist sentiment</a:t>
            </a:r>
            <a:r>
              <a:rPr lang="en-US" dirty="0"/>
              <a:t/>
            </a:r>
            <a:br>
              <a:rPr lang="en-US" dirty="0"/>
            </a:br>
            <a:r>
              <a:rPr lang="en-US" dirty="0"/>
              <a:t>at home, how did the U.S. help</a:t>
            </a:r>
            <a:br>
              <a:rPr lang="en-US" dirty="0"/>
            </a:br>
            <a:r>
              <a:rPr lang="en-US" dirty="0"/>
              <a:t>in the war effort?</a:t>
            </a:r>
          </a:p>
        </p:txBody>
      </p:sp>
      <p:sp>
        <p:nvSpPr>
          <p:cNvPr id="3" name="Content Placeholder 2"/>
          <p:cNvSpPr>
            <a:spLocks noGrp="1"/>
          </p:cNvSpPr>
          <p:nvPr>
            <p:ph idx="1"/>
          </p:nvPr>
        </p:nvSpPr>
        <p:spPr>
          <a:xfrm>
            <a:off x="457200" y="2514600"/>
            <a:ext cx="8229600" cy="3611563"/>
          </a:xfrm>
        </p:spPr>
        <p:txBody>
          <a:bodyPr>
            <a:normAutofit/>
          </a:bodyPr>
          <a:lstStyle/>
          <a:p>
            <a:r>
              <a:rPr lang="en-US" dirty="0" smtClean="0"/>
              <a:t>Gave Britain war supplies and old naval warships in return for military bases in Bermuda and the Caribbean</a:t>
            </a:r>
          </a:p>
          <a:p>
            <a:r>
              <a:rPr lang="en-US" dirty="0" smtClean="0"/>
              <a:t>Lend-Lease Act gave the president authority to sell or lend equipment to countries to defend themselves against the Axis powers</a:t>
            </a:r>
          </a:p>
          <a:p>
            <a:pPr lvl="1"/>
            <a:r>
              <a:rPr lang="en-US" dirty="0" smtClean="0"/>
              <a:t> Franklin Roosevelt compared it to “lending a garden hose to a next-door neighbor whose house is on fire” </a:t>
            </a:r>
          </a:p>
          <a:p>
            <a:pPr lvl="1">
              <a:buNone/>
            </a:pPr>
            <a:endParaRPr lang="en-US" dirty="0" smtClean="0"/>
          </a:p>
          <a:p>
            <a:pPr>
              <a:buNone/>
            </a:pPr>
            <a:endParaRPr lang="en-US"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to="" calcmode="lin" valueType="num">
                                      <p:cBhvr>
                                        <p:cTn id="12" dur="1" fill="hold"/>
                                        <p:tgtEl>
                                          <p:spTgt spid="3">
                                            <p:txEl>
                                              <p:pRg st="0" end="0"/>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to="" calcmode="lin" valueType="num">
                                      <p:cBhvr>
                                        <p:cTn id="17" dur="1" fill="hold"/>
                                        <p:tgtEl>
                                          <p:spTgt spid="3">
                                            <p:txEl>
                                              <p:pRg st="1" end="1"/>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to="" calcmode="lin" valueType="num">
                                      <p:cBhvr>
                                        <p:cTn id="22" dur="1" fill="hold"/>
                                        <p:tgtEl>
                                          <p:spTgt spid="3">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a:xfrm>
            <a:off x="457200" y="274638"/>
            <a:ext cx="8229600" cy="1325562"/>
          </a:xfrm>
        </p:spPr>
        <p:txBody>
          <a:bodyPr>
            <a:normAutofit fontScale="90000"/>
          </a:bodyPr>
          <a:lstStyle/>
          <a:p>
            <a:r>
              <a:rPr lang="en-US" b="1" smtClean="0"/>
              <a:t/>
            </a:r>
            <a:br>
              <a:rPr lang="en-US" b="1" smtClean="0"/>
            </a:br>
            <a:r>
              <a:rPr lang="en-US" b="1" smtClean="0"/>
              <a:t>Post WWII Outcomes in Europe</a:t>
            </a:r>
            <a:r>
              <a:rPr lang="en-US" smtClean="0"/>
              <a:t/>
            </a:r>
            <a:br>
              <a:rPr lang="en-US" smtClean="0"/>
            </a:br>
            <a:endParaRPr lang="en-US" smtClean="0"/>
          </a:p>
        </p:txBody>
      </p:sp>
      <p:sp>
        <p:nvSpPr>
          <p:cNvPr id="79875" name="Content Placeholder 2"/>
          <p:cNvSpPr>
            <a:spLocks noGrp="1"/>
          </p:cNvSpPr>
          <p:nvPr>
            <p:ph idx="1"/>
          </p:nvPr>
        </p:nvSpPr>
        <p:spPr/>
        <p:txBody>
          <a:bodyPr/>
          <a:lstStyle/>
          <a:p>
            <a:r>
              <a:rPr lang="en-US" b="1" smtClean="0"/>
              <a:t>What is the United Nations?</a:t>
            </a:r>
            <a:endParaRPr lang="en-US" smtClean="0"/>
          </a:p>
          <a:p>
            <a:pPr>
              <a:buFontTx/>
              <a:buNone/>
            </a:pPr>
            <a:r>
              <a:rPr lang="en-US" smtClean="0"/>
              <a:t>	Peace keeping organization</a:t>
            </a:r>
          </a:p>
          <a:p>
            <a:pPr>
              <a:buFontTx/>
              <a:buNone/>
            </a:pPr>
            <a:r>
              <a:rPr lang="en-US" smtClean="0"/>
              <a:t>	(precursor was the League of Nations)</a:t>
            </a:r>
          </a:p>
          <a:p>
            <a:endParaRPr lang="en-US" smtClean="0"/>
          </a:p>
          <a:p>
            <a:endParaRPr lang="en-US"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The </a:t>
            </a:r>
            <a:r>
              <a:rPr lang="en-US" b="1" dirty="0" smtClean="0"/>
              <a:t>War in Asia</a:t>
            </a:r>
            <a:r>
              <a:rPr lang="en-US" dirty="0"/>
              <a:t/>
            </a:r>
            <a:br>
              <a:rPr lang="en-US" dirty="0"/>
            </a:br>
            <a:endParaRPr lang="en-US" dirty="0"/>
          </a:p>
        </p:txBody>
      </p:sp>
      <p:sp>
        <p:nvSpPr>
          <p:cNvPr id="3" name="Content Placeholder 2"/>
          <p:cNvSpPr>
            <a:spLocks noGrp="1"/>
          </p:cNvSpPr>
          <p:nvPr>
            <p:ph idx="1"/>
          </p:nvPr>
        </p:nvSpPr>
        <p:spPr/>
        <p:txBody>
          <a:bodyPr/>
          <a:lstStyle/>
          <a:p>
            <a:r>
              <a:rPr lang="en-US" dirty="0" smtClean="0"/>
              <a:t>Japanese Aggression in Asia</a:t>
            </a:r>
          </a:p>
          <a:p>
            <a:r>
              <a:rPr lang="en-US" dirty="0" smtClean="0"/>
              <a:t>U.S. Response—Embargo &amp; Negotiations</a:t>
            </a:r>
          </a:p>
          <a:p>
            <a:r>
              <a:rPr lang="en-US" dirty="0" smtClean="0"/>
              <a:t>Japan Attacks Pearl Harbor</a:t>
            </a:r>
          </a:p>
          <a:p>
            <a:r>
              <a:rPr lang="en-US" dirty="0" smtClean="0"/>
              <a:t>Roosevelt Addresses Congress</a:t>
            </a:r>
          </a:p>
          <a:p>
            <a:r>
              <a:rPr lang="en-US" dirty="0" smtClean="0"/>
              <a:t>Germany Declares War on the U.S.</a:t>
            </a:r>
          </a:p>
          <a:p>
            <a:r>
              <a:rPr lang="en-US" dirty="0" smtClean="0"/>
              <a:t>United States in WWII</a:t>
            </a:r>
          </a:p>
          <a:p>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508760"/>
          </a:xfrm>
        </p:spPr>
        <p:txBody>
          <a:bodyPr>
            <a:normAutofit fontScale="90000"/>
          </a:bodyPr>
          <a:lstStyle/>
          <a:p>
            <a:r>
              <a:rPr lang="en-US" dirty="0"/>
              <a:t>During the 1930s, what two, </a:t>
            </a:r>
            <a:r>
              <a:rPr lang="en-US" dirty="0" smtClean="0"/>
              <a:t>main Asian </a:t>
            </a:r>
            <a:r>
              <a:rPr lang="en-US" dirty="0"/>
              <a:t>countries did Japan invade?</a:t>
            </a:r>
          </a:p>
        </p:txBody>
      </p:sp>
      <p:sp>
        <p:nvSpPr>
          <p:cNvPr id="3" name="Content Placeholder 2"/>
          <p:cNvSpPr>
            <a:spLocks noGrp="1"/>
          </p:cNvSpPr>
          <p:nvPr>
            <p:ph idx="1"/>
          </p:nvPr>
        </p:nvSpPr>
        <p:spPr>
          <a:xfrm>
            <a:off x="457200" y="2057400"/>
            <a:ext cx="7239000" cy="4398336"/>
          </a:xfrm>
        </p:spPr>
        <p:txBody>
          <a:bodyPr/>
          <a:lstStyle/>
          <a:p>
            <a:r>
              <a:rPr lang="en-US" dirty="0" smtClean="0"/>
              <a:t>China</a:t>
            </a:r>
          </a:p>
          <a:p>
            <a:r>
              <a:rPr lang="en-US" dirty="0" smtClean="0"/>
              <a:t>Manchuria</a:t>
            </a:r>
          </a:p>
          <a:p>
            <a:r>
              <a:rPr lang="en-US" dirty="0" smtClean="0"/>
              <a:t>Imperial Powers Map 1939</a:t>
            </a:r>
          </a:p>
          <a:p>
            <a:r>
              <a:rPr lang="en-US" dirty="0" smtClean="0"/>
              <a:t>Totalitarian Aggression &amp; Militaristic</a:t>
            </a:r>
          </a:p>
          <a:p>
            <a:endParaRPr lang="en-US" dirty="0"/>
          </a:p>
          <a:p>
            <a:endParaRPr lang="en-US" dirty="0" smtClean="0"/>
          </a:p>
          <a:p>
            <a:pPr>
              <a:buNone/>
            </a:pPr>
            <a:r>
              <a:rPr lang="en-US" dirty="0"/>
              <a:t>Why?</a:t>
            </a:r>
          </a:p>
          <a:p>
            <a:pPr>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to="" calcmode="lin" valueType="num">
                                      <p:cBhvr>
                                        <p:cTn id="12" dur="1" fill="hold"/>
                                        <p:tgtEl>
                                          <p:spTgt spid="3">
                                            <p:txEl>
                                              <p:pRg st="0" end="0"/>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to="" calcmode="lin" valueType="num">
                                      <p:cBhvr>
                                        <p:cTn id="17" dur="1" fill="hold"/>
                                        <p:tgtEl>
                                          <p:spTgt spid="3">
                                            <p:txEl>
                                              <p:pRg st="1" end="1"/>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to="" calcmode="lin" valueType="num">
                                      <p:cBhvr>
                                        <p:cTn id="22" dur="1" fill="hold"/>
                                        <p:tgtEl>
                                          <p:spTgt spid="3">
                                            <p:txEl>
                                              <p:pRg st="2" end="2"/>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to="" calcmode="lin" valueType="num">
                                      <p:cBhvr>
                                        <p:cTn id="27" dur="1" fill="hold"/>
                                        <p:tgtEl>
                                          <p:spTgt spid="3">
                                            <p:txEl>
                                              <p:pRg st="3" end="3"/>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 to="" calcmode="lin" valueType="num">
                                      <p:cBhvr>
                                        <p:cTn id="32" dur="1" fill="hold"/>
                                        <p:tgtEl>
                                          <p:spTgt spid="3">
                                            <p:txEl>
                                              <p:pRg st="6" end="6"/>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was the response by the U.S.?</a:t>
            </a:r>
          </a:p>
        </p:txBody>
      </p:sp>
      <p:sp>
        <p:nvSpPr>
          <p:cNvPr id="3" name="Content Placeholder 2"/>
          <p:cNvSpPr>
            <a:spLocks noGrp="1"/>
          </p:cNvSpPr>
          <p:nvPr>
            <p:ph idx="1"/>
          </p:nvPr>
        </p:nvSpPr>
        <p:spPr/>
        <p:txBody>
          <a:bodyPr/>
          <a:lstStyle/>
          <a:p>
            <a:r>
              <a:rPr lang="en-US" dirty="0" smtClean="0"/>
              <a:t>U.S. put an </a:t>
            </a:r>
            <a:r>
              <a:rPr lang="en-US" b="1" u="sng" dirty="0" smtClean="0"/>
              <a:t>embargo</a:t>
            </a:r>
            <a:r>
              <a:rPr lang="en-US" dirty="0" smtClean="0"/>
              <a:t> on oil and steel</a:t>
            </a:r>
          </a:p>
          <a:p>
            <a:r>
              <a:rPr lang="en-US" dirty="0" smtClean="0"/>
              <a:t>Negotiations between U.S. and Japan followed</a:t>
            </a:r>
            <a:endParaRPr lang="en-US" dirty="0"/>
          </a:p>
          <a:p>
            <a:pPr>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to="" calcmode="lin" valueType="num">
                                      <p:cBhvr>
                                        <p:cTn id="12" dur="1" fill="hold"/>
                                        <p:tgtEl>
                                          <p:spTgt spid="3">
                                            <p:txEl>
                                              <p:pRg st="0" end="0"/>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to="" calcmode="lin" valueType="num">
                                      <p:cBhvr>
                                        <p:cTn id="17" dur="1" fill="hold"/>
                                        <p:tgtEl>
                                          <p:spTgt spid="3">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392362"/>
          </a:xfrm>
        </p:spPr>
        <p:txBody>
          <a:bodyPr>
            <a:normAutofit fontScale="90000"/>
          </a:bodyPr>
          <a:lstStyle/>
          <a:p>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Negotiations </a:t>
            </a:r>
            <a:r>
              <a:rPr lang="en-US" dirty="0"/>
              <a:t>begin, but what happens</a:t>
            </a:r>
            <a:br>
              <a:rPr lang="en-US" dirty="0"/>
            </a:br>
            <a:r>
              <a:rPr lang="en-US" dirty="0"/>
              <a:t>in the middle of these negotiations</a:t>
            </a:r>
            <a:r>
              <a:rPr lang="en-US" dirty="0" smtClean="0"/>
              <a:t>?</a:t>
            </a:r>
            <a:endParaRPr lang="en-US" dirty="0"/>
          </a:p>
        </p:txBody>
      </p:sp>
      <p:sp>
        <p:nvSpPr>
          <p:cNvPr id="3" name="Content Placeholder 2"/>
          <p:cNvSpPr>
            <a:spLocks noGrp="1"/>
          </p:cNvSpPr>
          <p:nvPr>
            <p:ph idx="1"/>
          </p:nvPr>
        </p:nvSpPr>
        <p:spPr>
          <a:xfrm>
            <a:off x="457200" y="2590800"/>
            <a:ext cx="8229600" cy="3535363"/>
          </a:xfrm>
        </p:spPr>
        <p:txBody>
          <a:bodyPr/>
          <a:lstStyle/>
          <a:p>
            <a:r>
              <a:rPr lang="en-US" dirty="0" smtClean="0"/>
              <a:t>Japan attacks Pearl Harbor—air attack</a:t>
            </a:r>
          </a:p>
          <a:p>
            <a:pPr lvl="1"/>
            <a:r>
              <a:rPr lang="en-US" dirty="0" smtClean="0"/>
              <a:t>Suddenly, and without warning</a:t>
            </a:r>
          </a:p>
          <a:p>
            <a:r>
              <a:rPr lang="en-US" dirty="0" smtClean="0"/>
              <a:t>Pearl Harbor is a naval base in Hawaii</a:t>
            </a:r>
            <a:endParaRPr lang="en-US" dirty="0"/>
          </a:p>
          <a:p>
            <a:pPr>
              <a:buNone/>
            </a:pPr>
            <a:endParaRPr lang="en-US" dirty="0" smtClean="0"/>
          </a:p>
          <a:p>
            <a:pPr>
              <a:buNone/>
            </a:pPr>
            <a:r>
              <a:rPr lang="en-US" dirty="0" smtClean="0">
                <a:hlinkClick r:id="rId2"/>
              </a:rPr>
              <a:t>Nat’l Geo: video</a:t>
            </a:r>
            <a:endParaRPr lang="en-US" dirty="0" smtClean="0"/>
          </a:p>
          <a:p>
            <a:pPr>
              <a:buNone/>
            </a:pPr>
            <a:r>
              <a:rPr lang="en-US" dirty="0" smtClean="0">
                <a:hlinkClick r:id="rId3"/>
              </a:rPr>
              <a:t>Nat’l Geo Simulation</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to="" calcmode="lin" valueType="num">
                                      <p:cBhvr>
                                        <p:cTn id="12" dur="1" fill="hold"/>
                                        <p:tgtEl>
                                          <p:spTgt spid="3">
                                            <p:txEl>
                                              <p:pRg st="0" end="0"/>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to="" calcmode="lin" valueType="num">
                                      <p:cBhvr>
                                        <p:cTn id="17" dur="1" fill="hold"/>
                                        <p:tgtEl>
                                          <p:spTgt spid="3">
                                            <p:txEl>
                                              <p:pRg st="1" end="1"/>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to="" calcmode="lin" valueType="num">
                                      <p:cBhvr>
                                        <p:cTn id="22" dur="1" fill="hold"/>
                                        <p:tgtEl>
                                          <p:spTgt spid="3">
                                            <p:txEl>
                                              <p:pRg st="2" end="2"/>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to="" calcmode="lin" valueType="num">
                                      <p:cBhvr>
                                        <p:cTn id="27" dur="1" fill="hold"/>
                                        <p:tgtEl>
                                          <p:spTgt spid="3">
                                            <p:txEl>
                                              <p:pRg st="4" end="4"/>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to="" calcmode="lin" valueType="num">
                                      <p:cBhvr>
                                        <p:cTn id="32" dur="1" fill="hold"/>
                                        <p:tgtEl>
                                          <p:spTgt spid="3">
                                            <p:txEl>
                                              <p:pRg st="5" end="5"/>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706562"/>
          </a:xfrm>
        </p:spPr>
        <p:txBody>
          <a:bodyPr>
            <a:normAutofit fontScale="90000"/>
          </a:bodyPr>
          <a:lstStyle/>
          <a:p>
            <a:r>
              <a:rPr lang="en-US" dirty="0" smtClean="0"/>
              <a:t>On what </a:t>
            </a:r>
            <a:r>
              <a:rPr lang="en-US" dirty="0"/>
              <a:t>date does </a:t>
            </a:r>
            <a:r>
              <a:rPr lang="en-US" dirty="0" smtClean="0"/>
              <a:t>Japan attack Pearl Harbor? </a:t>
            </a:r>
            <a:br>
              <a:rPr lang="en-US" dirty="0" smtClean="0"/>
            </a:br>
            <a:endParaRPr lang="en-US" dirty="0"/>
          </a:p>
        </p:txBody>
      </p:sp>
      <p:sp>
        <p:nvSpPr>
          <p:cNvPr id="3" name="Content Placeholder 2"/>
          <p:cNvSpPr>
            <a:spLocks noGrp="1"/>
          </p:cNvSpPr>
          <p:nvPr>
            <p:ph idx="1"/>
          </p:nvPr>
        </p:nvSpPr>
        <p:spPr>
          <a:xfrm>
            <a:off x="457200" y="1828800"/>
            <a:ext cx="8229600" cy="4297363"/>
          </a:xfrm>
        </p:spPr>
        <p:txBody>
          <a:bodyPr/>
          <a:lstStyle/>
          <a:p>
            <a:r>
              <a:rPr lang="en-US" dirty="0" smtClean="0"/>
              <a:t>December 7, 1941</a:t>
            </a:r>
            <a:endParaRPr lang="en-US" dirty="0"/>
          </a:p>
          <a:p>
            <a:pPr>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to="" calcmode="lin" valueType="num">
                                      <p:cBhvr>
                                        <p:cTn id="12" dur="1" fill="hold"/>
                                        <p:tgtEl>
                                          <p:spTgt spid="3">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011362"/>
          </a:xfrm>
        </p:spPr>
        <p:txBody>
          <a:bodyPr>
            <a:normAutofit fontScale="90000"/>
          </a:bodyPr>
          <a:lstStyle/>
          <a:p>
            <a:r>
              <a:rPr lang="en-US" dirty="0" smtClean="0"/>
              <a:t/>
            </a:r>
            <a:br>
              <a:rPr lang="en-US" dirty="0" smtClean="0"/>
            </a:br>
            <a:r>
              <a:rPr lang="en-US" dirty="0" smtClean="0"/>
              <a:t/>
            </a:r>
            <a:br>
              <a:rPr lang="en-US" dirty="0" smtClean="0"/>
            </a:br>
            <a:r>
              <a:rPr lang="en-US" dirty="0" smtClean="0"/>
              <a:t/>
            </a:r>
            <a:br>
              <a:rPr lang="en-US" dirty="0" smtClean="0"/>
            </a:br>
            <a:r>
              <a:rPr lang="en-US" dirty="0" smtClean="0"/>
              <a:t>Describe </a:t>
            </a:r>
            <a:r>
              <a:rPr lang="en-US" dirty="0"/>
              <a:t>the devastation to </a:t>
            </a:r>
            <a:r>
              <a:rPr lang="en-US" dirty="0" smtClean="0"/>
              <a:t>Military power </a:t>
            </a:r>
            <a:r>
              <a:rPr lang="en-US" dirty="0"/>
              <a:t>and loss of lives at Pearl Harbor</a:t>
            </a:r>
            <a:r>
              <a:rPr lang="en-US" dirty="0" smtClean="0"/>
              <a:t/>
            </a:r>
            <a:br>
              <a:rPr lang="en-US" dirty="0" smtClean="0"/>
            </a:br>
            <a:endParaRPr lang="en-US" dirty="0"/>
          </a:p>
        </p:txBody>
      </p:sp>
      <p:sp>
        <p:nvSpPr>
          <p:cNvPr id="3" name="Content Placeholder 2"/>
          <p:cNvSpPr>
            <a:spLocks noGrp="1"/>
          </p:cNvSpPr>
          <p:nvPr>
            <p:ph idx="1"/>
          </p:nvPr>
        </p:nvSpPr>
        <p:spPr>
          <a:xfrm>
            <a:off x="457200" y="1828800"/>
            <a:ext cx="8229600" cy="4297363"/>
          </a:xfrm>
        </p:spPr>
        <p:txBody>
          <a:bodyPr/>
          <a:lstStyle/>
          <a:p>
            <a:endParaRPr lang="en-US" dirty="0" smtClean="0"/>
          </a:p>
          <a:p>
            <a:r>
              <a:rPr lang="en-US" dirty="0" smtClean="0"/>
              <a:t>The attack destroyed much of the American Pacific fleet </a:t>
            </a:r>
          </a:p>
          <a:p>
            <a:pPr>
              <a:buNone/>
            </a:pPr>
            <a:r>
              <a:rPr lang="en-US" dirty="0" smtClean="0"/>
              <a:t>				AND</a:t>
            </a:r>
          </a:p>
          <a:p>
            <a:r>
              <a:rPr lang="en-US" dirty="0" smtClean="0"/>
              <a:t>Killed several thousand Americans. </a:t>
            </a:r>
          </a:p>
          <a:p>
            <a:pPr>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to="" calcmode="lin" valueType="num">
                                      <p:cBhvr>
                                        <p:cTn id="22" dur="1" fill="hold"/>
                                        <p:tgtEl>
                                          <p:spTgt spid="3">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468562"/>
          </a:xfrm>
        </p:spPr>
        <p:txBody>
          <a:bodyPr>
            <a:normAutofit/>
          </a:bodyPr>
          <a:lstStyle/>
          <a:p>
            <a:r>
              <a:rPr lang="en-US" dirty="0"/>
              <a:t>What is the famous quote by </a:t>
            </a:r>
            <a:r>
              <a:rPr lang="en-US" dirty="0" smtClean="0"/>
              <a:t>Roosevelt to </a:t>
            </a:r>
            <a:r>
              <a:rPr lang="en-US" dirty="0"/>
              <a:t>Congress right after the attack </a:t>
            </a:r>
            <a:r>
              <a:rPr lang="en-US" dirty="0" smtClean="0"/>
              <a:t>on </a:t>
            </a:r>
            <a:br>
              <a:rPr lang="en-US" dirty="0" smtClean="0"/>
            </a:br>
            <a:r>
              <a:rPr lang="en-US" dirty="0" smtClean="0"/>
              <a:t>Pearl </a:t>
            </a:r>
            <a:r>
              <a:rPr lang="en-US" dirty="0"/>
              <a:t>Harbor?</a:t>
            </a:r>
          </a:p>
        </p:txBody>
      </p:sp>
      <p:sp>
        <p:nvSpPr>
          <p:cNvPr id="3" name="Content Placeholder 2"/>
          <p:cNvSpPr>
            <a:spLocks noGrp="1"/>
          </p:cNvSpPr>
          <p:nvPr>
            <p:ph idx="1"/>
          </p:nvPr>
        </p:nvSpPr>
        <p:spPr>
          <a:xfrm>
            <a:off x="457200" y="2895600"/>
            <a:ext cx="8229600" cy="3230563"/>
          </a:xfrm>
        </p:spPr>
        <p:txBody>
          <a:bodyPr/>
          <a:lstStyle/>
          <a:p>
            <a:endParaRPr lang="en-US" dirty="0" smtClean="0"/>
          </a:p>
          <a:p>
            <a:r>
              <a:rPr lang="en-US" dirty="0" smtClean="0"/>
              <a:t>“a date that will live in </a:t>
            </a:r>
            <a:r>
              <a:rPr lang="en-US" smtClean="0"/>
              <a:t>infamy”</a:t>
            </a:r>
            <a:endParaRPr lang="en-US" dirty="0" smtClean="0"/>
          </a:p>
          <a:p>
            <a:r>
              <a:rPr lang="en-US" dirty="0" smtClean="0"/>
              <a:t>Roosevelt was asking Congress to declare war on Japan	</a:t>
            </a:r>
          </a:p>
          <a:p>
            <a:pPr>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706562"/>
          </a:xfrm>
        </p:spPr>
        <p:txBody>
          <a:bodyPr>
            <a:normAutofit fontScale="90000"/>
          </a:bodyPr>
          <a:lstStyle/>
          <a:p>
            <a:r>
              <a:rPr lang="en-US" dirty="0" smtClean="0"/>
              <a:t/>
            </a:r>
            <a:br>
              <a:rPr lang="en-US" dirty="0" smtClean="0"/>
            </a:br>
            <a:r>
              <a:rPr lang="en-US" dirty="0"/>
              <a:t>Why does Germany declare war on </a:t>
            </a:r>
            <a:br>
              <a:rPr lang="en-US" dirty="0"/>
            </a:br>
            <a:r>
              <a:rPr lang="en-US" dirty="0"/>
              <a:t>the United States?</a:t>
            </a:r>
            <a:br>
              <a:rPr lang="en-US" dirty="0"/>
            </a:br>
            <a:endParaRPr lang="en-US" dirty="0"/>
          </a:p>
        </p:txBody>
      </p:sp>
      <p:sp>
        <p:nvSpPr>
          <p:cNvPr id="3" name="Content Placeholder 2"/>
          <p:cNvSpPr>
            <a:spLocks noGrp="1"/>
          </p:cNvSpPr>
          <p:nvPr>
            <p:ph idx="1"/>
          </p:nvPr>
        </p:nvSpPr>
        <p:spPr>
          <a:xfrm>
            <a:off x="457200" y="1828800"/>
            <a:ext cx="8229600" cy="4297363"/>
          </a:xfrm>
        </p:spPr>
        <p:txBody>
          <a:bodyPr/>
          <a:lstStyle/>
          <a:p>
            <a:pPr>
              <a:buNone/>
            </a:pPr>
            <a:endParaRPr lang="en-US" dirty="0" smtClean="0"/>
          </a:p>
          <a:p>
            <a:pPr>
              <a:buNone/>
            </a:pPr>
            <a:r>
              <a:rPr lang="en-US" dirty="0" smtClean="0"/>
              <a:t>It was honoring a </a:t>
            </a:r>
            <a:r>
              <a:rPr lang="en-US" b="1" u="sng" dirty="0" smtClean="0"/>
              <a:t>pact</a:t>
            </a:r>
            <a:r>
              <a:rPr lang="en-US" dirty="0" smtClean="0"/>
              <a:t> with Japan</a:t>
            </a:r>
          </a:p>
          <a:p>
            <a:pPr>
              <a:buNone/>
            </a:pPr>
            <a:r>
              <a:rPr lang="en-US" dirty="0" smtClean="0"/>
              <a:t>Because Germany knew the U.S. would get involved in the war anyway</a:t>
            </a:r>
          </a:p>
          <a:p>
            <a:pPr>
              <a:buNone/>
            </a:pPr>
            <a:r>
              <a:rPr lang="en-US" dirty="0" smtClean="0"/>
              <a:t>So it wanted to control the time and place the U.S. got involved</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to="" calcmode="lin" valueType="num">
                                      <p:cBhvr>
                                        <p:cTn id="12" dur="1" fill="hold"/>
                                        <p:tgtEl>
                                          <p:spTgt spid="3">
                                            <p:txEl>
                                              <p:pRg st="2" end="2"/>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to="" calcmode="lin" valueType="num">
                                      <p:cBhvr>
                                        <p:cTn id="17" dur="1" fill="hold"/>
                                        <p:tgtEl>
                                          <p:spTgt spid="3">
                                            <p:txEl>
                                              <p:pRg st="1" end="1"/>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to="" calcmode="lin" valueType="num">
                                      <p:cBhvr>
                                        <p:cTn id="22" dur="1" fill="hold"/>
                                        <p:tgtEl>
                                          <p:spTgt spid="3">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The Beginning of WWII--Europe </a:t>
            </a:r>
            <a:r>
              <a:rPr lang="en-US" dirty="0"/>
              <a:t/>
            </a:r>
            <a:br>
              <a:rPr lang="en-US" dirty="0"/>
            </a:br>
            <a:endParaRPr lang="en-US" dirty="0"/>
          </a:p>
        </p:txBody>
      </p:sp>
      <p:sp>
        <p:nvSpPr>
          <p:cNvPr id="3" name="Content Placeholder 2"/>
          <p:cNvSpPr>
            <a:spLocks noGrp="1"/>
          </p:cNvSpPr>
          <p:nvPr>
            <p:ph idx="1"/>
          </p:nvPr>
        </p:nvSpPr>
        <p:spPr/>
        <p:txBody>
          <a:bodyPr/>
          <a:lstStyle/>
          <a:p>
            <a:r>
              <a:rPr lang="en-US" dirty="0" smtClean="0"/>
              <a:t>German Aggression in Europe</a:t>
            </a:r>
          </a:p>
          <a:p>
            <a:r>
              <a:rPr lang="en-US" dirty="0" smtClean="0"/>
              <a:t>Invasion of Poland—Europe goes to War</a:t>
            </a:r>
          </a:p>
          <a:p>
            <a:r>
              <a:rPr lang="en-US" dirty="0" smtClean="0"/>
              <a:t>United States Takes a Neutral Stance</a:t>
            </a:r>
          </a:p>
          <a:p>
            <a:r>
              <a:rPr lang="en-US" dirty="0" smtClean="0"/>
              <a:t>Plight of France &amp; Britain</a:t>
            </a:r>
          </a:p>
          <a:p>
            <a:r>
              <a:rPr lang="en-US" dirty="0" smtClean="0"/>
              <a:t>Germany Invades Russia</a:t>
            </a:r>
          </a:p>
          <a:p>
            <a:r>
              <a:rPr lang="en-US" dirty="0" smtClean="0"/>
              <a:t>Map of Europe during WWII</a:t>
            </a:r>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630362"/>
          </a:xfrm>
        </p:spPr>
        <p:txBody>
          <a:bodyPr>
            <a:normAutofit fontScale="90000"/>
          </a:bodyPr>
          <a:lstStyle/>
          <a:p>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What </a:t>
            </a:r>
            <a:r>
              <a:rPr lang="en-US" dirty="0"/>
              <a:t>happens to feelings of</a:t>
            </a:r>
            <a:br>
              <a:rPr lang="en-US" dirty="0"/>
            </a:br>
            <a:r>
              <a:rPr lang="en-US" dirty="0"/>
              <a:t>isolationism in America?</a:t>
            </a:r>
            <a:br>
              <a:rPr lang="en-US" dirty="0"/>
            </a:br>
            <a:endParaRPr lang="en-US" dirty="0"/>
          </a:p>
        </p:txBody>
      </p:sp>
      <p:sp>
        <p:nvSpPr>
          <p:cNvPr id="3" name="Content Placeholder 2"/>
          <p:cNvSpPr>
            <a:spLocks noGrp="1"/>
          </p:cNvSpPr>
          <p:nvPr>
            <p:ph idx="1"/>
          </p:nvPr>
        </p:nvSpPr>
        <p:spPr>
          <a:xfrm>
            <a:off x="457200" y="1828800"/>
            <a:ext cx="8229600" cy="4297363"/>
          </a:xfrm>
        </p:spPr>
        <p:txBody>
          <a:bodyPr/>
          <a:lstStyle/>
          <a:p>
            <a:r>
              <a:rPr lang="en-US" dirty="0" smtClean="0"/>
              <a:t>People realize that they must go to war</a:t>
            </a:r>
          </a:p>
          <a:p>
            <a:r>
              <a:rPr lang="en-US" dirty="0" smtClean="0"/>
              <a:t>Patriotism increases</a:t>
            </a:r>
            <a:endParaRPr lang="en-US" dirty="0"/>
          </a:p>
          <a:p>
            <a:pPr>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to="" calcmode="lin" valueType="num">
                                      <p:cBhvr>
                                        <p:cTn id="12" dur="1" fill="hold"/>
                                        <p:tgtEl>
                                          <p:spTgt spid="3">
                                            <p:txEl>
                                              <p:pRg st="0" end="0"/>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to="" calcmode="lin" valueType="num">
                                      <p:cBhvr>
                                        <p:cTn id="17" dur="1" fill="hold"/>
                                        <p:tgtEl>
                                          <p:spTgt spid="3">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25562"/>
          </a:xfrm>
        </p:spPr>
        <p:txBody>
          <a:bodyPr>
            <a:normAutofit fontScale="90000"/>
          </a:bodyPr>
          <a:lstStyle/>
          <a:p>
            <a:r>
              <a:rPr lang="en-US" dirty="0" smtClean="0"/>
              <a:t/>
            </a:r>
            <a:br>
              <a:rPr lang="en-US" dirty="0" smtClean="0"/>
            </a:br>
            <a:r>
              <a:rPr lang="en-US" dirty="0" smtClean="0"/>
              <a:t/>
            </a:r>
            <a:br>
              <a:rPr lang="en-US" dirty="0" smtClean="0"/>
            </a:br>
            <a:r>
              <a:rPr lang="en-US" dirty="0"/>
              <a:t> </a:t>
            </a:r>
            <a:r>
              <a:rPr lang="en-US" dirty="0" smtClean="0"/>
              <a:t/>
            </a:r>
            <a:br>
              <a:rPr lang="en-US" dirty="0" smtClean="0"/>
            </a:br>
            <a:r>
              <a:rPr lang="en-US" dirty="0" smtClean="0"/>
              <a:t>What </a:t>
            </a:r>
            <a:r>
              <a:rPr lang="en-US" dirty="0"/>
              <a:t>is the United States' position</a:t>
            </a:r>
            <a:br>
              <a:rPr lang="en-US" dirty="0"/>
            </a:br>
            <a:r>
              <a:rPr lang="en-US" dirty="0"/>
              <a:t>now in WWII</a:t>
            </a:r>
            <a:r>
              <a:rPr lang="en-US" dirty="0" smtClean="0"/>
              <a:t>?</a:t>
            </a:r>
            <a:endParaRPr lang="en-US" dirty="0"/>
          </a:p>
        </p:txBody>
      </p:sp>
      <p:sp>
        <p:nvSpPr>
          <p:cNvPr id="3" name="Content Placeholder 2"/>
          <p:cNvSpPr>
            <a:spLocks noGrp="1"/>
          </p:cNvSpPr>
          <p:nvPr>
            <p:ph idx="1"/>
          </p:nvPr>
        </p:nvSpPr>
        <p:spPr>
          <a:xfrm>
            <a:off x="457200" y="1828800"/>
            <a:ext cx="8229600" cy="4297363"/>
          </a:xfrm>
        </p:spPr>
        <p:txBody>
          <a:bodyPr/>
          <a:lstStyle/>
          <a:p>
            <a:r>
              <a:rPr lang="en-US" dirty="0" smtClean="0"/>
              <a:t>United States is now at war</a:t>
            </a:r>
          </a:p>
          <a:p>
            <a:r>
              <a:rPr lang="en-US" dirty="0" smtClean="0"/>
              <a:t>The </a:t>
            </a:r>
            <a:r>
              <a:rPr lang="en-US" dirty="0" smtClean="0">
                <a:hlinkClick r:id="rId2"/>
              </a:rPr>
              <a:t>War Goes Global </a:t>
            </a:r>
            <a:r>
              <a:rPr lang="en-US" dirty="0" smtClean="0"/>
              <a:t>interactive map</a:t>
            </a:r>
          </a:p>
          <a:p>
            <a:pPr>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to="" calcmode="lin" valueType="num">
                                      <p:cBhvr>
                                        <p:cTn id="12" dur="1" fill="hold"/>
                                        <p:tgtEl>
                                          <p:spTgt spid="3">
                                            <p:txEl>
                                              <p:pRg st="0" end="0"/>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to="" calcmode="lin" valueType="num">
                                      <p:cBhvr>
                                        <p:cTn id="17" dur="1" fill="hold"/>
                                        <p:tgtEl>
                                          <p:spTgt spid="3">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554162"/>
          </a:xfrm>
        </p:spPr>
        <p:txBody>
          <a:bodyPr>
            <a:normAutofit fontScale="90000"/>
          </a:bodyPr>
          <a:lstStyle/>
          <a:p>
            <a:r>
              <a:rPr lang="en-US" sz="3200" dirty="0" smtClean="0"/>
              <a:t>Allied Power War Strategies</a:t>
            </a:r>
            <a:br>
              <a:rPr lang="en-US" sz="3200" dirty="0" smtClean="0"/>
            </a:br>
            <a:r>
              <a:rPr lang="en-US" sz="3200" dirty="0" smtClean="0"/>
              <a:t>Europe &amp; Pacific</a:t>
            </a:r>
            <a:br>
              <a:rPr lang="en-US" sz="3200" dirty="0" smtClean="0"/>
            </a:br>
            <a:r>
              <a:rPr lang="en-US" sz="3200" dirty="0" smtClean="0"/>
              <a:t>(Britain, France, Soviet Union)</a:t>
            </a:r>
            <a:br>
              <a:rPr lang="en-US" sz="3200" dirty="0" smtClean="0"/>
            </a:br>
            <a:endParaRPr lang="en-US" sz="3200" dirty="0"/>
          </a:p>
        </p:txBody>
      </p:sp>
      <p:sp>
        <p:nvSpPr>
          <p:cNvPr id="3" name="Text Placeholder 2"/>
          <p:cNvSpPr>
            <a:spLocks noGrp="1"/>
          </p:cNvSpPr>
          <p:nvPr>
            <p:ph type="body" idx="1"/>
          </p:nvPr>
        </p:nvSpPr>
        <p:spPr>
          <a:xfrm>
            <a:off x="457200" y="1600200"/>
            <a:ext cx="4040188" cy="609599"/>
          </a:xfrm>
        </p:spPr>
        <p:txBody>
          <a:bodyPr>
            <a:normAutofit/>
          </a:bodyPr>
          <a:lstStyle/>
          <a:p>
            <a:r>
              <a:rPr lang="en-US" dirty="0" smtClean="0"/>
              <a:t>Europe</a:t>
            </a:r>
            <a:endParaRPr lang="en-US" sz="2000" dirty="0" smtClean="0"/>
          </a:p>
        </p:txBody>
      </p:sp>
      <p:sp>
        <p:nvSpPr>
          <p:cNvPr id="5" name="Content Placeholder 4"/>
          <p:cNvSpPr>
            <a:spLocks noGrp="1"/>
          </p:cNvSpPr>
          <p:nvPr>
            <p:ph sz="half" idx="2"/>
          </p:nvPr>
        </p:nvSpPr>
        <p:spPr/>
        <p:txBody>
          <a:bodyPr>
            <a:normAutofit/>
          </a:bodyPr>
          <a:lstStyle/>
          <a:p>
            <a:endParaRPr lang="en-US" dirty="0" smtClean="0"/>
          </a:p>
          <a:p>
            <a:r>
              <a:rPr lang="en-US" dirty="0" smtClean="0"/>
              <a:t>“Defeat Hitler First” strategy</a:t>
            </a:r>
          </a:p>
          <a:p>
            <a:r>
              <a:rPr lang="en-US" dirty="0" smtClean="0"/>
              <a:t>Most American military resources were targeted for Europe	</a:t>
            </a:r>
          </a:p>
          <a:p>
            <a:endParaRPr lang="en-US" dirty="0"/>
          </a:p>
        </p:txBody>
      </p:sp>
      <p:sp>
        <p:nvSpPr>
          <p:cNvPr id="4" name="Text Placeholder 3"/>
          <p:cNvSpPr>
            <a:spLocks noGrp="1"/>
          </p:cNvSpPr>
          <p:nvPr>
            <p:ph type="body" sz="quarter" idx="3"/>
          </p:nvPr>
        </p:nvSpPr>
        <p:spPr>
          <a:xfrm>
            <a:off x="4645025" y="1752600"/>
            <a:ext cx="4041775" cy="381000"/>
          </a:xfrm>
        </p:spPr>
        <p:txBody>
          <a:bodyPr>
            <a:normAutofit fontScale="92500" lnSpcReduction="20000"/>
          </a:bodyPr>
          <a:lstStyle/>
          <a:p>
            <a:r>
              <a:rPr lang="en-US" dirty="0" smtClean="0"/>
              <a:t>Pacific Campaign (Asia)</a:t>
            </a:r>
          </a:p>
        </p:txBody>
      </p:sp>
      <p:sp>
        <p:nvSpPr>
          <p:cNvPr id="6" name="Content Placeholder 5"/>
          <p:cNvSpPr>
            <a:spLocks noGrp="1"/>
          </p:cNvSpPr>
          <p:nvPr>
            <p:ph sz="quarter" idx="4"/>
          </p:nvPr>
        </p:nvSpPr>
        <p:spPr>
          <a:xfrm>
            <a:off x="4645025" y="2209800"/>
            <a:ext cx="4041775" cy="3916363"/>
          </a:xfrm>
        </p:spPr>
        <p:txBody>
          <a:bodyPr>
            <a:normAutofit fontScale="92500"/>
          </a:bodyPr>
          <a:lstStyle/>
          <a:p>
            <a:endParaRPr lang="en-US" dirty="0" smtClean="0"/>
          </a:p>
          <a:p>
            <a:r>
              <a:rPr lang="en-US" dirty="0" smtClean="0"/>
              <a:t>“island hopping” campaign:</a:t>
            </a:r>
          </a:p>
          <a:p>
            <a:r>
              <a:rPr lang="en-US" dirty="0"/>
              <a:t>S</a:t>
            </a:r>
            <a:r>
              <a:rPr lang="en-US" dirty="0" smtClean="0"/>
              <a:t>eizing </a:t>
            </a:r>
            <a:r>
              <a:rPr lang="en-US" dirty="0"/>
              <a:t>islands closer and closer to Japan and using them as bases for air attacks on </a:t>
            </a:r>
            <a:r>
              <a:rPr lang="en-US" dirty="0" smtClean="0"/>
              <a:t>Japan</a:t>
            </a:r>
          </a:p>
          <a:p>
            <a:r>
              <a:rPr lang="en-US" dirty="0" smtClean="0"/>
              <a:t>cutting </a:t>
            </a:r>
            <a:r>
              <a:rPr lang="en-US" dirty="0"/>
              <a:t>off Japanese supplies through submarine warfare against Japanese </a:t>
            </a:r>
            <a:r>
              <a:rPr lang="en-US" dirty="0" smtClean="0"/>
              <a:t>shipping</a:t>
            </a:r>
            <a:endParaRPr lang="en-US" dirty="0"/>
          </a:p>
          <a:p>
            <a:r>
              <a:rPr lang="en-US" dirty="0"/>
              <a:t>	</a:t>
            </a:r>
          </a:p>
          <a:p>
            <a:endParaRPr lang="en-US"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1" nodeType="clickEffect">
                                  <p:stCondLst>
                                    <p:cond delay="0"/>
                                  </p:stCondLst>
                                  <p:childTnLst>
                                    <p:set>
                                      <p:cBhvr>
                                        <p:cTn id="11" dur="1" fill="hold">
                                          <p:stCondLst>
                                            <p:cond delay="0"/>
                                          </p:stCondLst>
                                        </p:cTn>
                                        <p:tgtEl>
                                          <p:spTgt spid="2"/>
                                        </p:tgtEl>
                                        <p:attrNameLst>
                                          <p:attrName>style.visibility</p:attrName>
                                        </p:attrNameLst>
                                      </p:cBhvr>
                                      <p:to>
                                        <p:strVal val="visible"/>
                                      </p:to>
                                    </p:set>
                                    <p:anim to="" calcmode="lin" valueType="num">
                                      <p:cBhvr>
                                        <p:cTn id="12" dur="1" fill="hold"/>
                                        <p:tgtEl>
                                          <p:spTgt spid="2"/>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to="" calcmode="lin" valueType="num">
                                      <p:cBhvr>
                                        <p:cTn id="17" dur="1" fill="hold"/>
                                        <p:tgtEl>
                                          <p:spTgt spid="3">
                                            <p:txEl>
                                              <p:pRg st="0" end="0"/>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5">
                                            <p:txEl>
                                              <p:pRg st="1" end="1"/>
                                            </p:txEl>
                                          </p:spTgt>
                                        </p:tgtEl>
                                        <p:attrNameLst>
                                          <p:attrName>style.visibility</p:attrName>
                                        </p:attrNameLst>
                                      </p:cBhvr>
                                      <p:to>
                                        <p:strVal val="visible"/>
                                      </p:to>
                                    </p:set>
                                    <p:anim to="" calcmode="lin" valueType="num">
                                      <p:cBhvr>
                                        <p:cTn id="22" dur="1" fill="hold"/>
                                        <p:tgtEl>
                                          <p:spTgt spid="5">
                                            <p:txEl>
                                              <p:pRg st="1" end="1"/>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anim to="" calcmode="lin" valueType="num">
                                      <p:cBhvr>
                                        <p:cTn id="27" dur="1" fill="hold"/>
                                        <p:tgtEl>
                                          <p:spTgt spid="5">
                                            <p:txEl>
                                              <p:pRg st="2" end="2"/>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nodeType="clickEffect">
                                  <p:stCondLst>
                                    <p:cond delay="0"/>
                                  </p:stCondLst>
                                  <p:childTnLst>
                                    <p:set>
                                      <p:cBhvr>
                                        <p:cTn id="31" dur="1" fill="hold">
                                          <p:stCondLst>
                                            <p:cond delay="0"/>
                                          </p:stCondLst>
                                        </p:cTn>
                                        <p:tgtEl>
                                          <p:spTgt spid="4">
                                            <p:txEl>
                                              <p:pRg st="0" end="0"/>
                                            </p:txEl>
                                          </p:spTgt>
                                        </p:tgtEl>
                                        <p:attrNameLst>
                                          <p:attrName>style.visibility</p:attrName>
                                        </p:attrNameLst>
                                      </p:cBhvr>
                                      <p:to>
                                        <p:strVal val="visible"/>
                                      </p:to>
                                    </p:set>
                                    <p:anim to="" calcmode="lin" valueType="num">
                                      <p:cBhvr>
                                        <p:cTn id="32" dur="1" fill="hold"/>
                                        <p:tgtEl>
                                          <p:spTgt spid="4">
                                            <p:txEl>
                                              <p:pRg st="0" end="0"/>
                                            </p:txEl>
                                          </p:spTgt>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nodeType="clickEffect">
                                  <p:stCondLst>
                                    <p:cond delay="0"/>
                                  </p:stCondLst>
                                  <p:childTnLst>
                                    <p:set>
                                      <p:cBhvr>
                                        <p:cTn id="36" dur="1" fill="hold">
                                          <p:stCondLst>
                                            <p:cond delay="0"/>
                                          </p:stCondLst>
                                        </p:cTn>
                                        <p:tgtEl>
                                          <p:spTgt spid="6">
                                            <p:txEl>
                                              <p:pRg st="1" end="1"/>
                                            </p:txEl>
                                          </p:spTgt>
                                        </p:tgtEl>
                                        <p:attrNameLst>
                                          <p:attrName>style.visibility</p:attrName>
                                        </p:attrNameLst>
                                      </p:cBhvr>
                                      <p:to>
                                        <p:strVal val="visible"/>
                                      </p:to>
                                    </p:set>
                                    <p:anim to="" calcmode="lin" valueType="num">
                                      <p:cBhvr>
                                        <p:cTn id="37" dur="1" fill="hold"/>
                                        <p:tgtEl>
                                          <p:spTgt spid="6">
                                            <p:txEl>
                                              <p:pRg st="1" end="1"/>
                                            </p:txEl>
                                          </p:spTgt>
                                        </p:tgtEl>
                                        <p:attrNameLst>
                                          <p:attrName/>
                                        </p:attrNameLst>
                                      </p:cBhvr>
                                    </p:anim>
                                  </p:childTnLst>
                                </p:cTn>
                              </p:par>
                            </p:childTnLst>
                          </p:cTn>
                        </p:par>
                      </p:childTnLst>
                    </p:cTn>
                  </p:par>
                  <p:par>
                    <p:cTn id="38" fill="hold">
                      <p:stCondLst>
                        <p:cond delay="indefinite"/>
                      </p:stCondLst>
                      <p:childTnLst>
                        <p:par>
                          <p:cTn id="39" fill="hold">
                            <p:stCondLst>
                              <p:cond delay="0"/>
                            </p:stCondLst>
                            <p:childTnLst>
                              <p:par>
                                <p:cTn id="40" presetID="24" presetClass="entr" presetSubtype="0" fill="hold" nodeType="clickEffect">
                                  <p:stCondLst>
                                    <p:cond delay="0"/>
                                  </p:stCondLst>
                                  <p:childTnLst>
                                    <p:set>
                                      <p:cBhvr>
                                        <p:cTn id="41" dur="1" fill="hold">
                                          <p:stCondLst>
                                            <p:cond delay="0"/>
                                          </p:stCondLst>
                                        </p:cTn>
                                        <p:tgtEl>
                                          <p:spTgt spid="6">
                                            <p:txEl>
                                              <p:pRg st="2" end="2"/>
                                            </p:txEl>
                                          </p:spTgt>
                                        </p:tgtEl>
                                        <p:attrNameLst>
                                          <p:attrName>style.visibility</p:attrName>
                                        </p:attrNameLst>
                                      </p:cBhvr>
                                      <p:to>
                                        <p:strVal val="visible"/>
                                      </p:to>
                                    </p:set>
                                    <p:anim to="" calcmode="lin" valueType="num">
                                      <p:cBhvr>
                                        <p:cTn id="42" dur="1" fill="hold"/>
                                        <p:tgtEl>
                                          <p:spTgt spid="6">
                                            <p:txEl>
                                              <p:pRg st="2" end="2"/>
                                            </p:txEl>
                                          </p:spTgt>
                                        </p:tgtEl>
                                        <p:attrNameLst>
                                          <p:attrName/>
                                        </p:attrNameLst>
                                      </p:cBhvr>
                                    </p:anim>
                                  </p:childTnLst>
                                </p:cTn>
                              </p:par>
                            </p:childTnLst>
                          </p:cTn>
                        </p:par>
                      </p:childTnLst>
                    </p:cTn>
                  </p:par>
                  <p:par>
                    <p:cTn id="43" fill="hold">
                      <p:stCondLst>
                        <p:cond delay="indefinite"/>
                      </p:stCondLst>
                      <p:childTnLst>
                        <p:par>
                          <p:cTn id="44" fill="hold">
                            <p:stCondLst>
                              <p:cond delay="0"/>
                            </p:stCondLst>
                            <p:childTnLst>
                              <p:par>
                                <p:cTn id="45" presetID="24" presetClass="entr" presetSubtype="0" fill="hold" nodeType="clickEffect">
                                  <p:stCondLst>
                                    <p:cond delay="0"/>
                                  </p:stCondLst>
                                  <p:childTnLst>
                                    <p:set>
                                      <p:cBhvr>
                                        <p:cTn id="46" dur="1" fill="hold">
                                          <p:stCondLst>
                                            <p:cond delay="0"/>
                                          </p:stCondLst>
                                        </p:cTn>
                                        <p:tgtEl>
                                          <p:spTgt spid="6">
                                            <p:txEl>
                                              <p:pRg st="3" end="3"/>
                                            </p:txEl>
                                          </p:spTgt>
                                        </p:tgtEl>
                                        <p:attrNameLst>
                                          <p:attrName>style.visibility</p:attrName>
                                        </p:attrNameLst>
                                      </p:cBhvr>
                                      <p:to>
                                        <p:strVal val="visible"/>
                                      </p:to>
                                    </p:set>
                                    <p:anim to="" calcmode="lin" valueType="num">
                                      <p:cBhvr>
                                        <p:cTn id="47" dur="1" fill="hold"/>
                                        <p:tgtEl>
                                          <p:spTgt spid="6">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23.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554162"/>
          </a:xfrm>
        </p:spPr>
        <p:txBody>
          <a:bodyPr>
            <a:normAutofit fontScale="90000"/>
          </a:bodyPr>
          <a:lstStyle/>
          <a:p>
            <a:r>
              <a:rPr lang="en-US" sz="3200" dirty="0" smtClean="0"/>
              <a:t>Axis Power War Strategies</a:t>
            </a:r>
            <a:br>
              <a:rPr lang="en-US" sz="3200" dirty="0" smtClean="0"/>
            </a:br>
            <a:r>
              <a:rPr lang="en-US" sz="3200" dirty="0" smtClean="0"/>
              <a:t>Europe &amp; Pacific</a:t>
            </a:r>
            <a:br>
              <a:rPr lang="en-US" sz="3200" dirty="0" smtClean="0"/>
            </a:br>
            <a:r>
              <a:rPr lang="en-US" sz="3200" dirty="0" smtClean="0"/>
              <a:t>(Germany, Italy, Japan)</a:t>
            </a:r>
            <a:br>
              <a:rPr lang="en-US" sz="3200" dirty="0" smtClean="0"/>
            </a:br>
            <a:endParaRPr lang="en-US" sz="3200" dirty="0"/>
          </a:p>
        </p:txBody>
      </p:sp>
      <p:sp>
        <p:nvSpPr>
          <p:cNvPr id="3" name="Text Placeholder 2"/>
          <p:cNvSpPr>
            <a:spLocks noGrp="1"/>
          </p:cNvSpPr>
          <p:nvPr>
            <p:ph type="body" idx="1"/>
          </p:nvPr>
        </p:nvSpPr>
        <p:spPr>
          <a:xfrm>
            <a:off x="457200" y="1600200"/>
            <a:ext cx="4040188" cy="609599"/>
          </a:xfrm>
        </p:spPr>
        <p:txBody>
          <a:bodyPr>
            <a:normAutofit/>
          </a:bodyPr>
          <a:lstStyle/>
          <a:p>
            <a:r>
              <a:rPr lang="en-US" dirty="0" smtClean="0"/>
              <a:t>Germany</a:t>
            </a:r>
            <a:endParaRPr lang="en-US" sz="2000" dirty="0" smtClean="0"/>
          </a:p>
        </p:txBody>
      </p:sp>
      <p:sp>
        <p:nvSpPr>
          <p:cNvPr id="5" name="Content Placeholder 4"/>
          <p:cNvSpPr>
            <a:spLocks noGrp="1"/>
          </p:cNvSpPr>
          <p:nvPr>
            <p:ph sz="half" idx="2"/>
          </p:nvPr>
        </p:nvSpPr>
        <p:spPr>
          <a:xfrm>
            <a:off x="457200" y="2174874"/>
            <a:ext cx="4040188" cy="4454525"/>
          </a:xfrm>
        </p:spPr>
        <p:txBody>
          <a:bodyPr>
            <a:normAutofit lnSpcReduction="10000"/>
          </a:bodyPr>
          <a:lstStyle/>
          <a:p>
            <a:r>
              <a:rPr lang="en-US" dirty="0" smtClean="0"/>
              <a:t>Germany hoped to defeat the Soviet Union quickly</a:t>
            </a:r>
          </a:p>
          <a:p>
            <a:r>
              <a:rPr lang="en-US" dirty="0" smtClean="0"/>
              <a:t>Gain control of Soviet oil fields</a:t>
            </a:r>
          </a:p>
          <a:p>
            <a:r>
              <a:rPr lang="en-US" dirty="0" smtClean="0"/>
              <a:t>Force Britain out of the war</a:t>
            </a:r>
            <a:r>
              <a:rPr lang="en-US" dirty="0"/>
              <a:t> </a:t>
            </a:r>
            <a:r>
              <a:rPr lang="en-US" dirty="0" smtClean="0"/>
              <a:t>through a bombing &amp; submarine warfare</a:t>
            </a:r>
            <a:endParaRPr lang="en-US" dirty="0"/>
          </a:p>
          <a:p>
            <a:endParaRPr lang="en-US" dirty="0"/>
          </a:p>
          <a:p>
            <a:pPr>
              <a:buNone/>
            </a:pPr>
            <a:r>
              <a:rPr lang="en-US" dirty="0" smtClean="0"/>
              <a:t>      Before </a:t>
            </a:r>
            <a:r>
              <a:rPr lang="en-US" dirty="0"/>
              <a:t>America’s industrial and military strength could </a:t>
            </a:r>
            <a:endParaRPr lang="en-US" dirty="0" smtClean="0"/>
          </a:p>
          <a:p>
            <a:pPr>
              <a:buNone/>
            </a:pPr>
            <a:r>
              <a:rPr lang="en-US" dirty="0"/>
              <a:t> </a:t>
            </a:r>
            <a:r>
              <a:rPr lang="en-US" dirty="0" smtClean="0"/>
              <a:t>     turn the tide!</a:t>
            </a:r>
            <a:endParaRPr lang="en-US" dirty="0"/>
          </a:p>
          <a:p>
            <a:pPr>
              <a:buNone/>
            </a:pPr>
            <a:endParaRPr lang="en-US" dirty="0"/>
          </a:p>
          <a:p>
            <a:pPr>
              <a:buNone/>
            </a:pPr>
            <a:endParaRPr lang="en-US" dirty="0"/>
          </a:p>
        </p:txBody>
      </p:sp>
      <p:sp>
        <p:nvSpPr>
          <p:cNvPr id="4" name="Text Placeholder 3"/>
          <p:cNvSpPr>
            <a:spLocks noGrp="1"/>
          </p:cNvSpPr>
          <p:nvPr>
            <p:ph type="body" sz="quarter" idx="3"/>
          </p:nvPr>
        </p:nvSpPr>
        <p:spPr>
          <a:xfrm>
            <a:off x="4645025" y="1752600"/>
            <a:ext cx="4041775" cy="381000"/>
          </a:xfrm>
        </p:spPr>
        <p:txBody>
          <a:bodyPr>
            <a:normAutofit fontScale="92500" lnSpcReduction="20000"/>
          </a:bodyPr>
          <a:lstStyle/>
          <a:p>
            <a:r>
              <a:rPr lang="en-US" dirty="0" smtClean="0"/>
              <a:t>Japan</a:t>
            </a:r>
          </a:p>
        </p:txBody>
      </p:sp>
      <p:sp>
        <p:nvSpPr>
          <p:cNvPr id="6" name="Content Placeholder 5"/>
          <p:cNvSpPr>
            <a:spLocks noGrp="1"/>
          </p:cNvSpPr>
          <p:nvPr>
            <p:ph sz="quarter" idx="4"/>
          </p:nvPr>
        </p:nvSpPr>
        <p:spPr>
          <a:xfrm>
            <a:off x="4645025" y="2209800"/>
            <a:ext cx="4041775" cy="3916363"/>
          </a:xfrm>
        </p:spPr>
        <p:txBody>
          <a:bodyPr>
            <a:normAutofit fontScale="40000" lnSpcReduction="20000"/>
          </a:bodyPr>
          <a:lstStyle/>
          <a:p>
            <a:r>
              <a:rPr lang="en-US" sz="5000" dirty="0" smtClean="0"/>
              <a:t>Following </a:t>
            </a:r>
            <a:r>
              <a:rPr lang="en-US" sz="5000" dirty="0"/>
              <a:t>Pearl Harbor, Japan invaded the Philippines and Indonesia and planned to invade both Australia and Hawaii </a:t>
            </a:r>
            <a:endParaRPr lang="en-US" sz="5000" dirty="0" smtClean="0"/>
          </a:p>
          <a:p>
            <a:pPr>
              <a:buNone/>
            </a:pPr>
            <a:endParaRPr lang="en-US" sz="5000" dirty="0" smtClean="0"/>
          </a:p>
          <a:p>
            <a:pPr>
              <a:buNone/>
            </a:pPr>
            <a:r>
              <a:rPr lang="en-US" sz="5000" dirty="0" smtClean="0"/>
              <a:t>       Her leaders hoped that America would then accept Japanese predominance in Southeast Asia and the Pacific, rather than conduct a bloody and costly war to reverse Japanese gains</a:t>
            </a:r>
          </a:p>
          <a:p>
            <a:endParaRPr lang="en-US" sz="2800" dirty="0" smtClean="0"/>
          </a:p>
          <a:p>
            <a:endParaRPr lang="en-US" sz="2800" dirty="0" smtClean="0"/>
          </a:p>
          <a:p>
            <a:pPr>
              <a:buNone/>
            </a:pPr>
            <a:r>
              <a:rPr lang="en-US" dirty="0"/>
              <a:t>	</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1" nodeType="clickEffect">
                                  <p:stCondLst>
                                    <p:cond delay="0"/>
                                  </p:stCondLst>
                                  <p:childTnLst>
                                    <p:set>
                                      <p:cBhvr>
                                        <p:cTn id="11" dur="1" fill="hold">
                                          <p:stCondLst>
                                            <p:cond delay="0"/>
                                          </p:stCondLst>
                                        </p:cTn>
                                        <p:tgtEl>
                                          <p:spTgt spid="2"/>
                                        </p:tgtEl>
                                        <p:attrNameLst>
                                          <p:attrName>style.visibility</p:attrName>
                                        </p:attrNameLst>
                                      </p:cBhvr>
                                      <p:to>
                                        <p:strVal val="visible"/>
                                      </p:to>
                                    </p:set>
                                    <p:anim to="" calcmode="lin" valueType="num">
                                      <p:cBhvr>
                                        <p:cTn id="12" dur="1" fill="hold"/>
                                        <p:tgtEl>
                                          <p:spTgt spid="2"/>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to="" calcmode="lin" valueType="num">
                                      <p:cBhvr>
                                        <p:cTn id="17" dur="1" fill="hold"/>
                                        <p:tgtEl>
                                          <p:spTgt spid="3">
                                            <p:txEl>
                                              <p:pRg st="0" end="0"/>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 to="" calcmode="lin" valueType="num">
                                      <p:cBhvr>
                                        <p:cTn id="22" dur="1" fill="hold"/>
                                        <p:tgtEl>
                                          <p:spTgt spid="5">
                                            <p:txEl>
                                              <p:pRg st="0" end="0"/>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nodeType="clickEffect">
                                  <p:stCondLst>
                                    <p:cond delay="0"/>
                                  </p:stCondLst>
                                  <p:childTnLst>
                                    <p:set>
                                      <p:cBhvr>
                                        <p:cTn id="26" dur="1" fill="hold">
                                          <p:stCondLst>
                                            <p:cond delay="0"/>
                                          </p:stCondLst>
                                        </p:cTn>
                                        <p:tgtEl>
                                          <p:spTgt spid="5">
                                            <p:txEl>
                                              <p:pRg st="1" end="1"/>
                                            </p:txEl>
                                          </p:spTgt>
                                        </p:tgtEl>
                                        <p:attrNameLst>
                                          <p:attrName>style.visibility</p:attrName>
                                        </p:attrNameLst>
                                      </p:cBhvr>
                                      <p:to>
                                        <p:strVal val="visible"/>
                                      </p:to>
                                    </p:set>
                                    <p:anim to="" calcmode="lin" valueType="num">
                                      <p:cBhvr>
                                        <p:cTn id="27" dur="1" fill="hold"/>
                                        <p:tgtEl>
                                          <p:spTgt spid="5">
                                            <p:txEl>
                                              <p:pRg st="1" end="1"/>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nodeType="clickEffect">
                                  <p:stCondLst>
                                    <p:cond delay="0"/>
                                  </p:stCondLst>
                                  <p:childTnLst>
                                    <p:set>
                                      <p:cBhvr>
                                        <p:cTn id="31" dur="1" fill="hold">
                                          <p:stCondLst>
                                            <p:cond delay="0"/>
                                          </p:stCondLst>
                                        </p:cTn>
                                        <p:tgtEl>
                                          <p:spTgt spid="5">
                                            <p:txEl>
                                              <p:pRg st="2" end="2"/>
                                            </p:txEl>
                                          </p:spTgt>
                                        </p:tgtEl>
                                        <p:attrNameLst>
                                          <p:attrName>style.visibility</p:attrName>
                                        </p:attrNameLst>
                                      </p:cBhvr>
                                      <p:to>
                                        <p:strVal val="visible"/>
                                      </p:to>
                                    </p:set>
                                    <p:anim to="" calcmode="lin" valueType="num">
                                      <p:cBhvr>
                                        <p:cTn id="32" dur="1" fill="hold"/>
                                        <p:tgtEl>
                                          <p:spTgt spid="5">
                                            <p:txEl>
                                              <p:pRg st="2" end="2"/>
                                            </p:txEl>
                                          </p:spTgt>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nodeType="clickEffect">
                                  <p:stCondLst>
                                    <p:cond delay="0"/>
                                  </p:stCondLst>
                                  <p:childTnLst>
                                    <p:set>
                                      <p:cBhvr>
                                        <p:cTn id="36" dur="1" fill="hold">
                                          <p:stCondLst>
                                            <p:cond delay="0"/>
                                          </p:stCondLst>
                                        </p:cTn>
                                        <p:tgtEl>
                                          <p:spTgt spid="5">
                                            <p:txEl>
                                              <p:pRg st="4" end="4"/>
                                            </p:txEl>
                                          </p:spTgt>
                                        </p:tgtEl>
                                        <p:attrNameLst>
                                          <p:attrName>style.visibility</p:attrName>
                                        </p:attrNameLst>
                                      </p:cBhvr>
                                      <p:to>
                                        <p:strVal val="visible"/>
                                      </p:to>
                                    </p:set>
                                    <p:anim to="" calcmode="lin" valueType="num">
                                      <p:cBhvr>
                                        <p:cTn id="37" dur="1" fill="hold"/>
                                        <p:tgtEl>
                                          <p:spTgt spid="5">
                                            <p:txEl>
                                              <p:pRg st="4" end="4"/>
                                            </p:txEl>
                                          </p:spTgt>
                                        </p:tgtEl>
                                        <p:attrNameLst>
                                          <p:attrName/>
                                        </p:attrNameLst>
                                      </p:cBhvr>
                                    </p:anim>
                                  </p:childTnLst>
                                </p:cTn>
                              </p:par>
                            </p:childTnLst>
                          </p:cTn>
                        </p:par>
                      </p:childTnLst>
                    </p:cTn>
                  </p:par>
                  <p:par>
                    <p:cTn id="38" fill="hold">
                      <p:stCondLst>
                        <p:cond delay="indefinite"/>
                      </p:stCondLst>
                      <p:childTnLst>
                        <p:par>
                          <p:cTn id="39" fill="hold">
                            <p:stCondLst>
                              <p:cond delay="0"/>
                            </p:stCondLst>
                            <p:childTnLst>
                              <p:par>
                                <p:cTn id="40" presetID="24" presetClass="entr" presetSubtype="0" fill="hold"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 to="" calcmode="lin" valueType="num">
                                      <p:cBhvr>
                                        <p:cTn id="42" dur="1" fill="hold"/>
                                        <p:tgtEl>
                                          <p:spTgt spid="5">
                                            <p:txEl>
                                              <p:pRg st="5" end="5"/>
                                            </p:txEl>
                                          </p:spTgt>
                                        </p:tgtEl>
                                        <p:attrNameLst>
                                          <p:attrName/>
                                        </p:attrNameLst>
                                      </p:cBhvr>
                                    </p:anim>
                                  </p:childTnLst>
                                </p:cTn>
                              </p:par>
                            </p:childTnLst>
                          </p:cTn>
                        </p:par>
                      </p:childTnLst>
                    </p:cTn>
                  </p:par>
                  <p:par>
                    <p:cTn id="43" fill="hold">
                      <p:stCondLst>
                        <p:cond delay="indefinite"/>
                      </p:stCondLst>
                      <p:childTnLst>
                        <p:par>
                          <p:cTn id="44" fill="hold">
                            <p:stCondLst>
                              <p:cond delay="0"/>
                            </p:stCondLst>
                            <p:childTnLst>
                              <p:par>
                                <p:cTn id="45" presetID="24" presetClass="entr" presetSubtype="0" fill="hold" nodeType="clickEffect">
                                  <p:stCondLst>
                                    <p:cond delay="0"/>
                                  </p:stCondLst>
                                  <p:childTnLst>
                                    <p:set>
                                      <p:cBhvr>
                                        <p:cTn id="46" dur="1" fill="hold">
                                          <p:stCondLst>
                                            <p:cond delay="0"/>
                                          </p:stCondLst>
                                        </p:cTn>
                                        <p:tgtEl>
                                          <p:spTgt spid="4">
                                            <p:txEl>
                                              <p:pRg st="0" end="0"/>
                                            </p:txEl>
                                          </p:spTgt>
                                        </p:tgtEl>
                                        <p:attrNameLst>
                                          <p:attrName>style.visibility</p:attrName>
                                        </p:attrNameLst>
                                      </p:cBhvr>
                                      <p:to>
                                        <p:strVal val="visible"/>
                                      </p:to>
                                    </p:set>
                                    <p:anim to="" calcmode="lin" valueType="num">
                                      <p:cBhvr>
                                        <p:cTn id="47" dur="1" fill="hold"/>
                                        <p:tgtEl>
                                          <p:spTgt spid="4">
                                            <p:txEl>
                                              <p:pRg st="0" end="0"/>
                                            </p:txEl>
                                          </p:spTgt>
                                        </p:tgtEl>
                                        <p:attrNameLst>
                                          <p:attrName/>
                                        </p:attrNameLst>
                                      </p:cBhvr>
                                    </p:anim>
                                  </p:childTnLst>
                                </p:cTn>
                              </p:par>
                            </p:childTnLst>
                          </p:cTn>
                        </p:par>
                      </p:childTnLst>
                    </p:cTn>
                  </p:par>
                  <p:par>
                    <p:cTn id="48" fill="hold">
                      <p:stCondLst>
                        <p:cond delay="indefinite"/>
                      </p:stCondLst>
                      <p:childTnLst>
                        <p:par>
                          <p:cTn id="49" fill="hold">
                            <p:stCondLst>
                              <p:cond delay="0"/>
                            </p:stCondLst>
                            <p:childTnLst>
                              <p:par>
                                <p:cTn id="50" presetID="24" presetClass="entr" presetSubtype="0" fill="hold" nodeType="clickEffect">
                                  <p:stCondLst>
                                    <p:cond delay="0"/>
                                  </p:stCondLst>
                                  <p:childTnLst>
                                    <p:set>
                                      <p:cBhvr>
                                        <p:cTn id="51" dur="1" fill="hold">
                                          <p:stCondLst>
                                            <p:cond delay="0"/>
                                          </p:stCondLst>
                                        </p:cTn>
                                        <p:tgtEl>
                                          <p:spTgt spid="6">
                                            <p:txEl>
                                              <p:pRg st="0" end="0"/>
                                            </p:txEl>
                                          </p:spTgt>
                                        </p:tgtEl>
                                        <p:attrNameLst>
                                          <p:attrName>style.visibility</p:attrName>
                                        </p:attrNameLst>
                                      </p:cBhvr>
                                      <p:to>
                                        <p:strVal val="visible"/>
                                      </p:to>
                                    </p:set>
                                    <p:anim to="" calcmode="lin" valueType="num">
                                      <p:cBhvr>
                                        <p:cTn id="52" dur="1" fill="hold"/>
                                        <p:tgtEl>
                                          <p:spTgt spid="6">
                                            <p:txEl>
                                              <p:pRg st="0" end="0"/>
                                            </p:txEl>
                                          </p:spTgt>
                                        </p:tgtEl>
                                        <p:attrNameLst>
                                          <p:attrName/>
                                        </p:attrNameLst>
                                      </p:cBhvr>
                                    </p:anim>
                                  </p:childTnLst>
                                </p:cTn>
                              </p:par>
                            </p:childTnLst>
                          </p:cTn>
                        </p:par>
                      </p:childTnLst>
                    </p:cTn>
                  </p:par>
                  <p:par>
                    <p:cTn id="53" fill="hold">
                      <p:stCondLst>
                        <p:cond delay="indefinite"/>
                      </p:stCondLst>
                      <p:childTnLst>
                        <p:par>
                          <p:cTn id="54" fill="hold">
                            <p:stCondLst>
                              <p:cond delay="0"/>
                            </p:stCondLst>
                            <p:childTnLst>
                              <p:par>
                                <p:cTn id="55" presetID="24" presetClass="entr" presetSubtype="0" fill="hold" nodeType="clickEffect">
                                  <p:stCondLst>
                                    <p:cond delay="0"/>
                                  </p:stCondLst>
                                  <p:childTnLst>
                                    <p:set>
                                      <p:cBhvr>
                                        <p:cTn id="56" dur="1" fill="hold">
                                          <p:stCondLst>
                                            <p:cond delay="0"/>
                                          </p:stCondLst>
                                        </p:cTn>
                                        <p:tgtEl>
                                          <p:spTgt spid="6">
                                            <p:txEl>
                                              <p:pRg st="2" end="2"/>
                                            </p:txEl>
                                          </p:spTgt>
                                        </p:tgtEl>
                                        <p:attrNameLst>
                                          <p:attrName>style.visibility</p:attrName>
                                        </p:attrNameLst>
                                      </p:cBhvr>
                                      <p:to>
                                        <p:strVal val="visible"/>
                                      </p:to>
                                    </p:set>
                                    <p:anim to="" calcmode="lin" valueType="num">
                                      <p:cBhvr>
                                        <p:cTn id="57" dur="1" fill="hold"/>
                                        <p:tgtEl>
                                          <p:spTgt spid="6">
                                            <p:txEl>
                                              <p:pRg st="2" end="2"/>
                                            </p:txEl>
                                          </p:spTgt>
                                        </p:tgtEl>
                                        <p:attrNameLst>
                                          <p:attrName/>
                                        </p:attrNameLst>
                                      </p:cBhvr>
                                    </p:anim>
                                  </p:childTnLst>
                                </p:cTn>
                              </p:par>
                            </p:childTnLst>
                          </p:cTn>
                        </p:par>
                      </p:childTnLst>
                    </p:cTn>
                  </p:par>
                  <p:par>
                    <p:cTn id="58" fill="hold">
                      <p:stCondLst>
                        <p:cond delay="indefinite"/>
                      </p:stCondLst>
                      <p:childTnLst>
                        <p:par>
                          <p:cTn id="59" fill="hold">
                            <p:stCondLst>
                              <p:cond delay="0"/>
                            </p:stCondLst>
                            <p:childTnLst>
                              <p:par>
                                <p:cTn id="60" presetID="24" presetClass="entr" presetSubtype="0" fill="hold" nodeType="clickEffect">
                                  <p:stCondLst>
                                    <p:cond delay="0"/>
                                  </p:stCondLst>
                                  <p:childTnLst>
                                    <p:set>
                                      <p:cBhvr>
                                        <p:cTn id="61" dur="1" fill="hold">
                                          <p:stCondLst>
                                            <p:cond delay="0"/>
                                          </p:stCondLst>
                                        </p:cTn>
                                        <p:tgtEl>
                                          <p:spTgt spid="6">
                                            <p:txEl>
                                              <p:pRg st="5" end="5"/>
                                            </p:txEl>
                                          </p:spTgt>
                                        </p:tgtEl>
                                        <p:attrNameLst>
                                          <p:attrName>style.visibility</p:attrName>
                                        </p:attrNameLst>
                                      </p:cBhvr>
                                      <p:to>
                                        <p:strVal val="visible"/>
                                      </p:to>
                                    </p:set>
                                    <p:anim to="" calcmode="lin" valueType="num">
                                      <p:cBhvr>
                                        <p:cTn id="62" dur="1" fill="hold"/>
                                        <p:tgtEl>
                                          <p:spTgt spid="6">
                                            <p:txEl>
                                              <p:pRg st="5" end="5"/>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Minority Participation in WWII</a:t>
            </a:r>
            <a:endParaRPr lang="en-US" dirty="0"/>
          </a:p>
        </p:txBody>
      </p:sp>
      <p:sp>
        <p:nvSpPr>
          <p:cNvPr id="3" name="Content Placeholder 2"/>
          <p:cNvSpPr>
            <a:spLocks noGrp="1"/>
          </p:cNvSpPr>
          <p:nvPr>
            <p:ph idx="1"/>
          </p:nvPr>
        </p:nvSpPr>
        <p:spPr/>
        <p:txBody>
          <a:bodyPr/>
          <a:lstStyle/>
          <a:p>
            <a:r>
              <a:rPr lang="en-US" b="1" dirty="0" smtClean="0"/>
              <a:t>Segregated Military Units </a:t>
            </a:r>
          </a:p>
          <a:p>
            <a:r>
              <a:rPr lang="en-US" b="1" dirty="0"/>
              <a:t>Non-Segregated Military </a:t>
            </a:r>
            <a:r>
              <a:rPr lang="en-US" b="1" dirty="0" smtClean="0"/>
              <a:t>Units</a:t>
            </a:r>
            <a:endParaRPr lang="en-US" dirty="0" smtClean="0"/>
          </a:p>
          <a:p>
            <a:r>
              <a:rPr lang="en-US" b="1" dirty="0"/>
              <a:t>Contribution of Navaho Code Talkers</a:t>
            </a:r>
            <a:endParaRPr lang="en-US" dirty="0"/>
          </a:p>
          <a:p>
            <a:r>
              <a:rPr lang="en-US" b="1" dirty="0" smtClean="0"/>
              <a:t>Women</a:t>
            </a:r>
            <a:endParaRPr lang="en-US" dirty="0" smtClean="0"/>
          </a:p>
          <a:p>
            <a:r>
              <a:rPr lang="en-US" b="1" dirty="0"/>
              <a:t>General War Effort </a:t>
            </a:r>
            <a:endParaRPr lang="en-US" b="1" dirty="0" smtClean="0"/>
          </a:p>
          <a:p>
            <a:pPr>
              <a:buNone/>
            </a:pP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25562"/>
          </a:xfrm>
        </p:spPr>
        <p:txBody>
          <a:bodyPr>
            <a:normAutofit fontScale="90000"/>
          </a:bodyPr>
          <a:lstStyle/>
          <a:p>
            <a:r>
              <a:rPr lang="en-US" dirty="0" smtClean="0"/>
              <a:t/>
            </a:r>
            <a:br>
              <a:rPr lang="en-US" dirty="0" smtClean="0"/>
            </a:br>
            <a:r>
              <a:rPr lang="en-US" dirty="0" smtClean="0"/>
              <a:t/>
            </a:r>
            <a:br>
              <a:rPr lang="en-US" dirty="0" smtClean="0"/>
            </a:br>
            <a:r>
              <a:rPr lang="en-US" b="1" dirty="0"/>
              <a:t>Segregated Military Units</a:t>
            </a:r>
            <a:r>
              <a:rPr lang="en-US" dirty="0"/>
              <a:t/>
            </a:r>
            <a:br>
              <a:rPr lang="en-US" dirty="0"/>
            </a:br>
            <a:r>
              <a:rPr lang="en-US" dirty="0" smtClean="0"/>
              <a:t> </a:t>
            </a:r>
            <a:br>
              <a:rPr lang="en-US" dirty="0" smtClean="0"/>
            </a:br>
            <a:endParaRPr lang="en-US" dirty="0"/>
          </a:p>
        </p:txBody>
      </p:sp>
      <p:sp>
        <p:nvSpPr>
          <p:cNvPr id="3" name="Content Placeholder 2"/>
          <p:cNvSpPr>
            <a:spLocks noGrp="1"/>
          </p:cNvSpPr>
          <p:nvPr>
            <p:ph idx="1"/>
          </p:nvPr>
        </p:nvSpPr>
        <p:spPr>
          <a:xfrm>
            <a:off x="457200" y="1828800"/>
            <a:ext cx="8229600" cy="4297363"/>
          </a:xfrm>
        </p:spPr>
        <p:txBody>
          <a:bodyPr>
            <a:normAutofit/>
          </a:bodyPr>
          <a:lstStyle/>
          <a:p>
            <a:r>
              <a:rPr lang="en-US" dirty="0" smtClean="0"/>
              <a:t>In general, African </a:t>
            </a:r>
            <a:r>
              <a:rPr lang="en-US" dirty="0"/>
              <a:t>Americans </a:t>
            </a:r>
            <a:r>
              <a:rPr lang="en-US" dirty="0" smtClean="0"/>
              <a:t>units</a:t>
            </a:r>
          </a:p>
          <a:p>
            <a:pPr>
              <a:buNone/>
            </a:pPr>
            <a:r>
              <a:rPr lang="en-US" dirty="0" smtClean="0"/>
              <a:t>     Ex.: Tuskegee </a:t>
            </a:r>
            <a:r>
              <a:rPr lang="en-US" dirty="0"/>
              <a:t>Airmen (African American) served in Europe </a:t>
            </a:r>
            <a:r>
              <a:rPr lang="en-US" dirty="0" smtClean="0"/>
              <a:t>with distinction</a:t>
            </a:r>
          </a:p>
          <a:p>
            <a:pPr>
              <a:buNone/>
            </a:pPr>
            <a:endParaRPr lang="en-US" dirty="0"/>
          </a:p>
          <a:p>
            <a:r>
              <a:rPr lang="en-US" dirty="0" smtClean="0"/>
              <a:t>Nisei </a:t>
            </a:r>
            <a:r>
              <a:rPr lang="en-US" dirty="0"/>
              <a:t>regiments (Asian American) </a:t>
            </a:r>
            <a:endParaRPr lang="en-US" dirty="0" smtClean="0"/>
          </a:p>
          <a:p>
            <a:pPr lvl="1"/>
            <a:r>
              <a:rPr lang="en-US" dirty="0" smtClean="0"/>
              <a:t>earned </a:t>
            </a:r>
            <a:r>
              <a:rPr lang="en-US" dirty="0"/>
              <a:t>a high number of decorations. </a:t>
            </a:r>
          </a:p>
          <a:p>
            <a:pPr>
              <a:buNone/>
            </a:pPr>
            <a:endParaRPr lang="en-US" dirty="0"/>
          </a:p>
          <a:p>
            <a:endParaRPr lang="en-US" dirty="0" smtClean="0"/>
          </a:p>
          <a:p>
            <a:pPr>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to="" calcmode="lin" valueType="num">
                                      <p:cBhvr>
                                        <p:cTn id="12" dur="1" fill="hold"/>
                                        <p:tgtEl>
                                          <p:spTgt spid="3">
                                            <p:txEl>
                                              <p:pRg st="0" end="0"/>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to="" calcmode="lin" valueType="num">
                                      <p:cBhvr>
                                        <p:cTn id="17" dur="1" fill="hold"/>
                                        <p:tgtEl>
                                          <p:spTgt spid="3">
                                            <p:txEl>
                                              <p:pRg st="1" end="1"/>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to="" calcmode="lin" valueType="num">
                                      <p:cBhvr>
                                        <p:cTn id="22" dur="1" fill="hold"/>
                                        <p:tgtEl>
                                          <p:spTgt spid="3">
                                            <p:txEl>
                                              <p:pRg st="3" end="3"/>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to="" calcmode="lin" valueType="num">
                                      <p:cBhvr>
                                        <p:cTn id="27" dur="1" fill="hold"/>
                                        <p:tgtEl>
                                          <p:spTgt spid="3">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25562"/>
          </a:xfrm>
        </p:spPr>
        <p:txBody>
          <a:bodyPr>
            <a:normAutofit fontScale="90000"/>
          </a:bodyPr>
          <a:lstStyle/>
          <a:p>
            <a:r>
              <a:rPr lang="en-US" dirty="0" smtClean="0"/>
              <a:t/>
            </a:r>
            <a:br>
              <a:rPr lang="en-US" dirty="0" smtClean="0"/>
            </a:br>
            <a:r>
              <a:rPr lang="en-US" dirty="0" smtClean="0"/>
              <a:t/>
            </a:r>
            <a:br>
              <a:rPr lang="en-US" dirty="0" smtClean="0"/>
            </a:br>
            <a:r>
              <a:rPr lang="en-US" b="1" dirty="0" smtClean="0"/>
              <a:t>Non-Segregated Military Units</a:t>
            </a:r>
            <a:r>
              <a:rPr lang="en-US" dirty="0" smtClean="0"/>
              <a:t/>
            </a:r>
            <a:br>
              <a:rPr lang="en-US" dirty="0" smtClean="0"/>
            </a:br>
            <a:r>
              <a:rPr lang="en-US" dirty="0" smtClean="0"/>
              <a:t> </a:t>
            </a:r>
            <a:br>
              <a:rPr lang="en-US" dirty="0" smtClean="0"/>
            </a:br>
            <a:endParaRPr lang="en-US" dirty="0"/>
          </a:p>
        </p:txBody>
      </p:sp>
      <p:sp>
        <p:nvSpPr>
          <p:cNvPr id="3" name="Content Placeholder 2"/>
          <p:cNvSpPr>
            <a:spLocks noGrp="1"/>
          </p:cNvSpPr>
          <p:nvPr>
            <p:ph idx="1"/>
          </p:nvPr>
        </p:nvSpPr>
        <p:spPr>
          <a:xfrm>
            <a:off x="457200" y="1828800"/>
            <a:ext cx="8229600" cy="4297363"/>
          </a:xfrm>
        </p:spPr>
        <p:txBody>
          <a:bodyPr>
            <a:normAutofit/>
          </a:bodyPr>
          <a:lstStyle/>
          <a:p>
            <a:r>
              <a:rPr lang="en-US" dirty="0" smtClean="0"/>
              <a:t>Navajo: </a:t>
            </a:r>
          </a:p>
          <a:p>
            <a:pPr>
              <a:buNone/>
            </a:pPr>
            <a:r>
              <a:rPr lang="en-US" dirty="0"/>
              <a:t> </a:t>
            </a:r>
            <a:r>
              <a:rPr lang="en-US" dirty="0" smtClean="0"/>
              <a:t>   Communication codes of the Navaho used 	Oral</a:t>
            </a:r>
            <a:r>
              <a:rPr lang="en-US" dirty="0"/>
              <a:t>, not written </a:t>
            </a:r>
            <a:r>
              <a:rPr lang="en-US" dirty="0" smtClean="0"/>
              <a:t>language</a:t>
            </a:r>
          </a:p>
          <a:p>
            <a:pPr>
              <a:buNone/>
            </a:pPr>
            <a:r>
              <a:rPr lang="en-US" dirty="0"/>
              <a:t>	</a:t>
            </a:r>
            <a:r>
              <a:rPr lang="en-US" dirty="0" smtClean="0"/>
              <a:t>	Impossible </a:t>
            </a:r>
            <a:r>
              <a:rPr lang="en-US" dirty="0"/>
              <a:t>for the Japanese to </a:t>
            </a:r>
            <a:r>
              <a:rPr lang="en-US" dirty="0" smtClean="0"/>
              <a:t>break</a:t>
            </a:r>
            <a:r>
              <a:rPr lang="en-US" dirty="0"/>
              <a:t>!</a:t>
            </a:r>
            <a:r>
              <a:rPr lang="en-US" dirty="0" smtClean="0"/>
              <a:t> </a:t>
            </a:r>
          </a:p>
          <a:p>
            <a:pPr>
              <a:buNone/>
            </a:pPr>
            <a:endParaRPr lang="en-US" dirty="0"/>
          </a:p>
          <a:p>
            <a:r>
              <a:rPr lang="en-US" dirty="0"/>
              <a:t>Mexican </a:t>
            </a:r>
            <a:r>
              <a:rPr lang="en-US" dirty="0" smtClean="0"/>
              <a:t>Americans</a:t>
            </a:r>
            <a:endParaRPr lang="en-US" dirty="0"/>
          </a:p>
          <a:p>
            <a:pPr>
              <a:buNone/>
            </a:pPr>
            <a:endParaRPr lang="en-US" dirty="0"/>
          </a:p>
          <a:p>
            <a:endParaRPr lang="en-US" dirty="0" smtClean="0"/>
          </a:p>
          <a:p>
            <a:pPr>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Women</a:t>
            </a:r>
            <a:endParaRPr lang="en-US" dirty="0" smtClean="0"/>
          </a:p>
        </p:txBody>
      </p:sp>
      <p:sp>
        <p:nvSpPr>
          <p:cNvPr id="3" name="Content Placeholder 2"/>
          <p:cNvSpPr>
            <a:spLocks noGrp="1"/>
          </p:cNvSpPr>
          <p:nvPr>
            <p:ph idx="1"/>
          </p:nvPr>
        </p:nvSpPr>
        <p:spPr/>
        <p:txBody>
          <a:bodyPr>
            <a:normAutofit/>
          </a:bodyPr>
          <a:lstStyle/>
          <a:p>
            <a:r>
              <a:rPr lang="en-US" dirty="0" smtClean="0"/>
              <a:t>Typically </a:t>
            </a:r>
            <a:r>
              <a:rPr lang="en-US" dirty="0"/>
              <a:t>participated in noncombat military roles </a:t>
            </a:r>
            <a:endParaRPr lang="en-US" dirty="0" smtClean="0"/>
          </a:p>
          <a:p>
            <a:endParaRPr lang="en-US" dirty="0"/>
          </a:p>
          <a:p>
            <a:pPr>
              <a:buNone/>
            </a:pP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25562"/>
          </a:xfrm>
        </p:spPr>
        <p:txBody>
          <a:bodyPr>
            <a:normAutofit fontScale="90000"/>
          </a:bodyPr>
          <a:lstStyle/>
          <a:p>
            <a:r>
              <a:rPr lang="en-US" dirty="0" smtClean="0"/>
              <a:t/>
            </a:r>
            <a:br>
              <a:rPr lang="en-US" dirty="0" smtClean="0"/>
            </a:br>
            <a:r>
              <a:rPr lang="en-US" dirty="0" smtClean="0"/>
              <a:t/>
            </a:r>
            <a:br>
              <a:rPr lang="en-US" dirty="0" smtClean="0"/>
            </a:br>
            <a:r>
              <a:rPr lang="en-US" b="1" dirty="0" smtClean="0"/>
              <a:t>General War Effort </a:t>
            </a:r>
            <a:br>
              <a:rPr lang="en-US" b="1" dirty="0" smtClean="0"/>
            </a:br>
            <a:r>
              <a:rPr lang="en-US" dirty="0" smtClean="0"/>
              <a:t> </a:t>
            </a:r>
            <a:br>
              <a:rPr lang="en-US" dirty="0" smtClean="0"/>
            </a:br>
            <a:endParaRPr lang="en-US" dirty="0"/>
          </a:p>
        </p:txBody>
      </p:sp>
      <p:sp>
        <p:nvSpPr>
          <p:cNvPr id="3" name="Content Placeholder 2"/>
          <p:cNvSpPr>
            <a:spLocks noGrp="1"/>
          </p:cNvSpPr>
          <p:nvPr>
            <p:ph idx="1"/>
          </p:nvPr>
        </p:nvSpPr>
        <p:spPr>
          <a:xfrm>
            <a:off x="457200" y="1828800"/>
            <a:ext cx="8229600" cy="4297363"/>
          </a:xfrm>
        </p:spPr>
        <p:txBody>
          <a:bodyPr>
            <a:normAutofit fontScale="92500" lnSpcReduction="10000"/>
          </a:bodyPr>
          <a:lstStyle/>
          <a:p>
            <a:r>
              <a:rPr lang="en-US" dirty="0" smtClean="0"/>
              <a:t>In general, African </a:t>
            </a:r>
            <a:r>
              <a:rPr lang="en-US" dirty="0"/>
              <a:t>Americans </a:t>
            </a:r>
            <a:r>
              <a:rPr lang="en-US" dirty="0" smtClean="0"/>
              <a:t>served in</a:t>
            </a:r>
          </a:p>
          <a:p>
            <a:pPr>
              <a:buNone/>
            </a:pPr>
            <a:r>
              <a:rPr lang="en-US" dirty="0" smtClean="0"/>
              <a:t>     segregated </a:t>
            </a:r>
            <a:r>
              <a:rPr lang="en-US" dirty="0"/>
              <a:t>military units </a:t>
            </a:r>
            <a:r>
              <a:rPr lang="en-US" dirty="0" smtClean="0"/>
              <a:t>and noncombat roles: But </a:t>
            </a:r>
            <a:r>
              <a:rPr lang="en-US" dirty="0"/>
              <a:t>demanded the right to serve in combat rather than support </a:t>
            </a:r>
            <a:r>
              <a:rPr lang="en-US" dirty="0" smtClean="0"/>
              <a:t>roles </a:t>
            </a:r>
          </a:p>
          <a:p>
            <a:endParaRPr lang="en-US" dirty="0"/>
          </a:p>
          <a:p>
            <a:r>
              <a:rPr lang="en-US" dirty="0"/>
              <a:t>Minority units suffered high casualties and won numerous unit citations and individual medals for bravery in action </a:t>
            </a:r>
          </a:p>
          <a:p>
            <a:r>
              <a:rPr lang="en-US" dirty="0"/>
              <a:t>	</a:t>
            </a:r>
          </a:p>
          <a:p>
            <a:pPr>
              <a:buNone/>
            </a:pPr>
            <a:endParaRPr lang="en-US" dirty="0"/>
          </a:p>
          <a:p>
            <a:pPr>
              <a:buNone/>
            </a:pPr>
            <a:endParaRPr lang="en-US" dirty="0" smtClean="0"/>
          </a:p>
          <a:p>
            <a:pPr>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to="" calcmode="lin" valueType="num">
                                      <p:cBhvr>
                                        <p:cTn id="12" dur="1" fill="hold"/>
                                        <p:tgtEl>
                                          <p:spTgt spid="3">
                                            <p:txEl>
                                              <p:pRg st="0" end="0"/>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to="" calcmode="lin" valueType="num">
                                      <p:cBhvr>
                                        <p:cTn id="17" dur="1" fill="hold"/>
                                        <p:tgtEl>
                                          <p:spTgt spid="3">
                                            <p:txEl>
                                              <p:pRg st="1" end="1"/>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to="" calcmode="lin" valueType="num">
                                      <p:cBhvr>
                                        <p:cTn id="22" dur="1" fill="hold"/>
                                        <p:tgtEl>
                                          <p:spTgt spid="3">
                                            <p:txEl>
                                              <p:pRg st="3" end="3"/>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to="" calcmode="lin" valueType="num">
                                      <p:cBhvr>
                                        <p:cTn id="27" dur="1" fill="hold"/>
                                        <p:tgtEl>
                                          <p:spTgt spid="3">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en-US" smtClean="0"/>
              <a:t>  </a:t>
            </a:r>
          </a:p>
        </p:txBody>
      </p:sp>
      <p:sp>
        <p:nvSpPr>
          <p:cNvPr id="3075" name="Rectangle 3"/>
          <p:cNvSpPr>
            <a:spLocks noGrp="1" noChangeArrowheads="1"/>
          </p:cNvSpPr>
          <p:nvPr>
            <p:ph type="body" idx="1"/>
          </p:nvPr>
        </p:nvSpPr>
        <p:spPr/>
        <p:txBody>
          <a:bodyPr/>
          <a:lstStyle/>
          <a:p>
            <a:pPr eaLnBrk="1" hangingPunct="1">
              <a:buFontTx/>
              <a:buNone/>
            </a:pPr>
            <a:r>
              <a:rPr lang="en-US" sz="5500" smtClean="0">
                <a:latin typeface="Arial Black" pitchFamily="34" charset="0"/>
              </a:rPr>
              <a:t>	Minorities in WWII</a:t>
            </a:r>
          </a:p>
          <a:p>
            <a:pPr eaLnBrk="1" hangingPunct="1">
              <a:buFontTx/>
              <a:buNone/>
            </a:pPr>
            <a:endParaRPr lang="en-US" sz="4800" smtClean="0">
              <a:latin typeface="Arial Black" pitchFamily="34" charset="0"/>
            </a:endParaRPr>
          </a:p>
        </p:txBody>
      </p:sp>
      <p:pic>
        <p:nvPicPr>
          <p:cNvPr id="3076" name="Picture 4" descr="tuskegee02"/>
          <p:cNvPicPr>
            <a:picLocks noChangeAspect="1" noChangeArrowheads="1"/>
          </p:cNvPicPr>
          <p:nvPr/>
        </p:nvPicPr>
        <p:blipFill>
          <a:blip r:embed="rId2" cstate="print"/>
          <a:srcRect/>
          <a:stretch>
            <a:fillRect/>
          </a:stretch>
        </p:blipFill>
        <p:spPr bwMode="auto">
          <a:xfrm>
            <a:off x="2286000" y="3048000"/>
            <a:ext cx="4267200" cy="3140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event marks the start of WWII?</a:t>
            </a:r>
            <a:br>
              <a:rPr lang="en-US" dirty="0"/>
            </a:br>
            <a:endParaRPr lang="en-US" dirty="0"/>
          </a:p>
        </p:txBody>
      </p:sp>
      <p:sp>
        <p:nvSpPr>
          <p:cNvPr id="3" name="Content Placeholder 2"/>
          <p:cNvSpPr>
            <a:spLocks noGrp="1"/>
          </p:cNvSpPr>
          <p:nvPr>
            <p:ph idx="1"/>
          </p:nvPr>
        </p:nvSpPr>
        <p:spPr/>
        <p:txBody>
          <a:bodyPr/>
          <a:lstStyle/>
          <a:p>
            <a:r>
              <a:rPr lang="en-US" dirty="0" smtClean="0"/>
              <a:t>Germany (Hitler) invades Poland in 1939</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to="" calcmode="lin" valueType="num">
                                      <p:cBhvr>
                                        <p:cTn id="12" dur="1" fill="hold"/>
                                        <p:tgtEl>
                                          <p:spTgt spid="3">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smtClean="0"/>
              <a:t>Slide #2</a:t>
            </a:r>
          </a:p>
        </p:txBody>
      </p:sp>
      <p:sp>
        <p:nvSpPr>
          <p:cNvPr id="4099" name="Rectangle 3"/>
          <p:cNvSpPr>
            <a:spLocks noGrp="1" noChangeArrowheads="1"/>
          </p:cNvSpPr>
          <p:nvPr>
            <p:ph type="body" idx="1"/>
          </p:nvPr>
        </p:nvSpPr>
        <p:spPr>
          <a:xfrm>
            <a:off x="457200" y="1676400"/>
            <a:ext cx="8229600" cy="4525963"/>
          </a:xfrm>
        </p:spPr>
        <p:txBody>
          <a:bodyPr/>
          <a:lstStyle/>
          <a:p>
            <a:pPr eaLnBrk="1" hangingPunct="1">
              <a:buFontTx/>
              <a:buNone/>
            </a:pPr>
            <a:r>
              <a:rPr lang="en-US" smtClean="0"/>
              <a:t>Click on the link below.</a:t>
            </a:r>
          </a:p>
          <a:p>
            <a:pPr eaLnBrk="1" hangingPunct="1">
              <a:buFontTx/>
              <a:buNone/>
            </a:pPr>
            <a:endParaRPr lang="en-US" smtClean="0"/>
          </a:p>
          <a:p>
            <a:pPr eaLnBrk="1" hangingPunct="1">
              <a:buFontTx/>
              <a:buNone/>
            </a:pPr>
            <a:r>
              <a:rPr lang="en-US" smtClean="0">
                <a:hlinkClick r:id="rId2"/>
              </a:rPr>
              <a:t>Navajo Code Talkers</a:t>
            </a:r>
            <a:endParaRPr lang="en-US" smtClean="0"/>
          </a:p>
        </p:txBody>
      </p:sp>
      <p:pic>
        <p:nvPicPr>
          <p:cNvPr id="4100" name="Picture 3" descr="jungle Navajo Code Talkers.gif"/>
          <p:cNvPicPr>
            <a:picLocks noChangeAspect="1"/>
          </p:cNvPicPr>
          <p:nvPr/>
        </p:nvPicPr>
        <p:blipFill>
          <a:blip r:embed="rId3" cstate="print"/>
          <a:srcRect/>
          <a:stretch>
            <a:fillRect/>
          </a:stretch>
        </p:blipFill>
        <p:spPr bwMode="auto">
          <a:xfrm>
            <a:off x="4648200" y="1219200"/>
            <a:ext cx="4243388" cy="53038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smtClean="0"/>
              <a:t>Navajo Code Talkers</a:t>
            </a:r>
          </a:p>
        </p:txBody>
      </p:sp>
      <p:sp>
        <p:nvSpPr>
          <p:cNvPr id="5123" name="Content Placeholder 2"/>
          <p:cNvSpPr>
            <a:spLocks noGrp="1"/>
          </p:cNvSpPr>
          <p:nvPr>
            <p:ph idx="1"/>
          </p:nvPr>
        </p:nvSpPr>
        <p:spPr/>
        <p:txBody>
          <a:bodyPr/>
          <a:lstStyle/>
          <a:p>
            <a:r>
              <a:rPr lang="en-US" sz="2400" smtClean="0"/>
              <a:t>The Code used by the Navajo Code Talkers created messages by first translating Navajo words into English, then using the first letter of each English word to decipher the meaning. Because different Navajo words might be translated into different English words for the same letter, the code was especially difficult to decipher. For example, for the letter "A," the Code Talker could use "wol-la-chee" (ant), "be-la-sana," (apple), or "tse-nill" (ax.) Some military terms that had no equivalent in Navajo were assigned their own code word. The word America, for example, was "Ne-he-mah" (Our mother). Submarine became "besh-lo" (iron fish).</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smtClean="0"/>
              <a:t>Tuskegee Airmen</a:t>
            </a:r>
          </a:p>
        </p:txBody>
      </p:sp>
      <p:sp>
        <p:nvSpPr>
          <p:cNvPr id="6147" name="Rectangle 3"/>
          <p:cNvSpPr>
            <a:spLocks noGrp="1" noChangeArrowheads="1"/>
          </p:cNvSpPr>
          <p:nvPr>
            <p:ph type="body" idx="1"/>
          </p:nvPr>
        </p:nvSpPr>
        <p:spPr/>
        <p:txBody>
          <a:bodyPr/>
          <a:lstStyle/>
          <a:p>
            <a:pPr algn="r" eaLnBrk="1" hangingPunct="1">
              <a:buFontTx/>
              <a:buNone/>
            </a:pPr>
            <a:r>
              <a:rPr lang="en-US" smtClean="0"/>
              <a:t>Click on the </a:t>
            </a:r>
          </a:p>
          <a:p>
            <a:pPr algn="r" eaLnBrk="1" hangingPunct="1">
              <a:buFontTx/>
              <a:buNone/>
            </a:pPr>
            <a:r>
              <a:rPr lang="en-US" smtClean="0"/>
              <a:t>link below. </a:t>
            </a:r>
          </a:p>
          <a:p>
            <a:pPr algn="r" eaLnBrk="1" hangingPunct="1">
              <a:buFontTx/>
              <a:buNone/>
            </a:pPr>
            <a:endParaRPr lang="en-US" smtClean="0">
              <a:solidFill>
                <a:schemeClr val="accent2"/>
              </a:solidFill>
            </a:endParaRPr>
          </a:p>
          <a:p>
            <a:pPr algn="r" eaLnBrk="1" hangingPunct="1">
              <a:buFontTx/>
              <a:buNone/>
            </a:pPr>
            <a:endParaRPr lang="en-US" smtClean="0">
              <a:solidFill>
                <a:schemeClr val="accent2"/>
              </a:solidFill>
              <a:hlinkClick r:id="rId2"/>
            </a:endParaRPr>
          </a:p>
          <a:p>
            <a:pPr algn="r" eaLnBrk="1" hangingPunct="1">
              <a:buFontTx/>
              <a:buNone/>
            </a:pPr>
            <a:endParaRPr lang="en-US" sz="2000" smtClean="0">
              <a:solidFill>
                <a:schemeClr val="accent2"/>
              </a:solidFill>
              <a:hlinkClick r:id="rId2"/>
            </a:endParaRPr>
          </a:p>
          <a:p>
            <a:pPr algn="r" eaLnBrk="1" hangingPunct="1">
              <a:buFontTx/>
              <a:buNone/>
            </a:pPr>
            <a:endParaRPr lang="en-US" sz="2000" smtClean="0">
              <a:solidFill>
                <a:schemeClr val="accent2"/>
              </a:solidFill>
              <a:hlinkClick r:id="rId2"/>
            </a:endParaRPr>
          </a:p>
          <a:p>
            <a:pPr algn="r" eaLnBrk="1" hangingPunct="1">
              <a:buFontTx/>
              <a:buNone/>
            </a:pPr>
            <a:endParaRPr lang="en-US" sz="2000" smtClean="0">
              <a:solidFill>
                <a:schemeClr val="accent2"/>
              </a:solidFill>
              <a:hlinkClick r:id="rId2"/>
            </a:endParaRPr>
          </a:p>
          <a:p>
            <a:pPr algn="r" eaLnBrk="1" hangingPunct="1">
              <a:buFontTx/>
              <a:buNone/>
            </a:pPr>
            <a:endParaRPr lang="en-US" sz="2000" smtClean="0">
              <a:solidFill>
                <a:schemeClr val="accent2"/>
              </a:solidFill>
              <a:hlinkClick r:id="rId2"/>
            </a:endParaRPr>
          </a:p>
          <a:p>
            <a:pPr algn="r" eaLnBrk="1" hangingPunct="1">
              <a:buFontTx/>
              <a:buNone/>
            </a:pPr>
            <a:endParaRPr lang="en-US" sz="2000" smtClean="0">
              <a:solidFill>
                <a:schemeClr val="accent2"/>
              </a:solidFill>
              <a:hlinkClick r:id="rId2"/>
            </a:endParaRPr>
          </a:p>
          <a:p>
            <a:pPr algn="r" eaLnBrk="1" hangingPunct="1">
              <a:buFontTx/>
              <a:buNone/>
            </a:pPr>
            <a:r>
              <a:rPr lang="en-US" sz="2000" smtClean="0">
                <a:solidFill>
                  <a:schemeClr val="accent2"/>
                </a:solidFill>
                <a:hlinkClick r:id="rId2"/>
              </a:rPr>
              <a:t>http://www.tuskegeeairmen.org/Tuskegee_Airmen_History.html</a:t>
            </a:r>
            <a:endParaRPr lang="en-US" sz="2000" smtClean="0">
              <a:solidFill>
                <a:schemeClr val="accent2"/>
              </a:solidFill>
            </a:endParaRPr>
          </a:p>
        </p:txBody>
      </p:sp>
      <p:pic>
        <p:nvPicPr>
          <p:cNvPr id="6148" name="Picture 3" descr="goldmedal Tuskegee Airmen.jpg"/>
          <p:cNvPicPr>
            <a:picLocks noChangeAspect="1"/>
          </p:cNvPicPr>
          <p:nvPr/>
        </p:nvPicPr>
        <p:blipFill>
          <a:blip r:embed="rId3" cstate="print"/>
          <a:srcRect/>
          <a:stretch>
            <a:fillRect/>
          </a:stretch>
        </p:blipFill>
        <p:spPr bwMode="auto">
          <a:xfrm>
            <a:off x="381000" y="1143000"/>
            <a:ext cx="3657600" cy="46688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smtClean="0"/>
              <a:t>Nisei Regiment</a:t>
            </a:r>
          </a:p>
        </p:txBody>
      </p:sp>
      <p:sp>
        <p:nvSpPr>
          <p:cNvPr id="7171" name="Rectangle 3"/>
          <p:cNvSpPr>
            <a:spLocks noGrp="1" noChangeArrowheads="1"/>
          </p:cNvSpPr>
          <p:nvPr>
            <p:ph type="body" idx="1"/>
          </p:nvPr>
        </p:nvSpPr>
        <p:spPr/>
        <p:txBody>
          <a:bodyPr/>
          <a:lstStyle/>
          <a:p>
            <a:pPr eaLnBrk="1" hangingPunct="1">
              <a:buFontTx/>
              <a:buNone/>
            </a:pPr>
            <a:r>
              <a:rPr lang="en-US" smtClean="0"/>
              <a:t>Click on the link below. Press pause after the clip is finished.</a:t>
            </a:r>
          </a:p>
          <a:p>
            <a:pPr eaLnBrk="1" hangingPunct="1">
              <a:buFontTx/>
              <a:buNone/>
            </a:pPr>
            <a:endParaRPr lang="en-US" smtClean="0"/>
          </a:p>
          <a:p>
            <a:pPr eaLnBrk="1" hangingPunct="1">
              <a:buFontTx/>
              <a:buNone/>
            </a:pPr>
            <a:r>
              <a:rPr lang="en-US" smtClean="0">
                <a:solidFill>
                  <a:schemeClr val="accent2"/>
                </a:solidFill>
              </a:rPr>
              <a:t>http://ezinearticles.com/?Bravest-of-Brave---</a:t>
            </a:r>
            <a:r>
              <a:rPr lang="en-US" smtClean="0">
                <a:solidFill>
                  <a:schemeClr val="accent2"/>
                </a:solidFill>
                <a:hlinkClick r:id="rId2"/>
              </a:rPr>
              <a:t>World-War-II-Nisei-Hero&amp;id=310011</a:t>
            </a:r>
            <a:endParaRPr lang="en-US" smtClean="0">
              <a:solidFill>
                <a:schemeClr val="accent2"/>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smtClean="0"/>
              <a:t>Mexican Americans</a:t>
            </a:r>
          </a:p>
        </p:txBody>
      </p:sp>
      <p:sp>
        <p:nvSpPr>
          <p:cNvPr id="8195" name="Rectangle 3"/>
          <p:cNvSpPr>
            <a:spLocks noGrp="1" noChangeArrowheads="1"/>
          </p:cNvSpPr>
          <p:nvPr>
            <p:ph type="body" idx="1"/>
          </p:nvPr>
        </p:nvSpPr>
        <p:spPr/>
        <p:txBody>
          <a:bodyPr/>
          <a:lstStyle/>
          <a:p>
            <a:pPr eaLnBrk="1" hangingPunct="1">
              <a:buFontTx/>
              <a:buNone/>
            </a:pPr>
            <a:r>
              <a:rPr lang="en-US" smtClean="0"/>
              <a:t>Click on the link below. Press pause after the clip is finished</a:t>
            </a:r>
          </a:p>
          <a:p>
            <a:pPr eaLnBrk="1" hangingPunct="1">
              <a:buFontTx/>
              <a:buNone/>
            </a:pPr>
            <a:endParaRPr lang="en-US" smtClean="0"/>
          </a:p>
          <a:p>
            <a:pPr eaLnBrk="1" hangingPunct="1">
              <a:buFontTx/>
              <a:buNone/>
            </a:pPr>
            <a:r>
              <a:rPr lang="en-US" smtClean="0">
                <a:solidFill>
                  <a:schemeClr val="accent2"/>
                </a:solidFill>
                <a:hlinkClick r:id="rId2"/>
              </a:rPr>
              <a:t>http://www.hsp.org/files/mexicanamericansandworldwarii.pdf</a:t>
            </a:r>
            <a:endParaRPr lang="en-US" smtClean="0">
              <a:solidFill>
                <a:schemeClr val="accent2"/>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pPr eaLnBrk="1" hangingPunct="1"/>
            <a:r>
              <a:rPr lang="en-US" smtClean="0">
                <a:latin typeface="Berlin Sans FB" pitchFamily="34" charset="0"/>
              </a:rPr>
              <a:t>The Home Front: </a:t>
            </a:r>
            <a:br>
              <a:rPr lang="en-US" smtClean="0">
                <a:latin typeface="Berlin Sans FB" pitchFamily="34" charset="0"/>
              </a:rPr>
            </a:br>
            <a:r>
              <a:rPr lang="en-US" smtClean="0">
                <a:latin typeface="Berlin Sans FB" pitchFamily="34" charset="0"/>
              </a:rPr>
              <a:t>America during WWII</a:t>
            </a:r>
          </a:p>
        </p:txBody>
      </p:sp>
      <p:sp>
        <p:nvSpPr>
          <p:cNvPr id="2051" name="Rectangle 3"/>
          <p:cNvSpPr>
            <a:spLocks noGrp="1" noChangeArrowheads="1"/>
          </p:cNvSpPr>
          <p:nvPr>
            <p:ph type="subTitle" idx="1"/>
          </p:nvPr>
        </p:nvSpPr>
        <p:spPr/>
        <p:txBody>
          <a:bodyPr/>
          <a:lstStyle/>
          <a:p>
            <a:pPr eaLnBrk="1" hangingPunct="1"/>
            <a:endParaRPr lang="en-US"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hangingPunct="1"/>
            <a:r>
              <a:rPr lang="en-US" smtClean="0"/>
              <a:t>Economic Resources</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r>
              <a:rPr lang="en-US" sz="6000" b="1" smtClean="0">
                <a:solidFill>
                  <a:schemeClr val="tx1"/>
                </a:solidFill>
              </a:rPr>
              <a:t/>
            </a:r>
            <a:br>
              <a:rPr lang="en-US" sz="6000" b="1" smtClean="0">
                <a:solidFill>
                  <a:schemeClr val="tx1"/>
                </a:solidFill>
              </a:rPr>
            </a:br>
            <a:r>
              <a:rPr lang="en-US" sz="6000" b="1" smtClean="0">
                <a:solidFill>
                  <a:schemeClr val="tx1"/>
                </a:solidFill>
              </a:rPr>
              <a:t>Industry Response</a:t>
            </a:r>
            <a:br>
              <a:rPr lang="en-US" sz="6000" b="1" smtClean="0">
                <a:solidFill>
                  <a:schemeClr val="tx1"/>
                </a:solidFill>
              </a:rPr>
            </a:br>
            <a:endParaRPr lang="en-US" smtClean="0"/>
          </a:p>
        </p:txBody>
      </p:sp>
      <p:sp>
        <p:nvSpPr>
          <p:cNvPr id="10243" name="Content Placeholder 2"/>
          <p:cNvSpPr>
            <a:spLocks noGrp="1"/>
          </p:cNvSpPr>
          <p:nvPr>
            <p:ph idx="1"/>
          </p:nvPr>
        </p:nvSpPr>
        <p:spPr>
          <a:xfrm>
            <a:off x="428625" y="1585913"/>
            <a:ext cx="8229600" cy="5141912"/>
          </a:xfrm>
        </p:spPr>
        <p:txBody>
          <a:bodyPr/>
          <a:lstStyle/>
          <a:p>
            <a:pPr eaLnBrk="1" hangingPunct="1"/>
            <a:r>
              <a:rPr lang="en-US" smtClean="0"/>
              <a:t>United States government and industry forged a close working relationship to allocate resources effectively</a:t>
            </a:r>
          </a:p>
          <a:p>
            <a:pPr eaLnBrk="1" hangingPunct="1"/>
            <a:endParaRPr lang="en-US" smtClean="0"/>
          </a:p>
          <a:p>
            <a:pPr eaLnBrk="1" hangingPunct="1">
              <a:buFontTx/>
              <a:buNone/>
            </a:pPr>
            <a:r>
              <a:rPr lang="en-US" smtClean="0"/>
              <a:t>    Example: </a:t>
            </a:r>
          </a:p>
          <a:p>
            <a:pPr eaLnBrk="1" hangingPunct="1">
              <a:buFontTx/>
              <a:buNone/>
            </a:pPr>
            <a:r>
              <a:rPr lang="en-US" smtClean="0"/>
              <a:t>Car industry retooled to make tanks for war</a:t>
            </a:r>
          </a:p>
          <a:p>
            <a:pPr eaLnBrk="1" hangingPunct="1">
              <a:buFontTx/>
              <a:buNone/>
            </a:pPr>
            <a:r>
              <a:rPr lang="en-US" smtClean="0"/>
              <a:t>	</a:t>
            </a:r>
          </a:p>
          <a:p>
            <a:pPr eaLnBrk="1" hangingPunct="1"/>
            <a:endParaRPr lang="en-US" smtClean="0"/>
          </a:p>
        </p:txBody>
      </p:sp>
      <p:pic>
        <p:nvPicPr>
          <p:cNvPr id="10244" name="Picture 2" descr="C:\Users\Owner\AppData\Local\Microsoft\Windows\Temporary Internet Files\Content.IE5\YVIXV0BE\MC900149339[1].wmf"/>
          <p:cNvPicPr>
            <a:picLocks noChangeAspect="1" noChangeArrowheads="1"/>
          </p:cNvPicPr>
          <p:nvPr/>
        </p:nvPicPr>
        <p:blipFill>
          <a:blip r:embed="rId2" cstate="print"/>
          <a:srcRect/>
          <a:stretch>
            <a:fillRect/>
          </a:stretch>
        </p:blipFill>
        <p:spPr bwMode="auto">
          <a:xfrm>
            <a:off x="762000" y="5029200"/>
            <a:ext cx="2159000" cy="1463675"/>
          </a:xfrm>
          <a:prstGeom prst="rect">
            <a:avLst/>
          </a:prstGeom>
          <a:noFill/>
          <a:ln w="9525">
            <a:noFill/>
            <a:miter lim="800000"/>
            <a:headEnd/>
            <a:tailEnd/>
          </a:ln>
        </p:spPr>
      </p:pic>
      <p:pic>
        <p:nvPicPr>
          <p:cNvPr id="10245" name="Picture 3" descr="C:\Users\Owner\AppData\Local\Microsoft\Windows\Temporary Internet Files\Content.IE5\V1SVFANS\MC900440340[1].png"/>
          <p:cNvPicPr>
            <a:picLocks noChangeAspect="1" noChangeArrowheads="1"/>
          </p:cNvPicPr>
          <p:nvPr/>
        </p:nvPicPr>
        <p:blipFill>
          <a:blip r:embed="rId3" cstate="print"/>
          <a:srcRect/>
          <a:stretch>
            <a:fillRect/>
          </a:stretch>
        </p:blipFill>
        <p:spPr bwMode="auto">
          <a:xfrm>
            <a:off x="5867400" y="4648200"/>
            <a:ext cx="2381250" cy="1463675"/>
          </a:xfrm>
          <a:prstGeom prst="rect">
            <a:avLst/>
          </a:prstGeom>
          <a:noFill/>
          <a:ln w="9525">
            <a:noFill/>
            <a:miter lim="800000"/>
            <a:headEnd/>
            <a:tailEnd/>
          </a:ln>
        </p:spPr>
      </p:pic>
      <p:pic>
        <p:nvPicPr>
          <p:cNvPr id="10246" name="Picture 4" descr="C:\Users\Owner\AppData\Local\Microsoft\Windows\Temporary Internet Files\Content.IE5\YVIXV0BE\MC900060415[1].wmf"/>
          <p:cNvPicPr>
            <a:picLocks noChangeAspect="1" noChangeArrowheads="1"/>
          </p:cNvPicPr>
          <p:nvPr/>
        </p:nvPicPr>
        <p:blipFill>
          <a:blip r:embed="rId4" cstate="print"/>
          <a:srcRect/>
          <a:stretch>
            <a:fillRect/>
          </a:stretch>
        </p:blipFill>
        <p:spPr bwMode="auto">
          <a:xfrm>
            <a:off x="6248400" y="5943600"/>
            <a:ext cx="1828800" cy="735013"/>
          </a:xfrm>
          <a:prstGeom prst="rect">
            <a:avLst/>
          </a:prstGeom>
          <a:noFill/>
          <a:ln w="9525">
            <a:noFill/>
            <a:miter lim="800000"/>
            <a:headEnd/>
            <a:tailEnd/>
          </a:ln>
        </p:spPr>
      </p:pic>
      <p:sp>
        <p:nvSpPr>
          <p:cNvPr id="8" name="Multiply 7"/>
          <p:cNvSpPr/>
          <p:nvPr/>
        </p:nvSpPr>
        <p:spPr>
          <a:xfrm>
            <a:off x="6324600" y="4648200"/>
            <a:ext cx="1371600" cy="129540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0248" name="Picture 6" descr="C:\Users\Owner\AppData\Local\Microsoft\Windows\Temporary Internet Files\Content.IE5\OHWK8YFZ\MC900432515[1].wmf"/>
          <p:cNvPicPr>
            <a:picLocks noChangeAspect="1" noChangeArrowheads="1"/>
          </p:cNvPicPr>
          <p:nvPr/>
        </p:nvPicPr>
        <p:blipFill>
          <a:blip r:embed="rId5" cstate="print"/>
          <a:srcRect/>
          <a:stretch>
            <a:fillRect/>
          </a:stretch>
        </p:blipFill>
        <p:spPr bwMode="auto">
          <a:xfrm>
            <a:off x="3505200" y="4876800"/>
            <a:ext cx="1838325" cy="1838325"/>
          </a:xfrm>
          <a:prstGeom prst="rect">
            <a:avLst/>
          </a:prstGeom>
          <a:noFill/>
          <a:ln w="9525">
            <a:noFill/>
            <a:miter lim="800000"/>
            <a:headEnd/>
            <a:tailEnd/>
          </a:ln>
        </p:spPr>
      </p:pic>
      <p:sp>
        <p:nvSpPr>
          <p:cNvPr id="11" name="Right Arrow 10"/>
          <p:cNvSpPr/>
          <p:nvPr/>
        </p:nvSpPr>
        <p:spPr>
          <a:xfrm>
            <a:off x="2895600" y="5105400"/>
            <a:ext cx="609600" cy="4841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Right Arrow 12"/>
          <p:cNvSpPr/>
          <p:nvPr/>
        </p:nvSpPr>
        <p:spPr>
          <a:xfrm rot="1140000">
            <a:off x="5394325" y="5943600"/>
            <a:ext cx="979488" cy="484188"/>
          </a:xfrm>
          <a:prstGeom prst="rightArrow">
            <a:avLst>
              <a:gd name="adj1" fmla="val 45453"/>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smtClean="0"/>
              <a:t>Analyze the posters below:</a:t>
            </a:r>
          </a:p>
        </p:txBody>
      </p:sp>
      <p:sp>
        <p:nvSpPr>
          <p:cNvPr id="11267" name="Rectangle 3"/>
          <p:cNvSpPr>
            <a:spLocks noGrp="1" noChangeArrowheads="1"/>
          </p:cNvSpPr>
          <p:nvPr>
            <p:ph type="body" idx="1"/>
          </p:nvPr>
        </p:nvSpPr>
        <p:spPr>
          <a:xfrm>
            <a:off x="457200" y="1295400"/>
            <a:ext cx="8229600" cy="5562600"/>
          </a:xfrm>
        </p:spPr>
        <p:txBody>
          <a:bodyPr/>
          <a:lstStyle/>
          <a:p>
            <a:pPr eaLnBrk="1" hangingPunct="1">
              <a:buFontTx/>
              <a:buNone/>
            </a:pPr>
            <a:endParaRPr lang="en-US" smtClean="0"/>
          </a:p>
          <a:p>
            <a:pPr eaLnBrk="1" hangingPunct="1"/>
            <a:endParaRPr lang="en-US" smtClean="0"/>
          </a:p>
          <a:p>
            <a:pPr eaLnBrk="1" hangingPunct="1"/>
            <a:endParaRPr lang="en-US" smtClean="0"/>
          </a:p>
        </p:txBody>
      </p:sp>
      <p:pic>
        <p:nvPicPr>
          <p:cNvPr id="11268" name="Picture 4" descr="ration 1"/>
          <p:cNvPicPr>
            <a:picLocks noChangeAspect="1" noChangeArrowheads="1"/>
          </p:cNvPicPr>
          <p:nvPr/>
        </p:nvPicPr>
        <p:blipFill>
          <a:blip r:embed="rId2" cstate="print"/>
          <a:srcRect/>
          <a:stretch>
            <a:fillRect/>
          </a:stretch>
        </p:blipFill>
        <p:spPr bwMode="auto">
          <a:xfrm>
            <a:off x="1066800" y="2362200"/>
            <a:ext cx="2959100" cy="4191000"/>
          </a:xfrm>
          <a:prstGeom prst="rect">
            <a:avLst/>
          </a:prstGeom>
          <a:noFill/>
          <a:ln w="9525">
            <a:noFill/>
            <a:miter lim="800000"/>
            <a:headEnd/>
            <a:tailEnd/>
          </a:ln>
        </p:spPr>
      </p:pic>
      <p:pic>
        <p:nvPicPr>
          <p:cNvPr id="11269" name="Picture 5" descr="ration 2"/>
          <p:cNvPicPr>
            <a:picLocks noChangeAspect="1" noChangeArrowheads="1"/>
          </p:cNvPicPr>
          <p:nvPr/>
        </p:nvPicPr>
        <p:blipFill>
          <a:blip r:embed="rId3" cstate="print"/>
          <a:srcRect/>
          <a:stretch>
            <a:fillRect/>
          </a:stretch>
        </p:blipFill>
        <p:spPr bwMode="auto">
          <a:xfrm>
            <a:off x="5465763" y="2209800"/>
            <a:ext cx="3181350" cy="4419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hangingPunct="1"/>
            <a:r>
              <a:rPr lang="en-US" sz="6000" smtClean="0">
                <a:solidFill>
                  <a:schemeClr val="tx1"/>
                </a:solidFill>
              </a:rPr>
              <a:t>Rationing</a:t>
            </a:r>
            <a:endParaRPr lang="en-US" smtClean="0"/>
          </a:p>
        </p:txBody>
      </p:sp>
      <p:sp>
        <p:nvSpPr>
          <p:cNvPr id="12291" name="Content Placeholder 2"/>
          <p:cNvSpPr>
            <a:spLocks noGrp="1"/>
          </p:cNvSpPr>
          <p:nvPr>
            <p:ph idx="1"/>
          </p:nvPr>
        </p:nvSpPr>
        <p:spPr/>
        <p:txBody>
          <a:bodyPr/>
          <a:lstStyle/>
          <a:p>
            <a:pPr eaLnBrk="1" hangingPunct="1"/>
            <a:r>
              <a:rPr lang="en-US" smtClean="0"/>
              <a:t>Used to maintain supply of essential products to the war effort</a:t>
            </a:r>
          </a:p>
          <a:p>
            <a:pPr eaLnBrk="1" hangingPunct="1">
              <a:buFontTx/>
              <a:buNone/>
            </a:pPr>
            <a:endParaRPr lang="en-US" smtClean="0"/>
          </a:p>
          <a:p>
            <a:pPr eaLnBrk="1" hangingPunct="1"/>
            <a:endParaRPr lang="en-US"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706562"/>
          </a:xfrm>
        </p:spPr>
        <p:txBody>
          <a:bodyPr>
            <a:normAutofit fontScale="90000"/>
          </a:bodyPr>
          <a:lstStyle/>
          <a:p>
            <a:r>
              <a:rPr lang="en-US" dirty="0"/>
              <a:t>What </a:t>
            </a:r>
            <a:r>
              <a:rPr lang="en-US" dirty="0" smtClean="0"/>
              <a:t>countries </a:t>
            </a:r>
            <a:r>
              <a:rPr lang="en-US" dirty="0"/>
              <a:t>did the Soviet Union</a:t>
            </a:r>
            <a:br>
              <a:rPr lang="en-US" dirty="0"/>
            </a:br>
            <a:r>
              <a:rPr lang="en-US" dirty="0"/>
              <a:t>invade shortly afterwards?</a:t>
            </a:r>
            <a:br>
              <a:rPr lang="en-US" dirty="0"/>
            </a:br>
            <a:endParaRPr lang="en-US" dirty="0"/>
          </a:p>
        </p:txBody>
      </p:sp>
      <p:sp>
        <p:nvSpPr>
          <p:cNvPr id="3" name="Content Placeholder 2"/>
          <p:cNvSpPr>
            <a:spLocks noGrp="1"/>
          </p:cNvSpPr>
          <p:nvPr>
            <p:ph idx="1"/>
          </p:nvPr>
        </p:nvSpPr>
        <p:spPr>
          <a:xfrm>
            <a:off x="457200" y="2209800"/>
            <a:ext cx="8229600" cy="3916363"/>
          </a:xfrm>
        </p:spPr>
        <p:txBody>
          <a:bodyPr/>
          <a:lstStyle/>
          <a:p>
            <a:r>
              <a:rPr lang="en-US" dirty="0" smtClean="0"/>
              <a:t>Poland</a:t>
            </a:r>
          </a:p>
          <a:p>
            <a:r>
              <a:rPr lang="en-US" dirty="0" smtClean="0"/>
              <a:t>Baltic countries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to="" calcmode="lin" valueType="num">
                                      <p:cBhvr>
                                        <p:cTn id="12" dur="1" fill="hold"/>
                                        <p:tgtEl>
                                          <p:spTgt spid="3">
                                            <p:txEl>
                                              <p:pRg st="0" end="0"/>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to="" calcmode="lin" valueType="num">
                                      <p:cBhvr>
                                        <p:cTn id="17" dur="1" fill="hold"/>
                                        <p:tgtEl>
                                          <p:spTgt spid="3">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smtClean="0"/>
              <a:t/>
            </a:r>
            <a:br>
              <a:rPr lang="en-US" smtClean="0"/>
            </a:br>
            <a:r>
              <a:rPr lang="en-US" smtClean="0"/>
              <a:t>Analyze the posters below:</a:t>
            </a:r>
            <a:br>
              <a:rPr lang="en-US" smtClean="0"/>
            </a:br>
            <a:endParaRPr lang="en-US" smtClean="0"/>
          </a:p>
        </p:txBody>
      </p:sp>
      <p:sp>
        <p:nvSpPr>
          <p:cNvPr id="13315" name="Rectangle 3"/>
          <p:cNvSpPr>
            <a:spLocks noGrp="1" noChangeArrowheads="1"/>
          </p:cNvSpPr>
          <p:nvPr>
            <p:ph type="body" idx="1"/>
          </p:nvPr>
        </p:nvSpPr>
        <p:spPr>
          <a:xfrm>
            <a:off x="457200" y="1371600"/>
            <a:ext cx="8229600" cy="5334000"/>
          </a:xfrm>
        </p:spPr>
        <p:txBody>
          <a:bodyPr/>
          <a:lstStyle/>
          <a:p>
            <a:pPr eaLnBrk="1" hangingPunct="1">
              <a:buFontTx/>
              <a:buNone/>
            </a:pPr>
            <a:endParaRPr lang="en-US" smtClean="0"/>
          </a:p>
        </p:txBody>
      </p:sp>
      <p:pic>
        <p:nvPicPr>
          <p:cNvPr id="13316" name="Picture 4" descr="bonds 1"/>
          <p:cNvPicPr>
            <a:picLocks noChangeAspect="1" noChangeArrowheads="1"/>
          </p:cNvPicPr>
          <p:nvPr/>
        </p:nvPicPr>
        <p:blipFill>
          <a:blip r:embed="rId2" cstate="print"/>
          <a:srcRect/>
          <a:stretch>
            <a:fillRect/>
          </a:stretch>
        </p:blipFill>
        <p:spPr bwMode="auto">
          <a:xfrm>
            <a:off x="533400" y="1371600"/>
            <a:ext cx="2727325" cy="3971925"/>
          </a:xfrm>
          <a:prstGeom prst="rect">
            <a:avLst/>
          </a:prstGeom>
          <a:noFill/>
          <a:ln w="9525">
            <a:noFill/>
            <a:miter lim="800000"/>
            <a:headEnd/>
            <a:tailEnd/>
          </a:ln>
        </p:spPr>
      </p:pic>
      <p:pic>
        <p:nvPicPr>
          <p:cNvPr id="13317" name="Picture 5" descr="bond 2"/>
          <p:cNvPicPr>
            <a:picLocks noChangeAspect="1" noChangeArrowheads="1"/>
          </p:cNvPicPr>
          <p:nvPr/>
        </p:nvPicPr>
        <p:blipFill>
          <a:blip r:embed="rId3" cstate="print"/>
          <a:srcRect/>
          <a:stretch>
            <a:fillRect/>
          </a:stretch>
        </p:blipFill>
        <p:spPr bwMode="auto">
          <a:xfrm>
            <a:off x="5638800" y="1752600"/>
            <a:ext cx="3033713" cy="4267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en-US" smtClean="0"/>
              <a:t>Financing the War</a:t>
            </a:r>
          </a:p>
        </p:txBody>
      </p:sp>
      <p:sp>
        <p:nvSpPr>
          <p:cNvPr id="14339" name="Content Placeholder 2"/>
          <p:cNvSpPr>
            <a:spLocks noGrp="1"/>
          </p:cNvSpPr>
          <p:nvPr>
            <p:ph idx="1"/>
          </p:nvPr>
        </p:nvSpPr>
        <p:spPr>
          <a:xfrm>
            <a:off x="463550" y="1606550"/>
            <a:ext cx="8229600" cy="4525963"/>
          </a:xfrm>
        </p:spPr>
        <p:txBody>
          <a:bodyPr/>
          <a:lstStyle/>
          <a:p>
            <a:pPr eaLnBrk="1" hangingPunct="1"/>
            <a:r>
              <a:rPr lang="en-US" smtClean="0"/>
              <a:t>How else does the government get </a:t>
            </a:r>
          </a:p>
        </p:txBody>
      </p:sp>
      <p:pic>
        <p:nvPicPr>
          <p:cNvPr id="14340" name="Picture 2" descr="C:\Users\Owner\AppData\Local\Microsoft\Windows\Temporary Internet Files\Content.IE5\I72F81MH\MC900183774[1].wmf"/>
          <p:cNvPicPr>
            <a:picLocks noChangeAspect="1" noChangeArrowheads="1"/>
          </p:cNvPicPr>
          <p:nvPr/>
        </p:nvPicPr>
        <p:blipFill>
          <a:blip r:embed="rId2" cstate="print"/>
          <a:srcRect/>
          <a:stretch>
            <a:fillRect/>
          </a:stretch>
        </p:blipFill>
        <p:spPr bwMode="auto">
          <a:xfrm>
            <a:off x="3646488" y="2843213"/>
            <a:ext cx="1739900" cy="1739900"/>
          </a:xfrm>
          <a:prstGeom prst="rect">
            <a:avLst/>
          </a:prstGeom>
          <a:noFill/>
          <a:ln w="9525">
            <a:noFill/>
            <a:miter lim="800000"/>
            <a:headEnd/>
            <a:tailEnd/>
          </a:ln>
        </p:spPr>
      </p:pic>
      <p:pic>
        <p:nvPicPr>
          <p:cNvPr id="14341" name="Picture 3" descr="C:\Users\Owner\AppData\Local\Microsoft\Windows\Temporary Internet Files\Content.IE5\1OW5Y3AQ\MC900431631[1].png"/>
          <p:cNvPicPr>
            <a:picLocks noChangeAspect="1" noChangeArrowheads="1"/>
          </p:cNvPicPr>
          <p:nvPr/>
        </p:nvPicPr>
        <p:blipFill>
          <a:blip r:embed="rId3" cstate="print"/>
          <a:srcRect/>
          <a:stretch>
            <a:fillRect/>
          </a:stretch>
        </p:blipFill>
        <p:spPr bwMode="auto">
          <a:xfrm>
            <a:off x="7391400" y="1600200"/>
            <a:ext cx="731838" cy="731838"/>
          </a:xfrm>
          <a:prstGeom prst="rect">
            <a:avLst/>
          </a:prstGeom>
          <a:noFill/>
          <a:ln w="9525">
            <a:noFill/>
            <a:miter lim="800000"/>
            <a:headEnd/>
            <a:tailEnd/>
          </a:ln>
        </p:spPr>
      </p:pic>
      <p:sp>
        <p:nvSpPr>
          <p:cNvPr id="6" name="Action Button: Help 5">
            <a:hlinkClick r:id="" action="ppaction://noaction" highlightClick="1"/>
          </p:cNvPr>
          <p:cNvSpPr>
            <a:spLocks noChangeAspect="1"/>
          </p:cNvSpPr>
          <p:nvPr/>
        </p:nvSpPr>
        <p:spPr>
          <a:xfrm>
            <a:off x="8153400" y="1752600"/>
            <a:ext cx="579438" cy="457200"/>
          </a:xfrm>
          <a:prstGeom prst="actionButtonHelp">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en-US" smtClean="0"/>
              <a:t>Financing the War</a:t>
            </a:r>
          </a:p>
        </p:txBody>
      </p:sp>
      <p:sp>
        <p:nvSpPr>
          <p:cNvPr id="15363" name="Content Placeholder 2"/>
          <p:cNvSpPr>
            <a:spLocks noGrp="1"/>
          </p:cNvSpPr>
          <p:nvPr>
            <p:ph idx="1"/>
          </p:nvPr>
        </p:nvSpPr>
        <p:spPr/>
        <p:txBody>
          <a:bodyPr/>
          <a:lstStyle/>
          <a:p>
            <a:pPr eaLnBrk="1" hangingPunct="1"/>
            <a:endParaRPr lang="en-US" smtClean="0"/>
          </a:p>
          <a:p>
            <a:pPr eaLnBrk="1" hangingPunct="1"/>
            <a:r>
              <a:rPr lang="en-US" smtClean="0"/>
              <a:t>War bonds and income tax were used for financing the war. </a:t>
            </a:r>
          </a:p>
          <a:p>
            <a:pPr eaLnBrk="1" hangingPunct="1">
              <a:buFontTx/>
              <a:buNone/>
            </a:pPr>
            <a:r>
              <a:rPr lang="en-US" smtClean="0"/>
              <a:t>	</a:t>
            </a:r>
          </a:p>
          <a:p>
            <a:pPr eaLnBrk="1" hangingPunct="1"/>
            <a:endParaRPr lang="en-US" smtClean="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r>
              <a:rPr lang="en-US" b="1" smtClean="0"/>
              <a:t/>
            </a:r>
            <a:br>
              <a:rPr lang="en-US" b="1" smtClean="0"/>
            </a:br>
            <a:r>
              <a:rPr lang="en-US" b="1" smtClean="0"/>
              <a:t>Human Resources 	</a:t>
            </a:r>
            <a:br>
              <a:rPr lang="en-US" b="1" smtClean="0"/>
            </a:br>
            <a:endParaRPr lang="en-US" smtClean="0"/>
          </a:p>
        </p:txBody>
      </p:sp>
      <p:pic>
        <p:nvPicPr>
          <p:cNvPr id="16387" name="Picture 2" descr="C:\Users\Owner\AppData\Local\Microsoft\Windows\Temporary Internet Files\Content.IE5\V1SVFANS\MC900391004[1].wmf"/>
          <p:cNvPicPr>
            <a:picLocks noChangeAspect="1" noChangeArrowheads="1"/>
          </p:cNvPicPr>
          <p:nvPr/>
        </p:nvPicPr>
        <p:blipFill>
          <a:blip r:embed="rId2" cstate="print"/>
          <a:srcRect/>
          <a:stretch>
            <a:fillRect/>
          </a:stretch>
        </p:blipFill>
        <p:spPr bwMode="auto">
          <a:xfrm>
            <a:off x="1066800" y="1828800"/>
            <a:ext cx="1225550" cy="1554163"/>
          </a:xfrm>
          <a:prstGeom prst="rect">
            <a:avLst/>
          </a:prstGeom>
          <a:noFill/>
          <a:ln w="9525">
            <a:noFill/>
            <a:miter lim="800000"/>
            <a:headEnd/>
            <a:tailEnd/>
          </a:ln>
        </p:spPr>
      </p:pic>
      <p:pic>
        <p:nvPicPr>
          <p:cNvPr id="16388" name="Picture 3" descr="C:\Users\Owner\AppData\Local\Microsoft\Windows\Temporary Internet Files\Content.IE5\GBOYYK1J\MC900055010[1].wmf"/>
          <p:cNvPicPr>
            <a:picLocks noChangeAspect="1" noChangeArrowheads="1"/>
          </p:cNvPicPr>
          <p:nvPr/>
        </p:nvPicPr>
        <p:blipFill>
          <a:blip r:embed="rId3" cstate="print"/>
          <a:srcRect/>
          <a:stretch>
            <a:fillRect/>
          </a:stretch>
        </p:blipFill>
        <p:spPr bwMode="auto">
          <a:xfrm>
            <a:off x="5572125" y="1951038"/>
            <a:ext cx="2295525" cy="3459162"/>
          </a:xfrm>
          <a:prstGeom prst="rect">
            <a:avLst/>
          </a:prstGeom>
          <a:noFill/>
          <a:ln w="9525">
            <a:noFill/>
            <a:miter lim="800000"/>
            <a:headEnd/>
            <a:tailEnd/>
          </a:ln>
        </p:spPr>
      </p:pic>
      <p:pic>
        <p:nvPicPr>
          <p:cNvPr id="16389" name="Picture 4" descr="C:\Users\Owner\AppData\Local\Microsoft\Windows\Temporary Internet Files\Content.IE5\I72F81MH\MC900149747[1].wmf"/>
          <p:cNvPicPr>
            <a:picLocks noChangeAspect="1" noChangeArrowheads="1"/>
          </p:cNvPicPr>
          <p:nvPr/>
        </p:nvPicPr>
        <p:blipFill>
          <a:blip r:embed="rId4" cstate="print"/>
          <a:srcRect/>
          <a:stretch>
            <a:fillRect/>
          </a:stretch>
        </p:blipFill>
        <p:spPr bwMode="auto">
          <a:xfrm>
            <a:off x="3149600" y="3440113"/>
            <a:ext cx="2536825" cy="2443162"/>
          </a:xfrm>
          <a:prstGeom prst="rect">
            <a:avLst/>
          </a:prstGeom>
          <a:noFill/>
          <a:ln w="9525">
            <a:noFill/>
            <a:miter lim="800000"/>
            <a:headEnd/>
            <a:tailEnd/>
          </a:ln>
        </p:spPr>
      </p:pic>
      <p:pic>
        <p:nvPicPr>
          <p:cNvPr id="16390" name="Picture 5" descr="C:\Users\Owner\AppData\Local\Microsoft\Windows\Temporary Internet Files\Content.IE5\V1SVFANS\MC900056378[1].wmf"/>
          <p:cNvPicPr>
            <a:picLocks noChangeAspect="1" noChangeArrowheads="1"/>
          </p:cNvPicPr>
          <p:nvPr/>
        </p:nvPicPr>
        <p:blipFill>
          <a:blip r:embed="rId5" cstate="print"/>
          <a:srcRect/>
          <a:stretch>
            <a:fillRect/>
          </a:stretch>
        </p:blipFill>
        <p:spPr bwMode="auto">
          <a:xfrm>
            <a:off x="3048000" y="1773238"/>
            <a:ext cx="1792288" cy="1631950"/>
          </a:xfrm>
          <a:prstGeom prst="rect">
            <a:avLst/>
          </a:prstGeom>
          <a:noFill/>
          <a:ln w="9525">
            <a:noFill/>
            <a:miter lim="800000"/>
            <a:headEnd/>
            <a:tailEnd/>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smtClean="0"/>
              <a:t>Analyze the Poster:</a:t>
            </a:r>
          </a:p>
        </p:txBody>
      </p:sp>
      <p:sp>
        <p:nvSpPr>
          <p:cNvPr id="17411" name="Content Placeholder 7"/>
          <p:cNvSpPr>
            <a:spLocks noGrp="1"/>
          </p:cNvSpPr>
          <p:nvPr>
            <p:ph idx="1"/>
          </p:nvPr>
        </p:nvSpPr>
        <p:spPr/>
        <p:txBody>
          <a:bodyPr/>
          <a:lstStyle/>
          <a:p>
            <a:pPr eaLnBrk="1" hangingPunct="1">
              <a:buFontTx/>
              <a:buNone/>
            </a:pPr>
            <a:endParaRPr lang="en-US" smtClean="0"/>
          </a:p>
        </p:txBody>
      </p:sp>
      <p:pic>
        <p:nvPicPr>
          <p:cNvPr id="17412" name="Picture 4" descr="rosie"/>
          <p:cNvPicPr>
            <a:picLocks noChangeAspect="1" noChangeArrowheads="1"/>
          </p:cNvPicPr>
          <p:nvPr/>
        </p:nvPicPr>
        <p:blipFill>
          <a:blip r:embed="rId2" cstate="print"/>
          <a:srcRect/>
          <a:stretch>
            <a:fillRect/>
          </a:stretch>
        </p:blipFill>
        <p:spPr bwMode="auto">
          <a:xfrm>
            <a:off x="3048000" y="1600200"/>
            <a:ext cx="2857500" cy="3838575"/>
          </a:xfrm>
          <a:prstGeom prst="rect">
            <a:avLst/>
          </a:prstGeom>
          <a:noFill/>
          <a:ln w="9525">
            <a:noFill/>
            <a:miter lim="800000"/>
            <a:headEnd/>
            <a:tailEnd/>
          </a:ln>
        </p:spPr>
      </p:pic>
      <p:sp>
        <p:nvSpPr>
          <p:cNvPr id="17413" name="Text Box 5"/>
          <p:cNvSpPr txBox="1">
            <a:spLocks noChangeArrowheads="1"/>
          </p:cNvSpPr>
          <p:nvPr/>
        </p:nvSpPr>
        <p:spPr bwMode="auto">
          <a:xfrm>
            <a:off x="838200" y="5562600"/>
            <a:ext cx="7086600" cy="641350"/>
          </a:xfrm>
          <a:prstGeom prst="rect">
            <a:avLst/>
          </a:prstGeom>
          <a:noFill/>
          <a:ln w="9525">
            <a:noFill/>
            <a:miter lim="800000"/>
            <a:headEnd/>
            <a:tailEnd/>
          </a:ln>
        </p:spPr>
        <p:txBody>
          <a:bodyPr>
            <a:spAutoFit/>
          </a:bodyPr>
          <a:lstStyle/>
          <a:p>
            <a:pPr algn="ctr">
              <a:spcBef>
                <a:spcPct val="50000"/>
              </a:spcBef>
            </a:pPr>
            <a:r>
              <a:rPr lang="en-US" sz="3600"/>
              <a:t>Rosie the Riveter</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smtClean="0"/>
              <a:t>Analyze the Poster:</a:t>
            </a:r>
          </a:p>
        </p:txBody>
      </p:sp>
      <p:pic>
        <p:nvPicPr>
          <p:cNvPr id="18435" name="Content Placeholder 5" descr="Poster-red-cross-volunteer-for-victory.jpg"/>
          <p:cNvPicPr>
            <a:picLocks noGrp="1" noChangeAspect="1"/>
          </p:cNvPicPr>
          <p:nvPr>
            <p:ph idx="1"/>
          </p:nvPr>
        </p:nvPicPr>
        <p:blipFill>
          <a:blip r:embed="rId2" cstate="print"/>
          <a:srcRect/>
          <a:stretch>
            <a:fillRect/>
          </a:stretch>
        </p:blipFill>
        <p:spPr>
          <a:xfrm>
            <a:off x="3095625" y="1600200"/>
            <a:ext cx="2952750" cy="4525963"/>
          </a:xfrm>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smtClean="0"/>
              <a:t>Women &amp; Minorities</a:t>
            </a:r>
          </a:p>
        </p:txBody>
      </p:sp>
      <p:sp>
        <p:nvSpPr>
          <p:cNvPr id="19459" name="Content Placeholder 2"/>
          <p:cNvSpPr>
            <a:spLocks noGrp="1"/>
          </p:cNvSpPr>
          <p:nvPr>
            <p:ph idx="1"/>
          </p:nvPr>
        </p:nvSpPr>
        <p:spPr/>
        <p:txBody>
          <a:bodyPr/>
          <a:lstStyle/>
          <a:p>
            <a:pPr eaLnBrk="1" hangingPunct="1"/>
            <a:r>
              <a:rPr lang="en-US" smtClean="0"/>
              <a:t>More women and minorities entered the labor force. </a:t>
            </a:r>
          </a:p>
          <a:p>
            <a:pPr eaLnBrk="1" hangingPunct="1"/>
            <a:r>
              <a:rPr lang="en-US" smtClean="0">
                <a:hlinkClick r:id="rId2"/>
              </a:rPr>
              <a:t>Citizens volunteered </a:t>
            </a:r>
            <a:r>
              <a:rPr lang="en-US" smtClean="0"/>
              <a:t>in support of the war effort. </a:t>
            </a:r>
          </a:p>
          <a:p>
            <a:pPr eaLnBrk="1" hangingPunct="1"/>
            <a:r>
              <a:rPr lang="en-US" smtClean="0"/>
              <a:t>African Americans migrated to cities in search of jobs in war plants </a:t>
            </a:r>
          </a:p>
          <a:p>
            <a:pPr eaLnBrk="1" hangingPunct="1"/>
            <a:r>
              <a:rPr lang="en-US" smtClean="0"/>
              <a:t>Campaigned for victory in war and equality at home </a:t>
            </a:r>
          </a:p>
          <a:p>
            <a:pPr eaLnBrk="1" hangingPunct="1"/>
            <a:r>
              <a:rPr lang="en-US" smtClean="0"/>
              <a:t>	</a:t>
            </a:r>
          </a:p>
          <a:p>
            <a:pPr eaLnBrk="1" hangingPunct="1"/>
            <a:endParaRPr lang="en-US" smtClean="0"/>
          </a:p>
          <a:p>
            <a:pPr eaLnBrk="1" hangingPunct="1">
              <a:buFontTx/>
              <a:buNone/>
            </a:pPr>
            <a:endParaRPr lang="en-US" smtClean="0"/>
          </a:p>
          <a:p>
            <a:pPr eaLnBrk="1" hangingPunct="1"/>
            <a:endParaRPr lang="en-US" smtClean="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r>
              <a:rPr lang="en-US" smtClean="0"/>
              <a:t>Women &amp; Minorities</a:t>
            </a:r>
          </a:p>
        </p:txBody>
      </p:sp>
      <p:sp>
        <p:nvSpPr>
          <p:cNvPr id="20483" name="Content Placeholder 2"/>
          <p:cNvSpPr>
            <a:spLocks noGrp="1"/>
          </p:cNvSpPr>
          <p:nvPr>
            <p:ph idx="1"/>
          </p:nvPr>
        </p:nvSpPr>
        <p:spPr/>
        <p:txBody>
          <a:bodyPr/>
          <a:lstStyle/>
          <a:p>
            <a:pPr eaLnBrk="1" hangingPunct="1">
              <a:buFontTx/>
              <a:buNone/>
            </a:pPr>
            <a:r>
              <a:rPr lang="en-US" smtClean="0"/>
              <a:t>	</a:t>
            </a:r>
          </a:p>
          <a:p>
            <a:pPr eaLnBrk="1" hangingPunct="1"/>
            <a:endParaRPr lang="en-US" smtClean="0"/>
          </a:p>
          <a:p>
            <a:pPr eaLnBrk="1" hangingPunct="1">
              <a:buFontTx/>
              <a:buNone/>
            </a:pPr>
            <a:endParaRPr lang="en-US" smtClean="0"/>
          </a:p>
          <a:p>
            <a:pPr eaLnBrk="1" hangingPunct="1"/>
            <a:endParaRPr lang="en-US" smtClean="0"/>
          </a:p>
        </p:txBody>
      </p:sp>
      <p:pic>
        <p:nvPicPr>
          <p:cNvPr id="20484" name="Picture 5" descr="homefront_photo_women drill press.jpg"/>
          <p:cNvPicPr>
            <a:picLocks noChangeAspect="1"/>
          </p:cNvPicPr>
          <p:nvPr/>
        </p:nvPicPr>
        <p:blipFill>
          <a:blip r:embed="rId2" cstate="print"/>
          <a:srcRect/>
          <a:stretch>
            <a:fillRect/>
          </a:stretch>
        </p:blipFill>
        <p:spPr bwMode="auto">
          <a:xfrm>
            <a:off x="762000" y="628650"/>
            <a:ext cx="7620000" cy="5600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r>
              <a:rPr lang="en-US" smtClean="0"/>
              <a:t>Women &amp; Minorities</a:t>
            </a:r>
          </a:p>
        </p:txBody>
      </p:sp>
      <p:sp>
        <p:nvSpPr>
          <p:cNvPr id="21507" name="Content Placeholder 2"/>
          <p:cNvSpPr>
            <a:spLocks noGrp="1"/>
          </p:cNvSpPr>
          <p:nvPr>
            <p:ph idx="1"/>
          </p:nvPr>
        </p:nvSpPr>
        <p:spPr/>
        <p:txBody>
          <a:bodyPr/>
          <a:lstStyle/>
          <a:p>
            <a:pPr eaLnBrk="1" hangingPunct="1">
              <a:buFontTx/>
              <a:buNone/>
            </a:pPr>
            <a:r>
              <a:rPr lang="en-US" smtClean="0"/>
              <a:t>	</a:t>
            </a:r>
          </a:p>
          <a:p>
            <a:pPr eaLnBrk="1" hangingPunct="1"/>
            <a:endParaRPr lang="en-US" smtClean="0"/>
          </a:p>
          <a:p>
            <a:pPr eaLnBrk="1" hangingPunct="1">
              <a:buFontTx/>
              <a:buNone/>
            </a:pPr>
            <a:endParaRPr lang="en-US" smtClean="0"/>
          </a:p>
          <a:p>
            <a:pPr eaLnBrk="1" hangingPunct="1"/>
            <a:endParaRPr lang="en-US" smtClean="0"/>
          </a:p>
        </p:txBody>
      </p:sp>
      <p:pic>
        <p:nvPicPr>
          <p:cNvPr id="21508" name="Picture 4" descr="women minority.jpg"/>
          <p:cNvPicPr>
            <a:picLocks noChangeAspect="1"/>
          </p:cNvPicPr>
          <p:nvPr/>
        </p:nvPicPr>
        <p:blipFill>
          <a:blip r:embed="rId2" cstate="print"/>
          <a:srcRect/>
          <a:stretch>
            <a:fillRect/>
          </a:stretch>
        </p:blipFill>
        <p:spPr bwMode="auto">
          <a:xfrm>
            <a:off x="1792288" y="0"/>
            <a:ext cx="5559425"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hangingPunct="1"/>
            <a:r>
              <a:rPr lang="en-US" smtClean="0"/>
              <a:t>Women &amp; Minorities</a:t>
            </a:r>
          </a:p>
        </p:txBody>
      </p:sp>
      <p:sp>
        <p:nvSpPr>
          <p:cNvPr id="22531" name="Content Placeholder 2"/>
          <p:cNvSpPr>
            <a:spLocks noGrp="1"/>
          </p:cNvSpPr>
          <p:nvPr>
            <p:ph idx="1"/>
          </p:nvPr>
        </p:nvSpPr>
        <p:spPr/>
        <p:txBody>
          <a:bodyPr/>
          <a:lstStyle/>
          <a:p>
            <a:pPr eaLnBrk="1" hangingPunct="1">
              <a:buFontTx/>
              <a:buNone/>
            </a:pPr>
            <a:r>
              <a:rPr lang="en-US" smtClean="0"/>
              <a:t>	</a:t>
            </a:r>
          </a:p>
          <a:p>
            <a:pPr eaLnBrk="1" hangingPunct="1"/>
            <a:endParaRPr lang="en-US" smtClean="0"/>
          </a:p>
          <a:p>
            <a:pPr eaLnBrk="1" hangingPunct="1">
              <a:buFontTx/>
              <a:buNone/>
            </a:pPr>
            <a:endParaRPr lang="en-US" smtClean="0"/>
          </a:p>
          <a:p>
            <a:pPr eaLnBrk="1" hangingPunct="1"/>
            <a:endParaRPr lang="en-US" smtClean="0"/>
          </a:p>
        </p:txBody>
      </p:sp>
      <p:pic>
        <p:nvPicPr>
          <p:cNvPr id="22532" name="Picture 5" descr="women_tank_s.jpg"/>
          <p:cNvPicPr>
            <a:picLocks noChangeAspect="1"/>
          </p:cNvPicPr>
          <p:nvPr/>
        </p:nvPicPr>
        <p:blipFill>
          <a:blip r:embed="rId2" cstate="print"/>
          <a:srcRect/>
          <a:stretch>
            <a:fillRect/>
          </a:stretch>
        </p:blipFill>
        <p:spPr bwMode="auto">
          <a:xfrm>
            <a:off x="1524000" y="1524000"/>
            <a:ext cx="6475413" cy="4479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2286000"/>
          </a:xfrm>
        </p:spPr>
        <p:txBody>
          <a:bodyPr>
            <a:normAutofit fontScale="90000"/>
          </a:bodyPr>
          <a:lstStyle/>
          <a:p>
            <a:r>
              <a:rPr lang="en-US" sz="3600" dirty="0" smtClean="0"/>
              <a:t/>
            </a:r>
            <a:br>
              <a:rPr lang="en-US" sz="3600" dirty="0" smtClean="0"/>
            </a:br>
            <a:r>
              <a:rPr lang="en-US" sz="3600" dirty="0"/>
              <a:t/>
            </a:r>
            <a:br>
              <a:rPr lang="en-US" sz="3600" dirty="0"/>
            </a:br>
            <a:r>
              <a:rPr lang="en-US" dirty="0"/>
              <a:t>What was the official position of the</a:t>
            </a:r>
            <a:br>
              <a:rPr lang="en-US" dirty="0"/>
            </a:br>
            <a:r>
              <a:rPr lang="en-US" dirty="0"/>
              <a:t>United States during the first two years</a:t>
            </a:r>
            <a:br>
              <a:rPr lang="en-US" dirty="0"/>
            </a:br>
            <a:r>
              <a:rPr lang="en-US" dirty="0"/>
              <a:t>of the war?</a:t>
            </a:r>
            <a:br>
              <a:rPr lang="en-US" dirty="0"/>
            </a:br>
            <a:endParaRPr lang="en-US" dirty="0"/>
          </a:p>
        </p:txBody>
      </p:sp>
      <p:sp>
        <p:nvSpPr>
          <p:cNvPr id="3" name="Content Placeholder 2"/>
          <p:cNvSpPr>
            <a:spLocks noGrp="1"/>
          </p:cNvSpPr>
          <p:nvPr>
            <p:ph idx="1"/>
          </p:nvPr>
        </p:nvSpPr>
        <p:spPr>
          <a:xfrm>
            <a:off x="457200" y="2590800"/>
            <a:ext cx="8229600" cy="3535363"/>
          </a:xfrm>
        </p:spPr>
        <p:txBody>
          <a:bodyPr/>
          <a:lstStyle/>
          <a:p>
            <a:r>
              <a:rPr lang="en-US" dirty="0" smtClean="0"/>
              <a:t>Neutrality</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to="" calcmode="lin" valueType="num">
                                      <p:cBhvr>
                                        <p:cTn id="12" dur="1" fill="hold"/>
                                        <p:tgtEl>
                                          <p:spTgt spid="3">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eaLnBrk="1" hangingPunct="1"/>
            <a:r>
              <a:rPr lang="en-US" smtClean="0"/>
              <a:t>Answer the Question Below:</a:t>
            </a:r>
          </a:p>
        </p:txBody>
      </p:sp>
      <p:sp>
        <p:nvSpPr>
          <p:cNvPr id="23555" name="Content Placeholder 2"/>
          <p:cNvSpPr>
            <a:spLocks noGrp="1"/>
          </p:cNvSpPr>
          <p:nvPr>
            <p:ph idx="1"/>
          </p:nvPr>
        </p:nvSpPr>
        <p:spPr/>
        <p:txBody>
          <a:bodyPr/>
          <a:lstStyle/>
          <a:p>
            <a:pPr eaLnBrk="1" hangingPunct="1">
              <a:buFontTx/>
              <a:buNone/>
            </a:pPr>
            <a:r>
              <a:rPr lang="en-US" smtClean="0"/>
              <a:t>Consider the following: Women entered into previously male job roles; more African Americans gained jobs in industry and the armed forces.</a:t>
            </a:r>
          </a:p>
          <a:p>
            <a:pPr eaLnBrk="1" hangingPunct="1">
              <a:buFontTx/>
              <a:buNone/>
            </a:pPr>
            <a:endParaRPr lang="en-US" smtClean="0"/>
          </a:p>
          <a:p>
            <a:pPr eaLnBrk="1" hangingPunct="1">
              <a:buFontTx/>
              <a:buNone/>
            </a:pPr>
            <a:r>
              <a:rPr lang="en-US" sz="2800" smtClean="0"/>
              <a:t>What impact will this have at the end of WWII?</a:t>
            </a:r>
          </a:p>
          <a:p>
            <a:pPr eaLnBrk="1" hangingPunct="1"/>
            <a:endParaRPr lang="en-US" smtClean="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hangingPunct="1"/>
            <a:r>
              <a:rPr lang="en-US" smtClean="0"/>
              <a:t>Military Resources</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eaLnBrk="1" hangingPunct="1"/>
            <a:r>
              <a:rPr lang="en-US" smtClean="0"/>
              <a:t>The Draft (Selective Service)</a:t>
            </a:r>
          </a:p>
        </p:txBody>
      </p:sp>
      <p:pic>
        <p:nvPicPr>
          <p:cNvPr id="25603" name="Content Placeholder 3" descr="337px-World_War_II_Draft_Registration_Card.jpg"/>
          <p:cNvPicPr>
            <a:picLocks noGrp="1" noChangeAspect="1"/>
          </p:cNvPicPr>
          <p:nvPr>
            <p:ph idx="1"/>
          </p:nvPr>
        </p:nvPicPr>
        <p:blipFill>
          <a:blip r:embed="rId2" cstate="print"/>
          <a:srcRect/>
          <a:stretch>
            <a:fillRect/>
          </a:stretch>
        </p:blipFill>
        <p:spPr>
          <a:xfrm>
            <a:off x="3298825" y="1600200"/>
            <a:ext cx="2546350" cy="4525963"/>
          </a:xfrm>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eaLnBrk="1" hangingPunct="1"/>
            <a:r>
              <a:rPr lang="en-US" smtClean="0"/>
              <a:t>Answer the Question Below:</a:t>
            </a:r>
          </a:p>
        </p:txBody>
      </p:sp>
      <p:sp>
        <p:nvSpPr>
          <p:cNvPr id="26627" name="Content Placeholder 2"/>
          <p:cNvSpPr>
            <a:spLocks noGrp="1"/>
          </p:cNvSpPr>
          <p:nvPr>
            <p:ph idx="1"/>
          </p:nvPr>
        </p:nvSpPr>
        <p:spPr/>
        <p:txBody>
          <a:bodyPr/>
          <a:lstStyle/>
          <a:p>
            <a:pPr eaLnBrk="1" hangingPunct="1"/>
            <a:r>
              <a:rPr lang="en-US" smtClean="0"/>
              <a:t>How did Americans feel a strong sense of </a:t>
            </a:r>
            <a:r>
              <a:rPr lang="en-US" b="1" u="sng" smtClean="0"/>
              <a:t>nationalism</a:t>
            </a:r>
            <a:r>
              <a:rPr lang="en-US" smtClean="0"/>
              <a:t> as a result of these war efforts on the homefront?</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smtClean="0"/>
              <a:t>Other WWII Posters</a:t>
            </a:r>
          </a:p>
        </p:txBody>
      </p:sp>
      <p:sp>
        <p:nvSpPr>
          <p:cNvPr id="27651" name="Rectangle 3"/>
          <p:cNvSpPr>
            <a:spLocks noGrp="1" noChangeArrowheads="1"/>
          </p:cNvSpPr>
          <p:nvPr>
            <p:ph type="body" idx="1"/>
          </p:nvPr>
        </p:nvSpPr>
        <p:spPr/>
        <p:txBody>
          <a:bodyPr/>
          <a:lstStyle/>
          <a:p>
            <a:pPr eaLnBrk="1" hangingPunct="1">
              <a:buFontTx/>
              <a:buNone/>
            </a:pPr>
            <a:r>
              <a:rPr lang="en-US" smtClean="0"/>
              <a:t>Analyze the poster below:</a:t>
            </a:r>
          </a:p>
          <a:p>
            <a:pPr eaLnBrk="1" hangingPunct="1">
              <a:buFontTx/>
              <a:buNone/>
            </a:pPr>
            <a:endParaRPr lang="en-US" smtClean="0"/>
          </a:p>
          <a:p>
            <a:pPr eaLnBrk="1" hangingPunct="1">
              <a:buFontTx/>
              <a:buNone/>
            </a:pPr>
            <a:endParaRPr lang="en-US" smtClean="0"/>
          </a:p>
          <a:p>
            <a:pPr eaLnBrk="1" hangingPunct="1">
              <a:buFontTx/>
              <a:buNone/>
            </a:pPr>
            <a:endParaRPr lang="en-US" smtClean="0"/>
          </a:p>
        </p:txBody>
      </p:sp>
      <p:pic>
        <p:nvPicPr>
          <p:cNvPr id="27652" name="Picture 4" descr="ride"/>
          <p:cNvPicPr>
            <a:picLocks noChangeAspect="1" noChangeArrowheads="1"/>
          </p:cNvPicPr>
          <p:nvPr/>
        </p:nvPicPr>
        <p:blipFill>
          <a:blip r:embed="rId2" cstate="print"/>
          <a:srcRect/>
          <a:stretch>
            <a:fillRect/>
          </a:stretch>
        </p:blipFill>
        <p:spPr bwMode="auto">
          <a:xfrm>
            <a:off x="2752725" y="2133600"/>
            <a:ext cx="3487738" cy="4495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smtClean="0"/>
              <a:t>Other WWII Posters</a:t>
            </a:r>
          </a:p>
        </p:txBody>
      </p:sp>
      <p:sp>
        <p:nvSpPr>
          <p:cNvPr id="28675" name="Rectangle 3"/>
          <p:cNvSpPr>
            <a:spLocks noGrp="1" noChangeArrowheads="1"/>
          </p:cNvSpPr>
          <p:nvPr>
            <p:ph type="body" idx="1"/>
          </p:nvPr>
        </p:nvSpPr>
        <p:spPr/>
        <p:txBody>
          <a:bodyPr/>
          <a:lstStyle/>
          <a:p>
            <a:pPr eaLnBrk="1" hangingPunct="1"/>
            <a:r>
              <a:rPr lang="en-US" smtClean="0"/>
              <a:t>Analyze the slides below:</a:t>
            </a:r>
          </a:p>
          <a:p>
            <a:pPr eaLnBrk="1" hangingPunct="1">
              <a:buFontTx/>
              <a:buNone/>
            </a:pPr>
            <a:endParaRPr lang="en-US" smtClean="0"/>
          </a:p>
        </p:txBody>
      </p:sp>
      <p:pic>
        <p:nvPicPr>
          <p:cNvPr id="28676" name="Picture 4" descr="tokyo"/>
          <p:cNvPicPr>
            <a:picLocks noChangeAspect="1" noChangeArrowheads="1"/>
          </p:cNvPicPr>
          <p:nvPr/>
        </p:nvPicPr>
        <p:blipFill>
          <a:blip r:embed="rId2" cstate="print"/>
          <a:srcRect/>
          <a:stretch>
            <a:fillRect/>
          </a:stretch>
        </p:blipFill>
        <p:spPr bwMode="auto">
          <a:xfrm>
            <a:off x="1143000" y="2590800"/>
            <a:ext cx="3008313" cy="4019550"/>
          </a:xfrm>
          <a:prstGeom prst="rect">
            <a:avLst/>
          </a:prstGeom>
          <a:noFill/>
          <a:ln w="9525">
            <a:noFill/>
            <a:miter lim="800000"/>
            <a:headEnd/>
            <a:tailEnd/>
          </a:ln>
        </p:spPr>
      </p:pic>
      <p:pic>
        <p:nvPicPr>
          <p:cNvPr id="28677" name="Picture 5" descr="d-day-invasion-20"/>
          <p:cNvPicPr>
            <a:picLocks noChangeAspect="1" noChangeArrowheads="1"/>
          </p:cNvPicPr>
          <p:nvPr/>
        </p:nvPicPr>
        <p:blipFill>
          <a:blip r:embed="rId3" cstate="print"/>
          <a:srcRect/>
          <a:stretch>
            <a:fillRect/>
          </a:stretch>
        </p:blipFill>
        <p:spPr bwMode="auto">
          <a:xfrm>
            <a:off x="4572000" y="2362200"/>
            <a:ext cx="3451225" cy="4324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457200" y="228600"/>
            <a:ext cx="8229600" cy="1143000"/>
          </a:xfrm>
        </p:spPr>
        <p:txBody>
          <a:bodyPr/>
          <a:lstStyle/>
          <a:p>
            <a:pPr eaLnBrk="1" hangingPunct="1"/>
            <a:r>
              <a:rPr lang="en-US" sz="3600" b="1" smtClean="0"/>
              <a:t/>
            </a:r>
            <a:br>
              <a:rPr lang="en-US" sz="3600" b="1" smtClean="0"/>
            </a:br>
            <a:r>
              <a:rPr lang="en-US" sz="3600" b="1" smtClean="0"/>
              <a:t>Media and Communications Assistance </a:t>
            </a:r>
            <a:r>
              <a:rPr lang="en-US" b="1" smtClean="0"/>
              <a:t>	</a:t>
            </a:r>
            <a:br>
              <a:rPr lang="en-US" b="1" smtClean="0"/>
            </a:br>
            <a:endParaRPr lang="en-US" smtClean="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smtClean="0"/>
              <a:t>Censorship</a:t>
            </a:r>
          </a:p>
        </p:txBody>
      </p:sp>
      <p:sp>
        <p:nvSpPr>
          <p:cNvPr id="30723" name="Rectangle 3"/>
          <p:cNvSpPr>
            <a:spLocks noGrp="1" noChangeArrowheads="1"/>
          </p:cNvSpPr>
          <p:nvPr>
            <p:ph type="body" idx="1"/>
          </p:nvPr>
        </p:nvSpPr>
        <p:spPr/>
        <p:txBody>
          <a:bodyPr/>
          <a:lstStyle/>
          <a:p>
            <a:pPr eaLnBrk="1" hangingPunct="1">
              <a:buFontTx/>
              <a:buNone/>
            </a:pPr>
            <a:r>
              <a:rPr lang="en-US" u="sng" smtClean="0"/>
              <a:t>Analyze the poster below:</a:t>
            </a:r>
            <a:r>
              <a:rPr lang="en-US" smtClean="0"/>
              <a:t> </a:t>
            </a:r>
          </a:p>
          <a:p>
            <a:pPr eaLnBrk="1" hangingPunct="1"/>
            <a:endParaRPr lang="en-US" smtClean="0"/>
          </a:p>
          <a:p>
            <a:pPr eaLnBrk="1" hangingPunct="1">
              <a:buFontTx/>
              <a:buNone/>
            </a:pPr>
            <a:r>
              <a:rPr lang="en-US" smtClean="0"/>
              <a:t>The U.S. government </a:t>
            </a:r>
          </a:p>
          <a:p>
            <a:pPr eaLnBrk="1" hangingPunct="1">
              <a:buFontTx/>
              <a:buNone/>
            </a:pPr>
            <a:r>
              <a:rPr lang="en-US" smtClean="0"/>
              <a:t>maintained strict </a:t>
            </a:r>
          </a:p>
          <a:p>
            <a:pPr eaLnBrk="1" hangingPunct="1">
              <a:buFontTx/>
              <a:buNone/>
            </a:pPr>
            <a:r>
              <a:rPr lang="en-US" smtClean="0"/>
              <a:t>censorship of the war.</a:t>
            </a:r>
          </a:p>
        </p:txBody>
      </p:sp>
      <p:pic>
        <p:nvPicPr>
          <p:cNvPr id="30724" name="Picture 4" descr="1"/>
          <p:cNvPicPr>
            <a:picLocks noChangeAspect="1" noChangeArrowheads="1"/>
          </p:cNvPicPr>
          <p:nvPr/>
        </p:nvPicPr>
        <p:blipFill>
          <a:blip r:embed="rId2" cstate="print"/>
          <a:srcRect/>
          <a:stretch>
            <a:fillRect/>
          </a:stretch>
        </p:blipFill>
        <p:spPr bwMode="auto">
          <a:xfrm>
            <a:off x="5029200" y="2209800"/>
            <a:ext cx="2921000" cy="4000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eaLnBrk="1" hangingPunct="1"/>
            <a:r>
              <a:rPr lang="en-US" smtClean="0"/>
              <a:t>Censorship</a:t>
            </a:r>
          </a:p>
        </p:txBody>
      </p:sp>
      <p:sp>
        <p:nvSpPr>
          <p:cNvPr id="31747" name="Content Placeholder 2"/>
          <p:cNvSpPr>
            <a:spLocks noGrp="1"/>
          </p:cNvSpPr>
          <p:nvPr>
            <p:ph idx="1"/>
          </p:nvPr>
        </p:nvSpPr>
        <p:spPr/>
        <p:txBody>
          <a:bodyPr/>
          <a:lstStyle/>
          <a:p>
            <a:pPr eaLnBrk="1" hangingPunct="1"/>
            <a:r>
              <a:rPr lang="en-US" smtClean="0"/>
              <a:t>The United States government maintained strict censorship of reporting of the war</a:t>
            </a:r>
          </a:p>
          <a:p>
            <a:pPr eaLnBrk="1" hangingPunct="1">
              <a:buFontTx/>
              <a:buNone/>
            </a:pPr>
            <a:endParaRPr lang="en-US" smtClean="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eaLnBrk="1" hangingPunct="1"/>
            <a:r>
              <a:rPr lang="en-US" smtClean="0"/>
              <a:t>Censorship</a:t>
            </a:r>
          </a:p>
        </p:txBody>
      </p:sp>
      <p:sp>
        <p:nvSpPr>
          <p:cNvPr id="32771" name="Content Placeholder 2"/>
          <p:cNvSpPr>
            <a:spLocks noGrp="1"/>
          </p:cNvSpPr>
          <p:nvPr>
            <p:ph idx="1"/>
          </p:nvPr>
        </p:nvSpPr>
        <p:spPr/>
        <p:txBody>
          <a:bodyPr/>
          <a:lstStyle/>
          <a:p>
            <a:pPr eaLnBrk="1" hangingPunct="1">
              <a:buFontTx/>
              <a:buNone/>
            </a:pPr>
            <a:r>
              <a:rPr lang="en-US" smtClean="0"/>
              <a:t>Which Amendment is limited during war time? </a:t>
            </a:r>
          </a:p>
          <a:p>
            <a:pPr eaLnBrk="1" hangingPunct="1">
              <a:buFontTx/>
              <a:buNone/>
            </a:pPr>
            <a:endParaRPr lang="en-US" smtClean="0"/>
          </a:p>
          <a:p>
            <a:pPr eaLnBrk="1" hangingPunct="1">
              <a:buFontTx/>
              <a:buNone/>
            </a:pPr>
            <a:r>
              <a:rPr lang="en-US" smtClean="0"/>
              <a:t>Is this constitutional?</a:t>
            </a:r>
          </a:p>
          <a:p>
            <a:pPr eaLnBrk="1" hangingPunct="1">
              <a:buFontTx/>
              <a:buNone/>
            </a:pPr>
            <a:endParaRPr lang="en-US" smtClean="0"/>
          </a:p>
          <a:p>
            <a:pPr eaLnBrk="1" hangingPunct="1">
              <a:buFontTx/>
              <a:buNone/>
            </a:pPr>
            <a:r>
              <a:rPr lang="en-US" smtClean="0"/>
              <a:t>Why was freedom of speech &amp; press limited during war time?</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630362"/>
          </a:xfrm>
        </p:spPr>
        <p:txBody>
          <a:bodyPr>
            <a:normAutofit fontScale="90000"/>
          </a:bodyPr>
          <a:lstStyle/>
          <a:p>
            <a:r>
              <a:rPr lang="en-US" dirty="0" smtClean="0"/>
              <a:t/>
            </a:r>
            <a:br>
              <a:rPr lang="en-US" dirty="0" smtClean="0"/>
            </a:br>
            <a:r>
              <a:rPr lang="en-US" dirty="0" smtClean="0"/>
              <a:t>In </a:t>
            </a:r>
            <a:r>
              <a:rPr lang="en-US" dirty="0"/>
              <a:t>the meantime, what two major </a:t>
            </a:r>
            <a:br>
              <a:rPr lang="en-US" dirty="0"/>
            </a:br>
            <a:r>
              <a:rPr lang="en-US" dirty="0"/>
              <a:t>countries did Germany invade?</a:t>
            </a:r>
            <a:br>
              <a:rPr lang="en-US" dirty="0"/>
            </a:br>
            <a:r>
              <a:rPr lang="en-US" dirty="0"/>
              <a:t/>
            </a:r>
            <a:br>
              <a:rPr lang="en-US" dirty="0"/>
            </a:br>
            <a:endParaRPr lang="en-US" dirty="0"/>
          </a:p>
        </p:txBody>
      </p:sp>
      <p:sp>
        <p:nvSpPr>
          <p:cNvPr id="3" name="Content Placeholder 2"/>
          <p:cNvSpPr>
            <a:spLocks noGrp="1"/>
          </p:cNvSpPr>
          <p:nvPr>
            <p:ph idx="1"/>
          </p:nvPr>
        </p:nvSpPr>
        <p:spPr>
          <a:xfrm>
            <a:off x="457200" y="2133600"/>
            <a:ext cx="8229600" cy="3992563"/>
          </a:xfrm>
        </p:spPr>
        <p:txBody>
          <a:bodyPr/>
          <a:lstStyle/>
          <a:p>
            <a:r>
              <a:rPr lang="en-US" dirty="0" smtClean="0"/>
              <a:t>France</a:t>
            </a:r>
          </a:p>
          <a:p>
            <a:r>
              <a:rPr lang="en-US" dirty="0" smtClean="0"/>
              <a:t>Britain</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to="" calcmode="lin" valueType="num">
                                      <p:cBhvr>
                                        <p:cTn id="12" dur="1" fill="hold"/>
                                        <p:tgtEl>
                                          <p:spTgt spid="3">
                                            <p:txEl>
                                              <p:pRg st="0" end="0"/>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to="" calcmode="lin" valueType="num">
                                      <p:cBhvr>
                                        <p:cTn id="17" dur="1" fill="hold"/>
                                        <p:tgtEl>
                                          <p:spTgt spid="3">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pPr eaLnBrk="1" hangingPunct="1"/>
            <a:r>
              <a:rPr lang="en-US" smtClean="0"/>
              <a:t>Public Morale &amp; Ad Campaigns</a:t>
            </a:r>
          </a:p>
        </p:txBody>
      </p:sp>
      <p:sp>
        <p:nvSpPr>
          <p:cNvPr id="33795" name="Content Placeholder 2"/>
          <p:cNvSpPr>
            <a:spLocks noGrp="1"/>
          </p:cNvSpPr>
          <p:nvPr>
            <p:ph idx="1"/>
          </p:nvPr>
        </p:nvSpPr>
        <p:spPr/>
        <p:txBody>
          <a:bodyPr/>
          <a:lstStyle/>
          <a:p>
            <a:pPr eaLnBrk="1" hangingPunct="1"/>
            <a:endParaRPr lang="en-US" smtClean="0"/>
          </a:p>
          <a:p>
            <a:pPr eaLnBrk="1" hangingPunct="1"/>
            <a:r>
              <a:rPr lang="en-US" smtClean="0"/>
              <a:t>Kept Americans focused on the war effort </a:t>
            </a:r>
          </a:p>
          <a:p>
            <a:pPr eaLnBrk="1" hangingPunct="1"/>
            <a:endParaRPr lang="en-US" smtClean="0"/>
          </a:p>
          <a:p>
            <a:pPr eaLnBrk="1" hangingPunct="1">
              <a:buFontTx/>
              <a:buNone/>
            </a:pPr>
            <a:r>
              <a:rPr lang="en-US" smtClean="0"/>
              <a:t>Which of the previous posters best demonstrates an effort to keep public morale high?</a:t>
            </a:r>
          </a:p>
          <a:p>
            <a:pPr eaLnBrk="1" hangingPunct="1">
              <a:buFontTx/>
              <a:buNone/>
            </a:pPr>
            <a:r>
              <a:rPr lang="en-US" smtClean="0"/>
              <a:t>Who had the posters published?</a:t>
            </a:r>
          </a:p>
          <a:p>
            <a:pPr eaLnBrk="1" hangingPunct="1">
              <a:buFontTx/>
              <a:buNone/>
            </a:pPr>
            <a:endParaRPr lang="en-US" smtClean="0"/>
          </a:p>
          <a:p>
            <a:pPr eaLnBrk="1" hangingPunct="1"/>
            <a:endParaRPr lang="en-US" smtClean="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pPr eaLnBrk="1" hangingPunct="1"/>
            <a:r>
              <a:rPr lang="en-US" sz="6000" smtClean="0">
                <a:solidFill>
                  <a:schemeClr val="tx1"/>
                </a:solidFill>
              </a:rPr>
              <a:t>Entertainment Industry</a:t>
            </a:r>
            <a:endParaRPr lang="en-US" smtClean="0"/>
          </a:p>
        </p:txBody>
      </p:sp>
      <p:sp>
        <p:nvSpPr>
          <p:cNvPr id="34819" name="Content Placeholder 2"/>
          <p:cNvSpPr>
            <a:spLocks noGrp="1"/>
          </p:cNvSpPr>
          <p:nvPr>
            <p:ph idx="1"/>
          </p:nvPr>
        </p:nvSpPr>
        <p:spPr/>
        <p:txBody>
          <a:bodyPr/>
          <a:lstStyle/>
          <a:p>
            <a:pPr eaLnBrk="1" hangingPunct="1"/>
            <a:r>
              <a:rPr lang="en-US" smtClean="0"/>
              <a:t>Produced movies, plays, and shows that boosted morale and patriotic support for the war effort </a:t>
            </a:r>
          </a:p>
          <a:p>
            <a:pPr eaLnBrk="1" hangingPunct="1"/>
            <a:r>
              <a:rPr lang="en-US" smtClean="0"/>
              <a:t>And portrayed the enemy in stereotypical ways</a:t>
            </a:r>
          </a:p>
          <a:p>
            <a:pPr eaLnBrk="1" hangingPunct="1"/>
            <a:endParaRPr lang="en-US" smtClean="0"/>
          </a:p>
          <a:p>
            <a:pPr eaLnBrk="1" hangingPunct="1">
              <a:buFontTx/>
              <a:buNone/>
            </a:pPr>
            <a:r>
              <a:rPr lang="en-US" smtClean="0"/>
              <a:t>What do you think the effect was on Americans?</a:t>
            </a:r>
          </a:p>
          <a:p>
            <a:pPr eaLnBrk="1" hangingPunct="1"/>
            <a:endParaRPr lang="en-US" smtClean="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eaLnBrk="1" hangingPunct="1"/>
            <a:r>
              <a:rPr lang="en-US" smtClean="0"/>
              <a:t>Japanese Internment</a:t>
            </a:r>
          </a:p>
        </p:txBody>
      </p:sp>
      <p:pic>
        <p:nvPicPr>
          <p:cNvPr id="35843" name="Picture 4" descr="Relocation Houseing.gif"/>
          <p:cNvPicPr>
            <a:picLocks noChangeAspect="1"/>
          </p:cNvPicPr>
          <p:nvPr/>
        </p:nvPicPr>
        <p:blipFill>
          <a:blip r:embed="rId2" cstate="print"/>
          <a:srcRect/>
          <a:stretch>
            <a:fillRect/>
          </a:stretch>
        </p:blipFill>
        <p:spPr bwMode="auto">
          <a:xfrm>
            <a:off x="1819275" y="1214438"/>
            <a:ext cx="5505450" cy="4429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pPr eaLnBrk="1" hangingPunct="1"/>
            <a:r>
              <a:rPr lang="en-US" smtClean="0"/>
              <a:t>Japanese Internment</a:t>
            </a:r>
          </a:p>
        </p:txBody>
      </p:sp>
      <p:pic>
        <p:nvPicPr>
          <p:cNvPr id="36867" name="Picture 3" descr="relocationMap.jpg"/>
          <p:cNvPicPr>
            <a:picLocks noChangeAspect="1"/>
          </p:cNvPicPr>
          <p:nvPr/>
        </p:nvPicPr>
        <p:blipFill>
          <a:blip r:embed="rId2" cstate="print"/>
          <a:srcRect/>
          <a:stretch>
            <a:fillRect/>
          </a:stretch>
        </p:blipFill>
        <p:spPr bwMode="auto">
          <a:xfrm>
            <a:off x="2032000" y="1689100"/>
            <a:ext cx="5080000" cy="3479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pPr eaLnBrk="1" hangingPunct="1"/>
            <a:r>
              <a:rPr lang="en-US" smtClean="0"/>
              <a:t>Japanese Internment</a:t>
            </a:r>
          </a:p>
        </p:txBody>
      </p:sp>
      <p:pic>
        <p:nvPicPr>
          <p:cNvPr id="37891" name="Picture 3" descr="Order_9066.jpg"/>
          <p:cNvPicPr>
            <a:picLocks noChangeAspect="1"/>
          </p:cNvPicPr>
          <p:nvPr/>
        </p:nvPicPr>
        <p:blipFill>
          <a:blip r:embed="rId2" cstate="print"/>
          <a:srcRect/>
          <a:stretch>
            <a:fillRect/>
          </a:stretch>
        </p:blipFill>
        <p:spPr bwMode="auto">
          <a:xfrm>
            <a:off x="2286000" y="381000"/>
            <a:ext cx="4948238" cy="6035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pPr eaLnBrk="1" hangingPunct="1"/>
            <a:r>
              <a:rPr lang="en-US" smtClean="0"/>
              <a:t>Japanese Internment</a:t>
            </a:r>
          </a:p>
        </p:txBody>
      </p:sp>
      <p:pic>
        <p:nvPicPr>
          <p:cNvPr id="38915" name="Picture 2" descr="JapaneseRelocationNewspapers1942.gif"/>
          <p:cNvPicPr>
            <a:picLocks noChangeAspect="1"/>
          </p:cNvPicPr>
          <p:nvPr/>
        </p:nvPicPr>
        <p:blipFill>
          <a:blip r:embed="rId2" cstate="print"/>
          <a:srcRect/>
          <a:stretch>
            <a:fillRect/>
          </a:stretch>
        </p:blipFill>
        <p:spPr bwMode="auto">
          <a:xfrm>
            <a:off x="3381375" y="2224088"/>
            <a:ext cx="2890838" cy="29257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pPr eaLnBrk="1" hangingPunct="1"/>
            <a:r>
              <a:rPr lang="en-US" smtClean="0"/>
              <a:t>Japanese Internment</a:t>
            </a:r>
          </a:p>
        </p:txBody>
      </p:sp>
      <p:pic>
        <p:nvPicPr>
          <p:cNvPr id="39939" name="Picture 2" descr="Japanese_American_Internment_-_Members_of_the_Mochida_Family_Awaiting_Evacuation_1942.gif"/>
          <p:cNvPicPr>
            <a:picLocks noChangeAspect="1"/>
          </p:cNvPicPr>
          <p:nvPr/>
        </p:nvPicPr>
        <p:blipFill>
          <a:blip r:embed="rId2" cstate="print"/>
          <a:srcRect/>
          <a:stretch>
            <a:fillRect/>
          </a:stretch>
        </p:blipFill>
        <p:spPr bwMode="auto">
          <a:xfrm>
            <a:off x="1714500" y="1176338"/>
            <a:ext cx="5715000" cy="4505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pPr eaLnBrk="1" hangingPunct="1"/>
            <a:r>
              <a:rPr lang="en-US" smtClean="0"/>
              <a:t>Japanese Internment</a:t>
            </a:r>
          </a:p>
        </p:txBody>
      </p:sp>
      <p:pic>
        <p:nvPicPr>
          <p:cNvPr id="40963" name="Picture 2" descr="Japanese_Americans_Moved_to_Internment_Camps.jpg"/>
          <p:cNvPicPr>
            <a:picLocks noChangeAspect="1"/>
          </p:cNvPicPr>
          <p:nvPr/>
        </p:nvPicPr>
        <p:blipFill>
          <a:blip r:embed="rId2" cstate="print"/>
          <a:srcRect/>
          <a:stretch>
            <a:fillRect/>
          </a:stretch>
        </p:blipFill>
        <p:spPr bwMode="auto">
          <a:xfrm>
            <a:off x="2238375" y="1776413"/>
            <a:ext cx="4667250" cy="3305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pPr eaLnBrk="1" hangingPunct="1"/>
            <a:r>
              <a:rPr lang="en-US" smtClean="0"/>
              <a:t>Japanese Internment</a:t>
            </a:r>
          </a:p>
        </p:txBody>
      </p:sp>
      <p:pic>
        <p:nvPicPr>
          <p:cNvPr id="41987" name="Picture 2" descr="Japanese%20Internment%20Camp_%20Aftermath.jpg"/>
          <p:cNvPicPr>
            <a:picLocks noChangeAspect="1"/>
          </p:cNvPicPr>
          <p:nvPr/>
        </p:nvPicPr>
        <p:blipFill>
          <a:blip r:embed="rId2" cstate="print"/>
          <a:srcRect/>
          <a:stretch>
            <a:fillRect/>
          </a:stretch>
        </p:blipFill>
        <p:spPr bwMode="auto">
          <a:xfrm>
            <a:off x="209550" y="0"/>
            <a:ext cx="87249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pPr eaLnBrk="1" hangingPunct="1"/>
            <a:r>
              <a:rPr lang="en-US" smtClean="0"/>
              <a:t>Japanese Internment</a:t>
            </a:r>
          </a:p>
        </p:txBody>
      </p:sp>
      <p:pic>
        <p:nvPicPr>
          <p:cNvPr id="43011" name="Picture 3" descr="Pledge.jpg"/>
          <p:cNvPicPr>
            <a:picLocks noChangeAspect="1"/>
          </p:cNvPicPr>
          <p:nvPr/>
        </p:nvPicPr>
        <p:blipFill>
          <a:blip r:embed="rId2" cstate="print"/>
          <a:srcRect/>
          <a:stretch>
            <a:fillRect/>
          </a:stretch>
        </p:blipFill>
        <p:spPr bwMode="auto">
          <a:xfrm>
            <a:off x="1828800" y="1243013"/>
            <a:ext cx="5486400" cy="4371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What happened to France?</a:t>
            </a:r>
          </a:p>
        </p:txBody>
      </p:sp>
      <p:sp>
        <p:nvSpPr>
          <p:cNvPr id="3" name="Content Placeholder 2"/>
          <p:cNvSpPr>
            <a:spLocks noGrp="1"/>
          </p:cNvSpPr>
          <p:nvPr>
            <p:ph idx="1"/>
          </p:nvPr>
        </p:nvSpPr>
        <p:spPr/>
        <p:txBody>
          <a:bodyPr/>
          <a:lstStyle/>
          <a:p>
            <a:r>
              <a:rPr lang="en-US" dirty="0" smtClean="0"/>
              <a:t>Germany overruns France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to="" calcmode="lin" valueType="num">
                                      <p:cBhvr>
                                        <p:cTn id="12" dur="1" fill="hold"/>
                                        <p:tgtEl>
                                          <p:spTgt spid="3">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pPr eaLnBrk="1" hangingPunct="1"/>
            <a:r>
              <a:rPr lang="en-US" smtClean="0"/>
              <a:t>Japanese Internment</a:t>
            </a:r>
          </a:p>
        </p:txBody>
      </p:sp>
      <p:pic>
        <p:nvPicPr>
          <p:cNvPr id="44035" name="Picture 2" descr="boys Heart_mtn.jpg"/>
          <p:cNvPicPr>
            <a:picLocks noChangeAspect="1"/>
          </p:cNvPicPr>
          <p:nvPr/>
        </p:nvPicPr>
        <p:blipFill>
          <a:blip r:embed="rId2" cstate="print"/>
          <a:srcRect/>
          <a:stretch>
            <a:fillRect/>
          </a:stretch>
        </p:blipFill>
        <p:spPr bwMode="auto">
          <a:xfrm>
            <a:off x="2095500" y="1681163"/>
            <a:ext cx="4953000" cy="3495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pPr eaLnBrk="1" hangingPunct="1"/>
            <a:r>
              <a:rPr lang="en-US" sz="3200" b="1" smtClean="0">
                <a:solidFill>
                  <a:schemeClr val="tx1"/>
                </a:solidFill>
              </a:rPr>
              <a:t>Reasons for Internment of Japanese Americans </a:t>
            </a:r>
          </a:p>
        </p:txBody>
      </p:sp>
      <p:sp>
        <p:nvSpPr>
          <p:cNvPr id="45059" name="Content Placeholder 2"/>
          <p:cNvSpPr>
            <a:spLocks noGrp="1"/>
          </p:cNvSpPr>
          <p:nvPr>
            <p:ph idx="1"/>
          </p:nvPr>
        </p:nvSpPr>
        <p:spPr/>
        <p:txBody>
          <a:bodyPr/>
          <a:lstStyle/>
          <a:p>
            <a:pPr eaLnBrk="1" hangingPunct="1"/>
            <a:r>
              <a:rPr lang="en-US" smtClean="0"/>
              <a:t>Strong anti-Japanese prejudice on the West Coast </a:t>
            </a:r>
          </a:p>
          <a:p>
            <a:pPr eaLnBrk="1" hangingPunct="1"/>
            <a:r>
              <a:rPr lang="en-US" smtClean="0"/>
              <a:t>False belief that Japanese Americans were aiding the enemy </a:t>
            </a:r>
          </a:p>
          <a:p>
            <a:pPr eaLnBrk="1" hangingPunct="1">
              <a:buFontTx/>
              <a:buNone/>
            </a:pPr>
            <a:endParaRPr lang="en-US" smtClean="0"/>
          </a:p>
          <a:p>
            <a:pPr eaLnBrk="1" hangingPunct="1"/>
            <a:endParaRPr lang="en-US" smtClean="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pPr eaLnBrk="1" hangingPunct="1"/>
            <a:r>
              <a:rPr lang="en-US" smtClean="0"/>
              <a:t>Internment Camps: Description</a:t>
            </a:r>
          </a:p>
        </p:txBody>
      </p:sp>
      <p:sp>
        <p:nvSpPr>
          <p:cNvPr id="46083" name="Content Placeholder 2"/>
          <p:cNvSpPr>
            <a:spLocks noGrp="1"/>
          </p:cNvSpPr>
          <p:nvPr>
            <p:ph idx="1"/>
          </p:nvPr>
        </p:nvSpPr>
        <p:spPr/>
        <p:txBody>
          <a:bodyPr/>
          <a:lstStyle/>
          <a:p>
            <a:pPr eaLnBrk="1" hangingPunct="1"/>
            <a:endParaRPr lang="en-US" smtClean="0"/>
          </a:p>
          <a:p>
            <a:pPr eaLnBrk="1" hangingPunct="1"/>
            <a:r>
              <a:rPr lang="en-US" smtClean="0"/>
              <a:t>Japanese Americans were relocated to internment camps </a:t>
            </a:r>
          </a:p>
          <a:p>
            <a:pPr eaLnBrk="1" hangingPunct="1"/>
            <a:r>
              <a:rPr lang="en-US" smtClean="0"/>
              <a:t>Internment affected Japanese American populations along the West Coast</a:t>
            </a:r>
          </a:p>
          <a:p>
            <a:pPr eaLnBrk="1" hangingPunct="1">
              <a:buFontTx/>
              <a:buNone/>
            </a:pPr>
            <a:endParaRPr lang="en-US" smtClean="0"/>
          </a:p>
          <a:p>
            <a:pPr eaLnBrk="1" hangingPunct="1"/>
            <a:endParaRPr lang="en-US" smtClean="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pPr eaLnBrk="1" hangingPunct="1"/>
            <a:r>
              <a:rPr lang="en-US" smtClean="0"/>
              <a:t>Government Response</a:t>
            </a:r>
          </a:p>
        </p:txBody>
      </p:sp>
      <p:sp>
        <p:nvSpPr>
          <p:cNvPr id="47107" name="Content Placeholder 2"/>
          <p:cNvSpPr>
            <a:spLocks noGrp="1"/>
          </p:cNvSpPr>
          <p:nvPr>
            <p:ph idx="1"/>
          </p:nvPr>
        </p:nvSpPr>
        <p:spPr/>
        <p:txBody>
          <a:bodyPr/>
          <a:lstStyle/>
          <a:p>
            <a:pPr eaLnBrk="1" hangingPunct="1"/>
            <a:r>
              <a:rPr lang="en-US" smtClean="0"/>
              <a:t>The Supreme Court upheld the government’s right to act against Japanese Americans living on the West Coast of the United States</a:t>
            </a:r>
          </a:p>
          <a:p>
            <a:pPr eaLnBrk="1" hangingPunct="1"/>
            <a:r>
              <a:rPr lang="en-US" smtClean="0"/>
              <a:t> A public apology was eventually issued by the United States government, and financial payment was made to survivors</a:t>
            </a:r>
          </a:p>
          <a:p>
            <a:pPr eaLnBrk="1" hangingPunct="1">
              <a:buFontTx/>
              <a:buNone/>
            </a:pPr>
            <a:r>
              <a:rPr lang="en-US" smtClean="0"/>
              <a:t>	</a:t>
            </a:r>
          </a:p>
          <a:p>
            <a:pPr eaLnBrk="1" hangingPunct="1"/>
            <a:endParaRPr lang="en-US" smtClean="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pPr eaLnBrk="1" hangingPunct="1"/>
            <a:r>
              <a:rPr lang="en-US" smtClean="0"/>
              <a:t>Answer the Question Below:</a:t>
            </a:r>
          </a:p>
        </p:txBody>
      </p:sp>
      <p:sp>
        <p:nvSpPr>
          <p:cNvPr id="48131" name="Content Placeholder 2"/>
          <p:cNvSpPr>
            <a:spLocks noGrp="1"/>
          </p:cNvSpPr>
          <p:nvPr>
            <p:ph idx="1"/>
          </p:nvPr>
        </p:nvSpPr>
        <p:spPr/>
        <p:txBody>
          <a:bodyPr/>
          <a:lstStyle/>
          <a:p>
            <a:pPr eaLnBrk="1" hangingPunct="1"/>
            <a:r>
              <a:rPr lang="en-US" smtClean="0"/>
              <a:t>What is the vocabulary term you learned that means payment for war damages?</a:t>
            </a:r>
          </a:p>
          <a:p>
            <a:pPr eaLnBrk="1" hangingPunct="1"/>
            <a:r>
              <a:rPr lang="en-US" smtClean="0"/>
              <a:t>Do you think the government acted correctly by allowing Japanese-Americans to be placed in internment camps?</a:t>
            </a:r>
          </a:p>
          <a:p>
            <a:pPr eaLnBrk="1" hangingPunct="1"/>
            <a:r>
              <a:rPr lang="en-US" smtClean="0"/>
              <a:t>Would the government act the same way today in a similar situation?</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normAutofit fontScale="90000"/>
          </a:bodyPr>
          <a:lstStyle/>
          <a:p>
            <a:r>
              <a:rPr lang="en-US" smtClean="0"/>
              <a:t/>
            </a:r>
            <a:br>
              <a:rPr lang="en-US" smtClean="0"/>
            </a:br>
            <a:r>
              <a:rPr lang="en-US" smtClean="0"/>
              <a:t>The Holocaust</a:t>
            </a:r>
            <a:br>
              <a:rPr lang="en-US" smtClean="0"/>
            </a:br>
            <a:endParaRPr lang="en-US" smtClean="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r>
              <a:rPr lang="en-US" sz="6000" smtClean="0">
                <a:solidFill>
                  <a:schemeClr val="tx1"/>
                </a:solidFill>
              </a:rPr>
              <a:t>Terms to Know</a:t>
            </a:r>
          </a:p>
        </p:txBody>
      </p:sp>
      <p:sp>
        <p:nvSpPr>
          <p:cNvPr id="50179" name="Content Placeholder 2"/>
          <p:cNvSpPr>
            <a:spLocks noGrp="1"/>
          </p:cNvSpPr>
          <p:nvPr>
            <p:ph idx="1"/>
          </p:nvPr>
        </p:nvSpPr>
        <p:spPr/>
        <p:txBody>
          <a:bodyPr/>
          <a:lstStyle/>
          <a:p>
            <a:r>
              <a:rPr lang="en-US" b="1" smtClean="0"/>
              <a:t>Genocide: </a:t>
            </a:r>
            <a:endParaRPr lang="en-US" smtClean="0"/>
          </a:p>
          <a:p>
            <a:r>
              <a:rPr lang="en-US" smtClean="0"/>
              <a:t>The systematic and purposeful destruction of a racial, political, religious, or cultural group </a:t>
            </a:r>
          </a:p>
          <a:p>
            <a:r>
              <a:rPr lang="en-US" b="1" smtClean="0"/>
              <a:t>Final Solution:</a:t>
            </a:r>
            <a:endParaRPr lang="en-US" smtClean="0"/>
          </a:p>
          <a:p>
            <a:r>
              <a:rPr lang="en-US" smtClean="0"/>
              <a:t>Germany’s decision to exterminate all Jews </a:t>
            </a:r>
          </a:p>
          <a:p>
            <a:pPr>
              <a:buFontTx/>
              <a:buNone/>
            </a:pPr>
            <a:r>
              <a:rPr lang="en-US" smtClean="0"/>
              <a:t>	</a:t>
            </a:r>
          </a:p>
          <a:p>
            <a:endParaRPr lang="en-US" smtClean="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r>
              <a:rPr lang="en-US" smtClean="0"/>
              <a:t>Affected Groups</a:t>
            </a:r>
          </a:p>
        </p:txBody>
      </p:sp>
      <p:sp>
        <p:nvSpPr>
          <p:cNvPr id="51203" name="Content Placeholder 2"/>
          <p:cNvSpPr>
            <a:spLocks noGrp="1"/>
          </p:cNvSpPr>
          <p:nvPr>
            <p:ph idx="1"/>
          </p:nvPr>
        </p:nvSpPr>
        <p:spPr/>
        <p:txBody>
          <a:bodyPr/>
          <a:lstStyle/>
          <a:p>
            <a:r>
              <a:rPr lang="en-US" smtClean="0"/>
              <a:t>Jews </a:t>
            </a:r>
          </a:p>
          <a:p>
            <a:r>
              <a:rPr lang="en-US" smtClean="0"/>
              <a:t>Poles </a:t>
            </a:r>
          </a:p>
          <a:p>
            <a:r>
              <a:rPr lang="en-US" smtClean="0"/>
              <a:t>Slavs </a:t>
            </a:r>
          </a:p>
          <a:p>
            <a:r>
              <a:rPr lang="en-US" smtClean="0"/>
              <a:t>Gypsies </a:t>
            </a:r>
          </a:p>
          <a:p>
            <a:r>
              <a:rPr lang="en-US" smtClean="0"/>
              <a:t>―Undesirables‖ (homosexuals, the mentally ill, political dissidents) </a:t>
            </a:r>
          </a:p>
          <a:p>
            <a:pPr>
              <a:buFontTx/>
              <a:buNone/>
            </a:pPr>
            <a:endParaRPr lang="en-US" smtClean="0"/>
          </a:p>
          <a:p>
            <a:endParaRPr lang="en-US" smtClean="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r>
              <a:rPr lang="en-US" smtClean="0"/>
              <a:t>Post-WWII</a:t>
            </a:r>
          </a:p>
        </p:txBody>
      </p:sp>
      <p:sp>
        <p:nvSpPr>
          <p:cNvPr id="52227" name="Content Placeholder 2"/>
          <p:cNvSpPr>
            <a:spLocks noGrp="1"/>
          </p:cNvSpPr>
          <p:nvPr>
            <p:ph idx="1"/>
          </p:nvPr>
        </p:nvSpPr>
        <p:spPr>
          <a:xfrm>
            <a:off x="457200" y="1676400"/>
            <a:ext cx="8229600" cy="4525963"/>
          </a:xfrm>
        </p:spPr>
        <p:txBody>
          <a:bodyPr/>
          <a:lstStyle/>
          <a:p>
            <a:r>
              <a:rPr lang="en-US" b="1" smtClean="0"/>
              <a:t>Nuremberg Trials:</a:t>
            </a:r>
            <a:r>
              <a:rPr lang="en-US" smtClean="0"/>
              <a:t> </a:t>
            </a:r>
          </a:p>
          <a:p>
            <a:pPr>
              <a:buFontTx/>
              <a:buNone/>
            </a:pPr>
            <a:r>
              <a:rPr lang="en-US" smtClean="0"/>
              <a:t>   Nazi leaders and others were convicted of war crimes</a:t>
            </a:r>
          </a:p>
          <a:p>
            <a:pPr>
              <a:buFontTx/>
              <a:buNone/>
            </a:pPr>
            <a:r>
              <a:rPr lang="en-US" smtClean="0"/>
              <a:t>	</a:t>
            </a: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r>
              <a:rPr lang="en-US" smtClean="0"/>
              <a:t>Post-WWII</a:t>
            </a:r>
          </a:p>
        </p:txBody>
      </p:sp>
      <p:sp>
        <p:nvSpPr>
          <p:cNvPr id="53251" name="Content Placeholder 2"/>
          <p:cNvSpPr>
            <a:spLocks noGrp="1"/>
          </p:cNvSpPr>
          <p:nvPr>
            <p:ph idx="1"/>
          </p:nvPr>
        </p:nvSpPr>
        <p:spPr>
          <a:xfrm>
            <a:off x="457200" y="1676400"/>
            <a:ext cx="8229600" cy="4525963"/>
          </a:xfrm>
        </p:spPr>
        <p:txBody>
          <a:bodyPr/>
          <a:lstStyle/>
          <a:p>
            <a:r>
              <a:rPr lang="en-US" b="1" smtClean="0"/>
              <a:t>Significance of Nuremburg Trials:</a:t>
            </a:r>
            <a:endParaRPr lang="en-US" smtClean="0"/>
          </a:p>
          <a:p>
            <a:r>
              <a:rPr lang="en-US" smtClean="0"/>
              <a:t>The Nuremberg trials emphasized individual responsibility for actions during a war, regardless of orders received. </a:t>
            </a:r>
          </a:p>
          <a:p>
            <a:endParaRPr lang="en-US" smtClean="0"/>
          </a:p>
          <a:p>
            <a:r>
              <a:rPr lang="en-US" smtClean="0"/>
              <a:t>The trials led to increased demand for a Jewish homeland. </a:t>
            </a:r>
          </a:p>
          <a:p>
            <a:r>
              <a:rPr lang="en-US" smtClean="0"/>
              <a:t>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What happened </a:t>
            </a:r>
            <a:r>
              <a:rPr lang="en-US" dirty="0" smtClean="0"/>
              <a:t>Britain?</a:t>
            </a:r>
            <a:endParaRPr lang="en-US" dirty="0"/>
          </a:p>
        </p:txBody>
      </p:sp>
      <p:sp>
        <p:nvSpPr>
          <p:cNvPr id="3" name="Content Placeholder 2"/>
          <p:cNvSpPr>
            <a:spLocks noGrp="1"/>
          </p:cNvSpPr>
          <p:nvPr>
            <p:ph idx="1"/>
          </p:nvPr>
        </p:nvSpPr>
        <p:spPr/>
        <p:txBody>
          <a:bodyPr/>
          <a:lstStyle/>
          <a:p>
            <a:r>
              <a:rPr lang="en-US" dirty="0" smtClean="0"/>
              <a:t>Germany tries to invade Britain—but not successful!</a:t>
            </a:r>
          </a:p>
          <a:p>
            <a:r>
              <a:rPr lang="en-US" dirty="0" smtClean="0"/>
              <a:t>Airstrikes –called the Battle of Britain</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to="" calcmode="lin" valueType="num">
                                      <p:cBhvr>
                                        <p:cTn id="12" dur="1" fill="hold"/>
                                        <p:tgtEl>
                                          <p:spTgt spid="3">
                                            <p:txEl>
                                              <p:pRg st="0" end="0"/>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to="" calcmode="lin" valueType="num">
                                      <p:cBhvr>
                                        <p:cTn id="17" dur="1" fill="hold"/>
                                        <p:tgtEl>
                                          <p:spTgt spid="3">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2"/>
          <p:cNvSpPr>
            <a:spLocks noGrp="1"/>
          </p:cNvSpPr>
          <p:nvPr>
            <p:ph type="title"/>
          </p:nvPr>
        </p:nvSpPr>
        <p:spPr>
          <a:xfrm>
            <a:off x="457200" y="274638"/>
            <a:ext cx="8229600" cy="3535362"/>
          </a:xfrm>
        </p:spPr>
        <p:txBody>
          <a:bodyPr/>
          <a:lstStyle/>
          <a:p>
            <a:r>
              <a:rPr lang="en-US" smtClean="0"/>
              <a:t>Major Battles and Turning Points in WWII: North Africa &amp; Europe</a:t>
            </a: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fontScale="90000"/>
          </a:bodyPr>
          <a:lstStyle/>
          <a:p>
            <a:r>
              <a:rPr lang="en-US" smtClean="0"/>
              <a:t/>
            </a:r>
            <a:br>
              <a:rPr lang="en-US" smtClean="0"/>
            </a:br>
            <a:r>
              <a:rPr lang="en-US" b="1" smtClean="0"/>
              <a:t>El Alamein</a:t>
            </a:r>
            <a:r>
              <a:rPr lang="en-US" smtClean="0"/>
              <a:t/>
            </a:r>
            <a:br>
              <a:rPr lang="en-US" smtClean="0"/>
            </a:br>
            <a:endParaRPr lang="en-US" smtClean="0"/>
          </a:p>
        </p:txBody>
      </p:sp>
      <p:pic>
        <p:nvPicPr>
          <p:cNvPr id="55299" name="Content Placeholder 14" descr="North Africa.jpg"/>
          <p:cNvPicPr>
            <a:picLocks noGrp="1" noChangeAspect="1"/>
          </p:cNvPicPr>
          <p:nvPr>
            <p:ph sz="half" idx="1"/>
          </p:nvPr>
        </p:nvPicPr>
        <p:blipFill>
          <a:blip r:embed="rId2" cstate="print"/>
          <a:srcRect/>
          <a:stretch>
            <a:fillRect/>
          </a:stretch>
        </p:blipFill>
        <p:spPr>
          <a:xfrm>
            <a:off x="381000" y="1295400"/>
            <a:ext cx="4038600" cy="5029200"/>
          </a:xfrm>
        </p:spPr>
      </p:pic>
      <p:pic>
        <p:nvPicPr>
          <p:cNvPr id="55300" name="Content Placeholder 15" descr="El Alamein.jpg"/>
          <p:cNvPicPr>
            <a:picLocks noGrp="1" noChangeAspect="1"/>
          </p:cNvPicPr>
          <p:nvPr>
            <p:ph sz="half" idx="2"/>
          </p:nvPr>
        </p:nvPicPr>
        <p:blipFill>
          <a:blip r:embed="rId3" cstate="print"/>
          <a:srcRect/>
          <a:stretch>
            <a:fillRect/>
          </a:stretch>
        </p:blipFill>
        <p:spPr>
          <a:xfrm>
            <a:off x="4648200" y="1828800"/>
            <a:ext cx="4278313" cy="2560638"/>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to="" calcmode="lin" valueType="num">
                                      <p:cBhvr>
                                        <p:cTn id="7" dur="1" fill="hold"/>
                                        <p:tgtEl>
                                          <p:spTgt spid="9"/>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fontScale="90000"/>
          </a:bodyPr>
          <a:lstStyle/>
          <a:p>
            <a:r>
              <a:rPr lang="en-US" smtClean="0"/>
              <a:t/>
            </a:r>
            <a:br>
              <a:rPr lang="en-US" smtClean="0"/>
            </a:br>
            <a:r>
              <a:rPr lang="en-US" b="1" smtClean="0">
                <a:hlinkClick r:id="rId2"/>
              </a:rPr>
              <a:t>El Alamein</a:t>
            </a:r>
            <a:r>
              <a:rPr lang="en-US" smtClean="0"/>
              <a:t/>
            </a:r>
            <a:br>
              <a:rPr lang="en-US" smtClean="0"/>
            </a:br>
            <a:endParaRPr lang="en-US" smtClean="0"/>
          </a:p>
        </p:txBody>
      </p:sp>
      <p:sp>
        <p:nvSpPr>
          <p:cNvPr id="11" name="Content Placeholder 10"/>
          <p:cNvSpPr>
            <a:spLocks noGrp="1"/>
          </p:cNvSpPr>
          <p:nvPr>
            <p:ph idx="1"/>
          </p:nvPr>
        </p:nvSpPr>
        <p:spPr/>
        <p:txBody>
          <a:bodyPr/>
          <a:lstStyle/>
          <a:p>
            <a:r>
              <a:rPr lang="en-US" b="1" smtClean="0"/>
              <a:t>Where did it take place?</a:t>
            </a:r>
          </a:p>
          <a:p>
            <a:endParaRPr lang="en-US" b="1" smtClean="0"/>
          </a:p>
          <a:p>
            <a:r>
              <a:rPr lang="en-US" b="1" smtClean="0"/>
              <a:t>What happened?</a:t>
            </a:r>
          </a:p>
          <a:p>
            <a:endParaRPr lang="en-US" b="1" smtClean="0"/>
          </a:p>
          <a:p>
            <a:r>
              <a:rPr lang="en-US" b="1" smtClean="0"/>
              <a:t>Significance?</a:t>
            </a:r>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to="" calcmode="lin" valueType="num">
                                      <p:cBhvr>
                                        <p:cTn id="7" dur="1" fill="hold"/>
                                        <p:tgtEl>
                                          <p:spTgt spid="9"/>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 to="" calcmode="lin" valueType="num">
                                      <p:cBhvr>
                                        <p:cTn id="12" dur="1" fill="hold"/>
                                        <p:tgtEl>
                                          <p:spTgt spid="11">
                                            <p:txEl>
                                              <p:pRg st="0" end="0"/>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 to="" calcmode="lin" valueType="num">
                                      <p:cBhvr>
                                        <p:cTn id="17" dur="1" fill="hold"/>
                                        <p:tgtEl>
                                          <p:spTgt spid="11">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11">
                                            <p:txEl>
                                              <p:pRg st="4" end="4"/>
                                            </p:txEl>
                                          </p:spTgt>
                                        </p:tgtEl>
                                        <p:attrNameLst>
                                          <p:attrName>style.visibility</p:attrName>
                                        </p:attrNameLst>
                                      </p:cBhvr>
                                      <p:to>
                                        <p:strVal val="visible"/>
                                      </p:to>
                                    </p:set>
                                    <p:anim to="" calcmode="lin" valueType="num">
                                      <p:cBhvr>
                                        <p:cTn id="22" dur="1" fill="hold"/>
                                        <p:tgtEl>
                                          <p:spTgt spid="11">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smtClean="0"/>
              <a:t/>
            </a:r>
            <a:br>
              <a:rPr lang="en-US" smtClean="0"/>
            </a:br>
            <a:r>
              <a:rPr lang="en-US" b="1" smtClean="0"/>
              <a:t> </a:t>
            </a:r>
            <a:br>
              <a:rPr lang="en-US" b="1" smtClean="0"/>
            </a:br>
            <a:r>
              <a:rPr lang="en-US" b="1" smtClean="0">
                <a:hlinkClick r:id="rId2"/>
              </a:rPr>
              <a:t>Stalingrad</a:t>
            </a:r>
            <a:r>
              <a:rPr lang="en-US" smtClean="0">
                <a:hlinkClick r:id="rId2"/>
              </a:rPr>
              <a:t/>
            </a:r>
            <a:br>
              <a:rPr lang="en-US" smtClean="0">
                <a:hlinkClick r:id="rId2"/>
              </a:rPr>
            </a:br>
            <a:r>
              <a:rPr lang="en-US" smtClean="0"/>
              <a:t/>
            </a:r>
            <a:br>
              <a:rPr lang="en-US" smtClean="0"/>
            </a:br>
            <a:endParaRPr lang="en-US" smtClean="0"/>
          </a:p>
        </p:txBody>
      </p:sp>
      <p:pic>
        <p:nvPicPr>
          <p:cNvPr id="57347" name="Content Placeholder 3" descr="Stalingrad.jpg"/>
          <p:cNvPicPr>
            <a:picLocks noGrp="1" noChangeAspect="1"/>
          </p:cNvPicPr>
          <p:nvPr>
            <p:ph idx="1"/>
          </p:nvPr>
        </p:nvPicPr>
        <p:blipFill>
          <a:blip r:embed="rId3" cstate="print"/>
          <a:srcRect/>
          <a:stretch>
            <a:fillRect/>
          </a:stretch>
        </p:blipFill>
        <p:spPr>
          <a:xfrm>
            <a:off x="1447800" y="1524000"/>
            <a:ext cx="6081713" cy="4937125"/>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to="" calcmode="lin" valueType="num">
                                      <p:cBhvr>
                                        <p:cTn id="7" dur="1" fill="hold"/>
                                        <p:tgtEl>
                                          <p:spTgt spid="9"/>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smtClean="0"/>
              <a:t/>
            </a:r>
            <a:br>
              <a:rPr lang="en-US" smtClean="0"/>
            </a:br>
            <a:r>
              <a:rPr lang="en-US" b="1" smtClean="0"/>
              <a:t> </a:t>
            </a:r>
            <a:br>
              <a:rPr lang="en-US" b="1" smtClean="0"/>
            </a:br>
            <a:r>
              <a:rPr lang="en-US" b="1" smtClean="0"/>
              <a:t>Stalingrad</a:t>
            </a:r>
            <a:r>
              <a:rPr lang="en-US" smtClean="0"/>
              <a:t/>
            </a:r>
            <a:br>
              <a:rPr lang="en-US" smtClean="0"/>
            </a:br>
            <a:r>
              <a:rPr lang="en-US" smtClean="0"/>
              <a:t/>
            </a:r>
            <a:br>
              <a:rPr lang="en-US" smtClean="0"/>
            </a:br>
            <a:endParaRPr lang="en-US" smtClean="0"/>
          </a:p>
        </p:txBody>
      </p:sp>
      <p:sp>
        <p:nvSpPr>
          <p:cNvPr id="11" name="Content Placeholder 10"/>
          <p:cNvSpPr>
            <a:spLocks noGrp="1"/>
          </p:cNvSpPr>
          <p:nvPr>
            <p:ph idx="1"/>
          </p:nvPr>
        </p:nvSpPr>
        <p:spPr/>
        <p:txBody>
          <a:bodyPr/>
          <a:lstStyle/>
          <a:p>
            <a:r>
              <a:rPr lang="en-US" b="1" smtClean="0"/>
              <a:t>Where did it take place?</a:t>
            </a:r>
          </a:p>
          <a:p>
            <a:endParaRPr lang="en-US" b="1" smtClean="0"/>
          </a:p>
          <a:p>
            <a:r>
              <a:rPr lang="en-US" b="1" smtClean="0"/>
              <a:t>What happened?</a:t>
            </a:r>
          </a:p>
          <a:p>
            <a:endParaRPr lang="en-US" b="1" smtClean="0"/>
          </a:p>
          <a:p>
            <a:r>
              <a:rPr lang="en-US" b="1" smtClean="0"/>
              <a:t>Significance?</a:t>
            </a:r>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to="" calcmode="lin" valueType="num">
                                      <p:cBhvr>
                                        <p:cTn id="7" dur="1" fill="hold"/>
                                        <p:tgtEl>
                                          <p:spTgt spid="9"/>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 to="" calcmode="lin" valueType="num">
                                      <p:cBhvr>
                                        <p:cTn id="12" dur="1" fill="hold"/>
                                        <p:tgtEl>
                                          <p:spTgt spid="11">
                                            <p:txEl>
                                              <p:pRg st="0" end="0"/>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 to="" calcmode="lin" valueType="num">
                                      <p:cBhvr>
                                        <p:cTn id="17" dur="1" fill="hold"/>
                                        <p:tgtEl>
                                          <p:spTgt spid="11">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11">
                                            <p:txEl>
                                              <p:pRg st="4" end="4"/>
                                            </p:txEl>
                                          </p:spTgt>
                                        </p:tgtEl>
                                        <p:attrNameLst>
                                          <p:attrName>style.visibility</p:attrName>
                                        </p:attrNameLst>
                                      </p:cBhvr>
                                      <p:to>
                                        <p:strVal val="visible"/>
                                      </p:to>
                                    </p:set>
                                    <p:anim to="" calcmode="lin" valueType="num">
                                      <p:cBhvr>
                                        <p:cTn id="22" dur="1" fill="hold"/>
                                        <p:tgtEl>
                                          <p:spTgt spid="11">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smtClean="0"/>
              <a:t/>
            </a:r>
            <a:br>
              <a:rPr lang="en-US" smtClean="0"/>
            </a:br>
            <a:r>
              <a:rPr lang="en-US" b="1" smtClean="0"/>
              <a:t> D-Day (Normandy Landings) </a:t>
            </a:r>
            <a:r>
              <a:rPr lang="en-US" smtClean="0"/>
              <a:t/>
            </a:r>
            <a:br>
              <a:rPr lang="en-US" smtClean="0"/>
            </a:br>
            <a:endParaRPr lang="en-US" smtClean="0"/>
          </a:p>
        </p:txBody>
      </p:sp>
      <p:pic>
        <p:nvPicPr>
          <p:cNvPr id="59395" name="Content Placeholder 3" descr="D-Day.jpg"/>
          <p:cNvPicPr>
            <a:picLocks noGrp="1" noChangeAspect="1"/>
          </p:cNvPicPr>
          <p:nvPr>
            <p:ph idx="1"/>
          </p:nvPr>
        </p:nvPicPr>
        <p:blipFill>
          <a:blip r:embed="rId2" cstate="print"/>
          <a:srcRect/>
          <a:stretch>
            <a:fillRect/>
          </a:stretch>
        </p:blipFill>
        <p:spPr>
          <a:xfrm>
            <a:off x="304800" y="1143000"/>
            <a:ext cx="4762500" cy="3819525"/>
          </a:xfrm>
        </p:spPr>
      </p:pic>
      <p:pic>
        <p:nvPicPr>
          <p:cNvPr id="59396" name="Picture 4" descr="normandyinvasion.jpg"/>
          <p:cNvPicPr>
            <a:picLocks noChangeAspect="1"/>
          </p:cNvPicPr>
          <p:nvPr/>
        </p:nvPicPr>
        <p:blipFill>
          <a:blip r:embed="rId3" cstate="print"/>
          <a:srcRect/>
          <a:stretch>
            <a:fillRect/>
          </a:stretch>
        </p:blipFill>
        <p:spPr bwMode="auto">
          <a:xfrm>
            <a:off x="4102100" y="2997200"/>
            <a:ext cx="5041900" cy="3860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to="" calcmode="lin" valueType="num">
                                      <p:cBhvr>
                                        <p:cTn id="7" dur="1" fill="hold"/>
                                        <p:tgtEl>
                                          <p:spTgt spid="9"/>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smtClean="0"/>
              <a:t/>
            </a:r>
            <a:br>
              <a:rPr lang="en-US" smtClean="0"/>
            </a:br>
            <a:r>
              <a:rPr lang="en-US" b="1" smtClean="0"/>
              <a:t> D-Day (Normandy Landings) </a:t>
            </a:r>
            <a:r>
              <a:rPr lang="en-US" smtClean="0"/>
              <a:t/>
            </a:r>
            <a:br>
              <a:rPr lang="en-US" smtClean="0"/>
            </a:br>
            <a:endParaRPr lang="en-US" smtClean="0"/>
          </a:p>
        </p:txBody>
      </p:sp>
      <p:sp>
        <p:nvSpPr>
          <p:cNvPr id="11" name="Content Placeholder 10"/>
          <p:cNvSpPr>
            <a:spLocks noGrp="1"/>
          </p:cNvSpPr>
          <p:nvPr>
            <p:ph idx="1"/>
          </p:nvPr>
        </p:nvSpPr>
        <p:spPr/>
        <p:txBody>
          <a:bodyPr/>
          <a:lstStyle/>
          <a:p>
            <a:r>
              <a:rPr lang="en-US" b="1" smtClean="0"/>
              <a:t>Where did it take place?</a:t>
            </a:r>
          </a:p>
          <a:p>
            <a:endParaRPr lang="en-US" b="1" smtClean="0"/>
          </a:p>
          <a:p>
            <a:r>
              <a:rPr lang="en-US" b="1" smtClean="0"/>
              <a:t>What happened?</a:t>
            </a:r>
          </a:p>
          <a:p>
            <a:endParaRPr lang="en-US" b="1" smtClean="0"/>
          </a:p>
          <a:p>
            <a:r>
              <a:rPr lang="en-US" b="1" smtClean="0"/>
              <a:t>Significance?</a:t>
            </a:r>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to="" calcmode="lin" valueType="num">
                                      <p:cBhvr>
                                        <p:cTn id="7" dur="1" fill="hold"/>
                                        <p:tgtEl>
                                          <p:spTgt spid="9"/>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 to="" calcmode="lin" valueType="num">
                                      <p:cBhvr>
                                        <p:cTn id="12" dur="1" fill="hold"/>
                                        <p:tgtEl>
                                          <p:spTgt spid="11">
                                            <p:txEl>
                                              <p:pRg st="0" end="0"/>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 to="" calcmode="lin" valueType="num">
                                      <p:cBhvr>
                                        <p:cTn id="17" dur="1" fill="hold"/>
                                        <p:tgtEl>
                                          <p:spTgt spid="11">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11">
                                            <p:txEl>
                                              <p:pRg st="4" end="4"/>
                                            </p:txEl>
                                          </p:spTgt>
                                        </p:tgtEl>
                                        <p:attrNameLst>
                                          <p:attrName>style.visibility</p:attrName>
                                        </p:attrNameLst>
                                      </p:cBhvr>
                                      <p:to>
                                        <p:strVal val="visible"/>
                                      </p:to>
                                    </p:set>
                                    <p:anim to="" calcmode="lin" valueType="num">
                                      <p:cBhvr>
                                        <p:cTn id="22" dur="1" fill="hold"/>
                                        <p:tgtEl>
                                          <p:spTgt spid="11">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2"/>
          <p:cNvSpPr>
            <a:spLocks noGrp="1"/>
          </p:cNvSpPr>
          <p:nvPr>
            <p:ph type="title"/>
          </p:nvPr>
        </p:nvSpPr>
        <p:spPr>
          <a:xfrm>
            <a:off x="457200" y="274638"/>
            <a:ext cx="8229600" cy="3535362"/>
          </a:xfrm>
        </p:spPr>
        <p:txBody>
          <a:bodyPr/>
          <a:lstStyle/>
          <a:p>
            <a:r>
              <a:rPr lang="en-US" smtClean="0"/>
              <a:t>Major Battles and Turning Points in WWII: Pacific Campaign</a:t>
            </a: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fontScale="90000"/>
          </a:bodyPr>
          <a:lstStyle/>
          <a:p>
            <a:r>
              <a:rPr lang="en-US" smtClean="0"/>
              <a:t/>
            </a:r>
            <a:br>
              <a:rPr lang="en-US" smtClean="0"/>
            </a:br>
            <a:r>
              <a:rPr lang="en-US" b="1" smtClean="0"/>
              <a:t> Battle of Midway</a:t>
            </a:r>
            <a:r>
              <a:rPr lang="en-US" smtClean="0"/>
              <a:t/>
            </a:r>
            <a:br>
              <a:rPr lang="en-US" smtClean="0"/>
            </a:br>
            <a:r>
              <a:rPr lang="en-US" smtClean="0"/>
              <a:t>“Miracle of Midway”</a:t>
            </a:r>
            <a:br>
              <a:rPr lang="en-US" smtClean="0"/>
            </a:br>
            <a:endParaRPr lang="en-US" smtClean="0"/>
          </a:p>
        </p:txBody>
      </p:sp>
      <p:pic>
        <p:nvPicPr>
          <p:cNvPr id="62467" name="Content Placeholder 3" descr="Map Aerial View Battle of Midway.jpg"/>
          <p:cNvPicPr>
            <a:picLocks noGrp="1" noChangeAspect="1"/>
          </p:cNvPicPr>
          <p:nvPr>
            <p:ph sz="half" idx="1"/>
          </p:nvPr>
        </p:nvPicPr>
        <p:blipFill>
          <a:blip r:embed="rId2" cstate="print"/>
          <a:srcRect/>
          <a:stretch>
            <a:fillRect/>
          </a:stretch>
        </p:blipFill>
        <p:spPr>
          <a:xfrm>
            <a:off x="674688" y="2152650"/>
            <a:ext cx="3603625" cy="3421063"/>
          </a:xfrm>
        </p:spPr>
      </p:pic>
      <p:pic>
        <p:nvPicPr>
          <p:cNvPr id="62468" name="Content Placeholder 5" descr="midway_map1.jpg"/>
          <p:cNvPicPr>
            <a:picLocks noGrp="1" noChangeAspect="1"/>
          </p:cNvPicPr>
          <p:nvPr>
            <p:ph sz="half" idx="2"/>
          </p:nvPr>
        </p:nvPicPr>
        <p:blipFill>
          <a:blip r:embed="rId3" cstate="print"/>
          <a:srcRect/>
          <a:stretch>
            <a:fillRect/>
          </a:stretch>
        </p:blipFill>
        <p:spPr>
          <a:xfrm>
            <a:off x="4953000" y="2438400"/>
            <a:ext cx="3913188" cy="2560638"/>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to="" calcmode="lin" valueType="num">
                                      <p:cBhvr>
                                        <p:cTn id="7" dur="1" fill="hold"/>
                                        <p:tgtEl>
                                          <p:spTgt spid="9"/>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fontScale="90000"/>
          </a:bodyPr>
          <a:lstStyle/>
          <a:p>
            <a:r>
              <a:rPr lang="en-US" smtClean="0"/>
              <a:t/>
            </a:r>
            <a:br>
              <a:rPr lang="en-US" smtClean="0"/>
            </a:br>
            <a:r>
              <a:rPr lang="en-US" b="1" smtClean="0"/>
              <a:t> Battle of Midway</a:t>
            </a:r>
            <a:r>
              <a:rPr lang="en-US" smtClean="0"/>
              <a:t/>
            </a:r>
            <a:br>
              <a:rPr lang="en-US" smtClean="0"/>
            </a:br>
            <a:r>
              <a:rPr lang="en-US" smtClean="0"/>
              <a:t>“Miracle of Midway”</a:t>
            </a:r>
            <a:br>
              <a:rPr lang="en-US" smtClean="0"/>
            </a:br>
            <a:endParaRPr lang="en-US" smtClean="0"/>
          </a:p>
        </p:txBody>
      </p:sp>
      <p:pic>
        <p:nvPicPr>
          <p:cNvPr id="63491" name="Content Placeholder 7" descr="1942JuneCV8HornetMachineGunDamageEncA Battle of Midway.jpg"/>
          <p:cNvPicPr>
            <a:picLocks noGrp="1" noChangeAspect="1"/>
          </p:cNvPicPr>
          <p:nvPr>
            <p:ph idx="1"/>
          </p:nvPr>
        </p:nvPicPr>
        <p:blipFill>
          <a:blip r:embed="rId2" cstate="print"/>
          <a:srcRect/>
          <a:stretch>
            <a:fillRect/>
          </a:stretch>
        </p:blipFill>
        <p:spPr>
          <a:xfrm>
            <a:off x="1820863" y="1600200"/>
            <a:ext cx="5502275" cy="4525963"/>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to="" calcmode="lin" valueType="num">
                                      <p:cBhvr>
                                        <p:cTn id="7" dur="1" fill="hold"/>
                                        <p:tgtEl>
                                          <p:spTgt spid="9"/>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 the middle of </a:t>
            </a:r>
            <a:r>
              <a:rPr lang="en-US" dirty="0" smtClean="0"/>
              <a:t>1941, </a:t>
            </a:r>
            <a:r>
              <a:rPr lang="en-US" dirty="0"/>
              <a:t>what</a:t>
            </a:r>
            <a:br>
              <a:rPr lang="en-US" dirty="0"/>
            </a:br>
            <a:r>
              <a:rPr lang="en-US" dirty="0"/>
              <a:t>Country did Germany invade?</a:t>
            </a:r>
          </a:p>
        </p:txBody>
      </p:sp>
      <p:sp>
        <p:nvSpPr>
          <p:cNvPr id="3" name="Content Placeholder 2"/>
          <p:cNvSpPr>
            <a:spLocks noGrp="1"/>
          </p:cNvSpPr>
          <p:nvPr>
            <p:ph idx="1"/>
          </p:nvPr>
        </p:nvSpPr>
        <p:spPr/>
        <p:txBody>
          <a:bodyPr/>
          <a:lstStyle/>
          <a:p>
            <a:r>
              <a:rPr lang="en-US" dirty="0" smtClean="0"/>
              <a:t>Soviet Union (Russia)!</a:t>
            </a:r>
          </a:p>
          <a:p>
            <a:endParaRPr lang="en-US" dirty="0"/>
          </a:p>
          <a:p>
            <a:endParaRPr lang="en-US" dirty="0" smtClean="0"/>
          </a:p>
          <a:p>
            <a:pPr>
              <a:buNone/>
            </a:pPr>
            <a:r>
              <a:rPr lang="en-US" dirty="0"/>
              <a:t>Why</a:t>
            </a:r>
            <a:r>
              <a:rPr lang="en-US" dirty="0" smtClean="0"/>
              <a:t>?</a:t>
            </a:r>
          </a:p>
          <a:p>
            <a:pPr>
              <a:buNone/>
            </a:pPr>
            <a:r>
              <a:rPr lang="en-US" dirty="0" smtClean="0"/>
              <a:t>Germany failed to take Britain.</a:t>
            </a:r>
          </a:p>
          <a:p>
            <a:pPr>
              <a:buNone/>
            </a:pPr>
            <a:r>
              <a:rPr lang="en-US" dirty="0" smtClean="0"/>
              <a:t>Thought that they could conquer the Soviet Union which was already weak from a civil war.</a:t>
            </a:r>
          </a:p>
          <a:p>
            <a:pPr>
              <a:buNone/>
            </a:pPr>
            <a:r>
              <a:rPr lang="en-US" dirty="0" smtClean="0"/>
              <a:t>If they conquered the Soviet Union, Germany figured that Britain would just give-up.</a:t>
            </a:r>
            <a:endParaRPr lang="en-US" dirty="0"/>
          </a:p>
          <a:p>
            <a:pPr>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to="" calcmode="lin" valueType="num">
                                      <p:cBhvr>
                                        <p:cTn id="12" dur="1" fill="hold"/>
                                        <p:tgtEl>
                                          <p:spTgt spid="3">
                                            <p:txEl>
                                              <p:pRg st="0" end="0"/>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to="" calcmode="lin" valueType="num">
                                      <p:cBhvr>
                                        <p:cTn id="17" dur="1" fill="hold"/>
                                        <p:tgtEl>
                                          <p:spTgt spid="3">
                                            <p:txEl>
                                              <p:pRg st="3" end="3"/>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 to="" calcmode="lin" valueType="num">
                                      <p:cBhvr>
                                        <p:cTn id="22" dur="1" fill="hold"/>
                                        <p:tgtEl>
                                          <p:spTgt spid="3">
                                            <p:txEl>
                                              <p:pRg st="4" end="4"/>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to="" calcmode="lin" valueType="num">
                                      <p:cBhvr>
                                        <p:cTn id="27" dur="1" fill="hold"/>
                                        <p:tgtEl>
                                          <p:spTgt spid="3">
                                            <p:txEl>
                                              <p:pRg st="5" end="5"/>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 to="" calcmode="lin" valueType="num">
                                      <p:cBhvr>
                                        <p:cTn id="32" dur="1" fill="hold"/>
                                        <p:tgtEl>
                                          <p:spTgt spid="3">
                                            <p:txEl>
                                              <p:pRg st="6" end="6"/>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fontScale="90000"/>
          </a:bodyPr>
          <a:lstStyle/>
          <a:p>
            <a:r>
              <a:rPr lang="en-US" smtClean="0"/>
              <a:t/>
            </a:r>
            <a:br>
              <a:rPr lang="en-US" smtClean="0"/>
            </a:br>
            <a:r>
              <a:rPr lang="en-US" b="1" smtClean="0"/>
              <a:t> Battle of Midway</a:t>
            </a:r>
            <a:r>
              <a:rPr lang="en-US" smtClean="0"/>
              <a:t/>
            </a:r>
            <a:br>
              <a:rPr lang="en-US" smtClean="0"/>
            </a:br>
            <a:r>
              <a:rPr lang="en-US" smtClean="0"/>
              <a:t>“Miracle of Midway”</a:t>
            </a:r>
            <a:br>
              <a:rPr lang="en-US" smtClean="0"/>
            </a:br>
            <a:endParaRPr lang="en-US" smtClean="0"/>
          </a:p>
        </p:txBody>
      </p:sp>
      <p:sp>
        <p:nvSpPr>
          <p:cNvPr id="11" name="Content Placeholder 10"/>
          <p:cNvSpPr>
            <a:spLocks noGrp="1"/>
          </p:cNvSpPr>
          <p:nvPr>
            <p:ph idx="1"/>
          </p:nvPr>
        </p:nvSpPr>
        <p:spPr/>
        <p:txBody>
          <a:bodyPr/>
          <a:lstStyle/>
          <a:p>
            <a:r>
              <a:rPr lang="en-US" b="1" smtClean="0"/>
              <a:t>Where did it take place?</a:t>
            </a:r>
          </a:p>
          <a:p>
            <a:endParaRPr lang="en-US" b="1" smtClean="0"/>
          </a:p>
          <a:p>
            <a:r>
              <a:rPr lang="en-US" b="1" smtClean="0"/>
              <a:t>What happened?</a:t>
            </a:r>
          </a:p>
          <a:p>
            <a:endParaRPr lang="en-US" b="1" smtClean="0"/>
          </a:p>
          <a:p>
            <a:r>
              <a:rPr lang="en-US" b="1" smtClean="0"/>
              <a:t>Significance?</a:t>
            </a:r>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to="" calcmode="lin" valueType="num">
                                      <p:cBhvr>
                                        <p:cTn id="7" dur="1" fill="hold"/>
                                        <p:tgtEl>
                                          <p:spTgt spid="9"/>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 to="" calcmode="lin" valueType="num">
                                      <p:cBhvr>
                                        <p:cTn id="12" dur="1" fill="hold"/>
                                        <p:tgtEl>
                                          <p:spTgt spid="11">
                                            <p:txEl>
                                              <p:pRg st="0" end="0"/>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 to="" calcmode="lin" valueType="num">
                                      <p:cBhvr>
                                        <p:cTn id="17" dur="1" fill="hold"/>
                                        <p:tgtEl>
                                          <p:spTgt spid="11">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11">
                                            <p:txEl>
                                              <p:pRg st="4" end="4"/>
                                            </p:txEl>
                                          </p:spTgt>
                                        </p:tgtEl>
                                        <p:attrNameLst>
                                          <p:attrName>style.visibility</p:attrName>
                                        </p:attrNameLst>
                                      </p:cBhvr>
                                      <p:to>
                                        <p:strVal val="visible"/>
                                      </p:to>
                                    </p:set>
                                    <p:anim to="" calcmode="lin" valueType="num">
                                      <p:cBhvr>
                                        <p:cTn id="22" dur="1" fill="hold"/>
                                        <p:tgtEl>
                                          <p:spTgt spid="11">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fontScale="90000"/>
          </a:bodyPr>
          <a:lstStyle/>
          <a:p>
            <a:r>
              <a:rPr lang="en-US" smtClean="0"/>
              <a:t/>
            </a:r>
            <a:br>
              <a:rPr lang="en-US" smtClean="0"/>
            </a:br>
            <a:r>
              <a:rPr lang="en-US" b="1" smtClean="0"/>
              <a:t> Iwo Jima &amp; Okinawa</a:t>
            </a:r>
            <a:r>
              <a:rPr lang="en-US" smtClean="0"/>
              <a:t/>
            </a:r>
            <a:br>
              <a:rPr lang="en-US" smtClean="0"/>
            </a:br>
            <a:endParaRPr lang="en-US" smtClean="0"/>
          </a:p>
        </p:txBody>
      </p:sp>
      <p:pic>
        <p:nvPicPr>
          <p:cNvPr id="65539" name="Content Placeholder 6" descr="map-iwo-jima.jpg"/>
          <p:cNvPicPr>
            <a:picLocks noGrp="1" noChangeAspect="1"/>
          </p:cNvPicPr>
          <p:nvPr>
            <p:ph idx="1"/>
          </p:nvPr>
        </p:nvPicPr>
        <p:blipFill>
          <a:blip r:embed="rId2" cstate="print"/>
          <a:srcRect/>
          <a:stretch>
            <a:fillRect/>
          </a:stretch>
        </p:blipFill>
        <p:spPr>
          <a:xfrm>
            <a:off x="1905000" y="1676400"/>
            <a:ext cx="5257800" cy="400050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to="" calcmode="lin" valueType="num">
                                      <p:cBhvr>
                                        <p:cTn id="7" dur="1" fill="hold"/>
                                        <p:tgtEl>
                                          <p:spTgt spid="9"/>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fontScale="90000"/>
          </a:bodyPr>
          <a:lstStyle/>
          <a:p>
            <a:r>
              <a:rPr lang="en-US" smtClean="0"/>
              <a:t/>
            </a:r>
            <a:br>
              <a:rPr lang="en-US" smtClean="0"/>
            </a:br>
            <a:r>
              <a:rPr lang="en-US" b="1" smtClean="0"/>
              <a:t> Iwo Jima &amp; Okinawa</a:t>
            </a:r>
            <a:r>
              <a:rPr lang="en-US" smtClean="0"/>
              <a:t/>
            </a:r>
            <a:br>
              <a:rPr lang="en-US" smtClean="0"/>
            </a:br>
            <a:endParaRPr lang="en-US" smtClean="0"/>
          </a:p>
        </p:txBody>
      </p:sp>
      <p:pic>
        <p:nvPicPr>
          <p:cNvPr id="66563" name="Content Placeholder 6" descr="Flag Raising.jpg"/>
          <p:cNvPicPr>
            <a:picLocks noGrp="1" noChangeAspect="1"/>
          </p:cNvPicPr>
          <p:nvPr>
            <p:ph idx="1"/>
          </p:nvPr>
        </p:nvPicPr>
        <p:blipFill>
          <a:blip r:embed="rId2" cstate="print"/>
          <a:srcRect/>
          <a:stretch>
            <a:fillRect/>
          </a:stretch>
        </p:blipFill>
        <p:spPr>
          <a:xfrm>
            <a:off x="5105400" y="2895600"/>
            <a:ext cx="2938463" cy="2651125"/>
          </a:xfrm>
        </p:spPr>
      </p:pic>
      <p:pic>
        <p:nvPicPr>
          <p:cNvPr id="66564" name="Picture 9" descr="battle-okinawa1.jpg"/>
          <p:cNvPicPr>
            <a:picLocks noChangeAspect="1"/>
          </p:cNvPicPr>
          <p:nvPr/>
        </p:nvPicPr>
        <p:blipFill>
          <a:blip r:embed="rId3" cstate="print"/>
          <a:srcRect/>
          <a:stretch>
            <a:fillRect/>
          </a:stretch>
        </p:blipFill>
        <p:spPr bwMode="auto">
          <a:xfrm>
            <a:off x="381000" y="1295400"/>
            <a:ext cx="3810000" cy="30670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to="" calcmode="lin" valueType="num">
                                      <p:cBhvr>
                                        <p:cTn id="7" dur="1" fill="hold"/>
                                        <p:tgtEl>
                                          <p:spTgt spid="9"/>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fontScale="90000"/>
          </a:bodyPr>
          <a:lstStyle/>
          <a:p>
            <a:r>
              <a:rPr lang="en-US" smtClean="0"/>
              <a:t/>
            </a:r>
            <a:br>
              <a:rPr lang="en-US" smtClean="0"/>
            </a:br>
            <a:r>
              <a:rPr lang="en-US" b="1" smtClean="0"/>
              <a:t> Iwo Jima &amp; Okinawa</a:t>
            </a:r>
            <a:r>
              <a:rPr lang="en-US" smtClean="0"/>
              <a:t/>
            </a:r>
            <a:br>
              <a:rPr lang="en-US" smtClean="0"/>
            </a:br>
            <a:endParaRPr lang="en-US" smtClean="0"/>
          </a:p>
        </p:txBody>
      </p:sp>
      <p:pic>
        <p:nvPicPr>
          <p:cNvPr id="67587" name="Content Placeholder 5" descr="okinawa Deployment Allied Forces.gif"/>
          <p:cNvPicPr>
            <a:picLocks noGrp="1" noChangeAspect="1"/>
          </p:cNvPicPr>
          <p:nvPr>
            <p:ph idx="1"/>
          </p:nvPr>
        </p:nvPicPr>
        <p:blipFill>
          <a:blip r:embed="rId2" cstate="print"/>
          <a:srcRect/>
          <a:stretch>
            <a:fillRect/>
          </a:stretch>
        </p:blipFill>
        <p:spPr>
          <a:xfrm>
            <a:off x="1817688" y="1600200"/>
            <a:ext cx="5508625" cy="4525963"/>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to="" calcmode="lin" valueType="num">
                                      <p:cBhvr>
                                        <p:cTn id="7" dur="1" fill="hold"/>
                                        <p:tgtEl>
                                          <p:spTgt spid="9"/>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fontScale="90000"/>
          </a:bodyPr>
          <a:lstStyle/>
          <a:p>
            <a:r>
              <a:rPr lang="en-US" smtClean="0"/>
              <a:t/>
            </a:r>
            <a:br>
              <a:rPr lang="en-US" smtClean="0"/>
            </a:br>
            <a:r>
              <a:rPr lang="en-US" b="1" smtClean="0"/>
              <a:t> Iwo Jima &amp; Okinawa</a:t>
            </a:r>
            <a:r>
              <a:rPr lang="en-US" smtClean="0"/>
              <a:t/>
            </a:r>
            <a:br>
              <a:rPr lang="en-US" smtClean="0"/>
            </a:br>
            <a:endParaRPr lang="en-US" smtClean="0"/>
          </a:p>
        </p:txBody>
      </p:sp>
      <p:sp>
        <p:nvSpPr>
          <p:cNvPr id="11" name="Content Placeholder 10"/>
          <p:cNvSpPr>
            <a:spLocks noGrp="1"/>
          </p:cNvSpPr>
          <p:nvPr>
            <p:ph idx="1"/>
          </p:nvPr>
        </p:nvSpPr>
        <p:spPr/>
        <p:txBody>
          <a:bodyPr/>
          <a:lstStyle/>
          <a:p>
            <a:r>
              <a:rPr lang="en-US" b="1" smtClean="0"/>
              <a:t>Where did it take place?</a:t>
            </a:r>
          </a:p>
          <a:p>
            <a:endParaRPr lang="en-US" b="1" smtClean="0"/>
          </a:p>
          <a:p>
            <a:r>
              <a:rPr lang="en-US" b="1" smtClean="0"/>
              <a:t>What happened?</a:t>
            </a:r>
          </a:p>
          <a:p>
            <a:endParaRPr lang="en-US" b="1" smtClean="0"/>
          </a:p>
          <a:p>
            <a:r>
              <a:rPr lang="en-US" b="1" smtClean="0"/>
              <a:t>Significance?</a:t>
            </a:r>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to="" calcmode="lin" valueType="num">
                                      <p:cBhvr>
                                        <p:cTn id="7" dur="1" fill="hold"/>
                                        <p:tgtEl>
                                          <p:spTgt spid="9"/>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 to="" calcmode="lin" valueType="num">
                                      <p:cBhvr>
                                        <p:cTn id="12" dur="1" fill="hold"/>
                                        <p:tgtEl>
                                          <p:spTgt spid="11">
                                            <p:txEl>
                                              <p:pRg st="0" end="0"/>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 to="" calcmode="lin" valueType="num">
                                      <p:cBhvr>
                                        <p:cTn id="17" dur="1" fill="hold"/>
                                        <p:tgtEl>
                                          <p:spTgt spid="11">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11">
                                            <p:txEl>
                                              <p:pRg st="4" end="4"/>
                                            </p:txEl>
                                          </p:spTgt>
                                        </p:tgtEl>
                                        <p:attrNameLst>
                                          <p:attrName>style.visibility</p:attrName>
                                        </p:attrNameLst>
                                      </p:cBhvr>
                                      <p:to>
                                        <p:strVal val="visible"/>
                                      </p:to>
                                    </p:set>
                                    <p:anim to="" calcmode="lin" valueType="num">
                                      <p:cBhvr>
                                        <p:cTn id="22" dur="1" fill="hold"/>
                                        <p:tgtEl>
                                          <p:spTgt spid="11">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fontScale="90000"/>
          </a:bodyPr>
          <a:lstStyle/>
          <a:p>
            <a:r>
              <a:rPr lang="en-US" smtClean="0"/>
              <a:t/>
            </a:r>
            <a:br>
              <a:rPr lang="en-US" smtClean="0"/>
            </a:br>
            <a:r>
              <a:rPr lang="en-US" b="1" smtClean="0"/>
              <a:t> Atomic Bomb </a:t>
            </a:r>
            <a:r>
              <a:rPr lang="en-US" smtClean="0"/>
              <a:t/>
            </a:r>
            <a:br>
              <a:rPr lang="en-US" smtClean="0"/>
            </a:br>
            <a:endParaRPr lang="en-US" smtClean="0"/>
          </a:p>
        </p:txBody>
      </p:sp>
      <p:pic>
        <p:nvPicPr>
          <p:cNvPr id="69635" name="Content Placeholder 3" descr="nagasaki_a_bomb.jpg"/>
          <p:cNvPicPr>
            <a:picLocks noGrp="1" noChangeAspect="1"/>
          </p:cNvPicPr>
          <p:nvPr>
            <p:ph idx="1"/>
          </p:nvPr>
        </p:nvPicPr>
        <p:blipFill>
          <a:blip r:embed="rId2" cstate="print"/>
          <a:srcRect/>
          <a:stretch>
            <a:fillRect/>
          </a:stretch>
        </p:blipFill>
        <p:spPr>
          <a:xfrm>
            <a:off x="2514600" y="1143000"/>
            <a:ext cx="4011613" cy="548640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to="" calcmode="lin" valueType="num">
                                      <p:cBhvr>
                                        <p:cTn id="7" dur="1" fill="hold"/>
                                        <p:tgtEl>
                                          <p:spTgt spid="9"/>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fontScale="90000"/>
          </a:bodyPr>
          <a:lstStyle/>
          <a:p>
            <a:r>
              <a:rPr lang="en-US" smtClean="0"/>
              <a:t/>
            </a:r>
            <a:br>
              <a:rPr lang="en-US" smtClean="0"/>
            </a:br>
            <a:r>
              <a:rPr lang="en-US" b="1" smtClean="0"/>
              <a:t> Atomic Bomb </a:t>
            </a:r>
            <a:r>
              <a:rPr lang="en-US" smtClean="0"/>
              <a:t/>
            </a:r>
            <a:br>
              <a:rPr lang="en-US" smtClean="0"/>
            </a:br>
            <a:endParaRPr lang="en-US" smtClean="0"/>
          </a:p>
        </p:txBody>
      </p:sp>
      <p:pic>
        <p:nvPicPr>
          <p:cNvPr id="70659" name="Content Placeholder 6" descr="nagasaki-boy.jpg"/>
          <p:cNvPicPr>
            <a:picLocks noGrp="1" noChangeAspect="1"/>
          </p:cNvPicPr>
          <p:nvPr>
            <p:ph idx="1"/>
          </p:nvPr>
        </p:nvPicPr>
        <p:blipFill>
          <a:blip r:embed="rId2" cstate="print"/>
          <a:srcRect/>
          <a:stretch>
            <a:fillRect/>
          </a:stretch>
        </p:blipFill>
        <p:spPr>
          <a:xfrm>
            <a:off x="152400" y="1219200"/>
            <a:ext cx="4022725" cy="4876800"/>
          </a:xfrm>
        </p:spPr>
      </p:pic>
      <p:pic>
        <p:nvPicPr>
          <p:cNvPr id="70660" name="Picture 7" descr="Dead at Nagasaki.jpg"/>
          <p:cNvPicPr>
            <a:picLocks noChangeAspect="1"/>
          </p:cNvPicPr>
          <p:nvPr/>
        </p:nvPicPr>
        <p:blipFill>
          <a:blip r:embed="rId3" cstate="print"/>
          <a:srcRect/>
          <a:stretch>
            <a:fillRect/>
          </a:stretch>
        </p:blipFill>
        <p:spPr bwMode="auto">
          <a:xfrm>
            <a:off x="3238500" y="2743200"/>
            <a:ext cx="5905500" cy="3810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to="" calcmode="lin" valueType="num">
                                      <p:cBhvr>
                                        <p:cTn id="7" dur="1" fill="hold"/>
                                        <p:tgtEl>
                                          <p:spTgt spid="9"/>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fontScale="90000"/>
          </a:bodyPr>
          <a:lstStyle/>
          <a:p>
            <a:r>
              <a:rPr lang="en-US" smtClean="0"/>
              <a:t/>
            </a:r>
            <a:br>
              <a:rPr lang="en-US" smtClean="0"/>
            </a:br>
            <a:r>
              <a:rPr lang="en-US" b="1" smtClean="0"/>
              <a:t> Atomic Bomb </a:t>
            </a:r>
            <a:r>
              <a:rPr lang="en-US" smtClean="0"/>
              <a:t/>
            </a:r>
            <a:br>
              <a:rPr lang="en-US" smtClean="0"/>
            </a:br>
            <a:endParaRPr lang="en-US" smtClean="0"/>
          </a:p>
        </p:txBody>
      </p:sp>
      <p:sp>
        <p:nvSpPr>
          <p:cNvPr id="11" name="Content Placeholder 10"/>
          <p:cNvSpPr>
            <a:spLocks noGrp="1"/>
          </p:cNvSpPr>
          <p:nvPr>
            <p:ph idx="1"/>
          </p:nvPr>
        </p:nvSpPr>
        <p:spPr/>
        <p:txBody>
          <a:bodyPr/>
          <a:lstStyle/>
          <a:p>
            <a:r>
              <a:rPr lang="en-US" b="1" smtClean="0"/>
              <a:t>Where did it take place?</a:t>
            </a:r>
          </a:p>
          <a:p>
            <a:endParaRPr lang="en-US" b="1" smtClean="0"/>
          </a:p>
          <a:p>
            <a:r>
              <a:rPr lang="en-US" b="1" smtClean="0"/>
              <a:t>What happened?</a:t>
            </a:r>
          </a:p>
          <a:p>
            <a:endParaRPr lang="en-US" b="1" smtClean="0"/>
          </a:p>
          <a:p>
            <a:r>
              <a:rPr lang="en-US" b="1" smtClean="0"/>
              <a:t>Significance?</a:t>
            </a:r>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to="" calcmode="lin" valueType="num">
                                      <p:cBhvr>
                                        <p:cTn id="7" dur="1" fill="hold"/>
                                        <p:tgtEl>
                                          <p:spTgt spid="9"/>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 to="" calcmode="lin" valueType="num">
                                      <p:cBhvr>
                                        <p:cTn id="12" dur="1" fill="hold"/>
                                        <p:tgtEl>
                                          <p:spTgt spid="11">
                                            <p:txEl>
                                              <p:pRg st="0" end="0"/>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 to="" calcmode="lin" valueType="num">
                                      <p:cBhvr>
                                        <p:cTn id="17" dur="1" fill="hold"/>
                                        <p:tgtEl>
                                          <p:spTgt spid="11">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11">
                                            <p:txEl>
                                              <p:pRg st="4" end="4"/>
                                            </p:txEl>
                                          </p:spTgt>
                                        </p:tgtEl>
                                        <p:attrNameLst>
                                          <p:attrName>style.visibility</p:attrName>
                                        </p:attrNameLst>
                                      </p:cBhvr>
                                      <p:to>
                                        <p:strVal val="visible"/>
                                      </p:to>
                                    </p:set>
                                    <p:anim to="" calcmode="lin" valueType="num">
                                      <p:cBhvr>
                                        <p:cTn id="22" dur="1" fill="hold"/>
                                        <p:tgtEl>
                                          <p:spTgt spid="11">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p:txBody>
          <a:bodyPr/>
          <a:lstStyle/>
          <a:p>
            <a:r>
              <a:rPr lang="en-US" smtClean="0">
                <a:solidFill>
                  <a:schemeClr val="tx1"/>
                </a:solidFill>
              </a:rPr>
              <a:t>The Geneva Convention</a:t>
            </a:r>
            <a:endParaRPr lang="en-US" smtClean="0"/>
          </a:p>
        </p:txBody>
      </p:sp>
      <p:sp>
        <p:nvSpPr>
          <p:cNvPr id="72707" name="Content Placeholder 2"/>
          <p:cNvSpPr>
            <a:spLocks noGrp="1"/>
          </p:cNvSpPr>
          <p:nvPr>
            <p:ph idx="1"/>
          </p:nvPr>
        </p:nvSpPr>
        <p:spPr/>
        <p:txBody>
          <a:bodyPr/>
          <a:lstStyle/>
          <a:p>
            <a:r>
              <a:rPr lang="en-US" smtClean="0"/>
              <a:t>Attempted to ensure the humane treatment of prisoners of war by establishing rules to be followed by all nations. 	</a:t>
            </a:r>
          </a:p>
          <a:p>
            <a:endParaRPr lang="en-US" smtClean="0"/>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p:txBody>
          <a:bodyPr/>
          <a:lstStyle/>
          <a:p>
            <a:r>
              <a:rPr lang="en-US" smtClean="0">
                <a:solidFill>
                  <a:schemeClr val="tx1"/>
                </a:solidFill>
              </a:rPr>
              <a:t>The Geneva Convention</a:t>
            </a:r>
            <a:endParaRPr lang="en-US" smtClean="0"/>
          </a:p>
        </p:txBody>
      </p:sp>
      <p:sp>
        <p:nvSpPr>
          <p:cNvPr id="73731" name="Text Placeholder 3"/>
          <p:cNvSpPr>
            <a:spLocks noGrp="1"/>
          </p:cNvSpPr>
          <p:nvPr>
            <p:ph type="body" idx="1"/>
          </p:nvPr>
        </p:nvSpPr>
        <p:spPr/>
        <p:txBody>
          <a:bodyPr/>
          <a:lstStyle/>
          <a:p>
            <a:r>
              <a:rPr lang="en-US" smtClean="0"/>
              <a:t>Germany		</a:t>
            </a:r>
          </a:p>
        </p:txBody>
      </p:sp>
      <p:sp>
        <p:nvSpPr>
          <p:cNvPr id="73732" name="Content Placeholder 2"/>
          <p:cNvSpPr>
            <a:spLocks noGrp="1"/>
          </p:cNvSpPr>
          <p:nvPr>
            <p:ph sz="half" idx="2"/>
          </p:nvPr>
        </p:nvSpPr>
        <p:spPr/>
        <p:txBody>
          <a:bodyPr/>
          <a:lstStyle/>
          <a:p>
            <a:r>
              <a:rPr lang="en-US" smtClean="0"/>
              <a:t>The treatment of prisoners of war in Europe more closely followed the ideas of the Geneva Convention. </a:t>
            </a:r>
          </a:p>
          <a:p>
            <a:pPr>
              <a:buFontTx/>
              <a:buNone/>
            </a:pPr>
            <a:r>
              <a:rPr lang="en-US" smtClean="0"/>
              <a:t>	</a:t>
            </a:r>
          </a:p>
          <a:p>
            <a:endParaRPr lang="en-US" smtClean="0"/>
          </a:p>
          <a:p>
            <a:endParaRPr lang="en-US" smtClean="0"/>
          </a:p>
        </p:txBody>
      </p:sp>
      <p:sp>
        <p:nvSpPr>
          <p:cNvPr id="73733" name="Text Placeholder 4"/>
          <p:cNvSpPr>
            <a:spLocks noGrp="1"/>
          </p:cNvSpPr>
          <p:nvPr>
            <p:ph type="body" sz="quarter" idx="3"/>
          </p:nvPr>
        </p:nvSpPr>
        <p:spPr/>
        <p:txBody>
          <a:bodyPr/>
          <a:lstStyle/>
          <a:p>
            <a:r>
              <a:rPr lang="en-US" smtClean="0"/>
              <a:t>Japan</a:t>
            </a:r>
          </a:p>
        </p:txBody>
      </p:sp>
      <p:sp>
        <p:nvSpPr>
          <p:cNvPr id="73734" name="Content Placeholder 5"/>
          <p:cNvSpPr>
            <a:spLocks noGrp="1"/>
          </p:cNvSpPr>
          <p:nvPr>
            <p:ph sz="quarter" idx="4"/>
          </p:nvPr>
        </p:nvSpPr>
        <p:spPr/>
        <p:txBody>
          <a:bodyPr/>
          <a:lstStyle/>
          <a:p>
            <a:r>
              <a:rPr lang="en-US" smtClean="0"/>
              <a:t>The treatment of prisoners of war in the Pacific Theater often reflected the savagery of the fighting there</a:t>
            </a:r>
          </a:p>
          <a:p>
            <a:r>
              <a:rPr lang="en-US" smtClean="0"/>
              <a:t>Example:</a:t>
            </a:r>
          </a:p>
          <a:p>
            <a:pPr>
              <a:buFontTx/>
              <a:buNone/>
            </a:pPr>
            <a:r>
              <a:rPr lang="en-US" smtClean="0"/>
              <a:t> 	Bataan Death March</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336</TotalTime>
  <Words>1734</Words>
  <Application>Microsoft Office PowerPoint</Application>
  <PresentationFormat>On-screen Show (4:3)</PresentationFormat>
  <Paragraphs>377</Paragraphs>
  <Slides>110</Slides>
  <Notes>1</Notes>
  <HiddenSlides>0</HiddenSlides>
  <MMClips>0</MMClips>
  <ScaleCrop>false</ScaleCrop>
  <HeadingPairs>
    <vt:vector size="4" baseType="variant">
      <vt:variant>
        <vt:lpstr>Theme</vt:lpstr>
      </vt:variant>
      <vt:variant>
        <vt:i4>2</vt:i4>
      </vt:variant>
      <vt:variant>
        <vt:lpstr>Slide Titles</vt:lpstr>
      </vt:variant>
      <vt:variant>
        <vt:i4>110</vt:i4>
      </vt:variant>
    </vt:vector>
  </HeadingPairs>
  <TitlesOfParts>
    <vt:vector size="112" baseType="lpstr">
      <vt:lpstr>Opulent</vt:lpstr>
      <vt:lpstr>Office Theme</vt:lpstr>
      <vt:lpstr>World War II Unit </vt:lpstr>
      <vt:lpstr>The Beginning of WWII--Europe  </vt:lpstr>
      <vt:lpstr>What event marks the start of WWII? </vt:lpstr>
      <vt:lpstr>What countries did the Soviet Union invade shortly afterwards? </vt:lpstr>
      <vt:lpstr>  What was the official position of the United States during the first two years of the war? </vt:lpstr>
      <vt:lpstr> In the meantime, what two major  countries did Germany invade?  </vt:lpstr>
      <vt:lpstr>What happened to France?</vt:lpstr>
      <vt:lpstr>What happened Britain?</vt:lpstr>
      <vt:lpstr>In the middle of 1941, what Country did Germany invade?</vt:lpstr>
      <vt:lpstr>Map Work</vt:lpstr>
      <vt:lpstr>Despite strong isolationist sentiment at home, how did the U.S. help in the war effort?</vt:lpstr>
      <vt:lpstr>The War in Asia </vt:lpstr>
      <vt:lpstr>During the 1930s, what two, main Asian countries did Japan invade?</vt:lpstr>
      <vt:lpstr>What was the response by the U.S.?</vt:lpstr>
      <vt:lpstr>    Negotiations begin, but what happens in the middle of these negotiations?</vt:lpstr>
      <vt:lpstr>On what date does Japan attack Pearl Harbor?  </vt:lpstr>
      <vt:lpstr>   Describe the devastation to Military power and loss of lives at Pearl Harbor </vt:lpstr>
      <vt:lpstr>What is the famous quote by Roosevelt to Congress right after the attack on  Pearl Harbor?</vt:lpstr>
      <vt:lpstr> Why does Germany declare war on  the United States? </vt:lpstr>
      <vt:lpstr>     What happens to feelings of isolationism in America? </vt:lpstr>
      <vt:lpstr>    What is the United States' position now in WWII?</vt:lpstr>
      <vt:lpstr>Allied Power War Strategies Europe &amp; Pacific (Britain, France, Soviet Union) </vt:lpstr>
      <vt:lpstr>Axis Power War Strategies Europe &amp; Pacific (Germany, Italy, Japan) </vt:lpstr>
      <vt:lpstr>Minority Participation in WWII</vt:lpstr>
      <vt:lpstr>  Segregated Military Units   </vt:lpstr>
      <vt:lpstr>  Non-Segregated Military Units   </vt:lpstr>
      <vt:lpstr>Women</vt:lpstr>
      <vt:lpstr>  General War Effort    </vt:lpstr>
      <vt:lpstr>  </vt:lpstr>
      <vt:lpstr>Slide #2</vt:lpstr>
      <vt:lpstr>Navajo Code Talkers</vt:lpstr>
      <vt:lpstr>Tuskegee Airmen</vt:lpstr>
      <vt:lpstr>Nisei Regiment</vt:lpstr>
      <vt:lpstr>Mexican Americans</vt:lpstr>
      <vt:lpstr>The Home Front:  America during WWII</vt:lpstr>
      <vt:lpstr>Economic Resources</vt:lpstr>
      <vt:lpstr> Industry Response </vt:lpstr>
      <vt:lpstr>Analyze the posters below:</vt:lpstr>
      <vt:lpstr>Rationing</vt:lpstr>
      <vt:lpstr> Analyze the posters below: </vt:lpstr>
      <vt:lpstr>Financing the War</vt:lpstr>
      <vt:lpstr>Financing the War</vt:lpstr>
      <vt:lpstr> Human Resources   </vt:lpstr>
      <vt:lpstr>Analyze the Poster:</vt:lpstr>
      <vt:lpstr>Analyze the Poster:</vt:lpstr>
      <vt:lpstr>Women &amp; Minorities</vt:lpstr>
      <vt:lpstr>Women &amp; Minorities</vt:lpstr>
      <vt:lpstr>Women &amp; Minorities</vt:lpstr>
      <vt:lpstr>Women &amp; Minorities</vt:lpstr>
      <vt:lpstr>Answer the Question Below:</vt:lpstr>
      <vt:lpstr>Military Resources</vt:lpstr>
      <vt:lpstr>The Draft (Selective Service)</vt:lpstr>
      <vt:lpstr>Answer the Question Below:</vt:lpstr>
      <vt:lpstr>Other WWII Posters</vt:lpstr>
      <vt:lpstr>Other WWII Posters</vt:lpstr>
      <vt:lpstr> Media and Communications Assistance   </vt:lpstr>
      <vt:lpstr>Censorship</vt:lpstr>
      <vt:lpstr>Censorship</vt:lpstr>
      <vt:lpstr>Censorship</vt:lpstr>
      <vt:lpstr>Public Morale &amp; Ad Campaigns</vt:lpstr>
      <vt:lpstr>Entertainment Industry</vt:lpstr>
      <vt:lpstr>Japanese Internment</vt:lpstr>
      <vt:lpstr>Japanese Internment</vt:lpstr>
      <vt:lpstr>Japanese Internment</vt:lpstr>
      <vt:lpstr>Japanese Internment</vt:lpstr>
      <vt:lpstr>Japanese Internment</vt:lpstr>
      <vt:lpstr>Japanese Internment</vt:lpstr>
      <vt:lpstr>Japanese Internment</vt:lpstr>
      <vt:lpstr>Japanese Internment</vt:lpstr>
      <vt:lpstr>Japanese Internment</vt:lpstr>
      <vt:lpstr>Reasons for Internment of Japanese Americans </vt:lpstr>
      <vt:lpstr>Internment Camps: Description</vt:lpstr>
      <vt:lpstr>Government Response</vt:lpstr>
      <vt:lpstr>Answer the Question Below:</vt:lpstr>
      <vt:lpstr> The Holocaust </vt:lpstr>
      <vt:lpstr>Terms to Know</vt:lpstr>
      <vt:lpstr>Affected Groups</vt:lpstr>
      <vt:lpstr>Post-WWII</vt:lpstr>
      <vt:lpstr>Post-WWII</vt:lpstr>
      <vt:lpstr>Major Battles and Turning Points in WWII: North Africa &amp; Europe</vt:lpstr>
      <vt:lpstr> El Alamein </vt:lpstr>
      <vt:lpstr> El Alamein </vt:lpstr>
      <vt:lpstr>   Stalingrad  </vt:lpstr>
      <vt:lpstr>   Stalingrad  </vt:lpstr>
      <vt:lpstr>  D-Day (Normandy Landings)  </vt:lpstr>
      <vt:lpstr>  D-Day (Normandy Landings)  </vt:lpstr>
      <vt:lpstr>Major Battles and Turning Points in WWII: Pacific Campaign</vt:lpstr>
      <vt:lpstr>  Battle of Midway “Miracle of Midway” </vt:lpstr>
      <vt:lpstr>  Battle of Midway “Miracle of Midway” </vt:lpstr>
      <vt:lpstr>  Battle of Midway “Miracle of Midway” </vt:lpstr>
      <vt:lpstr>  Iwo Jima &amp; Okinawa </vt:lpstr>
      <vt:lpstr>  Iwo Jima &amp; Okinawa </vt:lpstr>
      <vt:lpstr>  Iwo Jima &amp; Okinawa </vt:lpstr>
      <vt:lpstr>  Iwo Jima &amp; Okinawa </vt:lpstr>
      <vt:lpstr>  Atomic Bomb  </vt:lpstr>
      <vt:lpstr>  Atomic Bomb  </vt:lpstr>
      <vt:lpstr>  Atomic Bomb  </vt:lpstr>
      <vt:lpstr>The Geneva Convention</vt:lpstr>
      <vt:lpstr>The Geneva Convention</vt:lpstr>
      <vt:lpstr>Bataan Death March</vt:lpstr>
      <vt:lpstr>Post WWII Outcomes</vt:lpstr>
      <vt:lpstr>Post WWII Outcomes</vt:lpstr>
      <vt:lpstr>Slide 103</vt:lpstr>
      <vt:lpstr>Slide 104</vt:lpstr>
      <vt:lpstr>Slide 105</vt:lpstr>
      <vt:lpstr>Slide 106</vt:lpstr>
      <vt:lpstr>Slide 107</vt:lpstr>
      <vt:lpstr>Soviet Union (Russia)</vt:lpstr>
      <vt:lpstr> Post WWII Outcomes in Europe </vt:lpstr>
      <vt:lpstr> Post WWII Outcomes in Europe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World War II Unit</dc:title>
  <dc:creator>Owner</dc:creator>
  <cp:lastModifiedBy>Owner</cp:lastModifiedBy>
  <cp:revision>22</cp:revision>
  <dcterms:created xsi:type="dcterms:W3CDTF">2011-05-08T21:21:52Z</dcterms:created>
  <dcterms:modified xsi:type="dcterms:W3CDTF">2013-04-11T09:35:02Z</dcterms:modified>
</cp:coreProperties>
</file>