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78" r:id="rId4"/>
    <p:sldId id="279" r:id="rId5"/>
    <p:sldId id="280" r:id="rId6"/>
    <p:sldId id="257" r:id="rId7"/>
    <p:sldId id="258" r:id="rId8"/>
    <p:sldId id="259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61" r:id="rId19"/>
    <p:sldId id="262" r:id="rId20"/>
    <p:sldId id="263" r:id="rId21"/>
    <p:sldId id="264" r:id="rId22"/>
    <p:sldId id="265" r:id="rId23"/>
    <p:sldId id="272" r:id="rId24"/>
    <p:sldId id="271" r:id="rId25"/>
    <p:sldId id="270" r:id="rId26"/>
    <p:sldId id="269" r:id="rId27"/>
    <p:sldId id="268" r:id="rId28"/>
    <p:sldId id="267" r:id="rId29"/>
    <p:sldId id="273" r:id="rId30"/>
    <p:sldId id="266" r:id="rId31"/>
    <p:sldId id="274" r:id="rId32"/>
    <p:sldId id="275" r:id="rId33"/>
    <p:sldId id="276" r:id="rId34"/>
    <p:sldId id="277" r:id="rId35"/>
    <p:sldId id="290" r:id="rId36"/>
    <p:sldId id="292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BA50-BA08-4DF5-B4D4-5902C2C01203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9BA5-A11A-4ACD-9D80-D27C94B24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BA50-BA08-4DF5-B4D4-5902C2C01203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9BA5-A11A-4ACD-9D80-D27C94B24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BA50-BA08-4DF5-B4D4-5902C2C01203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9BA5-A11A-4ACD-9D80-D27C94B24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BA50-BA08-4DF5-B4D4-5902C2C01203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9BA5-A11A-4ACD-9D80-D27C94B24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BA50-BA08-4DF5-B4D4-5902C2C01203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9BA5-A11A-4ACD-9D80-D27C94B24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BA50-BA08-4DF5-B4D4-5902C2C01203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9BA5-A11A-4ACD-9D80-D27C94B24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BA50-BA08-4DF5-B4D4-5902C2C01203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9BA5-A11A-4ACD-9D80-D27C94B24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BA50-BA08-4DF5-B4D4-5902C2C01203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9BA5-A11A-4ACD-9D80-D27C94B24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BA50-BA08-4DF5-B4D4-5902C2C01203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9BA5-A11A-4ACD-9D80-D27C94B24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BA50-BA08-4DF5-B4D4-5902C2C01203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9BA5-A11A-4ACD-9D80-D27C94B24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BA50-BA08-4DF5-B4D4-5902C2C01203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9BA5-A11A-4ACD-9D80-D27C94B24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5BA50-BA08-4DF5-B4D4-5902C2C01203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89BA5-A11A-4ACD-9D80-D27C94B24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aughns-1-pagers.com/politics/us-foreign-aid.htm" TargetMode="External"/><Relationship Id="rId2" Type="http://schemas.openxmlformats.org/officeDocument/2006/relationships/hyperlink" Target="http://fpc.state.gov/documents/organization/31987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thehill.com/homenews/news/98399-mccain-support-for-human-rights-qmostly-missingq-in-us-foreign-policy" TargetMode="External"/><Relationship Id="rId4" Type="http://schemas.openxmlformats.org/officeDocument/2006/relationships/hyperlink" Target="http://www.usaid.gov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</a:t>
            </a:r>
            <a:r>
              <a:rPr lang="en-US" b="1" dirty="0" smtClean="0"/>
              <a:t>ost Cold War Era </a:t>
            </a:r>
            <a:r>
              <a:rPr lang="en-US" b="1" dirty="0" smtClean="0">
                <a:hlinkClick r:id="rId2"/>
              </a:rPr>
              <a:t>Goals and Policies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hlinkClick r:id="rId3"/>
              </a:rPr>
              <a:t>Foreign aid </a:t>
            </a:r>
            <a:endParaRPr lang="en-US" dirty="0" smtClean="0"/>
          </a:p>
          <a:p>
            <a:pPr lvl="1"/>
            <a:r>
              <a:rPr lang="en-US" dirty="0" smtClean="0"/>
              <a:t>Which top three programs receive the most aid?</a:t>
            </a:r>
          </a:p>
          <a:p>
            <a:pPr lvl="1"/>
            <a:r>
              <a:rPr lang="en-US" dirty="0" smtClean="0"/>
              <a:t>In 2004, which two countries received the most foreign aid form the U.S.?</a:t>
            </a:r>
          </a:p>
          <a:p>
            <a:pPr lvl="1"/>
            <a:r>
              <a:rPr lang="en-US" dirty="0" smtClean="0"/>
              <a:t>Which other countries in 2004 were the next 3 top recipients?</a:t>
            </a:r>
            <a:endParaRPr lang="en-US" dirty="0"/>
          </a:p>
          <a:p>
            <a:pPr lvl="1"/>
            <a:r>
              <a:rPr lang="en-US" dirty="0" smtClean="0"/>
              <a:t>Why do South American countries like </a:t>
            </a:r>
            <a:r>
              <a:rPr lang="en-US" dirty="0" err="1" smtClean="0"/>
              <a:t>Boliva</a:t>
            </a:r>
            <a:r>
              <a:rPr lang="en-US" dirty="0" smtClean="0"/>
              <a:t>, Peru, and Columbia receive so much money?</a:t>
            </a:r>
          </a:p>
          <a:p>
            <a:r>
              <a:rPr lang="en-US" dirty="0" smtClean="0">
                <a:hlinkClick r:id="rId4"/>
              </a:rPr>
              <a:t>Humanitarian aid 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Support for human rights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Federal Government &amp; U.S. Economy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/>
              <a:t>The federal government has the ability to influence the United States economy. 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How can it do this?</a:t>
            </a:r>
          </a:p>
          <a:p>
            <a:pPr>
              <a:buNone/>
            </a:pPr>
            <a:r>
              <a:rPr lang="en-US" dirty="0"/>
              <a:t>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Federal Government &amp; U.S. Economy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/>
              <a:t>The federal government has the ability to influence the United States economy. 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It </a:t>
            </a:r>
            <a:r>
              <a:rPr lang="en-US" dirty="0"/>
              <a:t>bases its decisions on economic indicators such as </a:t>
            </a:r>
            <a:r>
              <a:rPr lang="en-US" b="1" u="sng" dirty="0"/>
              <a:t>Gross Domestic Product (GDP)</a:t>
            </a:r>
            <a:r>
              <a:rPr lang="en-US" dirty="0"/>
              <a:t>,</a:t>
            </a:r>
            <a:r>
              <a:rPr lang="en-US" b="1" u="sng" dirty="0"/>
              <a:t> exchange rates</a:t>
            </a:r>
            <a:r>
              <a:rPr lang="en-US" dirty="0"/>
              <a:t>, </a:t>
            </a:r>
            <a:r>
              <a:rPr lang="en-US" b="1" u="sng" dirty="0"/>
              <a:t>rate of inflation</a:t>
            </a:r>
            <a:r>
              <a:rPr lang="en-US" dirty="0"/>
              <a:t>, and </a:t>
            </a:r>
            <a:r>
              <a:rPr lang="en-US" b="1" u="sng" dirty="0"/>
              <a:t>unemployment rate</a:t>
            </a:r>
            <a:r>
              <a:rPr lang="en-US" dirty="0"/>
              <a:t>. 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Gross Domestic Product (GDP)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much total production the United States has (usually in one year)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E</a:t>
            </a:r>
            <a:r>
              <a:rPr lang="en-US" b="1" u="sng" dirty="0" smtClean="0"/>
              <a:t>xchange </a:t>
            </a:r>
            <a:r>
              <a:rPr lang="en-US" b="1" u="sng" dirty="0"/>
              <a:t>R</a:t>
            </a:r>
            <a:r>
              <a:rPr lang="en-US" b="1" u="sng" dirty="0" smtClean="0"/>
              <a:t>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much it costs the United States to buy foreign currency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(weak dollar or strong dollar?)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R</a:t>
            </a:r>
            <a:r>
              <a:rPr lang="en-US" b="1" u="sng" dirty="0" smtClean="0"/>
              <a:t>ate of Inflation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much is inflation?</a:t>
            </a:r>
          </a:p>
          <a:p>
            <a:pPr lvl="1"/>
            <a:r>
              <a:rPr lang="en-US" dirty="0" smtClean="0"/>
              <a:t>What is the cost of food compared to last year?</a:t>
            </a:r>
          </a:p>
          <a:p>
            <a:pPr lvl="1">
              <a:buNone/>
            </a:pPr>
            <a:r>
              <a:rPr lang="en-US" dirty="0" smtClean="0"/>
              <a:t>    (for example)</a:t>
            </a:r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r>
              <a:rPr lang="en-US" dirty="0" smtClean="0"/>
              <a:t>In general, would presidents like to see inflation low or high?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U</a:t>
            </a:r>
            <a:r>
              <a:rPr lang="en-US" b="1" u="sng" dirty="0" smtClean="0"/>
              <a:t>nemployment </a:t>
            </a:r>
            <a:r>
              <a:rPr lang="en-US" b="1" u="sng" dirty="0"/>
              <a:t>R</a:t>
            </a:r>
            <a:r>
              <a:rPr lang="en-US" b="1" u="sng" dirty="0" smtClean="0"/>
              <a:t>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people </a:t>
            </a:r>
            <a:r>
              <a:rPr lang="en-US" dirty="0" smtClean="0"/>
              <a:t>do </a:t>
            </a:r>
            <a:r>
              <a:rPr lang="en-US" dirty="0" smtClean="0"/>
              <a:t>not have a job?</a:t>
            </a:r>
            <a:endParaRPr lang="en-US" dirty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In general, what kind of unemployment rate would the government like to see?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To Encourage  Full Employment &amp; Low Inflation: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Federal Reserve Banks: </a:t>
            </a:r>
          </a:p>
          <a:p>
            <a:pPr lvl="1"/>
            <a:r>
              <a:rPr lang="en-US" dirty="0" smtClean="0"/>
              <a:t>Make monetary </a:t>
            </a:r>
            <a:r>
              <a:rPr lang="en-US" dirty="0"/>
              <a:t>policy decisions </a:t>
            </a:r>
            <a:r>
              <a:rPr lang="en-US" dirty="0" smtClean="0"/>
              <a:t>that control </a:t>
            </a:r>
            <a:r>
              <a:rPr lang="en-US" dirty="0"/>
              <a:t>the supply of money and credit to expand or contract economic growth. </a:t>
            </a:r>
          </a:p>
          <a:p>
            <a:endParaRPr lang="en-US" dirty="0" smtClean="0"/>
          </a:p>
          <a:p>
            <a:r>
              <a:rPr lang="en-US" dirty="0"/>
              <a:t>P</a:t>
            </a:r>
            <a:r>
              <a:rPr lang="en-US" dirty="0" smtClean="0"/>
              <a:t>resident </a:t>
            </a:r>
            <a:r>
              <a:rPr lang="en-US" dirty="0"/>
              <a:t>and Congress: Fiscal policy decisions determine levels of government taxation and spending; government regulates the economy. </a:t>
            </a:r>
          </a:p>
          <a:p>
            <a:r>
              <a:rPr lang="en-US" dirty="0"/>
              <a:t>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To Encourage  Full Employment &amp; Low Inflation: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</a:t>
            </a:r>
            <a:r>
              <a:rPr lang="en-US" dirty="0" smtClean="0"/>
              <a:t>he President </a:t>
            </a:r>
            <a:r>
              <a:rPr lang="en-US" dirty="0"/>
              <a:t>and </a:t>
            </a:r>
            <a:r>
              <a:rPr lang="en-US" dirty="0" smtClean="0"/>
              <a:t>Congress</a:t>
            </a:r>
          </a:p>
          <a:p>
            <a:pPr lvl="1"/>
            <a:r>
              <a:rPr lang="en-US" dirty="0" smtClean="0"/>
              <a:t>Develop </a:t>
            </a:r>
            <a:r>
              <a:rPr lang="en-US" b="1" u="sng" dirty="0" smtClean="0"/>
              <a:t>fiscal</a:t>
            </a:r>
            <a:r>
              <a:rPr lang="en-US" dirty="0" smtClean="0"/>
              <a:t> </a:t>
            </a:r>
            <a:r>
              <a:rPr lang="en-US" dirty="0"/>
              <a:t>policy decisions </a:t>
            </a:r>
            <a:r>
              <a:rPr lang="en-US" dirty="0" smtClean="0"/>
              <a:t>that determine </a:t>
            </a:r>
            <a:r>
              <a:rPr lang="en-US" dirty="0"/>
              <a:t>levels of government taxation and spending; </a:t>
            </a:r>
            <a:endParaRPr lang="en-US" dirty="0" smtClean="0"/>
          </a:p>
          <a:p>
            <a:pPr lvl="1"/>
            <a:r>
              <a:rPr lang="en-US" dirty="0" smtClean="0"/>
              <a:t>As a result, the government </a:t>
            </a:r>
            <a:r>
              <a:rPr lang="en-US" dirty="0"/>
              <a:t>regulates the economy. 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sz="2400" b="1" dirty="0" smtClean="0"/>
              <a:t>What happens if the president wants to spend more?</a:t>
            </a:r>
          </a:p>
          <a:p>
            <a:pPr lvl="1">
              <a:buNone/>
            </a:pPr>
            <a:r>
              <a:rPr lang="en-US" sz="2400" b="1" dirty="0" smtClean="0"/>
              <a:t>What happens if the president wants to tax less?</a:t>
            </a:r>
            <a:endParaRPr lang="en-US" sz="2400" b="1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Immigration Today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What </a:t>
            </a:r>
            <a:r>
              <a:rPr lang="en-US" sz="3600" dirty="0"/>
              <a:t>immigrant groups account for the bulk of immigration? </a:t>
            </a:r>
            <a:r>
              <a:rPr lang="en-US" dirty="0"/>
              <a:t>	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Asian and </a:t>
            </a:r>
            <a:endParaRPr lang="en-US" dirty="0" smtClean="0"/>
          </a:p>
          <a:p>
            <a:r>
              <a:rPr lang="en-US" dirty="0" smtClean="0"/>
              <a:t>Latin </a:t>
            </a:r>
            <a:r>
              <a:rPr lang="en-US" dirty="0"/>
              <a:t>American </a:t>
            </a:r>
            <a:r>
              <a:rPr lang="en-US" dirty="0" smtClean="0"/>
              <a:t>countries</a:t>
            </a:r>
          </a:p>
          <a:p>
            <a:endParaRPr lang="en-US" dirty="0"/>
          </a:p>
          <a:p>
            <a:pPr>
              <a:buNone/>
            </a:pPr>
            <a:r>
              <a:rPr lang="en-US" dirty="0" smtClean="0"/>
              <a:t>What reason can you give for this trend? </a:t>
            </a:r>
            <a:r>
              <a:rPr lang="en-US" dirty="0"/>
              <a:t>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 Cold War Presidents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Reasons for immigration 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Political </a:t>
            </a:r>
            <a:r>
              <a:rPr lang="en-US" dirty="0"/>
              <a:t>freedom </a:t>
            </a:r>
          </a:p>
          <a:p>
            <a:r>
              <a:rPr lang="en-US" dirty="0"/>
              <a:t>Economic opportunity 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Thinking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What </a:t>
            </a:r>
            <a:r>
              <a:rPr lang="en-US" dirty="0"/>
              <a:t>issues are currently being debated related to immigration to the United States? </a:t>
            </a:r>
            <a:endParaRPr lang="en-US" dirty="0" smtClean="0"/>
          </a:p>
          <a:p>
            <a:pPr>
              <a:buNone/>
            </a:pPr>
            <a:r>
              <a:rPr lang="en-US" dirty="0"/>
              <a:t> 	</a:t>
            </a:r>
            <a:r>
              <a:rPr lang="en-US" dirty="0" smtClean="0"/>
              <a:t>(Why might the U.S. limit immigration?)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</a:t>
            </a:r>
            <a:r>
              <a:rPr lang="en-US" dirty="0" smtClean="0"/>
              <a:t>ssues Currently </a:t>
            </a:r>
            <a:r>
              <a:rPr lang="en-US" dirty="0"/>
              <a:t>B</a:t>
            </a:r>
            <a:r>
              <a:rPr lang="en-US" dirty="0" smtClean="0"/>
              <a:t>eing </a:t>
            </a:r>
            <a:r>
              <a:rPr lang="en-US" dirty="0"/>
              <a:t>D</a:t>
            </a:r>
            <a:r>
              <a:rPr lang="en-US" dirty="0" smtClean="0"/>
              <a:t>ebated That Are Related to Immigration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Strain </a:t>
            </a:r>
            <a:r>
              <a:rPr lang="en-US" dirty="0"/>
              <a:t>on government services </a:t>
            </a:r>
            <a:endParaRPr lang="en-US" dirty="0" smtClean="0"/>
          </a:p>
          <a:p>
            <a:r>
              <a:rPr lang="en-US" dirty="0" smtClean="0"/>
              <a:t>Filling </a:t>
            </a:r>
            <a:r>
              <a:rPr lang="en-US" dirty="0"/>
              <a:t>low-paying jobs in the United States </a:t>
            </a:r>
            <a:endParaRPr lang="en-US" dirty="0" smtClean="0"/>
          </a:p>
          <a:p>
            <a:r>
              <a:rPr lang="en-US" dirty="0" smtClean="0"/>
              <a:t>Border issues</a:t>
            </a:r>
          </a:p>
          <a:p>
            <a:r>
              <a:rPr lang="en-US" dirty="0" smtClean="0"/>
              <a:t>Pathway </a:t>
            </a:r>
            <a:r>
              <a:rPr lang="en-US" dirty="0"/>
              <a:t>to </a:t>
            </a:r>
            <a:r>
              <a:rPr lang="en-US" dirty="0" smtClean="0"/>
              <a:t>citizenship</a:t>
            </a:r>
          </a:p>
          <a:p>
            <a:r>
              <a:rPr lang="en-US" dirty="0" smtClean="0"/>
              <a:t>Bilingual </a:t>
            </a:r>
            <a:r>
              <a:rPr lang="en-US" dirty="0"/>
              <a:t>education </a:t>
            </a:r>
            <a:endParaRPr lang="en-US" dirty="0" smtClean="0"/>
          </a:p>
          <a:p>
            <a:r>
              <a:rPr lang="en-US" dirty="0" smtClean="0"/>
              <a:t>Increasing </a:t>
            </a:r>
            <a:r>
              <a:rPr lang="en-US" dirty="0"/>
              <a:t>cultural diversity 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</a:t>
            </a:r>
            <a:r>
              <a:rPr lang="en-US" dirty="0" smtClean="0"/>
              <a:t>ssues Currently </a:t>
            </a:r>
            <a:r>
              <a:rPr lang="en-US" dirty="0"/>
              <a:t>B</a:t>
            </a:r>
            <a:r>
              <a:rPr lang="en-US" dirty="0" smtClean="0"/>
              <a:t>eing </a:t>
            </a:r>
            <a:r>
              <a:rPr lang="en-US" dirty="0"/>
              <a:t>D</a:t>
            </a:r>
            <a:r>
              <a:rPr lang="en-US" dirty="0" smtClean="0"/>
              <a:t>ebated That Are Related to Immigration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Strain </a:t>
            </a:r>
            <a:r>
              <a:rPr lang="en-US" dirty="0"/>
              <a:t>on government services </a:t>
            </a:r>
            <a:endParaRPr lang="en-US" dirty="0" smtClean="0"/>
          </a:p>
          <a:p>
            <a:pPr lvl="1"/>
            <a:r>
              <a:rPr lang="en-US" dirty="0" smtClean="0"/>
              <a:t>Ex.: education, healthcare</a:t>
            </a: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</a:t>
            </a:r>
            <a:r>
              <a:rPr lang="en-US" dirty="0" smtClean="0"/>
              <a:t>ssues Currently </a:t>
            </a:r>
            <a:r>
              <a:rPr lang="en-US" dirty="0"/>
              <a:t>B</a:t>
            </a:r>
            <a:r>
              <a:rPr lang="en-US" dirty="0" smtClean="0"/>
              <a:t>eing </a:t>
            </a:r>
            <a:r>
              <a:rPr lang="en-US" dirty="0"/>
              <a:t>D</a:t>
            </a:r>
            <a:r>
              <a:rPr lang="en-US" dirty="0" smtClean="0"/>
              <a:t>ebated That Are Related to Immigration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Filling </a:t>
            </a:r>
            <a:r>
              <a:rPr lang="en-US" dirty="0"/>
              <a:t>low-paying jobs in the United States </a:t>
            </a:r>
            <a:endParaRPr lang="en-US" dirty="0" smtClean="0"/>
          </a:p>
          <a:p>
            <a:pPr lvl="1"/>
            <a:r>
              <a:rPr lang="en-US" dirty="0" smtClean="0"/>
              <a:t>Immigrants “taking” American jobs away</a:t>
            </a: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</a:t>
            </a:r>
            <a:r>
              <a:rPr lang="en-US" dirty="0" smtClean="0"/>
              <a:t>ssues Currently </a:t>
            </a:r>
            <a:r>
              <a:rPr lang="en-US" dirty="0"/>
              <a:t>B</a:t>
            </a:r>
            <a:r>
              <a:rPr lang="en-US" dirty="0" smtClean="0"/>
              <a:t>eing </a:t>
            </a:r>
            <a:r>
              <a:rPr lang="en-US" dirty="0"/>
              <a:t>D</a:t>
            </a:r>
            <a:r>
              <a:rPr lang="en-US" dirty="0" smtClean="0"/>
              <a:t>ebated That Are Related to Immigration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Border issues</a:t>
            </a:r>
          </a:p>
          <a:p>
            <a:pPr lvl="1"/>
            <a:r>
              <a:rPr lang="en-US" dirty="0" smtClean="0"/>
              <a:t>Mexico</a:t>
            </a:r>
          </a:p>
          <a:p>
            <a:pPr lvl="1"/>
            <a:r>
              <a:rPr lang="en-US" dirty="0" smtClean="0"/>
              <a:t>Why doesn’t the U.S. have he same problem with Canada? </a:t>
            </a: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</a:t>
            </a:r>
            <a:r>
              <a:rPr lang="en-US" dirty="0" smtClean="0"/>
              <a:t>ssues Currently </a:t>
            </a:r>
            <a:r>
              <a:rPr lang="en-US" dirty="0"/>
              <a:t>B</a:t>
            </a:r>
            <a:r>
              <a:rPr lang="en-US" dirty="0" smtClean="0"/>
              <a:t>eing </a:t>
            </a:r>
            <a:r>
              <a:rPr lang="en-US" dirty="0"/>
              <a:t>D</a:t>
            </a:r>
            <a:r>
              <a:rPr lang="en-US" dirty="0" smtClean="0"/>
              <a:t>ebated That Are Related to Immigration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Pathway </a:t>
            </a:r>
            <a:r>
              <a:rPr lang="en-US" dirty="0"/>
              <a:t>to </a:t>
            </a:r>
            <a:r>
              <a:rPr lang="en-US" dirty="0" smtClean="0"/>
              <a:t>citizenship</a:t>
            </a:r>
          </a:p>
          <a:p>
            <a:pPr lvl="1"/>
            <a:r>
              <a:rPr lang="en-US" dirty="0" smtClean="0"/>
              <a:t>Granting a pardon to former illegal immigrants</a:t>
            </a:r>
          </a:p>
          <a:p>
            <a:pPr lvl="1"/>
            <a:r>
              <a:rPr lang="en-US" dirty="0" smtClean="0"/>
              <a:t>Providing more work visas only</a:t>
            </a: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</a:t>
            </a:r>
            <a:r>
              <a:rPr lang="en-US" dirty="0" smtClean="0"/>
              <a:t>ssues Currently </a:t>
            </a:r>
            <a:r>
              <a:rPr lang="en-US" dirty="0"/>
              <a:t>B</a:t>
            </a:r>
            <a:r>
              <a:rPr lang="en-US" dirty="0" smtClean="0"/>
              <a:t>eing </a:t>
            </a:r>
            <a:r>
              <a:rPr lang="en-US" dirty="0"/>
              <a:t>D</a:t>
            </a:r>
            <a:r>
              <a:rPr lang="en-US" dirty="0" smtClean="0"/>
              <a:t>ebated That Are Related to Immigration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Bilingual </a:t>
            </a:r>
            <a:r>
              <a:rPr lang="en-US" dirty="0"/>
              <a:t>education </a:t>
            </a:r>
            <a:endParaRPr lang="en-US" dirty="0" smtClean="0"/>
          </a:p>
          <a:p>
            <a:pPr lvl="1"/>
            <a:r>
              <a:rPr lang="en-US" dirty="0" smtClean="0"/>
              <a:t>Special bilingual instruction</a:t>
            </a:r>
          </a:p>
          <a:p>
            <a:pPr lvl="1"/>
            <a:r>
              <a:rPr lang="en-US" dirty="0" smtClean="0"/>
              <a:t>Mix with regular classes</a:t>
            </a: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</a:t>
            </a:r>
            <a:r>
              <a:rPr lang="en-US" dirty="0" smtClean="0"/>
              <a:t>ssues Currently </a:t>
            </a:r>
            <a:r>
              <a:rPr lang="en-US" dirty="0"/>
              <a:t>B</a:t>
            </a:r>
            <a:r>
              <a:rPr lang="en-US" dirty="0" smtClean="0"/>
              <a:t>eing </a:t>
            </a:r>
            <a:r>
              <a:rPr lang="en-US" dirty="0"/>
              <a:t>D</a:t>
            </a:r>
            <a:r>
              <a:rPr lang="en-US" dirty="0" smtClean="0"/>
              <a:t>ebated That Are Related to Immigration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Increasing </a:t>
            </a:r>
            <a:r>
              <a:rPr lang="en-US" dirty="0"/>
              <a:t>cultural diversity </a:t>
            </a:r>
            <a:endParaRPr lang="en-US" dirty="0" smtClean="0"/>
          </a:p>
          <a:p>
            <a:pPr lvl="1"/>
            <a:r>
              <a:rPr lang="en-US" dirty="0" smtClean="0"/>
              <a:t>Respecting religious traditions, holidays</a:t>
            </a:r>
          </a:p>
          <a:p>
            <a:pPr lvl="1"/>
            <a:r>
              <a:rPr lang="en-US" dirty="0" smtClean="0"/>
              <a:t>Informing new citizens of American law, customs, traditions</a:t>
            </a: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Contributions of Immigrants 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President Reagan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b="1" dirty="0" smtClean="0"/>
              <a:t>Supported by Conservative Republicans </a:t>
            </a:r>
          </a:p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r>
              <a:rPr lang="en-US" sz="2800" b="1" u="sng" dirty="0" smtClean="0"/>
              <a:t>    Advocated for</a:t>
            </a:r>
            <a:r>
              <a:rPr lang="en-US" sz="2800" b="1" dirty="0" smtClean="0"/>
              <a:t>:</a:t>
            </a:r>
            <a:endParaRPr lang="en-US" sz="2800" b="1" dirty="0"/>
          </a:p>
          <a:p>
            <a:pPr>
              <a:buFont typeface="Wingdings" pitchFamily="2" charset="2"/>
              <a:buChar char="Ø"/>
            </a:pPr>
            <a:r>
              <a:rPr lang="en-US" sz="2800" b="1" dirty="0"/>
              <a:t>tax cuts </a:t>
            </a:r>
          </a:p>
          <a:p>
            <a:pPr>
              <a:buFont typeface="Wingdings" pitchFamily="2" charset="2"/>
              <a:buChar char="Ø"/>
            </a:pPr>
            <a:r>
              <a:rPr lang="en-US" sz="2800" b="1" dirty="0"/>
              <a:t>transfer of responsibilities to state governments </a:t>
            </a:r>
          </a:p>
          <a:p>
            <a:pPr>
              <a:buFont typeface="Wingdings" pitchFamily="2" charset="2"/>
              <a:buChar char="Ø"/>
            </a:pPr>
            <a:r>
              <a:rPr lang="en-US" sz="2800" b="1" dirty="0"/>
              <a:t>appointment of judges/justices who exercised </a:t>
            </a:r>
            <a:r>
              <a:rPr lang="en-US" sz="2800" b="1" dirty="0" smtClean="0"/>
              <a:t>judicial </a:t>
            </a:r>
            <a:r>
              <a:rPr lang="en-US" sz="2800" b="1" dirty="0"/>
              <a:t>restraint‖ </a:t>
            </a:r>
          </a:p>
          <a:p>
            <a:pPr>
              <a:buFont typeface="Wingdings" pitchFamily="2" charset="2"/>
              <a:buChar char="Ø"/>
            </a:pPr>
            <a:r>
              <a:rPr lang="en-US" sz="2800" b="1" dirty="0"/>
              <a:t>reduction in the number and scope of government programs and regulations </a:t>
            </a:r>
          </a:p>
          <a:p>
            <a:pPr>
              <a:buFont typeface="Wingdings" pitchFamily="2" charset="2"/>
              <a:buChar char="Ø"/>
            </a:pPr>
            <a:r>
              <a:rPr lang="en-US" sz="2800" b="1" dirty="0"/>
              <a:t>strengthening of the American </a:t>
            </a:r>
            <a:r>
              <a:rPr lang="en-US" sz="2800" b="1" dirty="0" smtClean="0"/>
              <a:t>military</a:t>
            </a:r>
            <a:endParaRPr lang="en-US" sz="2800" b="1" dirty="0"/>
          </a:p>
          <a:p>
            <a:pPr>
              <a:buNone/>
            </a:pPr>
            <a:r>
              <a:rPr lang="en-US" dirty="0"/>
              <a:t>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Contributions of Immigrants 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Diversity </a:t>
            </a:r>
            <a:r>
              <a:rPr lang="en-US" dirty="0"/>
              <a:t>in music, the visual arts, and literature </a:t>
            </a:r>
          </a:p>
          <a:p>
            <a:r>
              <a:rPr lang="en-US" dirty="0"/>
              <a:t>Roles in the labor force </a:t>
            </a:r>
          </a:p>
          <a:p>
            <a:r>
              <a:rPr lang="en-US" dirty="0"/>
              <a:t>Achievements in science, engineering, and other fields 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Technology Advancements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Space </a:t>
            </a:r>
            <a:r>
              <a:rPr lang="en-US" b="1" dirty="0"/>
              <a:t>Program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914401"/>
            <a:ext cx="4040188" cy="533400"/>
          </a:xfrm>
        </p:spPr>
        <p:txBody>
          <a:bodyPr/>
          <a:lstStyle/>
          <a:p>
            <a:r>
              <a:rPr lang="en-US" u="sng" dirty="0"/>
              <a:t>Key People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1447800"/>
            <a:ext cx="4040188" cy="4678363"/>
          </a:xfrm>
        </p:spPr>
        <p:txBody>
          <a:bodyPr>
            <a:noAutofit/>
          </a:bodyPr>
          <a:lstStyle/>
          <a:p>
            <a:r>
              <a:rPr lang="en-US" sz="2000" b="1" dirty="0"/>
              <a:t>President Kennedy (early 1960s )</a:t>
            </a:r>
          </a:p>
          <a:p>
            <a:pPr>
              <a:buNone/>
            </a:pPr>
            <a:r>
              <a:rPr lang="en-US" sz="2000" b="1" dirty="0"/>
              <a:t> </a:t>
            </a:r>
          </a:p>
          <a:p>
            <a:r>
              <a:rPr lang="en-US" sz="2000" b="1" dirty="0"/>
              <a:t>Presidents After Kennedy:</a:t>
            </a:r>
          </a:p>
          <a:p>
            <a:pPr>
              <a:buNone/>
            </a:pPr>
            <a:endParaRPr lang="en-US" sz="2000" b="1" dirty="0"/>
          </a:p>
          <a:p>
            <a:r>
              <a:rPr lang="en-US" sz="2000" b="1" dirty="0" smtClean="0"/>
              <a:t>John </a:t>
            </a:r>
            <a:r>
              <a:rPr lang="en-US" sz="2000" b="1" dirty="0"/>
              <a:t>Glenn, U.S. astronaut </a:t>
            </a:r>
          </a:p>
          <a:p>
            <a:pPr>
              <a:buNone/>
            </a:pPr>
            <a:endParaRPr lang="en-US" sz="2000" b="1" dirty="0"/>
          </a:p>
          <a:p>
            <a:r>
              <a:rPr lang="en-US" sz="2000" b="1" dirty="0"/>
              <a:t>Neil Armstrong, </a:t>
            </a:r>
            <a:r>
              <a:rPr lang="en-US" sz="2000" b="1" dirty="0" smtClean="0"/>
              <a:t>astronaut, 1969 </a:t>
            </a:r>
            <a:endParaRPr lang="en-US" sz="2000" b="1" dirty="0"/>
          </a:p>
          <a:p>
            <a:pPr>
              <a:buNone/>
            </a:pPr>
            <a:r>
              <a:rPr lang="en-US" sz="2000" b="1" dirty="0"/>
              <a:t> 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endParaRPr lang="en-US" sz="2000" b="1" dirty="0"/>
          </a:p>
          <a:p>
            <a:r>
              <a:rPr lang="en-US" sz="2000" b="1" dirty="0"/>
              <a:t>Sally Ride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5025" y="838201"/>
            <a:ext cx="4041775" cy="533400"/>
          </a:xfrm>
        </p:spPr>
        <p:txBody>
          <a:bodyPr/>
          <a:lstStyle/>
          <a:p>
            <a:r>
              <a:rPr lang="en-US" u="sng" dirty="0"/>
              <a:t>Key Contributions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1295400"/>
            <a:ext cx="4041775" cy="4830763"/>
          </a:xfrm>
        </p:spPr>
        <p:txBody>
          <a:bodyPr>
            <a:normAutofit fontScale="70000" lnSpcReduction="20000"/>
          </a:bodyPr>
          <a:lstStyle/>
          <a:p>
            <a:r>
              <a:rPr lang="en-US" sz="2900" b="1" dirty="0"/>
              <a:t>Pledged increased support for the American space program </a:t>
            </a:r>
          </a:p>
          <a:p>
            <a:pPr>
              <a:buNone/>
            </a:pPr>
            <a:endParaRPr lang="en-US" sz="2900" b="1" dirty="0"/>
          </a:p>
          <a:p>
            <a:r>
              <a:rPr lang="en-US" sz="2900" b="1" dirty="0"/>
              <a:t>Continued the </a:t>
            </a:r>
            <a:r>
              <a:rPr lang="en-US" sz="2900" b="1" i="1" dirty="0"/>
              <a:t>race to the moon</a:t>
            </a:r>
            <a:r>
              <a:rPr lang="en-US" sz="2900" b="1" dirty="0"/>
              <a:t> through the 1960s</a:t>
            </a:r>
          </a:p>
          <a:p>
            <a:pPr>
              <a:buNone/>
            </a:pPr>
            <a:endParaRPr lang="en-US" sz="2900" b="1" dirty="0"/>
          </a:p>
          <a:p>
            <a:r>
              <a:rPr lang="en-US" sz="2900" b="1" dirty="0"/>
              <a:t>First American to orbit the Earth</a:t>
            </a:r>
          </a:p>
          <a:p>
            <a:pPr>
              <a:buNone/>
            </a:pPr>
            <a:endParaRPr lang="en-US" sz="2900" b="1" dirty="0"/>
          </a:p>
          <a:p>
            <a:r>
              <a:rPr lang="en-US" sz="2900" b="1" dirty="0"/>
              <a:t>First person to step onto the moon’s surface</a:t>
            </a:r>
          </a:p>
          <a:p>
            <a:r>
              <a:rPr lang="en-US" sz="2900" b="1" dirty="0"/>
              <a:t>He proclaimed  "That’s one small step for a man; one giant leap for mankind"</a:t>
            </a:r>
          </a:p>
          <a:p>
            <a:pPr>
              <a:buNone/>
            </a:pPr>
            <a:endParaRPr lang="en-US" sz="2900" b="1" dirty="0"/>
          </a:p>
          <a:p>
            <a:r>
              <a:rPr lang="en-US" sz="2900" b="1" dirty="0"/>
              <a:t>First female American astronaut.</a:t>
            </a:r>
            <a:r>
              <a:rPr lang="en-US" sz="2900" dirty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Examples </a:t>
            </a:r>
            <a:r>
              <a:rPr lang="en-US" b="1" dirty="0"/>
              <a:t>of </a:t>
            </a:r>
            <a:r>
              <a:rPr lang="en-US" b="1" dirty="0" smtClean="0"/>
              <a:t>Technological Advances Today </a:t>
            </a:r>
            <a:r>
              <a:rPr lang="en-US" b="1" dirty="0"/>
              <a:t>	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u="sng" dirty="0" smtClean="0"/>
              <a:t>Space </a:t>
            </a:r>
            <a:r>
              <a:rPr lang="en-US" b="1" u="sng" dirty="0"/>
              <a:t>exploration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Space </a:t>
            </a:r>
            <a:r>
              <a:rPr lang="en-US" dirty="0"/>
              <a:t>shuttle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Mars </a:t>
            </a:r>
            <a:r>
              <a:rPr lang="en-US" dirty="0"/>
              <a:t>rover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Voyager </a:t>
            </a:r>
            <a:r>
              <a:rPr lang="en-US" dirty="0"/>
              <a:t>missions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Hubble </a:t>
            </a:r>
            <a:r>
              <a:rPr lang="en-US" dirty="0"/>
              <a:t>telescope </a:t>
            </a:r>
          </a:p>
          <a:p>
            <a:pPr>
              <a:buNone/>
            </a:pPr>
            <a:r>
              <a:rPr lang="en-US" b="1" u="sng" dirty="0"/>
              <a:t>Communications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Satellites </a:t>
            </a:r>
            <a:endParaRPr lang="en-US" dirty="0"/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Global </a:t>
            </a:r>
            <a:r>
              <a:rPr lang="en-US" dirty="0"/>
              <a:t>positioning system (GPS)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Personal </a:t>
            </a:r>
            <a:r>
              <a:rPr lang="en-US" dirty="0"/>
              <a:t>communications devices </a:t>
            </a:r>
          </a:p>
          <a:p>
            <a:pPr>
              <a:buNone/>
            </a:pPr>
            <a:r>
              <a:rPr lang="en-US" b="1" u="sng" dirty="0"/>
              <a:t>Robotics</a:t>
            </a:r>
            <a:r>
              <a:rPr lang="en-US" dirty="0"/>
              <a:t> 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b="1" dirty="0" smtClean="0"/>
              <a:t>Changes in Work, School, and Health </a:t>
            </a:r>
            <a:r>
              <a:rPr lang="en-US" sz="2700" b="1" dirty="0"/>
              <a:t>C</a:t>
            </a:r>
            <a:r>
              <a:rPr lang="en-US" sz="2700" b="1" dirty="0" smtClean="0"/>
              <a:t>are in Recent </a:t>
            </a:r>
            <a:r>
              <a:rPr lang="en-US" sz="2700" b="1" dirty="0"/>
              <a:t>D</a:t>
            </a:r>
            <a:r>
              <a:rPr lang="en-US" sz="2700" b="1" dirty="0" smtClean="0"/>
              <a:t>ecades 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Telecommuting </a:t>
            </a:r>
            <a:endParaRPr lang="en-US" dirty="0"/>
          </a:p>
          <a:p>
            <a:r>
              <a:rPr lang="en-US" dirty="0"/>
              <a:t>Online course work </a:t>
            </a:r>
          </a:p>
          <a:p>
            <a:r>
              <a:rPr lang="en-US" dirty="0"/>
              <a:t>Growth of service industries </a:t>
            </a:r>
          </a:p>
          <a:p>
            <a:r>
              <a:rPr lang="en-US" dirty="0"/>
              <a:t>Breakthroughs in medical research, including improved medical diagnostic and imaging technologies </a:t>
            </a:r>
          </a:p>
          <a:p>
            <a:r>
              <a:rPr lang="en-US" dirty="0"/>
              <a:t>Outsourcing and </a:t>
            </a:r>
            <a:r>
              <a:rPr lang="en-US" dirty="0" err="1"/>
              <a:t>offshoring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Terrorism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The </a:t>
            </a:r>
            <a:r>
              <a:rPr lang="en-US" dirty="0"/>
              <a:t>United States has confronted the increase in international terrorism by formulating domestic and international policies aimed at stopping terrorism. 	</a:t>
            </a:r>
            <a:endParaRPr lang="en-US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What are these policies?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United States Responses to Terrorism 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Heightened </a:t>
            </a:r>
            <a:r>
              <a:rPr lang="en-US" dirty="0"/>
              <a:t>security at home (</a:t>
            </a:r>
            <a:r>
              <a:rPr lang="en-US" b="1" u="sng" dirty="0"/>
              <a:t>Patriot Act</a:t>
            </a:r>
            <a:r>
              <a:rPr lang="en-US" dirty="0"/>
              <a:t>) </a:t>
            </a:r>
          </a:p>
          <a:p>
            <a:pPr>
              <a:buFont typeface="Wingdings" pitchFamily="2" charset="2"/>
              <a:buChar char="Ø"/>
            </a:pPr>
            <a:r>
              <a:rPr lang="en-US" b="1" u="sng" dirty="0"/>
              <a:t>Diplomatic</a:t>
            </a:r>
            <a:r>
              <a:rPr lang="en-US" dirty="0"/>
              <a:t> and military initiatives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“Reagan Revolution”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</a:t>
            </a:r>
            <a:r>
              <a:rPr lang="en-US" dirty="0" smtClean="0"/>
              <a:t>xtended </a:t>
            </a:r>
            <a:r>
              <a:rPr lang="en-US" dirty="0"/>
              <a:t>beyond his tenure in office </a:t>
            </a:r>
            <a:r>
              <a:rPr lang="en-US" dirty="0" smtClean="0"/>
              <a:t>with:</a:t>
            </a:r>
            <a:endParaRPr lang="en-US" dirty="0"/>
          </a:p>
          <a:p>
            <a:pPr lvl="1">
              <a:buFont typeface="Wingdings" pitchFamily="2" charset="2"/>
              <a:buChar char="Ø"/>
            </a:pPr>
            <a:r>
              <a:rPr lang="en-US" sz="2400" b="1" dirty="0" smtClean="0"/>
              <a:t>The next presidential election of George </a:t>
            </a:r>
            <a:r>
              <a:rPr lang="en-US" sz="2400" b="1" dirty="0"/>
              <a:t>H. W. </a:t>
            </a:r>
            <a:r>
              <a:rPr lang="en-US" sz="2400" b="1" dirty="0" smtClean="0"/>
              <a:t>Bush</a:t>
            </a:r>
          </a:p>
          <a:p>
            <a:pPr lvl="1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   (his former vice president) </a:t>
            </a:r>
            <a:endParaRPr lang="en-US" sz="2400" b="1" dirty="0"/>
          </a:p>
          <a:p>
            <a:pPr lvl="1">
              <a:buFont typeface="Wingdings" pitchFamily="2" charset="2"/>
              <a:buChar char="Ø"/>
            </a:pPr>
            <a:r>
              <a:rPr lang="en-US" sz="2400" b="1" dirty="0" smtClean="0"/>
              <a:t>The </a:t>
            </a:r>
            <a:r>
              <a:rPr lang="en-US" sz="2400" b="1" dirty="0"/>
              <a:t>election of a </a:t>
            </a:r>
            <a:r>
              <a:rPr lang="en-US" sz="2400" b="1" u="sng" dirty="0"/>
              <a:t>centrist</a:t>
            </a:r>
            <a:r>
              <a:rPr lang="en-US" sz="2400" b="1" dirty="0"/>
              <a:t> Democrat, William J. Clinton 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b="1" dirty="0"/>
              <a:t>T</a:t>
            </a:r>
            <a:r>
              <a:rPr lang="en-US" sz="2400" b="1" dirty="0" smtClean="0"/>
              <a:t>he </a:t>
            </a:r>
            <a:r>
              <a:rPr lang="en-US" sz="2400" b="1" dirty="0"/>
              <a:t>Republican sweep of congressional elections and statehouses in the 1990s 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b="1" dirty="0" smtClean="0"/>
              <a:t>The </a:t>
            </a:r>
            <a:r>
              <a:rPr lang="en-US" sz="2400" b="1" dirty="0"/>
              <a:t>election of George W. Bush as </a:t>
            </a:r>
            <a:r>
              <a:rPr lang="en-US" sz="2400" b="1" dirty="0" smtClean="0"/>
              <a:t>president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What was the impact of the </a:t>
            </a:r>
            <a:r>
              <a:rPr lang="en-US" dirty="0" smtClean="0"/>
              <a:t>Reagan Revolution on </a:t>
            </a:r>
            <a:r>
              <a:rPr lang="en-US" b="1" u="sng" dirty="0"/>
              <a:t>federalism</a:t>
            </a:r>
            <a:r>
              <a:rPr lang="en-US" dirty="0"/>
              <a:t>, the role of government, and state and national elections since 1988? 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President </a:t>
            </a:r>
            <a:br>
              <a:rPr lang="en-US" sz="4000" b="1" dirty="0" smtClean="0"/>
            </a:br>
            <a:r>
              <a:rPr lang="en-US" sz="4000" b="1" dirty="0" smtClean="0"/>
              <a:t>George H. W. Bush, 1989–1993 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Fall </a:t>
            </a:r>
            <a:r>
              <a:rPr lang="en-US" dirty="0"/>
              <a:t>of communism in Eastern Europe </a:t>
            </a:r>
          </a:p>
          <a:p>
            <a:r>
              <a:rPr lang="en-US" dirty="0"/>
              <a:t>Reunification of Germany </a:t>
            </a:r>
          </a:p>
          <a:p>
            <a:r>
              <a:rPr lang="en-US" dirty="0"/>
              <a:t>Collapse of Yugoslavia </a:t>
            </a:r>
          </a:p>
          <a:p>
            <a:r>
              <a:rPr lang="en-US" dirty="0"/>
              <a:t>Breakup of the Soviet state </a:t>
            </a:r>
          </a:p>
          <a:p>
            <a:r>
              <a:rPr lang="en-US" dirty="0"/>
              <a:t>Persian Gulf War of 1990–1991 </a:t>
            </a:r>
          </a:p>
          <a:p>
            <a:r>
              <a:rPr lang="en-US" dirty="0"/>
              <a:t>First war in which American women served in a combat role </a:t>
            </a:r>
          </a:p>
          <a:p>
            <a:r>
              <a:rPr lang="en-US" dirty="0"/>
              <a:t>Operation Desert Storm 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President </a:t>
            </a:r>
            <a:br>
              <a:rPr lang="en-US" sz="4000" b="1" dirty="0" smtClean="0"/>
            </a:br>
            <a:r>
              <a:rPr lang="en-US" sz="4000" b="1" dirty="0" smtClean="0"/>
              <a:t>William J. Clinton, 1993–2001 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North </a:t>
            </a:r>
            <a:r>
              <a:rPr lang="en-US" dirty="0"/>
              <a:t>American Free Trade Agreement (NAFTA) </a:t>
            </a:r>
          </a:p>
          <a:p>
            <a:r>
              <a:rPr lang="en-US" dirty="0"/>
              <a:t>Full diplomatic relations with Vietnam </a:t>
            </a:r>
          </a:p>
          <a:p>
            <a:r>
              <a:rPr lang="en-US" dirty="0"/>
              <a:t>Lifting of economic sanctions against South Africa when her government ended the policy of apartheid </a:t>
            </a:r>
          </a:p>
          <a:p>
            <a:r>
              <a:rPr lang="it-IT" dirty="0"/>
              <a:t>NATO action in former Yugoslavia 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President </a:t>
            </a:r>
            <a:br>
              <a:rPr lang="en-US" sz="4000" b="1" dirty="0" smtClean="0"/>
            </a:br>
            <a:r>
              <a:rPr lang="en-US" sz="4000" b="1" dirty="0" smtClean="0"/>
              <a:t>George W. Bush, 2001–2009 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Terrorists </a:t>
            </a:r>
            <a:r>
              <a:rPr lang="en-US" dirty="0"/>
              <a:t>attacks on United States soil on 9/11/2001 </a:t>
            </a:r>
          </a:p>
          <a:p>
            <a:r>
              <a:rPr lang="en-US" dirty="0"/>
              <a:t>War in Afghanistan </a:t>
            </a:r>
          </a:p>
          <a:p>
            <a:r>
              <a:rPr lang="en-US" dirty="0"/>
              <a:t>War in Iraq 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Federal Government &amp; Economy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967</Words>
  <Application>Microsoft Office PowerPoint</Application>
  <PresentationFormat>On-screen Show (4:3)</PresentationFormat>
  <Paragraphs>180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Post Cold War Era Goals and Policies</vt:lpstr>
      <vt:lpstr>Post Cold War Presidents</vt:lpstr>
      <vt:lpstr>President Reagan</vt:lpstr>
      <vt:lpstr>Impact of “Reagan Revolution”</vt:lpstr>
      <vt:lpstr>Critical Thinking</vt:lpstr>
      <vt:lpstr> President  George H. W. Bush, 1989–1993  </vt:lpstr>
      <vt:lpstr> President  William J. Clinton, 1993–2001  </vt:lpstr>
      <vt:lpstr> President  George W. Bush, 2001–2009  </vt:lpstr>
      <vt:lpstr>Federal Government &amp; Economy</vt:lpstr>
      <vt:lpstr>Federal Government &amp; U.S. Economy</vt:lpstr>
      <vt:lpstr>Federal Government &amp; U.S. Economy</vt:lpstr>
      <vt:lpstr>Gross Domestic Product (GDP)</vt:lpstr>
      <vt:lpstr>Exchange Rates</vt:lpstr>
      <vt:lpstr>Rate of Inflation</vt:lpstr>
      <vt:lpstr>Unemployment Rate</vt:lpstr>
      <vt:lpstr>To Encourage  Full Employment &amp; Low Inflation:</vt:lpstr>
      <vt:lpstr>To Encourage  Full Employment &amp; Low Inflation:</vt:lpstr>
      <vt:lpstr>Immigration Today</vt:lpstr>
      <vt:lpstr> What immigrant groups account for the bulk of immigration?   </vt:lpstr>
      <vt:lpstr>Reasons for immigration  </vt:lpstr>
      <vt:lpstr>Critical Thinking</vt:lpstr>
      <vt:lpstr>Issues Currently Being Debated That Are Related to Immigration</vt:lpstr>
      <vt:lpstr>Issues Currently Being Debated That Are Related to Immigration</vt:lpstr>
      <vt:lpstr>Issues Currently Being Debated That Are Related to Immigration</vt:lpstr>
      <vt:lpstr>Issues Currently Being Debated That Are Related to Immigration</vt:lpstr>
      <vt:lpstr>Issues Currently Being Debated That Are Related to Immigration</vt:lpstr>
      <vt:lpstr>Issues Currently Being Debated That Are Related to Immigration</vt:lpstr>
      <vt:lpstr>Issues Currently Being Debated That Are Related to Immigration</vt:lpstr>
      <vt:lpstr>Contributions of Immigrants  </vt:lpstr>
      <vt:lpstr>Contributions of Immigrants  </vt:lpstr>
      <vt:lpstr>Technology Advancements </vt:lpstr>
      <vt:lpstr> Space Program  </vt:lpstr>
      <vt:lpstr> Examples of Technological Advances Today   </vt:lpstr>
      <vt:lpstr>Changes in Work, School, and Health Care in Recent Decades  </vt:lpstr>
      <vt:lpstr>Terrorism</vt:lpstr>
      <vt:lpstr>United States Responses to Terrorism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 Cold War Era Goals and Policies</dc:title>
  <dc:creator>Owner</dc:creator>
  <cp:lastModifiedBy>Department of Technology</cp:lastModifiedBy>
  <cp:revision>18</cp:revision>
  <dcterms:created xsi:type="dcterms:W3CDTF">2011-05-24T00:18:19Z</dcterms:created>
  <dcterms:modified xsi:type="dcterms:W3CDTF">2011-05-24T20:30:38Z</dcterms:modified>
</cp:coreProperties>
</file>