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06" r:id="rId4"/>
    <p:sldId id="307" r:id="rId5"/>
    <p:sldId id="264" r:id="rId6"/>
    <p:sldId id="303" r:id="rId7"/>
    <p:sldId id="256" r:id="rId8"/>
    <p:sldId id="261" r:id="rId9"/>
    <p:sldId id="266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297" r:id="rId18"/>
    <p:sldId id="268" r:id="rId19"/>
    <p:sldId id="316" r:id="rId20"/>
    <p:sldId id="269" r:id="rId21"/>
    <p:sldId id="270" r:id="rId22"/>
    <p:sldId id="315" r:id="rId23"/>
    <p:sldId id="299" r:id="rId24"/>
    <p:sldId id="271" r:id="rId25"/>
    <p:sldId id="298" r:id="rId26"/>
    <p:sldId id="272" r:id="rId27"/>
    <p:sldId id="273" r:id="rId28"/>
    <p:sldId id="274" r:id="rId29"/>
    <p:sldId id="300" r:id="rId30"/>
    <p:sldId id="301" r:id="rId31"/>
    <p:sldId id="302" r:id="rId32"/>
    <p:sldId id="275" r:id="rId33"/>
    <p:sldId id="276" r:id="rId34"/>
    <p:sldId id="277" r:id="rId35"/>
    <p:sldId id="278" r:id="rId36"/>
    <p:sldId id="279" r:id="rId37"/>
    <p:sldId id="296" r:id="rId38"/>
    <p:sldId id="295" r:id="rId39"/>
    <p:sldId id="293" r:id="rId40"/>
    <p:sldId id="280" r:id="rId41"/>
    <p:sldId id="284" r:id="rId42"/>
    <p:sldId id="258" r:id="rId43"/>
    <p:sldId id="265" r:id="rId44"/>
    <p:sldId id="259" r:id="rId45"/>
    <p:sldId id="292" r:id="rId46"/>
    <p:sldId id="285" r:id="rId47"/>
    <p:sldId id="286" r:id="rId48"/>
    <p:sldId id="287" r:id="rId49"/>
    <p:sldId id="288" r:id="rId50"/>
    <p:sldId id="257" r:id="rId51"/>
    <p:sldId id="267" r:id="rId52"/>
    <p:sldId id="289" r:id="rId53"/>
    <p:sldId id="290" r:id="rId54"/>
    <p:sldId id="291" r:id="rId55"/>
    <p:sldId id="263" r:id="rId56"/>
    <p:sldId id="281" r:id="rId57"/>
    <p:sldId id="282" r:id="rId58"/>
    <p:sldId id="283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3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3627-A0F9-4620-A947-6E828A929A66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E74-29DE-4E24-84E2-B46844F26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3627-A0F9-4620-A947-6E828A929A66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E74-29DE-4E24-84E2-B46844F26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3627-A0F9-4620-A947-6E828A929A66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E74-29DE-4E24-84E2-B46844F26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3627-A0F9-4620-A947-6E828A929A66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E74-29DE-4E24-84E2-B46844F26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3627-A0F9-4620-A947-6E828A929A66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E74-29DE-4E24-84E2-B46844F26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3627-A0F9-4620-A947-6E828A929A66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E74-29DE-4E24-84E2-B46844F26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3627-A0F9-4620-A947-6E828A929A66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E74-29DE-4E24-84E2-B46844F26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3627-A0F9-4620-A947-6E828A929A66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E74-29DE-4E24-84E2-B46844F26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3627-A0F9-4620-A947-6E828A929A66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E74-29DE-4E24-84E2-B46844F26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3627-A0F9-4620-A947-6E828A929A66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E74-29DE-4E24-84E2-B46844F26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3627-A0F9-4620-A947-6E828A929A66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9E74-29DE-4E24-84E2-B46844F26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83627-A0F9-4620-A947-6E828A929A66}" type="datetimeFigureOut">
              <a:rPr lang="en-US" smtClean="0"/>
              <a:pPr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59E74-29DE-4E24-84E2-B46844F269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rlz=1C1NHXL_enUS707US707&amp;biw=911&amp;bih=392&amp;tbm=isch&amp;sa=1&amp;ei=rHKVWrf7GcKd5wL06qmIBw&amp;q=blind+lady+of+justice+court+house+influence+greek+mythology&amp;oq=blind+lady+of+justice+court+house+influence+greek+mythology&amp;gs_l=psy-ab.3...15844.17577.0.17927.12.12.0.0.0.0.71.749.12.12.0....0...1c.1.64.psy-ab..0.0.0....0.GCPXOwjpLsY#imgrc=qzm3AHzxTxAu2M: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upload.wikimedia.org/wikipedia/commons/thumb/3/3a/Map_Greco-Persian_Wars-en.svg/750px-Map_Greco-Persian_Wars-en.svg.png" TargetMode="Externa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ius.org/a/battlefields/salamis/salamis_map.gif" TargetMode="External"/><Relationship Id="rId2" Type="http://schemas.openxmlformats.org/officeDocument/2006/relationships/hyperlink" Target="http://upload.wikimedia.org/wikipedia/commons/b/bf/Battle_of_Thermopylae_and_movements_to_Salamis,_480_BC.gif" TargetMode="Externa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dictionary.reference.com/browse/Sophocles" TargetMode="External"/><Relationship Id="rId2" Type="http://schemas.openxmlformats.org/officeDocument/2006/relationships/hyperlink" Target="http://dictionary.reference.com/browse/Aeschylus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classicalwainui.files.wordpress.com/2009/04/parados.jpg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racosta.edu/home/gfloren/polyphemus2.gif" TargetMode="External"/><Relationship Id="rId2" Type="http://schemas.openxmlformats.org/officeDocument/2006/relationships/hyperlink" Target="http://dsc.discovery.com/news/2006/08/28/gallery/homer2_zoom.jpg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broadwayworld.com/columnpic/0226469409.01._SCLZZZZZZZ_.jpg" TargetMode="External"/><Relationship Id="rId4" Type="http://schemas.openxmlformats.org/officeDocument/2006/relationships/hyperlink" Target="http://jeffersondavis.us/images/2008/03/odyssey-homer.jpg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dictionary.reference.com/browse/Thucydides" TargetMode="External"/><Relationship Id="rId2" Type="http://schemas.openxmlformats.org/officeDocument/2006/relationships/hyperlink" Target="http://dictionary.reference.com/browse/Herodotus" TargetMode="Externa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dictionary.reference.com/browse/Phidias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chmondhistorycenter.com/schooltour.asp" TargetMode="External"/><Relationship Id="rId2" Type="http://schemas.openxmlformats.org/officeDocument/2006/relationships/hyperlink" Target="http://www.nps.gov/history/worldheritage/jeff.htm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ehow.com/about_5206605_influence-ancient-greek-architecture.html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dictionary.reference.com/browse/Hippocrates" TargetMode="External"/><Relationship Id="rId2" Type="http://schemas.openxmlformats.org/officeDocument/2006/relationships/hyperlink" Target="http://dictionary.reference.com/browse/Archimedes" TargetMode="Externa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texas.edu/courses/classicalarch/images3/mapPelopWar.jpg" TargetMode="Externa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ictionary.reference.com/browse/Artemis" TargetMode="External"/><Relationship Id="rId2" Type="http://schemas.openxmlformats.org/officeDocument/2006/relationships/hyperlink" Target="http://www.theoi.com/greek-mythology/greek-gods.html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Golden Age of Greece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On Your Map, Locate the Following:</a:t>
            </a:r>
          </a:p>
          <a:p>
            <a:pPr lvl="1"/>
            <a:r>
              <a:rPr lang="en-US" dirty="0" smtClean="0"/>
              <a:t>Aegean Sea</a:t>
            </a:r>
          </a:p>
          <a:p>
            <a:pPr lvl="1"/>
            <a:r>
              <a:rPr lang="en-US" dirty="0" smtClean="0"/>
              <a:t>Mediterranean Sea</a:t>
            </a:r>
          </a:p>
          <a:p>
            <a:pPr lvl="1"/>
            <a:r>
              <a:rPr lang="en-US" dirty="0" smtClean="0"/>
              <a:t>Black Sea</a:t>
            </a:r>
          </a:p>
          <a:p>
            <a:pPr lvl="1"/>
            <a:r>
              <a:rPr lang="en-US" dirty="0" smtClean="0"/>
              <a:t>Dardanelles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/>
              <a:t>Balkan Peninsula</a:t>
            </a:r>
          </a:p>
          <a:p>
            <a:pPr lvl="1"/>
            <a:r>
              <a:rPr lang="en-US" dirty="0"/>
              <a:t>Peloponnesus Peninsula</a:t>
            </a:r>
          </a:p>
          <a:p>
            <a:pPr lvl="1"/>
            <a:r>
              <a:rPr lang="en-US" dirty="0"/>
              <a:t>Asia </a:t>
            </a:r>
            <a:r>
              <a:rPr lang="en-US" dirty="0" smtClean="0"/>
              <a:t>Minor</a:t>
            </a:r>
          </a:p>
          <a:p>
            <a:pPr lvl="1"/>
            <a:r>
              <a:rPr lang="en-US" dirty="0" smtClean="0"/>
              <a:t>Athens</a:t>
            </a:r>
          </a:p>
          <a:p>
            <a:pPr lvl="1"/>
            <a:r>
              <a:rPr lang="en-US" dirty="0" smtClean="0"/>
              <a:t>Sparta</a:t>
            </a:r>
          </a:p>
          <a:p>
            <a:pPr lvl="1"/>
            <a:r>
              <a:rPr lang="en-US" dirty="0" smtClean="0"/>
              <a:t>Troy</a:t>
            </a:r>
          </a:p>
          <a:p>
            <a:pPr lvl="1"/>
            <a:r>
              <a:rPr lang="en-US" dirty="0" smtClean="0"/>
              <a:t>Macedonia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62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Ruler of all (Olympian) gods </a:t>
            </a:r>
          </a:p>
          <a:p>
            <a:r>
              <a:rPr lang="en-US" dirty="0" smtClean="0"/>
              <a:t>Ruler of sky and rain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18" y="1797908"/>
            <a:ext cx="3429000" cy="506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r>
              <a:rPr lang="en-US" dirty="0" smtClean="0"/>
              <a:t>Wife of Zeus</a:t>
            </a:r>
          </a:p>
          <a:p>
            <a:r>
              <a:rPr lang="en-US" dirty="0" smtClean="0"/>
              <a:t>Goddess of marriage and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family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00"/>
            <a:ext cx="7086600" cy="34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9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Apollo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Son of Zeus</a:t>
            </a:r>
          </a:p>
          <a:p>
            <a:r>
              <a:rPr lang="en-US" dirty="0" smtClean="0"/>
              <a:t>God of Sun and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Light</a:t>
            </a:r>
          </a:p>
          <a:p>
            <a:r>
              <a:rPr lang="en-US" dirty="0" smtClean="0"/>
              <a:t>Artemis is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/>
              <a:t> </a:t>
            </a:r>
            <a:r>
              <a:rPr lang="en-US" dirty="0" smtClean="0"/>
              <a:t>his twin sister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802145"/>
            <a:ext cx="5396032" cy="424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7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Daughter of Zeus</a:t>
            </a:r>
          </a:p>
          <a:p>
            <a:r>
              <a:rPr lang="en-US" dirty="0" smtClean="0"/>
              <a:t>God of the Moon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and Hunt</a:t>
            </a:r>
          </a:p>
          <a:p>
            <a:r>
              <a:rPr lang="en-US" dirty="0" smtClean="0"/>
              <a:t>Apollo is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/>
              <a:t> </a:t>
            </a:r>
            <a:r>
              <a:rPr lang="en-US" dirty="0" smtClean="0"/>
              <a:t>her twin brother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164" y="1174888"/>
            <a:ext cx="3810000" cy="543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God of the Underworld</a:t>
            </a:r>
          </a:p>
          <a:p>
            <a:pPr marL="0" indent="0">
              <a:buNone/>
            </a:pPr>
            <a:r>
              <a:rPr lang="en-US" dirty="0" smtClean="0"/>
              <a:t>Brother of Zeus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98863"/>
            <a:ext cx="2840636" cy="525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7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Aphrodite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Goddess of sexual love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and beauty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89931"/>
            <a:ext cx="406717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9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Greek Mythology in Western Literature &amp; Art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Literature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Art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Architecture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Renaissance books, poetry</a:t>
            </a:r>
          </a:p>
          <a:p>
            <a:r>
              <a:rPr lang="en-US" sz="2400" dirty="0" smtClean="0"/>
              <a:t>Allusions</a:t>
            </a:r>
          </a:p>
          <a:p>
            <a:r>
              <a:rPr lang="en-US" sz="2400" dirty="0" smtClean="0"/>
              <a:t>Speeches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Renaissance Art</a:t>
            </a:r>
          </a:p>
          <a:p>
            <a:r>
              <a:rPr lang="en-US" sz="2400" dirty="0" smtClean="0"/>
              <a:t>Dance</a:t>
            </a:r>
          </a:p>
          <a:p>
            <a:r>
              <a:rPr lang="en-US" sz="2400" dirty="0" smtClean="0"/>
              <a:t>Drama</a:t>
            </a:r>
          </a:p>
          <a:p>
            <a:endParaRPr lang="en-US" sz="2400" dirty="0" smtClean="0"/>
          </a:p>
          <a:p>
            <a:r>
              <a:rPr lang="en-US" sz="2400" dirty="0" smtClean="0"/>
              <a:t>Torch of Olympic Flames</a:t>
            </a:r>
          </a:p>
          <a:p>
            <a:r>
              <a:rPr lang="en-US" sz="2400" dirty="0" smtClean="0">
                <a:hlinkClick r:id="rId2"/>
              </a:rPr>
              <a:t>Blind Lady of Justice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4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Similarities of Greek City-States (Athens &amp; Sparta)</a:t>
            </a:r>
            <a:endParaRPr lang="en-US" dirty="0"/>
          </a:p>
        </p:txBody>
      </p:sp>
      <p:pic>
        <p:nvPicPr>
          <p:cNvPr id="4" name="Content Placeholder 3" descr="Athen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6023" y="1600200"/>
            <a:ext cx="4231954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Society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“body of citizens” </a:t>
            </a:r>
            <a:endParaRPr lang="en-US" dirty="0"/>
          </a:p>
          <a:p>
            <a:r>
              <a:rPr lang="en-US" dirty="0" smtClean="0"/>
              <a:t>Today knowns as the City-state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Metropolis</a:t>
            </a:r>
          </a:p>
          <a:p>
            <a:pPr>
              <a:buNone/>
            </a:pPr>
            <a:r>
              <a:rPr lang="en-US" dirty="0" smtClean="0"/>
              <a:t>(Today: Minneapolis)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does Greek </a:t>
            </a:r>
            <a:r>
              <a:rPr lang="en-US" sz="3600" b="1" u="sng" dirty="0" smtClean="0"/>
              <a:t>polis </a:t>
            </a:r>
            <a:r>
              <a:rPr lang="en-US" sz="3600" dirty="0" smtClean="0"/>
              <a:t>mean?</a:t>
            </a:r>
          </a:p>
          <a:p>
            <a:endParaRPr lang="en-US" sz="3600" dirty="0"/>
          </a:p>
          <a:p>
            <a:r>
              <a:rPr lang="en-US" sz="3600" dirty="0" smtClean="0"/>
              <a:t>What city did Superman protect?</a:t>
            </a:r>
            <a:endParaRPr lang="en-US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Society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Promoted civic life</a:t>
            </a:r>
          </a:p>
          <a:p>
            <a:pPr marL="0" indent="0">
              <a:buNone/>
            </a:pPr>
            <a:r>
              <a:rPr lang="en-US" dirty="0" smtClean="0"/>
              <a:t>Promoted commercial activities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Examples?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was the purpose of these Greek city-states (polis)?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0120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Which empire that we studied is on the southeastern- most region on the European continent?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Ancient Greece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47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Society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Only free adult males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Only free adult males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Citizenship &amp; Political Rights</a:t>
            </a:r>
          </a:p>
          <a:p>
            <a:endParaRPr lang="en-US" sz="3200" dirty="0" smtClean="0"/>
          </a:p>
          <a:p>
            <a:r>
              <a:rPr lang="en-US" sz="3200" dirty="0" smtClean="0"/>
              <a:t>Civic Responsibility &amp; Participation in Government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Society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Women, foreigners &amp; slaves had no political rights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200" dirty="0" smtClean="0"/>
              <a:t>No political rights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Slavery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By being captured </a:t>
            </a:r>
            <a:r>
              <a:rPr lang="en-US" dirty="0" smtClean="0"/>
              <a:t>as a prisoner in war</a:t>
            </a:r>
          </a:p>
          <a:p>
            <a:r>
              <a:rPr lang="en-US" dirty="0" smtClean="0"/>
              <a:t>Born to enslaved parents</a:t>
            </a:r>
          </a:p>
          <a:p>
            <a:r>
              <a:rPr lang="en-US" dirty="0" smtClean="0"/>
              <a:t>Failure to repay a debt (loan)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Most families owned slaves</a:t>
            </a:r>
          </a:p>
          <a:p>
            <a:r>
              <a:rPr lang="en-US" dirty="0" smtClean="0"/>
              <a:t>Slaves were used as household servants or laborers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200" dirty="0" smtClean="0"/>
              <a:t>How did someone become a slave?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Who owned slaves?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633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Athens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Government Evolution:</a:t>
            </a:r>
          </a:p>
          <a:p>
            <a:pPr lvl="1">
              <a:buNone/>
            </a:pPr>
            <a:r>
              <a:rPr lang="en-US" dirty="0" smtClean="0"/>
              <a:t>1) Monarchy (kings &amp; queens)</a:t>
            </a:r>
          </a:p>
          <a:p>
            <a:pPr lvl="1">
              <a:buNone/>
            </a:pPr>
            <a:r>
              <a:rPr lang="en-US" dirty="0" smtClean="0"/>
              <a:t>2)Aristocracy (the wealthy)</a:t>
            </a:r>
          </a:p>
          <a:p>
            <a:pPr lvl="1">
              <a:buNone/>
            </a:pPr>
            <a:r>
              <a:rPr lang="en-US" dirty="0" smtClean="0"/>
              <a:t>3)Tyranny (one ruler)</a:t>
            </a:r>
          </a:p>
          <a:p>
            <a:pPr lvl="1">
              <a:buNone/>
            </a:pPr>
            <a:r>
              <a:rPr lang="en-US" dirty="0" smtClean="0"/>
              <a:t>4)Democracy (people vote)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Evolution of Government</a:t>
            </a:r>
            <a:r>
              <a:rPr lang="en-US" dirty="0" smtClean="0"/>
              <a:t>				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olution of Gov't Athe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1804987"/>
            <a:ext cx="8401050" cy="32480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Athens: Tyranny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Draco</a:t>
            </a:r>
          </a:p>
          <a:p>
            <a:r>
              <a:rPr lang="en-US" dirty="0" smtClean="0"/>
              <a:t>Solon</a:t>
            </a:r>
          </a:p>
          <a:p>
            <a:endParaRPr lang="en-US" dirty="0" smtClean="0"/>
          </a:p>
          <a:p>
            <a:r>
              <a:rPr lang="en-US" dirty="0" smtClean="0"/>
              <a:t>They worked for reform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Can you provide an example of a reform?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Famous </a:t>
            </a:r>
            <a:r>
              <a:rPr lang="en-US" sz="3200" b="1" u="sng" dirty="0" smtClean="0"/>
              <a:t>Tyrants</a:t>
            </a:r>
          </a:p>
          <a:p>
            <a:endParaRPr lang="en-US" sz="3200" dirty="0" smtClean="0"/>
          </a:p>
          <a:p>
            <a:r>
              <a:rPr lang="en-US" sz="3200" dirty="0" smtClean="0"/>
              <a:t>Why were they famous?</a:t>
            </a:r>
            <a:endParaRPr lang="en-US" sz="3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Athens: Democracy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Athens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Where did  the origins (beginnings of) </a:t>
            </a:r>
            <a:r>
              <a:rPr lang="en-US" sz="3200" b="1" u="sng" dirty="0" smtClean="0"/>
              <a:t>democracy </a:t>
            </a:r>
            <a:r>
              <a:rPr lang="en-US" sz="3200" dirty="0" smtClean="0"/>
              <a:t>take place ?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32715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Athens &amp; Characteristics of Democracy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Direct voting (yea or nay)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What is direct democracy?</a:t>
            </a:r>
          </a:p>
          <a:p>
            <a:endParaRPr lang="en-US" sz="3200" dirty="0" smtClean="0"/>
          </a:p>
        </p:txBody>
      </p:sp>
      <p:pic>
        <p:nvPicPr>
          <p:cNvPr id="1026" name="Picture 2" descr="C:\Users\Owner\AppData\Local\Microsoft\Windows\Temporary Internet Files\Content.IE5\HM6Z6AC6\MC90005664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8575" y="2820988"/>
            <a:ext cx="1768475" cy="178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32715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Athens &amp; Characteristics of Democracy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Discussion of issues with two sides (pro or con)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What is public debate?</a:t>
            </a:r>
          </a:p>
          <a:p>
            <a:endParaRPr lang="en-US" sz="3200" dirty="0" smtClean="0"/>
          </a:p>
        </p:txBody>
      </p:sp>
      <p:pic>
        <p:nvPicPr>
          <p:cNvPr id="2050" name="Picture 2" descr="C:\Users\Owner\AppData\Local\Microsoft\Windows\Temporary Internet Files\Content.IE5\YVIXV0BE\MC90030131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3275013"/>
            <a:ext cx="1811338" cy="1074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Greece is surrounded on three sides by water. Identify those bodies of water.</a:t>
            </a:r>
          </a:p>
          <a:p>
            <a:endParaRPr lang="en-US" dirty="0"/>
          </a:p>
          <a:p>
            <a:r>
              <a:rPr lang="en-US" dirty="0" smtClean="0"/>
              <a:t>How did deep bays and natural harbors along the coastline impact Greece’s culture?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Aegean Sea</a:t>
            </a:r>
          </a:p>
          <a:p>
            <a:r>
              <a:rPr lang="en-US" dirty="0" smtClean="0"/>
              <a:t>Mediterranean Sea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They facilitated trade</a:t>
            </a:r>
          </a:p>
          <a:p>
            <a:r>
              <a:rPr lang="en-US" dirty="0" smtClean="0"/>
              <a:t>Lead to a strong navy (Athens)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3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32715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Athens &amp; Characteristics of Democracy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What are the duties of the citizen?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Vote</a:t>
            </a:r>
            <a:endParaRPr lang="en-US" dirty="0"/>
          </a:p>
        </p:txBody>
      </p:sp>
      <p:pic>
        <p:nvPicPr>
          <p:cNvPr id="3077" name="Picture 5" descr="C:\Users\Owner\AppData\Local\Microsoft\Windows\Temporary Internet Files\Content.IE5\I72F81MH\MC9003013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5088" y="2362200"/>
            <a:ext cx="1589087" cy="1820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Sparta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Sparta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Oligarchy (ruled by a few)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200" dirty="0" smtClean="0"/>
              <a:t>Describe Sparta’s Government</a:t>
            </a:r>
          </a:p>
          <a:p>
            <a:endParaRPr lang="en-US" dirty="0"/>
          </a:p>
        </p:txBody>
      </p:sp>
      <p:pic>
        <p:nvPicPr>
          <p:cNvPr id="4098" name="Picture 2" descr="C:\Users\Owner\AppData\Local\Microsoft\Windows\Temporary Internet Files\Content.IE5\Z7AAV5NL\MC9004321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4913" y="2451100"/>
            <a:ext cx="1866900" cy="133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Sparta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Rigid class structure</a:t>
            </a:r>
          </a:p>
          <a:p>
            <a:r>
              <a:rPr lang="en-US" dirty="0" smtClean="0"/>
              <a:t>Militaristic and aggressive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Where else have you learned about a society that has a rigid class structure?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Describe Sparta’s society</a:t>
            </a:r>
            <a:endParaRPr lang="en-US" sz="3200" dirty="0"/>
          </a:p>
        </p:txBody>
      </p:sp>
      <p:pic>
        <p:nvPicPr>
          <p:cNvPr id="5" name="Picture 4" descr="Spartan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2590800"/>
            <a:ext cx="2476191" cy="184761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Athens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would you want to live in Athens?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Sparta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would you want to live in Sparta?</a:t>
            </a:r>
            <a:endParaRPr lang="en-US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Persian Wars </a:t>
            </a:r>
            <a:br>
              <a:rPr lang="en-US" sz="2800" dirty="0" smtClean="0"/>
            </a:br>
            <a:r>
              <a:rPr lang="en-US" sz="2800" dirty="0" smtClean="0"/>
              <a:t>(499-449 B.C.E.)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Attacks by the Persian Empire on the Greek city-states</a:t>
            </a:r>
          </a:p>
          <a:p>
            <a:endParaRPr lang="en-US" dirty="0" smtClean="0"/>
          </a:p>
          <a:p>
            <a:r>
              <a:rPr lang="en-US" dirty="0" smtClean="0"/>
              <a:t>They </a:t>
            </a:r>
            <a:r>
              <a:rPr lang="en-US" b="1" i="1" dirty="0" smtClean="0"/>
              <a:t>united</a:t>
            </a:r>
            <a:r>
              <a:rPr lang="en-US" dirty="0" smtClean="0"/>
              <a:t> (joined forces) against Persia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were the </a:t>
            </a:r>
            <a:r>
              <a:rPr lang="en-US" sz="3200" dirty="0" smtClean="0">
                <a:hlinkClick r:id="rId2"/>
              </a:rPr>
              <a:t>Persian Wars</a:t>
            </a:r>
            <a:r>
              <a:rPr lang="en-US" sz="3200" dirty="0" smtClean="0"/>
              <a:t>?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How did Athens and Sparta respond to the Persian threat?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Persian Wars</a:t>
            </a:r>
            <a:br>
              <a:rPr lang="en-US" sz="2800" dirty="0" smtClean="0"/>
            </a:br>
            <a:r>
              <a:rPr lang="en-US" sz="2800" dirty="0" smtClean="0"/>
              <a:t>(499-449 B. C. E.)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Marathon</a:t>
            </a:r>
          </a:p>
          <a:p>
            <a:r>
              <a:rPr lang="en-US" dirty="0" smtClean="0">
                <a:hlinkClick r:id="rId2"/>
              </a:rPr>
              <a:t>Salamis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Aegean Sea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Why is control of the Aegean Sea important?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Athenian </a:t>
            </a:r>
            <a:r>
              <a:rPr lang="en-US" sz="2800" dirty="0" smtClean="0">
                <a:hlinkClick r:id="rId3"/>
              </a:rPr>
              <a:t>Victories</a:t>
            </a:r>
            <a:r>
              <a:rPr lang="en-US" sz="2800" dirty="0" smtClean="0"/>
              <a:t> against Persia</a:t>
            </a:r>
          </a:p>
          <a:p>
            <a:endParaRPr lang="en-US" sz="2800" dirty="0" smtClean="0"/>
          </a:p>
          <a:p>
            <a:r>
              <a:rPr lang="en-US" sz="2800" dirty="0" smtClean="0"/>
              <a:t>What strategic area did the Greeks control as a result of the victories?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Athens</a:t>
            </a:r>
            <a:endParaRPr lang="en-US" dirty="0"/>
          </a:p>
        </p:txBody>
      </p:sp>
      <p:pic>
        <p:nvPicPr>
          <p:cNvPr id="4" name="Content Placeholder 3" descr="Athen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56023" y="1600200"/>
            <a:ext cx="423195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Salamis</a:t>
            </a:r>
            <a:endParaRPr lang="en-US" dirty="0"/>
          </a:p>
        </p:txBody>
      </p:sp>
      <p:pic>
        <p:nvPicPr>
          <p:cNvPr id="4" name="Content Placeholder 3" descr="Battle of Salamis 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9837" y="1748631"/>
            <a:ext cx="4124325" cy="4229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</a:t>
            </a:r>
            <a:r>
              <a:rPr lang="en-US" dirty="0" smtClean="0"/>
              <a:t>Salamis</a:t>
            </a:r>
            <a:endParaRPr lang="en-US" dirty="0"/>
          </a:p>
        </p:txBody>
      </p:sp>
      <p:pic>
        <p:nvPicPr>
          <p:cNvPr id="5" name="Content Placeholder 4" descr="Battles of Thermopylae and Salamis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6679"/>
            <a:ext cx="4038600" cy="3033005"/>
          </a:xfrm>
        </p:spPr>
      </p:pic>
      <p:pic>
        <p:nvPicPr>
          <p:cNvPr id="6" name="Content Placeholder 5" descr="salamis_map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97587"/>
            <a:ext cx="4038600" cy="273118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How did the mountainous areas impact culture in Ancient Greece?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Mountains acted as </a:t>
            </a:r>
            <a:r>
              <a:rPr lang="en-US" b="1" dirty="0" smtClean="0"/>
              <a:t>natural barriers and boundaries</a:t>
            </a:r>
          </a:p>
          <a:p>
            <a:r>
              <a:rPr lang="en-US" dirty="0" smtClean="0"/>
              <a:t>Mountains </a:t>
            </a:r>
            <a:r>
              <a:rPr lang="en-US" b="1" dirty="0" smtClean="0"/>
              <a:t>prevented large-scale farming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476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Result of </a:t>
            </a:r>
            <a:br>
              <a:rPr lang="en-US" sz="3200" dirty="0" smtClean="0"/>
            </a:br>
            <a:r>
              <a:rPr lang="en-US" sz="3200" dirty="0" smtClean="0"/>
              <a:t>Persian Wars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Preserved its independence</a:t>
            </a:r>
          </a:p>
          <a:p>
            <a:r>
              <a:rPr lang="en-US" dirty="0" smtClean="0"/>
              <a:t>Allowed Athens government to develop (especially democracy)</a:t>
            </a:r>
          </a:p>
          <a:p>
            <a:r>
              <a:rPr lang="en-US" dirty="0" smtClean="0"/>
              <a:t>Allowed Greek culture to develop </a:t>
            </a:r>
          </a:p>
          <a:p>
            <a:pPr>
              <a:buNone/>
            </a:pPr>
            <a:r>
              <a:rPr lang="en-US" dirty="0" smtClean="0"/>
              <a:t>    (</a:t>
            </a:r>
            <a:r>
              <a:rPr lang="en-US" b="1" u="sng" dirty="0" smtClean="0"/>
              <a:t>Hellenistic</a:t>
            </a:r>
            <a:r>
              <a:rPr lang="en-US" dirty="0" smtClean="0"/>
              <a:t> culture)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What might have happened to Greek government &amp; culture if Persia won?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Impact on Athens</a:t>
            </a:r>
            <a:endParaRPr lang="en-US" sz="2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Golden Age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Ushered in after the Persian Wars</a:t>
            </a:r>
          </a:p>
          <a:p>
            <a:r>
              <a:rPr lang="en-US" dirty="0" smtClean="0"/>
              <a:t>Famous leader of Athens</a:t>
            </a:r>
          </a:p>
          <a:p>
            <a:endParaRPr lang="en-US" dirty="0" smtClean="0"/>
          </a:p>
          <a:p>
            <a:r>
              <a:rPr lang="en-US" dirty="0" smtClean="0"/>
              <a:t>Rebuilt Athens</a:t>
            </a:r>
          </a:p>
          <a:p>
            <a:r>
              <a:rPr lang="en-US" dirty="0" smtClean="0"/>
              <a:t>Parthenon built at this time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200" dirty="0" smtClean="0"/>
              <a:t>What is the Golden Age?</a:t>
            </a:r>
          </a:p>
          <a:p>
            <a:endParaRPr lang="en-US" dirty="0" smtClean="0"/>
          </a:p>
          <a:p>
            <a:r>
              <a:rPr lang="en-US" sz="3200" dirty="0" smtClean="0"/>
              <a:t>Who is Pericles?</a:t>
            </a:r>
          </a:p>
          <a:p>
            <a:endParaRPr lang="en-US" sz="3200" dirty="0" smtClean="0"/>
          </a:p>
          <a:p>
            <a:r>
              <a:rPr lang="en-US" sz="3200" dirty="0" smtClean="0"/>
              <a:t>What did he do?</a:t>
            </a:r>
            <a:endParaRPr lang="en-US" sz="32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4800600" cy="5410200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The famous</a:t>
            </a:r>
            <a:r>
              <a:rPr lang="en-US" sz="7200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en-US" sz="6600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Greek temple</a:t>
            </a:r>
            <a:r>
              <a:rPr lang="en-US" sz="7200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br>
              <a:rPr lang="en-US" sz="7200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</a:br>
            <a:r>
              <a: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is called the</a:t>
            </a:r>
            <a:r>
              <a:rPr lang="en-US" sz="7200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Parthenon.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04800" y="228600"/>
            <a:ext cx="8382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6600"/>
                </a:solidFill>
                <a:latin typeface="TimesNewRomanPSMT" charset="0"/>
              </a:rPr>
              <a:t>.</a:t>
            </a:r>
            <a:endParaRPr lang="en-US" sz="1200" b="1" dirty="0">
              <a:solidFill>
                <a:srgbClr val="FF6600"/>
              </a:solidFill>
              <a:latin typeface="TimesNewRomanPSMT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04800" y="19050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.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762000"/>
            <a:ext cx="3352800" cy="2628900"/>
          </a:xfrm>
          <a:prstGeom prst="rect">
            <a:avLst/>
          </a:prstGeom>
          <a:noFill/>
          <a:ln w="76200">
            <a:solidFill>
              <a:srgbClr val="66FF66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Greek Religion &amp; Mythology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temple</a:t>
            </a:r>
          </a:p>
          <a:p>
            <a:r>
              <a:rPr lang="en-US" dirty="0" smtClean="0"/>
              <a:t>Built in honor of gods and goddesses </a:t>
            </a:r>
          </a:p>
          <a:p>
            <a:r>
              <a:rPr lang="en-US" dirty="0" smtClean="0"/>
              <a:t>Built during Golden Age of Greece.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Parthenon</a:t>
            </a:r>
            <a:endParaRPr lang="en-US" sz="32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4938"/>
            <a:ext cx="83820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of Greek Culture to Western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 to your electronic portfolio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Cultural Contributions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of Greek Culture to Western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hlinkClick r:id="rId2"/>
              </a:rPr>
              <a:t>Aeschylus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Sophocles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hlinkClick r:id="rId4"/>
              </a:rPr>
              <a:t>Drama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of Greek Culture to Western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Homer</a:t>
            </a:r>
          </a:p>
          <a:p>
            <a:endParaRPr lang="en-US" dirty="0" smtClean="0"/>
          </a:p>
          <a:p>
            <a:r>
              <a:rPr lang="en-US" i="1" dirty="0" smtClean="0">
                <a:hlinkClick r:id="rId2"/>
              </a:rPr>
              <a:t>Iliad</a:t>
            </a:r>
            <a:r>
              <a:rPr lang="en-US" dirty="0" smtClean="0"/>
              <a:t> &amp; </a:t>
            </a:r>
            <a:r>
              <a:rPr lang="en-US" i="1" dirty="0" smtClean="0">
                <a:hlinkClick r:id="rId3"/>
              </a:rPr>
              <a:t>Odyssey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 smtClean="0"/>
              <a:t>Poetry</a:t>
            </a:r>
          </a:p>
          <a:p>
            <a:endParaRPr lang="en-US" sz="2800" dirty="0" smtClean="0"/>
          </a:p>
          <a:p>
            <a:r>
              <a:rPr lang="en-US" sz="2800" dirty="0" smtClean="0">
                <a:hlinkClick r:id="rId4"/>
              </a:rPr>
              <a:t>Famous</a:t>
            </a:r>
            <a:r>
              <a:rPr lang="en-US" sz="2800" dirty="0" smtClean="0"/>
              <a:t> </a:t>
            </a:r>
            <a:r>
              <a:rPr lang="en-US" sz="2800" dirty="0" smtClean="0">
                <a:hlinkClick r:id="rId5"/>
              </a:rPr>
              <a:t>Works</a:t>
            </a: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of Greek Culture to Western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Herodotus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Thucydides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History</a:t>
            </a:r>
            <a:endParaRPr lang="en-US" sz="2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of Greek Culture to Western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Phidias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Sculpture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Why Greek Colonization?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2705" name="Picture 1" descr="greek_colonies_5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477125" cy="516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Greek Architecture</a:t>
            </a:r>
            <a:endParaRPr lang="en-US" sz="3200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Types of columns</a:t>
            </a:r>
          </a:p>
          <a:p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What type is used on the Parthenon?</a:t>
            </a:r>
            <a:endParaRPr lang="en-US" dirty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04800" y="19050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.</a:t>
            </a:r>
          </a:p>
        </p:txBody>
      </p:sp>
      <p:pic>
        <p:nvPicPr>
          <p:cNvPr id="22533" name="Picture 5" descr="C:\Documents and Settings\Owner\My Documents\SOLs\Social Studies\Latest\doric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685800"/>
            <a:ext cx="1692275" cy="1668463"/>
          </a:xfrm>
          <a:prstGeom prst="rect">
            <a:avLst/>
          </a:prstGeom>
          <a:noFill/>
        </p:spPr>
      </p:pic>
      <p:pic>
        <p:nvPicPr>
          <p:cNvPr id="22534" name="Picture 6" descr="C:\Documents and Settings\Owner\My Documents\SOLs\Social Studies\Latest\corinthian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419600"/>
            <a:ext cx="1635125" cy="1646238"/>
          </a:xfrm>
          <a:prstGeom prst="rect">
            <a:avLst/>
          </a:prstGeom>
          <a:noFill/>
        </p:spPr>
      </p:pic>
      <p:pic>
        <p:nvPicPr>
          <p:cNvPr id="22535" name="Picture 7" descr="C:\Documents and Settings\Owner\My Documents\SOLs\Social Studies\Latest\ionic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514600"/>
            <a:ext cx="1589088" cy="1703388"/>
          </a:xfrm>
          <a:prstGeom prst="rect">
            <a:avLst/>
          </a:prstGeom>
          <a:noFill/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7543800" y="25146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DORIC</a:t>
            </a: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H="1" flipV="1">
            <a:off x="7924800" y="2057400"/>
            <a:ext cx="457200" cy="4572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5867400" y="4572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IONIC</a:t>
            </a: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H="1" flipV="1">
            <a:off x="6172200" y="4191000"/>
            <a:ext cx="457200" cy="4572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4953000" y="61722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CORINTHIAN</a:t>
            </a: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H="1" flipV="1">
            <a:off x="5486400" y="5715000"/>
            <a:ext cx="457200" cy="4572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Impact of Greek Culture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University of Virginia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Richmond’s Capital Building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Washington D.C.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is understanding Greek architecture important today?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of Greek Culture to Western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Archimedes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Hippocrates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Science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of Greek Culture to Western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Euclid</a:t>
            </a:r>
          </a:p>
          <a:p>
            <a:r>
              <a:rPr lang="en-US" dirty="0" smtClean="0"/>
              <a:t>Pythagoras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Mathematics</a:t>
            </a:r>
            <a:endParaRPr lang="en-US" sz="32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of Greek Culture to Western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Socrates</a:t>
            </a:r>
          </a:p>
          <a:p>
            <a:r>
              <a:rPr lang="en-US" dirty="0" smtClean="0"/>
              <a:t>Plato</a:t>
            </a:r>
          </a:p>
          <a:p>
            <a:r>
              <a:rPr lang="en-US" dirty="0" smtClean="0"/>
              <a:t>Aristotle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Philosophy</a:t>
            </a:r>
            <a:endParaRPr lang="en-US" sz="32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09600"/>
            <a:ext cx="6172200" cy="914400"/>
          </a:xfrm>
        </p:spPr>
        <p:txBody>
          <a:bodyPr/>
          <a:lstStyle/>
          <a:p>
            <a:r>
              <a:rPr lang="en-US"/>
              <a:t>More Fun Stuff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915400" cy="4724400"/>
          </a:xfrm>
        </p:spPr>
        <p:txBody>
          <a:bodyPr/>
          <a:lstStyle/>
          <a:p>
            <a:r>
              <a:rPr lang="en-US" sz="2400" dirty="0"/>
              <a:t>The Olympics</a:t>
            </a:r>
            <a:br>
              <a:rPr lang="en-US" sz="2400" dirty="0"/>
            </a:br>
            <a:r>
              <a:rPr lang="en-US" sz="2400" dirty="0"/>
              <a:t>	1. Began as way of honoring Gods/Goddesses.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	2. Games held every 4 years in honor of Zeus in Olympia.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	3. Events included hippodrome, javelin, discuss, wrestling, </a:t>
            </a:r>
            <a:endParaRPr lang="en-US" sz="2400" dirty="0" smtClean="0"/>
          </a:p>
          <a:p>
            <a:pPr>
              <a:buFont typeface="Wingdings" pitchFamily="2" charset="2"/>
              <a:buNone/>
            </a:pPr>
            <a:r>
              <a:rPr lang="en-US" sz="2400" smtClean="0"/>
              <a:t>                 boxing</a:t>
            </a:r>
            <a:r>
              <a:rPr lang="en-US" sz="2400" dirty="0"/>
              <a:t>, pentathlon</a:t>
            </a:r>
          </a:p>
          <a:p>
            <a:r>
              <a:rPr lang="en-US" sz="2400" dirty="0"/>
              <a:t>Theatre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	1. Greek theatre developed from religious festivals to </a:t>
            </a:r>
            <a:r>
              <a:rPr lang="en-US" sz="2400" dirty="0" smtClean="0"/>
              <a:t>honor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                  </a:t>
            </a:r>
            <a:r>
              <a:rPr lang="en-US" sz="2400" dirty="0"/>
              <a:t>Dionysus.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	2. Grew from one man plays to very complex tragedies.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Peloponnesian War (431-404 B. C. E.)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Athens &amp; the </a:t>
            </a:r>
            <a:r>
              <a:rPr lang="en-US" dirty="0" err="1" smtClean="0"/>
              <a:t>Delian</a:t>
            </a:r>
            <a:r>
              <a:rPr lang="en-US" dirty="0" smtClean="0"/>
              <a:t> League</a:t>
            </a:r>
          </a:p>
          <a:p>
            <a:pPr>
              <a:buNone/>
            </a:pPr>
            <a:r>
              <a:rPr lang="en-US" dirty="0" smtClean="0"/>
              <a:t>                       vs.</a:t>
            </a:r>
          </a:p>
          <a:p>
            <a:pPr>
              <a:buNone/>
            </a:pPr>
            <a:r>
              <a:rPr lang="en-US" dirty="0" smtClean="0"/>
              <a:t>             Sparta &amp; the Peloponnesian League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Who fought in this war: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What is a league?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hlinkClick r:id="rId2"/>
              </a:rPr>
              <a:t>Peloponnesian War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wanted control of the Greek world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How would this control give them an advantage?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did Athens and Sparta fight against each other?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Peloponnesian War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Instability at home</a:t>
            </a:r>
          </a:p>
          <a:p>
            <a:r>
              <a:rPr lang="en-US" dirty="0" smtClean="0"/>
              <a:t>Less time for cultural advances</a:t>
            </a:r>
          </a:p>
          <a:p>
            <a:r>
              <a:rPr lang="en-US" dirty="0" smtClean="0"/>
              <a:t>Political power weakens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impact does the war have on Athens and Sparta?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iel 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33399"/>
            <a:ext cx="3495482" cy="2377440"/>
          </a:xfrm>
          <a:prstGeom prst="rect">
            <a:avLst/>
          </a:prstGeom>
        </p:spPr>
      </p:pic>
      <p:pic>
        <p:nvPicPr>
          <p:cNvPr id="3" name="Picture 2" descr="marin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197" y="609600"/>
            <a:ext cx="3174004" cy="2377440"/>
          </a:xfrm>
          <a:prstGeom prst="rect">
            <a:avLst/>
          </a:prstGeom>
        </p:spPr>
      </p:pic>
      <p:pic>
        <p:nvPicPr>
          <p:cNvPr id="4" name="Picture 3" descr="picture of housing on coastlin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397" y="3581399"/>
            <a:ext cx="3174005" cy="2377440"/>
          </a:xfrm>
          <a:prstGeom prst="rect">
            <a:avLst/>
          </a:prstGeom>
        </p:spPr>
      </p:pic>
      <p:pic>
        <p:nvPicPr>
          <p:cNvPr id="5" name="Picture 4" descr="picture of coastlin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3276599"/>
            <a:ext cx="2479901" cy="246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Colonization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Overpopulation</a:t>
            </a:r>
          </a:p>
          <a:p>
            <a:r>
              <a:rPr lang="en-US" b="1" u="sng" dirty="0" smtClean="0"/>
              <a:t>Arable</a:t>
            </a:r>
            <a:r>
              <a:rPr lang="en-US" dirty="0" smtClean="0"/>
              <a:t> land limited</a:t>
            </a:r>
          </a:p>
          <a:p>
            <a:r>
              <a:rPr lang="en-US" dirty="0" smtClean="0"/>
              <a:t>Increase trade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did Greeks colonize?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Greek Mythology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More than one god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Stories that explain:</a:t>
            </a:r>
          </a:p>
          <a:p>
            <a:pPr lvl="1"/>
            <a:r>
              <a:rPr lang="en-US" dirty="0" smtClean="0"/>
              <a:t> natural phenomena,</a:t>
            </a:r>
          </a:p>
          <a:p>
            <a:pPr lvl="1"/>
            <a:r>
              <a:rPr lang="en-US" dirty="0" smtClean="0"/>
              <a:t> human qualities, </a:t>
            </a:r>
          </a:p>
          <a:p>
            <a:pPr lvl="1"/>
            <a:r>
              <a:rPr lang="en-US" dirty="0" smtClean="0"/>
              <a:t>and life events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smtClean="0"/>
              <a:t>What examples did you learn?</a:t>
            </a:r>
          </a:p>
          <a:p>
            <a:endParaRPr lang="en-US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Polytheistic Religion</a:t>
            </a:r>
          </a:p>
          <a:p>
            <a:endParaRPr lang="en-US" sz="3200" dirty="0" smtClean="0"/>
          </a:p>
          <a:p>
            <a:r>
              <a:rPr lang="en-US" sz="3200" dirty="0" smtClean="0"/>
              <a:t>What is a myth?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hlinkClick r:id="rId2"/>
              </a:rPr>
              <a:t>Greek Gods &amp; Goddess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Zeus</a:t>
            </a:r>
          </a:p>
          <a:p>
            <a:r>
              <a:rPr lang="en-US" dirty="0" smtClean="0"/>
              <a:t>Hera</a:t>
            </a:r>
          </a:p>
          <a:p>
            <a:r>
              <a:rPr lang="en-US" dirty="0" smtClean="0"/>
              <a:t>Apollo</a:t>
            </a:r>
          </a:p>
          <a:p>
            <a:r>
              <a:rPr lang="en-US" dirty="0" smtClean="0">
                <a:hlinkClick r:id="rId3"/>
              </a:rPr>
              <a:t>Artemis</a:t>
            </a:r>
            <a:endParaRPr lang="en-US" dirty="0" smtClean="0"/>
          </a:p>
          <a:p>
            <a:r>
              <a:rPr lang="en-US" dirty="0" smtClean="0"/>
              <a:t>Athena</a:t>
            </a:r>
          </a:p>
          <a:p>
            <a:r>
              <a:rPr lang="en-US" dirty="0" smtClean="0"/>
              <a:t>Aphrodite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Refer to your electronic portfolio on gods and goddess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986</Words>
  <Application>Microsoft Office PowerPoint</Application>
  <PresentationFormat>On-screen Show (4:3)</PresentationFormat>
  <Paragraphs>376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Calibri</vt:lpstr>
      <vt:lpstr>Times New Roman</vt:lpstr>
      <vt:lpstr>TimesNewRomanPSMT</vt:lpstr>
      <vt:lpstr>Wingdings</vt:lpstr>
      <vt:lpstr>Office Theme</vt:lpstr>
      <vt:lpstr>Golden Age of Greece</vt:lpstr>
      <vt:lpstr>Geography</vt:lpstr>
      <vt:lpstr>Geography</vt:lpstr>
      <vt:lpstr>Geography</vt:lpstr>
      <vt:lpstr>PowerPoint Presentation</vt:lpstr>
      <vt:lpstr>PowerPoint Presentation</vt:lpstr>
      <vt:lpstr>Colonization</vt:lpstr>
      <vt:lpstr>Greek Mythology</vt:lpstr>
      <vt:lpstr>Greek Gods &amp; Goddess</vt:lpstr>
      <vt:lpstr>Zeus</vt:lpstr>
      <vt:lpstr>Hera</vt:lpstr>
      <vt:lpstr>Apollo</vt:lpstr>
      <vt:lpstr>Artemis</vt:lpstr>
      <vt:lpstr>Hades</vt:lpstr>
      <vt:lpstr>Aphrodite</vt:lpstr>
      <vt:lpstr>Greek Mythology in Western Literature &amp; Art </vt:lpstr>
      <vt:lpstr>Similarities of Greek City-States (Athens &amp; Sparta)</vt:lpstr>
      <vt:lpstr>Society</vt:lpstr>
      <vt:lpstr>Society</vt:lpstr>
      <vt:lpstr>Society</vt:lpstr>
      <vt:lpstr>Society</vt:lpstr>
      <vt:lpstr>Slavery</vt:lpstr>
      <vt:lpstr>Athens</vt:lpstr>
      <vt:lpstr>Athens</vt:lpstr>
      <vt:lpstr>PowerPoint Presentation</vt:lpstr>
      <vt:lpstr>Athens: Tyranny</vt:lpstr>
      <vt:lpstr>Athens: Democracy</vt:lpstr>
      <vt:lpstr>Athens &amp; Characteristics of Democracy</vt:lpstr>
      <vt:lpstr>Athens &amp; Characteristics of Democracy</vt:lpstr>
      <vt:lpstr>Athens &amp; Characteristics of Democracy</vt:lpstr>
      <vt:lpstr>Sparta</vt:lpstr>
      <vt:lpstr>Sparta</vt:lpstr>
      <vt:lpstr>Sparta</vt:lpstr>
      <vt:lpstr>Compare</vt:lpstr>
      <vt:lpstr>Persian Wars  (499-449 B.C.E.)</vt:lpstr>
      <vt:lpstr>Persian Wars (499-449 B. C. E.)</vt:lpstr>
      <vt:lpstr>Athens</vt:lpstr>
      <vt:lpstr>Battle of Salamis</vt:lpstr>
      <vt:lpstr>Battle of Salamis</vt:lpstr>
      <vt:lpstr>Result of  Persian Wars</vt:lpstr>
      <vt:lpstr>Golden Age</vt:lpstr>
      <vt:lpstr>The famous Greek temple  is called the Parthenon.</vt:lpstr>
      <vt:lpstr>Greek Religion &amp; Mythology</vt:lpstr>
      <vt:lpstr>PowerPoint Presentation</vt:lpstr>
      <vt:lpstr>Contributions of Greek Culture to Western Civilization</vt:lpstr>
      <vt:lpstr>Contributions of Greek Culture to Western Civilization</vt:lpstr>
      <vt:lpstr>Contributions of Greek Culture to Western Civilization</vt:lpstr>
      <vt:lpstr>Contributions of Greek Culture to Western Civilization</vt:lpstr>
      <vt:lpstr>Contributions of Greek Culture to Western Civilization</vt:lpstr>
      <vt:lpstr>Greek Architecture</vt:lpstr>
      <vt:lpstr>Impact of Greek Culture</vt:lpstr>
      <vt:lpstr>Contributions of Greek Culture to Western Civilization</vt:lpstr>
      <vt:lpstr>Contributions of Greek Culture to Western Civilization</vt:lpstr>
      <vt:lpstr>Contributions of Greek Culture to Western Civilization</vt:lpstr>
      <vt:lpstr>More Fun Stuff</vt:lpstr>
      <vt:lpstr>Peloponnesian War (431-404 B. C. E.)</vt:lpstr>
      <vt:lpstr>Peloponnesian War</vt:lpstr>
      <vt:lpstr>Peloponnesian War</vt:lpstr>
    </vt:vector>
  </TitlesOfParts>
  <Company>WJCC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consolij</dc:creator>
  <cp:lastModifiedBy>Consoli, Jodi</cp:lastModifiedBy>
  <cp:revision>32</cp:revision>
  <dcterms:created xsi:type="dcterms:W3CDTF">2009-10-07T13:44:19Z</dcterms:created>
  <dcterms:modified xsi:type="dcterms:W3CDTF">2018-02-27T21:02:48Z</dcterms:modified>
</cp:coreProperties>
</file>