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  <p:sldId id="257" r:id="rId3"/>
    <p:sldId id="258" r:id="rId4"/>
    <p:sldId id="267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D3A8A1-A0BC-8643-9AE1-46C82F2B64F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E1A8684-77A3-AB4A-B5DB-C237398A1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Ancient Rome     </a:t>
            </a:r>
            <a:br>
              <a:rPr lang="en-US" sz="4800" b="1" dirty="0" smtClean="0"/>
            </a:br>
            <a:r>
              <a:rPr lang="en-US" sz="4000" b="1" dirty="0" smtClean="0"/>
              <a:t>700 B.C.E. – 500 C.E.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/>
              <a:t>Geography</a:t>
            </a:r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structure in </a:t>
            </a:r>
            <a:r>
              <a:rPr lang="en-US" dirty="0" err="1" smtClean="0"/>
              <a:t>rome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Patricians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Plebeians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Slaves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Powerful nobility (few in number)</a:t>
            </a:r>
          </a:p>
          <a:p>
            <a:endParaRPr lang="en-US" dirty="0" smtClean="0"/>
          </a:p>
          <a:p>
            <a:r>
              <a:rPr lang="en-US" dirty="0" smtClean="0"/>
              <a:t>Majority of the population</a:t>
            </a:r>
          </a:p>
          <a:p>
            <a:endParaRPr lang="en-US" dirty="0" smtClean="0"/>
          </a:p>
          <a:p>
            <a:r>
              <a:rPr lang="en-US" dirty="0" smtClean="0"/>
              <a:t>Not based on race; slaves were all conquered peoples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Citizenship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Only patrician and plebian men</a:t>
            </a:r>
          </a:p>
          <a:p>
            <a:endParaRPr lang="en-US" dirty="0" smtClean="0"/>
          </a:p>
          <a:p>
            <a:r>
              <a:rPr lang="en-US" dirty="0" smtClean="0"/>
              <a:t>Selected foreigners</a:t>
            </a:r>
          </a:p>
          <a:p>
            <a:endParaRPr lang="en-US" dirty="0" smtClean="0"/>
          </a:p>
          <a:p>
            <a:r>
              <a:rPr lang="en-US" dirty="0" smtClean="0"/>
              <a:t>Citizenship required the payment of taxes as well as military service.</a:t>
            </a:r>
            <a:endParaRPr lang="en-US" dirty="0"/>
          </a:p>
        </p:txBody>
      </p:sp>
      <p:pic>
        <p:nvPicPr>
          <p:cNvPr id="8" name="Content Placeholder 7" descr="ancient2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1560" b="-11560"/>
          <a:stretch>
            <a:fillRect/>
          </a:stretch>
        </p:blipFill>
        <p:spPr/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Democracy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Representative democracy</a:t>
            </a:r>
          </a:p>
          <a:p>
            <a:r>
              <a:rPr lang="en-US" dirty="0" smtClean="0"/>
              <a:t>Assemblies</a:t>
            </a:r>
          </a:p>
          <a:p>
            <a:r>
              <a:rPr lang="en-US" dirty="0" smtClean="0"/>
              <a:t>The Senate</a:t>
            </a:r>
          </a:p>
          <a:p>
            <a:r>
              <a:rPr lang="en-US" dirty="0" smtClean="0"/>
              <a:t>Consuls</a:t>
            </a:r>
          </a:p>
          <a:p>
            <a:r>
              <a:rPr lang="en-US" dirty="0" smtClean="0"/>
              <a:t>Twelve Tables</a:t>
            </a:r>
          </a:p>
          <a:p>
            <a:pPr lvl="1"/>
            <a:r>
              <a:rPr lang="en-US" dirty="0" smtClean="0"/>
              <a:t>The </a:t>
            </a:r>
            <a:r>
              <a:rPr lang="en-US" smtClean="0"/>
              <a:t>Laws of Rome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to clear things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city of Rome was founded in 753 B.C.E.</a:t>
            </a:r>
          </a:p>
          <a:p>
            <a:pPr lvl="1"/>
            <a:r>
              <a:rPr lang="en-US" dirty="0" smtClean="0"/>
              <a:t>We’re talking Romulus here</a:t>
            </a:r>
          </a:p>
          <a:p>
            <a:endParaRPr lang="en-US" dirty="0" smtClean="0"/>
          </a:p>
          <a:p>
            <a:r>
              <a:rPr lang="en-US" dirty="0" smtClean="0"/>
              <a:t>The Roman Republic was established in 509 B.C.E.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Rome’s Government Structure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Who was in control of Rome’s executive and legislative branches?</a:t>
            </a:r>
          </a:p>
          <a:p>
            <a:endParaRPr lang="en-US" dirty="0" smtClean="0"/>
          </a:p>
          <a:p>
            <a:r>
              <a:rPr lang="en-US" dirty="0" smtClean="0"/>
              <a:t>What was Rome’s executive branch?</a:t>
            </a:r>
          </a:p>
          <a:p>
            <a:endParaRPr lang="en-US" dirty="0" smtClean="0"/>
          </a:p>
          <a:p>
            <a:r>
              <a:rPr lang="en-US" dirty="0" smtClean="0"/>
              <a:t>What was Rome’s legislative branch?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Patricians</a:t>
            </a:r>
          </a:p>
          <a:p>
            <a:pPr lvl="1"/>
            <a:r>
              <a:rPr lang="en-US" dirty="0" smtClean="0"/>
              <a:t>Were the Plebeians ok with this?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Consuls </a:t>
            </a:r>
          </a:p>
          <a:p>
            <a:pPr lvl="1"/>
            <a:r>
              <a:rPr lang="en-US" dirty="0" smtClean="0"/>
              <a:t>Two Patrician officials elected for one year terms</a:t>
            </a:r>
          </a:p>
          <a:p>
            <a:endParaRPr lang="en-US" dirty="0" smtClean="0"/>
          </a:p>
          <a:p>
            <a:r>
              <a:rPr lang="en-US" dirty="0" smtClean="0"/>
              <a:t>The Assembly</a:t>
            </a:r>
          </a:p>
          <a:p>
            <a:r>
              <a:rPr lang="en-US" dirty="0" smtClean="0"/>
              <a:t>The Senate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Government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Assembly</a:t>
            </a:r>
          </a:p>
          <a:p>
            <a:pPr lvl="1"/>
            <a:r>
              <a:rPr lang="en-US" dirty="0" smtClean="0"/>
              <a:t>Citizens of Rome met here to vote for Consuls, Magistrates, and Tribunes</a:t>
            </a:r>
          </a:p>
          <a:p>
            <a:pPr lvl="2"/>
            <a:r>
              <a:rPr lang="en-US" dirty="0" smtClean="0"/>
              <a:t>Included Patricians and Plebeians</a:t>
            </a:r>
          </a:p>
          <a:p>
            <a:endParaRPr lang="en-US" dirty="0" smtClean="0"/>
          </a:p>
          <a:p>
            <a:r>
              <a:rPr lang="en-US" dirty="0" smtClean="0"/>
              <a:t>Consuls </a:t>
            </a:r>
          </a:p>
          <a:p>
            <a:pPr lvl="1"/>
            <a:r>
              <a:rPr lang="en-US" dirty="0" smtClean="0"/>
              <a:t>Elected by the Assembly for one year and could not serve again until 10 years passed.</a:t>
            </a:r>
          </a:p>
          <a:p>
            <a:pPr lvl="1"/>
            <a:r>
              <a:rPr lang="en-US" dirty="0" smtClean="0"/>
              <a:t>Governed Rome </a:t>
            </a:r>
            <a:r>
              <a:rPr lang="en-US" smtClean="0"/>
              <a:t>and had </a:t>
            </a:r>
            <a:r>
              <a:rPr lang="en-US" dirty="0" smtClean="0"/>
              <a:t>to agree on all decisions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more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Magistrates</a:t>
            </a:r>
          </a:p>
          <a:p>
            <a:pPr lvl="1"/>
            <a:r>
              <a:rPr lang="en-US" dirty="0" smtClean="0"/>
              <a:t>Officials who were elected to be judges and to look after the city’s finances.</a:t>
            </a:r>
          </a:p>
          <a:p>
            <a:pPr lvl="1"/>
            <a:r>
              <a:rPr lang="en-US" dirty="0" smtClean="0"/>
              <a:t>Retired Magistrates become Senators.</a:t>
            </a:r>
          </a:p>
          <a:p>
            <a:endParaRPr lang="en-US" dirty="0" smtClean="0"/>
          </a:p>
          <a:p>
            <a:r>
              <a:rPr lang="en-US" dirty="0" smtClean="0"/>
              <a:t>Tribunes</a:t>
            </a:r>
          </a:p>
          <a:p>
            <a:pPr lvl="1"/>
            <a:r>
              <a:rPr lang="en-US" dirty="0" smtClean="0"/>
              <a:t>Made sure that ordinary people were treated fairly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senate…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Senate</a:t>
            </a:r>
          </a:p>
          <a:p>
            <a:pPr lvl="1"/>
            <a:r>
              <a:rPr lang="en-US" dirty="0" smtClean="0"/>
              <a:t>300 Patrician men who were retired magistrates and served for life</a:t>
            </a:r>
          </a:p>
          <a:p>
            <a:pPr lvl="1"/>
            <a:r>
              <a:rPr lang="en-US" dirty="0" smtClean="0"/>
              <a:t>Advised the Consuls</a:t>
            </a:r>
          </a:p>
          <a:p>
            <a:pPr lvl="1"/>
            <a:r>
              <a:rPr lang="en-US" dirty="0" smtClean="0"/>
              <a:t>Had A LOT of power</a:t>
            </a:r>
          </a:p>
          <a:p>
            <a:pPr lvl="2"/>
            <a:r>
              <a:rPr lang="en-US" dirty="0" smtClean="0"/>
              <a:t>Foreign Policy</a:t>
            </a:r>
          </a:p>
          <a:p>
            <a:pPr lvl="2"/>
            <a:r>
              <a:rPr lang="en-US" dirty="0" smtClean="0"/>
              <a:t>Lawmaking</a:t>
            </a:r>
          </a:p>
          <a:p>
            <a:pPr lvl="2"/>
            <a:r>
              <a:rPr lang="en-US" dirty="0" smtClean="0"/>
              <a:t>Defense</a:t>
            </a:r>
          </a:p>
          <a:p>
            <a:pPr lvl="2"/>
            <a:r>
              <a:rPr lang="en-US" dirty="0" smtClean="0"/>
              <a:t>Roads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Plebeians vs. Patricians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Plebeians were upset they did not have much power in the republic. </a:t>
            </a:r>
          </a:p>
          <a:p>
            <a:r>
              <a:rPr lang="en-US" dirty="0" smtClean="0"/>
              <a:t>Refused to fight in the army if the Patricians did not change things.</a:t>
            </a:r>
          </a:p>
          <a:p>
            <a:pPr lvl="1"/>
            <a:r>
              <a:rPr lang="en-US" dirty="0" smtClean="0"/>
              <a:t>This threat made the Patricians agree to reform</a:t>
            </a:r>
          </a:p>
          <a:p>
            <a:pPr lvl="1"/>
            <a:r>
              <a:rPr lang="en-US" dirty="0" smtClean="0"/>
              <a:t>The Tribunes were given more power as well as the Plebeian Assembly.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Plebeians and Patricians were now allowed to marry!</a:t>
            </a:r>
          </a:p>
          <a:p>
            <a:r>
              <a:rPr lang="en-US" dirty="0" smtClean="0"/>
              <a:t>Most significant victory for Plebeians:</a:t>
            </a:r>
          </a:p>
          <a:p>
            <a:pPr lvl="1"/>
            <a:r>
              <a:rPr lang="en-US" dirty="0" smtClean="0"/>
              <a:t>The Twelve Tables</a:t>
            </a:r>
          </a:p>
          <a:p>
            <a:pPr lvl="2"/>
            <a:r>
              <a:rPr lang="en-US" dirty="0" smtClean="0"/>
              <a:t>Written law code</a:t>
            </a:r>
          </a:p>
          <a:p>
            <a:pPr lvl="2"/>
            <a:r>
              <a:rPr lang="en-US" dirty="0" smtClean="0"/>
              <a:t>Was set in the Forum all to see</a:t>
            </a:r>
          </a:p>
          <a:p>
            <a:pPr lvl="2"/>
            <a:r>
              <a:rPr lang="en-US" dirty="0" smtClean="0"/>
              <a:t>Basis for all future Roman law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Rome is centrally located in the Mediterranean Basin</a:t>
            </a:r>
          </a:p>
          <a:p>
            <a:r>
              <a:rPr lang="en-US" dirty="0" smtClean="0"/>
              <a:t>Distant from eastern Mediterranean powers</a:t>
            </a:r>
          </a:p>
          <a:p>
            <a:pPr lvl="1"/>
            <a:r>
              <a:rPr lang="en-US" dirty="0" smtClean="0"/>
              <a:t>Who are we talking about here?</a:t>
            </a:r>
          </a:p>
          <a:p>
            <a:r>
              <a:rPr lang="en-US" dirty="0" smtClean="0"/>
              <a:t>Located on the Italian Peninsula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Romans were great at building roads</a:t>
            </a:r>
          </a:p>
          <a:p>
            <a:pPr lvl="1"/>
            <a:r>
              <a:rPr lang="en-US" dirty="0" smtClean="0"/>
              <a:t>Sound familiar?</a:t>
            </a:r>
          </a:p>
          <a:p>
            <a:r>
              <a:rPr lang="en-US" dirty="0" smtClean="0"/>
              <a:t>The Appian Way was constructed in the 300s B.C.E. and connected Rome to southeastern Italy.</a:t>
            </a:r>
          </a:p>
          <a:p>
            <a:pPr lvl="1"/>
            <a:r>
              <a:rPr lang="en-US" dirty="0" smtClean="0"/>
              <a:t>Later, during the Empire, roads were built connecting all parts of the Empire.</a:t>
            </a:r>
          </a:p>
          <a:p>
            <a:pPr lvl="2"/>
            <a:r>
              <a:rPr lang="en-US" dirty="0" smtClean="0"/>
              <a:t>50,000 miles of road!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Roads</a:t>
            </a:r>
            <a:endParaRPr lang="en-US" dirty="0"/>
          </a:p>
        </p:txBody>
      </p:sp>
      <p:pic>
        <p:nvPicPr>
          <p:cNvPr id="4" name="Content Placeholder 3" descr="romans2.jpg"/>
          <p:cNvPicPr>
            <a:picLocks noGrp="1" noChangeAspect="1"/>
          </p:cNvPicPr>
          <p:nvPr>
            <p:ph idx="1"/>
          </p:nvPr>
        </p:nvPicPr>
        <p:blipFill>
          <a:blip r:embed="rId2"/>
          <a:srcRect t="-1885" b="-1885"/>
          <a:stretch>
            <a:fillRect/>
          </a:stretch>
        </p:blipFill>
        <p:spPr>
          <a:xfrm>
            <a:off x="4312768" y="1554162"/>
            <a:ext cx="4678832" cy="2437747"/>
          </a:xfrm>
        </p:spPr>
      </p:pic>
      <p:pic>
        <p:nvPicPr>
          <p:cNvPr id="5" name="Picture 4" descr="RomanR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554162"/>
            <a:ext cx="4300174" cy="43878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Aqueducts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Artificial channels for carrying water</a:t>
            </a:r>
          </a:p>
          <a:p>
            <a:r>
              <a:rPr lang="en-US" dirty="0" smtClean="0"/>
              <a:t>A Roman-built aqueduct is still in use in Spain today! 1900 years after it was built!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acq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3440410"/>
            <a:ext cx="4214625" cy="3148631"/>
          </a:xfrm>
          <a:prstGeom prst="rect">
            <a:avLst/>
          </a:prstGeom>
        </p:spPr>
      </p:pic>
      <p:pic>
        <p:nvPicPr>
          <p:cNvPr id="5" name="Picture 4" descr="aqueduct_bridge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636" y="3811804"/>
            <a:ext cx="4176964" cy="27772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Map!</a:t>
            </a:r>
            <a:endParaRPr lang="en-US" dirty="0"/>
          </a:p>
        </p:txBody>
      </p:sp>
      <p:pic>
        <p:nvPicPr>
          <p:cNvPr id="5" name="Content Placeholder 4" descr="map-45-01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1472" r="-21472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ancientmap.gif"/>
          <p:cNvPicPr>
            <a:picLocks noGrp="1" noChangeAspect="1"/>
          </p:cNvPicPr>
          <p:nvPr>
            <p:ph idx="1"/>
          </p:nvPr>
        </p:nvPicPr>
        <p:blipFill>
          <a:blip r:embed="rId2"/>
          <a:srcRect l="-8684" r="-8684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Which geographic features surround early Ancient Rome?</a:t>
            </a:r>
          </a:p>
          <a:p>
            <a:endParaRPr lang="en-US" dirty="0" smtClean="0"/>
          </a:p>
          <a:p>
            <a:r>
              <a:rPr lang="en-US" dirty="0" smtClean="0"/>
              <a:t>How would this geographic location help Rome to develop?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Mediterranean Sea,    The Alps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Protection from invasion, seaborne commerce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hills of Rome</a:t>
            </a:r>
            <a:endParaRPr lang="en-US" dirty="0"/>
          </a:p>
        </p:txBody>
      </p:sp>
      <p:pic>
        <p:nvPicPr>
          <p:cNvPr id="4" name="Content Placeholder 3" descr="the 7 hills of Rome 44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1535" r="-41535"/>
          <a:stretch>
            <a:fillRect/>
          </a:stretch>
        </p:blipFill>
        <p:spPr>
          <a:xfrm>
            <a:off x="304800" y="1554162"/>
            <a:ext cx="9016283" cy="469762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Palatine Hill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Rome originated here</a:t>
            </a:r>
          </a:p>
          <a:p>
            <a:pPr lvl="1"/>
            <a:r>
              <a:rPr lang="en-US" dirty="0" smtClean="0"/>
              <a:t>People have been living on Palatine since 1000 B.C.E.</a:t>
            </a:r>
          </a:p>
          <a:p>
            <a:endParaRPr lang="en-US" dirty="0" smtClean="0"/>
          </a:p>
          <a:p>
            <a:r>
              <a:rPr lang="en-US" dirty="0" smtClean="0"/>
              <a:t>Mythology - The location of the cave where Romulus and </a:t>
            </a:r>
            <a:r>
              <a:rPr lang="en-US" dirty="0" err="1" smtClean="0"/>
              <a:t>Remus</a:t>
            </a:r>
            <a:r>
              <a:rPr lang="en-US" dirty="0" smtClean="0"/>
              <a:t> were raised by a wolf.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Palatine hill</a:t>
            </a:r>
            <a:endParaRPr lang="en-US" dirty="0"/>
          </a:p>
        </p:txBody>
      </p:sp>
      <p:pic>
        <p:nvPicPr>
          <p:cNvPr id="4" name="Content Placeholder 3" descr="704px-Imperial_Palace_on_the_Palatine_overlooking_the_Circus_Maximus2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1789" r="-31789"/>
          <a:stretch>
            <a:fillRect/>
          </a:stretch>
        </p:blipFill>
        <p:spPr>
          <a:xfrm>
            <a:off x="4304998" y="1295400"/>
            <a:ext cx="5379360" cy="2802734"/>
          </a:xfrm>
        </p:spPr>
      </p:pic>
      <p:pic>
        <p:nvPicPr>
          <p:cNvPr id="5" name="Picture 4" descr="800px-Palatine_Hil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347" y="1295400"/>
            <a:ext cx="3927651" cy="2616798"/>
          </a:xfrm>
          <a:prstGeom prst="rect">
            <a:avLst/>
          </a:prstGeom>
        </p:spPr>
      </p:pic>
      <p:pic>
        <p:nvPicPr>
          <p:cNvPr id="6" name="Picture 5" descr="800px-Palatineterrac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5087" y="4098815"/>
            <a:ext cx="3678913" cy="27591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Romulus and </a:t>
            </a:r>
            <a:r>
              <a:rPr lang="en-US" dirty="0" err="1" smtClean="0"/>
              <a:t>Remus</a:t>
            </a:r>
            <a:endParaRPr lang="en-US" dirty="0"/>
          </a:p>
        </p:txBody>
      </p:sp>
      <p:pic>
        <p:nvPicPr>
          <p:cNvPr id="4" name="Content Placeholder 3" descr="romulusremus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28283" b="-28283"/>
          <a:stretch>
            <a:fillRect/>
          </a:stretch>
        </p:blipFill>
        <p:spPr/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Romulus and </a:t>
            </a:r>
            <a:r>
              <a:rPr lang="en-US" dirty="0" err="1" smtClean="0"/>
              <a:t>Remus</a:t>
            </a:r>
            <a:r>
              <a:rPr lang="en-US" dirty="0" smtClean="0"/>
              <a:t> are part of the foundation myth of Rome.</a:t>
            </a:r>
          </a:p>
          <a:p>
            <a:endParaRPr lang="en-US" dirty="0" smtClean="0"/>
          </a:p>
          <a:p>
            <a:r>
              <a:rPr lang="en-US" dirty="0" smtClean="0"/>
              <a:t>Rome is named for Romulus.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Trek.thmx</Template>
  <TotalTime>204</TotalTime>
  <Words>537</Words>
  <Application>Microsoft Office PowerPoint</Application>
  <PresentationFormat>On-screen Show (4:3)</PresentationFormat>
  <Paragraphs>119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Trek</vt:lpstr>
      <vt:lpstr>Ancient Rome      700 B.C.E. – 500 C.E. </vt:lpstr>
      <vt:lpstr>Geographic Features</vt:lpstr>
      <vt:lpstr>Map!</vt:lpstr>
      <vt:lpstr>Slide 4</vt:lpstr>
      <vt:lpstr>Slide 5</vt:lpstr>
      <vt:lpstr>The Seven hills of Rome</vt:lpstr>
      <vt:lpstr>Palatine Hill</vt:lpstr>
      <vt:lpstr>Palatine hill</vt:lpstr>
      <vt:lpstr>Romulus and Remus</vt:lpstr>
      <vt:lpstr>Social structure in rome</vt:lpstr>
      <vt:lpstr>Citizenship</vt:lpstr>
      <vt:lpstr>Features of Democracy</vt:lpstr>
      <vt:lpstr>Just to clear things up</vt:lpstr>
      <vt:lpstr>Rome’s Government Structure</vt:lpstr>
      <vt:lpstr>More Government</vt:lpstr>
      <vt:lpstr>Even more Government</vt:lpstr>
      <vt:lpstr>And the senate…</vt:lpstr>
      <vt:lpstr>Plebeians vs. Patricians</vt:lpstr>
      <vt:lpstr>More Reforms</vt:lpstr>
      <vt:lpstr>Technology!</vt:lpstr>
      <vt:lpstr>Roman Roads</vt:lpstr>
      <vt:lpstr>Aqueducts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Rome </dc:title>
  <dc:creator>kmkelley</dc:creator>
  <cp:lastModifiedBy>Department of Technology</cp:lastModifiedBy>
  <cp:revision>15</cp:revision>
  <dcterms:created xsi:type="dcterms:W3CDTF">2011-03-14T01:24:26Z</dcterms:created>
  <dcterms:modified xsi:type="dcterms:W3CDTF">2011-03-24T13:31:12Z</dcterms:modified>
</cp:coreProperties>
</file>