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62" r:id="rId5"/>
    <p:sldId id="261" r:id="rId6"/>
    <p:sldId id="259" r:id="rId7"/>
    <p:sldId id="260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-52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/>
          <p:cNvSpPr/>
          <p:nvPr/>
        </p:nvSpPr>
        <p:spPr>
          <a:xfrm>
            <a:off x="341086" y="928914"/>
            <a:ext cx="8432800" cy="177074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707" y="968189"/>
            <a:ext cx="7799387" cy="1237130"/>
          </a:xfrm>
        </p:spPr>
        <p:txBody>
          <a:bodyPr anchor="b" anchorCtr="0"/>
          <a:lstStyle>
            <a:lvl1pPr algn="r">
              <a:lnSpc>
                <a:spcPts val="5000"/>
              </a:lnSpc>
              <a:defRPr sz="4600">
                <a:solidFill>
                  <a:schemeClr val="accent1"/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707" y="2209799"/>
            <a:ext cx="7799387" cy="466165"/>
          </a:xfrm>
        </p:spPr>
        <p:txBody>
          <a:bodyPr/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9836C-6AD7-8E40-89CD-0D1FFEC9DA08}" type="datetimeFigureOut">
              <a:rPr lang="en-US" smtClean="0"/>
              <a:pPr/>
              <a:t>3/24/2011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05300" y="6492875"/>
            <a:ext cx="533400" cy="365125"/>
          </a:xfrm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1100" b="1" kern="1200">
                <a:solidFill>
                  <a:schemeClr val="bg1">
                    <a:lumMod val="65000"/>
                  </a:schemeClr>
                </a:solidFill>
                <a:latin typeface="Calibri" pitchFamily="34" charset="0"/>
                <a:ea typeface="+mn-ea"/>
                <a:cs typeface="+mn-cs"/>
              </a:defRPr>
            </a:lvl1pPr>
          </a:lstStyle>
          <a:p>
            <a:fld id="{857BB636-6907-DE41-9F9D-753EC0C3698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20040" y="320040"/>
            <a:ext cx="8503920" cy="6217920"/>
          </a:xfrm>
          <a:prstGeom prst="rect">
            <a:avLst/>
          </a:prstGeom>
          <a:noFill/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457200" y="816802"/>
            <a:ext cx="8229600" cy="118872"/>
          </a:xfrm>
          <a:prstGeom prst="rect">
            <a:avLst/>
          </a:prstGeom>
          <a:solidFill>
            <a:schemeClr val="accent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9" name="Picture 8" descr="TitleSlideTop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457200"/>
            <a:ext cx="8229600" cy="356646"/>
          </a:xfrm>
          <a:prstGeom prst="rect">
            <a:avLst/>
          </a:prstGeom>
        </p:spPr>
      </p:pic>
      <p:pic>
        <p:nvPicPr>
          <p:cNvPr id="10" name="Picture 9" descr="TitleSlideBottom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2700601"/>
            <a:ext cx="8229600" cy="3700199"/>
          </a:xfrm>
          <a:prstGeom prst="rect">
            <a:avLst/>
          </a:prstGeom>
        </p:spPr>
      </p:pic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247" y="6492875"/>
            <a:ext cx="34155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b="1" kern="1200">
                <a:solidFill>
                  <a:schemeClr val="bg1">
                    <a:lumMod val="65000"/>
                  </a:schemeClr>
                </a:solidFill>
                <a:latin typeface="Calibri" pitchFamily="34" charset="0"/>
                <a:ea typeface="+mn-ea"/>
                <a:cs typeface="+mn-cs"/>
              </a:defRPr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/>
          <p:cNvSpPr/>
          <p:nvPr/>
        </p:nvSpPr>
        <p:spPr>
          <a:xfrm>
            <a:off x="355600" y="566057"/>
            <a:ext cx="8396514" cy="259805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320040" y="320040"/>
            <a:ext cx="8503920" cy="6217920"/>
          </a:xfrm>
          <a:prstGeom prst="rect">
            <a:avLst/>
          </a:prstGeom>
          <a:noFill/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457200" y="457200"/>
            <a:ext cx="8229600" cy="118872"/>
          </a:xfrm>
          <a:prstGeom prst="rect">
            <a:avLst/>
          </a:prstGeom>
          <a:solidFill>
            <a:schemeClr val="accent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9836C-6AD7-8E40-89CD-0D1FFEC9DA08}" type="datetimeFigureOut">
              <a:rPr lang="en-US" smtClean="0"/>
              <a:pPr/>
              <a:t>3/24/2011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BB636-6907-DE41-9F9D-753EC0C369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/>
          <p:cNvSpPr/>
          <p:nvPr/>
        </p:nvSpPr>
        <p:spPr>
          <a:xfrm>
            <a:off x="333828" y="566057"/>
            <a:ext cx="8454571" cy="21335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320040" y="320040"/>
            <a:ext cx="8503920" cy="6217920"/>
          </a:xfrm>
          <a:prstGeom prst="rect">
            <a:avLst/>
          </a:prstGeom>
          <a:noFill/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457200" y="457200"/>
            <a:ext cx="8229600" cy="118872"/>
          </a:xfrm>
          <a:prstGeom prst="rect">
            <a:avLst/>
          </a:prstGeom>
          <a:solidFill>
            <a:schemeClr val="accent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8368" y="1644868"/>
            <a:ext cx="3657600" cy="1098332"/>
          </a:xfrm>
        </p:spPr>
        <p:txBody>
          <a:bodyPr anchor="b"/>
          <a:lstStyle>
            <a:lvl1pPr algn="l">
              <a:defRPr sz="3600" b="0">
                <a:solidFill>
                  <a:schemeClr val="accent1"/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28032" y="654268"/>
            <a:ext cx="3657600" cy="54864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8368" y="2774731"/>
            <a:ext cx="3657600" cy="3168869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9836C-6AD7-8E40-89CD-0D1FFEC9DA08}" type="datetimeFigureOut">
              <a:rPr lang="en-US" smtClean="0"/>
              <a:pPr/>
              <a:t>3/24/2011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BB636-6907-DE41-9F9D-753EC0C369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/>
          <p:cNvSpPr/>
          <p:nvPr/>
        </p:nvSpPr>
        <p:spPr>
          <a:xfrm>
            <a:off x="355600" y="348343"/>
            <a:ext cx="8432800" cy="235131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320040" y="320040"/>
            <a:ext cx="8503920" cy="6217920"/>
          </a:xfrm>
          <a:prstGeom prst="rect">
            <a:avLst/>
          </a:prstGeom>
          <a:noFill/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 rot="5400000">
            <a:off x="5598058" y="3310469"/>
            <a:ext cx="5943600" cy="237061"/>
          </a:xfrm>
          <a:prstGeom prst="rect">
            <a:avLst/>
          </a:prstGeom>
          <a:solidFill>
            <a:schemeClr val="accent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8368" y="1644868"/>
            <a:ext cx="3657600" cy="1098332"/>
          </a:xfrm>
        </p:spPr>
        <p:txBody>
          <a:bodyPr anchor="b"/>
          <a:lstStyle>
            <a:lvl1pPr algn="l">
              <a:defRPr sz="3600" b="0">
                <a:solidFill>
                  <a:schemeClr val="accent1"/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8368" y="2774731"/>
            <a:ext cx="3657600" cy="3168869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9836C-6AD7-8E40-89CD-0D1FFEC9DA08}" type="datetimeFigureOut">
              <a:rPr lang="en-US" smtClean="0"/>
              <a:pPr/>
              <a:t>3/24/2011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BB636-6907-DE41-9F9D-753EC0C3698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4828032" y="457200"/>
            <a:ext cx="3621024" cy="5943600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286000"/>
            <a:ext cx="7874000" cy="3840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9836C-6AD7-8E40-89CD-0D1FFEC9DA08}" type="datetimeFigureOut">
              <a:rPr lang="en-US" smtClean="0"/>
              <a:pPr/>
              <a:t>3/24/2011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BB636-6907-DE41-9F9D-753EC0C369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/>
          <p:cNvSpPr/>
          <p:nvPr/>
        </p:nvSpPr>
        <p:spPr>
          <a:xfrm>
            <a:off x="348342" y="362857"/>
            <a:ext cx="8440057" cy="23368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9" name="Picture 8" descr="VerticalRigh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11668" y="457200"/>
            <a:ext cx="1546230" cy="59436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 rot="5400000">
            <a:off x="4074414" y="3369564"/>
            <a:ext cx="5943600" cy="118872"/>
          </a:xfrm>
          <a:prstGeom prst="rect">
            <a:avLst/>
          </a:prstGeom>
          <a:solidFill>
            <a:schemeClr val="accent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19582" y="693738"/>
            <a:ext cx="1491018" cy="5432425"/>
          </a:xfrm>
        </p:spPr>
        <p:txBody>
          <a:bodyPr vert="eaVert" tIns="45720" bIns="45720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93738"/>
            <a:ext cx="6019800" cy="54324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9836C-6AD7-8E40-89CD-0D1FFEC9DA08}" type="datetimeFigureOut">
              <a:rPr lang="en-US" smtClean="0"/>
              <a:pPr/>
              <a:t>3/24/2011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BB636-6907-DE41-9F9D-753EC0C3698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20040" y="320040"/>
            <a:ext cx="8503920" cy="6217920"/>
          </a:xfrm>
          <a:prstGeom prst="rect">
            <a:avLst/>
          </a:prstGeom>
          <a:noFill/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9836C-6AD7-8E40-89CD-0D1FFEC9DA08}" type="datetimeFigureOut">
              <a:rPr lang="en-US" smtClean="0"/>
              <a:pPr/>
              <a:t>3/24/2011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BB636-6907-DE41-9F9D-753EC0C369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/>
          <p:cNvSpPr/>
          <p:nvPr/>
        </p:nvSpPr>
        <p:spPr>
          <a:xfrm>
            <a:off x="326571" y="362857"/>
            <a:ext cx="8440058" cy="251822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98041" y="3575712"/>
            <a:ext cx="5396671" cy="1340467"/>
          </a:xfrm>
        </p:spPr>
        <p:txBody>
          <a:bodyPr tIns="0" bIns="0" anchor="b" anchorCtr="0"/>
          <a:lstStyle>
            <a:lvl1pPr algn="r">
              <a:defRPr sz="4600" b="0" cap="none" baseline="0">
                <a:solidFill>
                  <a:schemeClr val="accent1"/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98041" y="4980297"/>
            <a:ext cx="5396671" cy="810904"/>
          </a:xfrm>
        </p:spPr>
        <p:txBody>
          <a:bodyPr tIns="0" bIns="0" anchor="t" anchorCtr="0">
            <a:normAutofit/>
          </a:bodyPr>
          <a:lstStyle>
            <a:lvl1pPr marL="0" indent="0" algn="r">
              <a:spcBef>
                <a:spcPts val="300"/>
              </a:spcBef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9836C-6AD7-8E40-89CD-0D1FFEC9DA08}" type="datetimeFigureOut">
              <a:rPr lang="en-US" smtClean="0"/>
              <a:pPr/>
              <a:t>3/24/2011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06824" y="6492240"/>
            <a:ext cx="533400" cy="365125"/>
          </a:xfrm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1100" b="1" kern="1200">
                <a:solidFill>
                  <a:schemeClr val="bg1">
                    <a:lumMod val="65000"/>
                  </a:schemeClr>
                </a:solidFill>
                <a:latin typeface="Calibri" pitchFamily="34" charset="0"/>
                <a:ea typeface="+mn-ea"/>
                <a:cs typeface="+mn-cs"/>
              </a:defRPr>
            </a:lvl1pPr>
          </a:lstStyle>
          <a:p>
            <a:fld id="{857BB636-6907-DE41-9F9D-753EC0C36988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SectionHeaderLef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647" y="457200"/>
            <a:ext cx="2216561" cy="59436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320040" y="320040"/>
            <a:ext cx="8503920" cy="6217920"/>
          </a:xfrm>
          <a:prstGeom prst="rect">
            <a:avLst/>
          </a:prstGeom>
          <a:noFill/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 rot="5400000">
            <a:off x="-222366" y="3369564"/>
            <a:ext cx="5943600" cy="118872"/>
          </a:xfrm>
          <a:prstGeom prst="rect">
            <a:avLst/>
          </a:prstGeom>
          <a:solidFill>
            <a:schemeClr val="accent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8904" y="2286000"/>
            <a:ext cx="3657600" cy="38401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31308" y="2286000"/>
            <a:ext cx="3657600" cy="3840163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9836C-6AD7-8E40-89CD-0D1FFEC9DA08}" type="datetimeFigureOut">
              <a:rPr lang="en-US" smtClean="0"/>
              <a:pPr/>
              <a:t>3/24/2011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BB636-6907-DE41-9F9D-753EC0C369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3388" y="2040081"/>
            <a:ext cx="3657600" cy="730415"/>
          </a:xfrm>
        </p:spPr>
        <p:txBody>
          <a:bodyPr tIns="0" bIns="0" anchor="ctr" anchorCtr="0">
            <a:noAutofit/>
          </a:bodyPr>
          <a:lstStyle>
            <a:lvl1pPr marL="0" indent="0" algn="ctr">
              <a:lnSpc>
                <a:spcPts val="3000"/>
              </a:lnSpc>
              <a:spcBef>
                <a:spcPts val="300"/>
              </a:spcBef>
              <a:buNone/>
              <a:defRPr sz="26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3388" y="2797175"/>
            <a:ext cx="3657600" cy="332898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28032" y="2040081"/>
            <a:ext cx="3657600" cy="730415"/>
          </a:xfrm>
        </p:spPr>
        <p:txBody>
          <a:bodyPr tIns="0" bIns="0" anchor="ctr" anchorCtr="0">
            <a:noAutofit/>
          </a:bodyPr>
          <a:lstStyle>
            <a:lvl1pPr marL="0" indent="0" algn="ctr">
              <a:lnSpc>
                <a:spcPts val="3000"/>
              </a:lnSpc>
              <a:spcBef>
                <a:spcPts val="300"/>
              </a:spcBef>
              <a:buNone/>
              <a:defRPr sz="26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28032" y="2797175"/>
            <a:ext cx="3657600" cy="332898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9836C-6AD7-8E40-89CD-0D1FFEC9DA08}" type="datetimeFigureOut">
              <a:rPr lang="en-US" smtClean="0"/>
              <a:pPr/>
              <a:t>3/24/2011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BB636-6907-DE41-9F9D-753EC0C36988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884488" y="4484687"/>
            <a:ext cx="3375025" cy="1588"/>
          </a:xfrm>
          <a:prstGeom prst="line">
            <a:avLst/>
          </a:prstGeom>
          <a:noFill/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4050" y="2286001"/>
            <a:ext cx="7848600" cy="18288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9836C-6AD7-8E40-89CD-0D1FFEC9DA08}" type="datetimeFigureOut">
              <a:rPr lang="en-US" smtClean="0"/>
              <a:pPr/>
              <a:t>3/24/2011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BB636-6907-DE41-9F9D-753EC0C3698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654050" y="4302966"/>
            <a:ext cx="7848600" cy="18288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28032" y="2286001"/>
            <a:ext cx="3657600" cy="18288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9836C-6AD7-8E40-89CD-0D1FFEC9DA08}" type="datetimeFigureOut">
              <a:rPr lang="en-US" smtClean="0"/>
              <a:pPr/>
              <a:t>3/24/2011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BB636-6907-DE41-9F9D-753EC0C3698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828032" y="4302966"/>
            <a:ext cx="3657600" cy="18288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8" name="Content Placeholder 2"/>
          <p:cNvSpPr>
            <a:spLocks noGrp="1"/>
          </p:cNvSpPr>
          <p:nvPr>
            <p:ph sz="half" idx="14"/>
          </p:nvPr>
        </p:nvSpPr>
        <p:spPr>
          <a:xfrm>
            <a:off x="654085" y="2286000"/>
            <a:ext cx="3657600" cy="38401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28032" y="2286001"/>
            <a:ext cx="3657600" cy="18288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9836C-6AD7-8E40-89CD-0D1FFEC9DA08}" type="datetimeFigureOut">
              <a:rPr lang="en-US" smtClean="0"/>
              <a:pPr/>
              <a:t>3/24/2011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BB636-6907-DE41-9F9D-753EC0C3698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828032" y="4302966"/>
            <a:ext cx="3657600" cy="18288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658906" y="2286001"/>
            <a:ext cx="3657600" cy="18288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658906" y="4302966"/>
            <a:ext cx="3657600" cy="18288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9836C-6AD7-8E40-89CD-0D1FFEC9DA08}" type="datetimeFigureOut">
              <a:rPr lang="en-US" smtClean="0"/>
              <a:pPr/>
              <a:t>3/24/2011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BB636-6907-DE41-9F9D-753EC0C369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RunningTop-R.jpg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457200" y="457200"/>
            <a:ext cx="8229600" cy="1382002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8813" y="456252"/>
            <a:ext cx="7824788" cy="1323041"/>
          </a:xfrm>
          <a:prstGeom prst="rect">
            <a:avLst/>
          </a:prstGeom>
          <a:effectLst/>
        </p:spPr>
        <p:txBody>
          <a:bodyPr vert="horz" lIns="91440" tIns="0" rIns="91440" bIns="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2286000"/>
            <a:ext cx="6197600" cy="3840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9036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bg1">
                    <a:lumMod val="65000"/>
                  </a:schemeClr>
                </a:solidFill>
                <a:latin typeface="Calibri" pitchFamily="34" charset="0"/>
              </a:defRPr>
            </a:lvl1pPr>
          </a:lstStyle>
          <a:p>
            <a:fld id="{7659836C-6AD7-8E40-89CD-0D1FFEC9DA08}" type="datetimeFigureOut">
              <a:rPr lang="en-US" smtClean="0"/>
              <a:pPr/>
              <a:t>3/24/2011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247" y="6492875"/>
            <a:ext cx="34155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b="1" kern="1200">
                <a:solidFill>
                  <a:schemeClr val="bg1">
                    <a:lumMod val="65000"/>
                  </a:schemeClr>
                </a:solidFill>
                <a:latin typeface="Calibri" pitchFamily="34" charset="0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78666" y="6149788"/>
            <a:ext cx="533400" cy="365125"/>
          </a:xfrm>
          <a:prstGeom prst="rect">
            <a:avLst/>
          </a:prstGeom>
        </p:spPr>
        <p:txBody>
          <a:bodyPr vert="horz" lIns="91440" tIns="91440" rIns="91440" bIns="91440" rtlCol="0" anchor="ctr"/>
          <a:lstStyle>
            <a:lvl1pPr algn="l">
              <a:defRPr sz="1800" b="0">
                <a:solidFill>
                  <a:schemeClr val="accent1"/>
                </a:solidFill>
                <a:latin typeface="Calibri" pitchFamily="34" charset="0"/>
              </a:defRPr>
            </a:lvl1pPr>
          </a:lstStyle>
          <a:p>
            <a:fld id="{857BB636-6907-DE41-9F9D-753EC0C3698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20040" y="320040"/>
            <a:ext cx="8503920" cy="6217920"/>
          </a:xfrm>
          <a:prstGeom prst="rect">
            <a:avLst/>
          </a:prstGeom>
          <a:noFill/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57200" y="1840960"/>
            <a:ext cx="8229600" cy="118872"/>
          </a:xfrm>
          <a:prstGeom prst="rect">
            <a:avLst/>
          </a:prstGeom>
          <a:solidFill>
            <a:schemeClr val="accent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r" defTabSz="914400" rtl="0" eaLnBrk="1" latinLnBrk="0" hangingPunct="1">
        <a:lnSpc>
          <a:spcPts val="5400"/>
        </a:lnSpc>
        <a:spcBef>
          <a:spcPct val="0"/>
        </a:spcBef>
        <a:buNone/>
        <a:defRPr sz="5200" kern="1200"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282575" indent="-282575" algn="l" defTabSz="914400" rtl="0" eaLnBrk="1" latinLnBrk="0" hangingPunct="1">
        <a:spcBef>
          <a:spcPts val="1800"/>
        </a:spcBef>
        <a:buClr>
          <a:schemeClr val="accent1"/>
        </a:buClr>
        <a:buSzPct val="75000"/>
        <a:buFont typeface="Wingdings" pitchFamily="2" charset="2"/>
        <a:buChar char="n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577850" indent="-295275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860425" indent="-282575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143000" indent="-282575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425575" indent="-282575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9366" y="972669"/>
            <a:ext cx="8105728" cy="1237130"/>
          </a:xfrm>
        </p:spPr>
        <p:txBody>
          <a:bodyPr/>
          <a:lstStyle/>
          <a:p>
            <a:r>
              <a:rPr lang="en-US" dirty="0" smtClean="0"/>
              <a:t>Decline of the Roman Republic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Post Punic Wars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8813" y="2286000"/>
            <a:ext cx="7824787" cy="3840163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Roman Expansion</a:t>
            </a:r>
          </a:p>
          <a:p>
            <a:pPr lvl="1"/>
            <a:r>
              <a:rPr lang="en-US" sz="3400" b="1" dirty="0" smtClean="0"/>
              <a:t>Treatment based off of proximity to Rome</a:t>
            </a:r>
          </a:p>
          <a:p>
            <a:pPr lvl="2"/>
            <a:r>
              <a:rPr lang="en-US" sz="3400" b="1" dirty="0" smtClean="0"/>
              <a:t>Closer to Rome = full citizenship</a:t>
            </a:r>
          </a:p>
          <a:p>
            <a:pPr lvl="2"/>
            <a:r>
              <a:rPr lang="en-US" sz="3400" b="1" dirty="0" smtClean="0"/>
              <a:t>Further from Rome = protection; taxes</a:t>
            </a:r>
          </a:p>
          <a:p>
            <a:pPr lvl="1"/>
            <a:endParaRPr lang="en-US" sz="34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Post Punic Wars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8813" y="2286000"/>
            <a:ext cx="7824787" cy="3840163"/>
          </a:xfrm>
        </p:spPr>
        <p:txBody>
          <a:bodyPr>
            <a:normAutofit/>
          </a:bodyPr>
          <a:lstStyle/>
          <a:p>
            <a:r>
              <a:rPr lang="en-US" sz="3600" dirty="0" smtClean="0"/>
              <a:t>Creation of “</a:t>
            </a:r>
            <a:r>
              <a:rPr lang="en-US" sz="3600" dirty="0" err="1" smtClean="0"/>
              <a:t>Latfundia</a:t>
            </a:r>
            <a:r>
              <a:rPr lang="en-US" sz="3600" dirty="0" smtClean="0"/>
              <a:t>”</a:t>
            </a:r>
          </a:p>
          <a:p>
            <a:pPr lvl="1"/>
            <a:r>
              <a:rPr lang="en-US" sz="3400" dirty="0" smtClean="0"/>
              <a:t>Huge estates</a:t>
            </a:r>
          </a:p>
          <a:p>
            <a:pPr lvl="1"/>
            <a:r>
              <a:rPr lang="en-US" sz="3400" dirty="0" smtClean="0"/>
              <a:t>Peasants forced off land and into cities</a:t>
            </a:r>
          </a:p>
          <a:p>
            <a:pPr lvl="2"/>
            <a:r>
              <a:rPr lang="en-US" sz="3400" dirty="0" smtClean="0"/>
              <a:t>This caused more problems in the cities</a:t>
            </a:r>
          </a:p>
          <a:p>
            <a:pPr lvl="1"/>
            <a:endParaRPr lang="en-US" sz="3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Causes of Collapse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8813" y="2286000"/>
            <a:ext cx="7824787" cy="3840163"/>
          </a:xfrm>
        </p:spPr>
        <p:txBody>
          <a:bodyPr>
            <a:normAutofit/>
          </a:bodyPr>
          <a:lstStyle/>
          <a:p>
            <a:r>
              <a:rPr lang="en-US" sz="3600" dirty="0" smtClean="0"/>
              <a:t>Spread of slavery in the agricultural system</a:t>
            </a:r>
          </a:p>
          <a:p>
            <a:pPr lvl="2"/>
            <a:r>
              <a:rPr lang="en-US" sz="3400" dirty="0" smtClean="0"/>
              <a:t>Rome had many slaves, and this put many small farmers out of business</a:t>
            </a:r>
          </a:p>
          <a:p>
            <a:pPr lvl="2"/>
            <a:r>
              <a:rPr lang="en-US" sz="3400" dirty="0" smtClean="0"/>
              <a:t>Slaves made up about 30% of Rome’s population</a:t>
            </a:r>
            <a:endParaRPr lang="en-US" sz="3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Causes of Collapse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8813" y="2286000"/>
            <a:ext cx="7824787" cy="3840163"/>
          </a:xfrm>
        </p:spPr>
        <p:txBody>
          <a:bodyPr>
            <a:normAutofit/>
          </a:bodyPr>
          <a:lstStyle/>
          <a:p>
            <a:r>
              <a:rPr lang="en-US" sz="3600" dirty="0" smtClean="0"/>
              <a:t>Migration of small farmers into the cities</a:t>
            </a:r>
          </a:p>
          <a:p>
            <a:pPr lvl="1"/>
            <a:r>
              <a:rPr lang="en-US" sz="3400" dirty="0" smtClean="0"/>
              <a:t>Unemployment </a:t>
            </a:r>
          </a:p>
          <a:p>
            <a:r>
              <a:rPr lang="en-US" sz="3600" dirty="0" smtClean="0"/>
              <a:t>Inflation of Rome’s currency (money)</a:t>
            </a:r>
          </a:p>
          <a:p>
            <a:pPr lvl="1"/>
            <a:r>
              <a:rPr lang="en-US" sz="3400" dirty="0" smtClean="0"/>
              <a:t>Money </a:t>
            </a:r>
            <a:r>
              <a:rPr lang="en-US" sz="3400" smtClean="0"/>
              <a:t>lost value</a:t>
            </a:r>
            <a:endParaRPr lang="en-US" sz="3400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Republic Collapses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8813" y="2286000"/>
            <a:ext cx="7824787" cy="3840163"/>
          </a:xfrm>
        </p:spPr>
        <p:txBody>
          <a:bodyPr>
            <a:normAutofit lnSpcReduction="10000"/>
          </a:bodyPr>
          <a:lstStyle/>
          <a:p>
            <a:r>
              <a:rPr lang="en-US" sz="3600" dirty="0" smtClean="0"/>
              <a:t>Two Tribunes (plebs) try to reform </a:t>
            </a:r>
          </a:p>
          <a:p>
            <a:pPr lvl="1"/>
            <a:r>
              <a:rPr lang="en-US" sz="3400" dirty="0" smtClean="0"/>
              <a:t>Tiberius and Gaius</a:t>
            </a:r>
          </a:p>
          <a:p>
            <a:pPr lvl="2"/>
            <a:r>
              <a:rPr lang="en-US" sz="3400" dirty="0" smtClean="0"/>
              <a:t>Giving land to the poor, limiting </a:t>
            </a:r>
            <a:r>
              <a:rPr lang="en-US" sz="3400" dirty="0" err="1" smtClean="0"/>
              <a:t>latfundia</a:t>
            </a:r>
            <a:endParaRPr lang="en-US" sz="3400" dirty="0" smtClean="0"/>
          </a:p>
          <a:p>
            <a:pPr lvl="2"/>
            <a:r>
              <a:rPr lang="en-US" sz="3400" dirty="0" smtClean="0"/>
              <a:t>Both were assassinated (133 &amp; 121 B.C.E.)</a:t>
            </a:r>
          </a:p>
          <a:p>
            <a:pPr lvl="2"/>
            <a:r>
              <a:rPr lang="en-US" sz="3400" dirty="0" smtClean="0"/>
              <a:t>Civil War followed</a:t>
            </a:r>
            <a:endParaRPr lang="en-US" sz="3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Military Leaders Take Control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8813" y="2286000"/>
            <a:ext cx="7824787" cy="3840163"/>
          </a:xfrm>
        </p:spPr>
        <p:txBody>
          <a:bodyPr>
            <a:normAutofit/>
          </a:bodyPr>
          <a:lstStyle/>
          <a:p>
            <a:r>
              <a:rPr lang="en-US" sz="3600" dirty="0" smtClean="0"/>
              <a:t>Julius Caesar</a:t>
            </a:r>
            <a:endParaRPr lang="en-US" sz="3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odex">
  <a:themeElements>
    <a:clrScheme name="Codex">
      <a:dk1>
        <a:sysClr val="windowText" lastClr="000000"/>
      </a:dk1>
      <a:lt1>
        <a:sysClr val="window" lastClr="FFFFFF"/>
      </a:lt1>
      <a:dk2>
        <a:srgbClr val="59564B"/>
      </a:dk2>
      <a:lt2>
        <a:srgbClr val="DFDAC7"/>
      </a:lt2>
      <a:accent1>
        <a:srgbClr val="990000"/>
      </a:accent1>
      <a:accent2>
        <a:srgbClr val="EFAB16"/>
      </a:accent2>
      <a:accent3>
        <a:srgbClr val="78AC35"/>
      </a:accent3>
      <a:accent4>
        <a:srgbClr val="35ACA2"/>
      </a:accent4>
      <a:accent5>
        <a:srgbClr val="4083CF"/>
      </a:accent5>
      <a:accent6>
        <a:srgbClr val="0D335E"/>
      </a:accent6>
      <a:hlink>
        <a:srgbClr val="EF8E1C"/>
      </a:hlink>
      <a:folHlink>
        <a:srgbClr val="FEC60B"/>
      </a:folHlink>
    </a:clrScheme>
    <a:fontScheme name="Codex">
      <a:majorFont>
        <a:latin typeface="Calisto MT"/>
        <a:ea typeface=""/>
        <a:cs typeface=""/>
        <a:font script="Jpan" typeface="ＭＳ 明朝"/>
      </a:majorFont>
      <a:minorFont>
        <a:latin typeface="Calisto MT"/>
        <a:ea typeface=""/>
        <a:cs typeface=""/>
        <a:font script="Jpan" typeface="ＭＳ 明朝"/>
      </a:minorFont>
    </a:fontScheme>
    <a:fmtScheme name="Codex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60000"/>
                <a:satMod val="135000"/>
              </a:schemeClr>
            </a:gs>
            <a:gs pos="100000">
              <a:schemeClr val="phClr">
                <a:tint val="100000"/>
                <a:shade val="94000"/>
                <a:satMod val="13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alpha val="90000"/>
                <a:satMod val="115000"/>
              </a:schemeClr>
            </a:gs>
            <a:gs pos="100000">
              <a:schemeClr val="phClr">
                <a:shade val="94000"/>
                <a:alpha val="90000"/>
                <a:satMod val="135000"/>
              </a:schemeClr>
            </a:gs>
          </a:gsLst>
          <a:lin ang="5400000" scaled="1"/>
        </a:gradFill>
      </a:fillStyleLst>
      <a:lnStyleLst>
        <a:ln w="1587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12700" dir="5400000" rotWithShape="0">
              <a:srgbClr val="525252">
                <a:alpha val="85000"/>
              </a:srgbClr>
            </a:outerShdw>
          </a:effectLst>
          <a:scene3d>
            <a:camera prst="orthographicFront">
              <a:rot lat="0" lon="0" rev="0"/>
            </a:camera>
            <a:lightRig rig="sunrise" dir="t">
              <a:rot lat="0" lon="0" rev="6000000"/>
            </a:lightRig>
          </a:scene3d>
          <a:sp3d prstMaterial="matte">
            <a:bevelT w="50800" h="44450" prst="angle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Codex.thmx</Template>
  <TotalTime>29</TotalTime>
  <Words>148</Words>
  <Application>Microsoft Office PowerPoint</Application>
  <PresentationFormat>On-screen Show (4:3)</PresentationFormat>
  <Paragraphs>28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Codex</vt:lpstr>
      <vt:lpstr>Decline of the Roman Republic</vt:lpstr>
      <vt:lpstr>Post Punic Wars</vt:lpstr>
      <vt:lpstr>Post Punic Wars</vt:lpstr>
      <vt:lpstr>Causes of Collapse</vt:lpstr>
      <vt:lpstr>Causes of Collapse</vt:lpstr>
      <vt:lpstr>The Republic Collapses</vt:lpstr>
      <vt:lpstr>Military Leaders Take Control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Decline of the Roman Republic</dc:title>
  <dc:creator>kmkelley</dc:creator>
  <cp:lastModifiedBy>Department of Technology</cp:lastModifiedBy>
  <cp:revision>5</cp:revision>
  <dcterms:created xsi:type="dcterms:W3CDTF">2011-03-15T23:51:33Z</dcterms:created>
  <dcterms:modified xsi:type="dcterms:W3CDTF">2011-03-24T13:35:01Z</dcterms:modified>
</cp:coreProperties>
</file>