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85" r:id="rId9"/>
    <p:sldId id="264" r:id="rId10"/>
    <p:sldId id="265" r:id="rId11"/>
    <p:sldId id="266" r:id="rId12"/>
    <p:sldId id="267" r:id="rId13"/>
    <p:sldId id="286" r:id="rId14"/>
    <p:sldId id="269" r:id="rId15"/>
    <p:sldId id="270" r:id="rId16"/>
    <p:sldId id="271" r:id="rId17"/>
    <p:sldId id="287" r:id="rId18"/>
    <p:sldId id="273" r:id="rId19"/>
    <p:sldId id="268" r:id="rId20"/>
    <p:sldId id="274" r:id="rId21"/>
    <p:sldId id="275" r:id="rId22"/>
    <p:sldId id="288" r:id="rId23"/>
    <p:sldId id="276" r:id="rId24"/>
    <p:sldId id="277" r:id="rId25"/>
    <p:sldId id="278" r:id="rId26"/>
    <p:sldId id="279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BF02-694A-4200-88C1-E794AED7AF08}" type="datetimeFigureOut">
              <a:rPr lang="en-US" smtClean="0"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D2686-F176-43A7-9312-0B3C692AB3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ongsforpraise.com/EmperorJustinian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ps.ablongman.com/wps/media/objects/262/268312/art/figures/KISH_07_149.gi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lahanas.de/Greeks/Medieval/Bio/Justinian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Emperor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800" dirty="0" smtClean="0">
                <a:hlinkClick r:id="rId2"/>
              </a:rPr>
              <a:t>http://songsforpraise.com/EmperorJustinian.jpg</a:t>
            </a:r>
            <a:endParaRPr lang="en-US" sz="800" dirty="0" smtClean="0"/>
          </a:p>
          <a:p>
            <a:pPr>
              <a:buNone/>
            </a:pPr>
            <a:endParaRPr lang="en-US" sz="800" dirty="0"/>
          </a:p>
          <a:p>
            <a:pPr>
              <a:buNone/>
            </a:pPr>
            <a:endParaRPr lang="en-US" sz="800" dirty="0"/>
          </a:p>
        </p:txBody>
      </p:sp>
      <p:pic>
        <p:nvPicPr>
          <p:cNvPr id="4" name="Picture 3" descr="EmperorJustinian at Chur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1905000"/>
            <a:ext cx="4572000" cy="3657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Byzantine Emperor Justinian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are three major achievements of Emperor Justinian for the Byzantine Empire?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Reign of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describe the Byzantine Empire under Justinian?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in the Byzantine Empire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Eastern Church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Where was it centered?</a:t>
            </a:r>
          </a:p>
          <a:p>
            <a:endParaRPr lang="en-US" sz="2400" dirty="0"/>
          </a:p>
          <a:p>
            <a:r>
              <a:rPr lang="en-US" sz="2400" dirty="0" smtClean="0"/>
              <a:t>How was its location considered powerful?</a:t>
            </a:r>
          </a:p>
          <a:p>
            <a:endParaRPr lang="en-US" sz="2400" dirty="0" smtClean="0"/>
          </a:p>
          <a:p>
            <a:r>
              <a:rPr lang="en-US" sz="2400" dirty="0" smtClean="0"/>
              <a:t>What language was used in the </a:t>
            </a:r>
            <a:r>
              <a:rPr lang="en-US" sz="2400" b="1" u="sng" dirty="0" smtClean="0"/>
              <a:t>liturgy</a:t>
            </a:r>
            <a:r>
              <a:rPr lang="en-US" sz="2400" dirty="0" smtClean="0"/>
              <a:t>?</a:t>
            </a:r>
            <a:endParaRPr lang="en-US" sz="2400" dirty="0"/>
          </a:p>
          <a:p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Western Church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Where was it centered?</a:t>
            </a:r>
          </a:p>
          <a:p>
            <a:endParaRPr lang="en-US" sz="2400" dirty="0"/>
          </a:p>
          <a:p>
            <a:r>
              <a:rPr lang="en-US" sz="2400" dirty="0" smtClean="0"/>
              <a:t>How was it location considered less powerful than that of the Eastern Church?</a:t>
            </a:r>
          </a:p>
          <a:p>
            <a:endParaRPr lang="en-US" sz="2400" dirty="0"/>
          </a:p>
          <a:p>
            <a:r>
              <a:rPr lang="en-US" sz="2400" dirty="0" smtClean="0"/>
              <a:t>What language was used in the </a:t>
            </a:r>
            <a:r>
              <a:rPr lang="en-US" sz="2400" b="1" u="sng" dirty="0" smtClean="0"/>
              <a:t>liturgy</a:t>
            </a:r>
            <a:r>
              <a:rPr lang="en-US" sz="2400" dirty="0" smtClean="0"/>
              <a:t>?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Explain the division between the Western and Eastern Churches—what caused the </a:t>
            </a:r>
            <a:r>
              <a:rPr lang="en-US" b="1" u="sng" dirty="0" smtClean="0"/>
              <a:t>schism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Schism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Who was accepted as the highest authority figure for the Western Church?</a:t>
            </a:r>
          </a:p>
          <a:p>
            <a:endParaRPr lang="en-US" sz="2000" dirty="0"/>
          </a:p>
          <a:p>
            <a:r>
              <a:rPr lang="en-US" sz="2000" dirty="0" smtClean="0"/>
              <a:t>Who was accepted as the highest authority figure for the Eastern Church?</a:t>
            </a:r>
          </a:p>
          <a:p>
            <a:endParaRPr lang="en-US" sz="2000" dirty="0"/>
          </a:p>
          <a:p>
            <a:r>
              <a:rPr lang="en-US" sz="2000" dirty="0" smtClean="0"/>
              <a:t>The practice of </a:t>
            </a:r>
            <a:r>
              <a:rPr lang="en-US" sz="2000" b="1" u="sng" dirty="0" smtClean="0"/>
              <a:t>celibacy</a:t>
            </a:r>
            <a:r>
              <a:rPr lang="en-US" sz="2000" dirty="0" smtClean="0"/>
              <a:t> was adopted by which Church?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&amp; Architecture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Is this church located in the Eastern or Western part of the empire? How do you know?</a:t>
            </a:r>
            <a:endParaRPr lang="en-US" sz="3200" dirty="0"/>
          </a:p>
        </p:txBody>
      </p:sp>
      <p:pic>
        <p:nvPicPr>
          <p:cNvPr id="4" name="Content Placeholder 3" descr="300px-Russian_Orthodox_Chur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0" y="1621631"/>
            <a:ext cx="3810000" cy="44831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Geography of </a:t>
            </a:r>
            <a:r>
              <a:rPr lang="en-US" b="1" dirty="0">
                <a:hlinkClick r:id="rId2"/>
              </a:rPr>
              <a:t>Byzantine Empire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Locate on your maps the following geographical features:</a:t>
            </a:r>
          </a:p>
          <a:p>
            <a:r>
              <a:rPr lang="en-US" b="1" dirty="0"/>
              <a:t>Byzantine Empire</a:t>
            </a:r>
            <a:endParaRPr lang="en-US" dirty="0"/>
          </a:p>
          <a:p>
            <a:r>
              <a:rPr lang="en-US" b="1" dirty="0" smtClean="0"/>
              <a:t>Locate Constantinople</a:t>
            </a:r>
          </a:p>
          <a:p>
            <a:r>
              <a:rPr lang="en-US" b="1" dirty="0" smtClean="0"/>
              <a:t>Italian Peninsula</a:t>
            </a:r>
          </a:p>
          <a:p>
            <a:r>
              <a:rPr lang="en-US" b="1" dirty="0" smtClean="0"/>
              <a:t>Mediterranean </a:t>
            </a:r>
            <a:r>
              <a:rPr lang="en-US" b="1" dirty="0" smtClean="0"/>
              <a:t>Sea</a:t>
            </a:r>
          </a:p>
          <a:p>
            <a:r>
              <a:rPr lang="en-US" b="1" dirty="0" smtClean="0"/>
              <a:t>Identify the borders of the Byzantine Empire at its height of expansion.</a:t>
            </a:r>
            <a:endParaRPr lang="en-US" dirty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/>
              <a:t>	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Art &amp; Architecture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an </a:t>
            </a:r>
            <a:r>
              <a:rPr lang="en-US" sz="3200" b="1" u="sng" dirty="0" smtClean="0"/>
              <a:t>icon</a:t>
            </a:r>
            <a:r>
              <a:rPr lang="en-US" sz="3200" dirty="0" smtClean="0"/>
              <a:t>?</a:t>
            </a:r>
          </a:p>
          <a:p>
            <a:endParaRPr lang="en-US" sz="3200" dirty="0"/>
          </a:p>
          <a:p>
            <a:r>
              <a:rPr lang="en-US" sz="3200" dirty="0" smtClean="0"/>
              <a:t>What is a </a:t>
            </a:r>
            <a:r>
              <a:rPr lang="en-US" sz="3200" b="1" u="sng" dirty="0" smtClean="0"/>
              <a:t>mosaic</a:t>
            </a:r>
            <a:r>
              <a:rPr lang="en-US" sz="3200" dirty="0" smtClean="0"/>
              <a:t>?</a:t>
            </a:r>
          </a:p>
          <a:p>
            <a:endParaRPr lang="en-US" sz="3200" dirty="0"/>
          </a:p>
          <a:p>
            <a:r>
              <a:rPr lang="en-US" sz="3200" dirty="0" smtClean="0"/>
              <a:t>Define and </a:t>
            </a:r>
            <a:r>
              <a:rPr lang="en-US" sz="3200" dirty="0"/>
              <a:t>p</a:t>
            </a:r>
            <a:r>
              <a:rPr lang="en-US" sz="3200" dirty="0" smtClean="0"/>
              <a:t>rovide a picture of each.</a:t>
            </a:r>
            <a:endParaRPr lang="en-US" sz="3200" dirty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Byzantine </a:t>
            </a:r>
            <a:r>
              <a:rPr lang="en-US" dirty="0" smtClean="0"/>
              <a:t>Achievements </a:t>
            </a:r>
            <a:r>
              <a:rPr lang="en-US" dirty="0"/>
              <a:t>in </a:t>
            </a:r>
            <a:r>
              <a:rPr lang="en-US" dirty="0" smtClean="0"/>
              <a:t>Art </a:t>
            </a:r>
            <a:r>
              <a:rPr lang="en-US" dirty="0"/>
              <a:t>and </a:t>
            </a:r>
            <a:r>
              <a:rPr lang="en-US" dirty="0" smtClean="0"/>
              <a:t>Architecture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 smtClean="0"/>
              <a:t>What  does the picture represent?</a:t>
            </a:r>
            <a:endParaRPr lang="en-US" sz="2400" dirty="0"/>
          </a:p>
        </p:txBody>
      </p:sp>
      <p:pic>
        <p:nvPicPr>
          <p:cNvPr id="5" name="Picture 4" descr="ic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600200"/>
            <a:ext cx="2657146" cy="347472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Achievements in Art and Architecture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 smtClean="0"/>
              <a:t>What  do the pictures represent?</a:t>
            </a:r>
          </a:p>
          <a:p>
            <a:endParaRPr lang="en-US" dirty="0"/>
          </a:p>
        </p:txBody>
      </p:sp>
      <p:pic>
        <p:nvPicPr>
          <p:cNvPr id="12" name="Content Placeholder 3" descr="Justinia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971800"/>
            <a:ext cx="2543175" cy="3238500"/>
          </a:xfrm>
        </p:spPr>
      </p:pic>
      <p:pic>
        <p:nvPicPr>
          <p:cNvPr id="13" name="Picture 12" descr="theodo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800" y="762000"/>
            <a:ext cx="3615634" cy="484632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</a:t>
            </a:r>
            <a:r>
              <a:rPr lang="en-US" dirty="0" smtClean="0"/>
              <a:t>Achievements </a:t>
            </a:r>
            <a:r>
              <a:rPr lang="en-US" dirty="0" smtClean="0"/>
              <a:t>in </a:t>
            </a:r>
            <a:r>
              <a:rPr lang="en-US" dirty="0" smtClean="0"/>
              <a:t>Art </a:t>
            </a:r>
            <a:r>
              <a:rPr lang="en-US" dirty="0" smtClean="0"/>
              <a:t>and </a:t>
            </a: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____________ </a:t>
            </a:r>
          </a:p>
          <a:p>
            <a:r>
              <a:rPr lang="en-US" sz="800" dirty="0" smtClean="0"/>
              <a:t>http://galen-frysinger.com/North%20Africa/libya16.jpg</a:t>
            </a:r>
          </a:p>
          <a:p>
            <a:endParaRPr lang="en-US" dirty="0"/>
          </a:p>
        </p:txBody>
      </p:sp>
      <p:pic>
        <p:nvPicPr>
          <p:cNvPr id="6" name="Picture 5" descr="libya16 cross mosa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2209800"/>
            <a:ext cx="5643152" cy="384048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Mosaic Walls of Church</a:t>
            </a:r>
            <a:br>
              <a:rPr lang="en-US" dirty="0" smtClean="0"/>
            </a:br>
            <a:r>
              <a:rPr lang="en-US" dirty="0" smtClean="0"/>
              <a:t>(Lebanon)</a:t>
            </a:r>
            <a:endParaRPr lang="en-US" dirty="0"/>
          </a:p>
        </p:txBody>
      </p:sp>
      <p:pic>
        <p:nvPicPr>
          <p:cNvPr id="3" name="Picture 2" descr="2130183-Byzantine-mosaics--Beiteddine-Palace-Lebanon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524000"/>
            <a:ext cx="7620000" cy="50673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achievements in art 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is the best title for this picture?</a:t>
            </a:r>
          </a:p>
          <a:p>
            <a:endParaRPr lang="en-US" sz="2400" dirty="0"/>
          </a:p>
          <a:p>
            <a:r>
              <a:rPr lang="en-US" sz="2400" dirty="0" smtClean="0"/>
              <a:t>(Hint: it is a famous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/>
              <a:t>church)</a:t>
            </a:r>
            <a:endParaRPr lang="en-US" sz="2400" dirty="0" smtClean="0"/>
          </a:p>
        </p:txBody>
      </p:sp>
      <p:pic>
        <p:nvPicPr>
          <p:cNvPr id="5" name="Content Placeholder 5" descr="Hagia Soph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6200" y="1905000"/>
            <a:ext cx="4794768" cy="283464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Culture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Describe some </a:t>
            </a:r>
            <a:r>
              <a:rPr lang="en-US" dirty="0" smtClean="0"/>
              <a:t>characteristics of </a:t>
            </a:r>
            <a:r>
              <a:rPr lang="en-US" dirty="0" smtClean="0"/>
              <a:t>the Byzantine culture (in the East).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What other culture or traditions did it adopt?</a:t>
            </a:r>
          </a:p>
          <a:p>
            <a:pPr>
              <a:buNone/>
            </a:pPr>
            <a:r>
              <a:rPr lang="en-US" dirty="0" smtClean="0"/>
              <a:t>What language was spoken?</a:t>
            </a:r>
          </a:p>
          <a:p>
            <a:pPr>
              <a:buNone/>
            </a:pPr>
            <a:r>
              <a:rPr lang="en-US" dirty="0" smtClean="0"/>
              <a:t>What religion did it adopt?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Influence of Byzantine culture on Eastern Europe and Russia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do you think Byzantine culture influences Eastern Europe and Russia?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What cultural influences do you think you would find?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Influence of Byzantine culture on Eastern Europe and Russia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Trade routes</a:t>
            </a:r>
          </a:p>
          <a:p>
            <a:endParaRPr lang="en-US" sz="3200" dirty="0"/>
          </a:p>
          <a:p>
            <a:r>
              <a:rPr lang="en-US" sz="3200" dirty="0" smtClean="0"/>
              <a:t>Religion</a:t>
            </a:r>
          </a:p>
          <a:p>
            <a:endParaRPr lang="en-US" sz="3200" dirty="0"/>
          </a:p>
          <a:p>
            <a:r>
              <a:rPr lang="en-US" sz="3200" dirty="0" smtClean="0"/>
              <a:t>Alphabet</a:t>
            </a:r>
          </a:p>
          <a:p>
            <a:endParaRPr lang="en-US" sz="3200" dirty="0"/>
          </a:p>
          <a:p>
            <a:r>
              <a:rPr lang="en-US" sz="3200" dirty="0" smtClean="0"/>
              <a:t>Architecture and Art</a:t>
            </a:r>
            <a:endParaRPr lang="en-US" sz="3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 of Byzantine culture on Eastern Europe and 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>
                <a:sym typeface="Wingdings"/>
              </a:rPr>
              <a:t>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What characteristics of______________</a:t>
            </a:r>
          </a:p>
          <a:p>
            <a:r>
              <a:rPr lang="en-US" sz="2800" dirty="0" smtClean="0"/>
              <a:t>_______________</a:t>
            </a:r>
          </a:p>
          <a:p>
            <a:r>
              <a:rPr lang="en-US" sz="2800" dirty="0" smtClean="0"/>
              <a:t>_______________</a:t>
            </a:r>
          </a:p>
          <a:p>
            <a:r>
              <a:rPr lang="en-US" sz="2800" dirty="0" smtClean="0"/>
              <a:t>______________?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Byzantine Empire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800" dirty="0" smtClean="0"/>
              <a:t>Retrieved from: </a:t>
            </a:r>
            <a:r>
              <a:rPr lang="en-US" sz="900" dirty="0" smtClean="0"/>
              <a:t>http://wps.ablongman.com/wps/media/objects/262/268312/art/figures/KISH_07_149.gif</a:t>
            </a:r>
            <a:endParaRPr lang="en-US" sz="900" dirty="0"/>
          </a:p>
        </p:txBody>
      </p:sp>
      <p:pic>
        <p:nvPicPr>
          <p:cNvPr id="3" name="Picture 2" descr="Byzantine Empi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62" y="1404937"/>
            <a:ext cx="7000875" cy="4048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How is Constantinople situated in a strategic and advantageous location</a:t>
            </a:r>
            <a:r>
              <a:rPr lang="en-US" dirty="0" smtClean="0"/>
              <a:t>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Try to develop 3-5 good reasons based on geography and your knowledge of the history of the area to date.</a:t>
            </a:r>
            <a:endParaRPr lang="en-US" dirty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Location of Constantinople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•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How is Constantinople situated in a strategic and advantageous location?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How did Constantinople play an important role in the Byzantine Empire</a:t>
            </a:r>
            <a:r>
              <a:rPr lang="en-US" dirty="0" smtClean="0"/>
              <a:t>?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Try to develop 2-3 reasons that explain the importance of Constantinople to the Byzantine Empire.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Role of </a:t>
            </a:r>
            <a:r>
              <a:rPr lang="en-US" sz="3200" dirty="0" smtClean="0"/>
              <a:t>Constantinople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 smtClean="0"/>
              <a:t>How did </a:t>
            </a:r>
            <a:r>
              <a:rPr lang="en-US" sz="3200" dirty="0" smtClean="0"/>
              <a:t>Constantinople play </a:t>
            </a:r>
            <a:r>
              <a:rPr lang="en-US" sz="3200" dirty="0" smtClean="0"/>
              <a:t>an important role in </a:t>
            </a:r>
            <a:r>
              <a:rPr lang="en-US" sz="3200" dirty="0" smtClean="0"/>
              <a:t>the Byzantine Empire?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Emperor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Analyze the pictures provided.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What religion did Justinian adopt?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How do you know?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Emperor Justinian</a:t>
            </a:r>
            <a:br>
              <a:rPr lang="en-US" sz="3600" dirty="0" smtClean="0"/>
            </a:br>
            <a:r>
              <a:rPr lang="en-US" sz="3600" dirty="0" smtClean="0"/>
              <a:t>(and his wife)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sz="900" dirty="0" smtClean="0">
                <a:solidFill>
                  <a:srgbClr val="002060"/>
                </a:solidFill>
                <a:hlinkClick r:id="rId2"/>
              </a:rPr>
              <a:t>http://www.mlahanas.de/Greeks/Medieval/Bio/Justinian.jpg</a:t>
            </a:r>
            <a:r>
              <a:rPr lang="en-US" sz="900" dirty="0" smtClean="0">
                <a:solidFill>
                  <a:srgbClr val="002060"/>
                </a:solidFill>
              </a:rPr>
              <a:t> </a:t>
            </a:r>
            <a:r>
              <a:rPr lang="en-US" sz="900" dirty="0" smtClean="0"/>
              <a:t>and http://www2.hawaii.edu/~kjolly/151/images/theodora.jpg </a:t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/>
          </a:p>
        </p:txBody>
      </p:sp>
      <p:pic>
        <p:nvPicPr>
          <p:cNvPr id="4" name="Content Placeholder 3" descr="Justinia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81000" y="1524000"/>
            <a:ext cx="2543175" cy="3238500"/>
          </a:xfrm>
        </p:spPr>
      </p:pic>
      <p:pic>
        <p:nvPicPr>
          <p:cNvPr id="5" name="Picture 4" descr="theodor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5" y="1447800"/>
            <a:ext cx="3615634" cy="4846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509</Words>
  <Application>Microsoft Office PowerPoint</Application>
  <PresentationFormat>On-screen Show (4:3)</PresentationFormat>
  <Paragraphs>134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Byzantine Empire</vt:lpstr>
      <vt:lpstr>Geography of Byzantine Empire  </vt:lpstr>
      <vt:lpstr>Byzantine Empire  Retrieved from: http://wps.ablongman.com/wps/media/objects/262/268312/art/figures/KISH_07_149.gif</vt:lpstr>
      <vt:lpstr>Critical Thinking</vt:lpstr>
      <vt:lpstr>Location of Constantinople  </vt:lpstr>
      <vt:lpstr>Critical Thinking</vt:lpstr>
      <vt:lpstr>Role of Constantinople </vt:lpstr>
      <vt:lpstr>Emperor Justinian</vt:lpstr>
      <vt:lpstr> Emperor Justinian (and his wife)  http://www.mlahanas.de/Greeks/Medieval/Bio/Justinian.jpg and http://www2.hawaii.edu/~kjolly/151/images/theodora.jpg   </vt:lpstr>
      <vt:lpstr>Emperor Justinian</vt:lpstr>
      <vt:lpstr>Byzantine Emperor Justinian  </vt:lpstr>
      <vt:lpstr>Summary of Reign of Justinian</vt:lpstr>
      <vt:lpstr>Religion in the Byzantine Empire</vt:lpstr>
      <vt:lpstr>Eastern Church  </vt:lpstr>
      <vt:lpstr>Western Church  </vt:lpstr>
      <vt:lpstr>Critical Thinking</vt:lpstr>
      <vt:lpstr>Schism</vt:lpstr>
      <vt:lpstr>Art &amp; Architecture</vt:lpstr>
      <vt:lpstr>Is this church located in the Eastern or Western part of the empire? How do you know?</vt:lpstr>
      <vt:lpstr>  Art &amp; Architecture</vt:lpstr>
      <vt:lpstr>Byzantine Achievements in Art and Architecture  </vt:lpstr>
      <vt:lpstr>Byzantine Achievements in Art and Architecture</vt:lpstr>
      <vt:lpstr>Byzantine Achievements in Art and Architecture</vt:lpstr>
      <vt:lpstr>Mosaic Walls of Church (Lebanon)</vt:lpstr>
      <vt:lpstr>Byzantine achievements in art and architecture</vt:lpstr>
      <vt:lpstr>Byzantine Culture</vt:lpstr>
      <vt:lpstr>Influence of Byzantine culture on Eastern Europe and Russia </vt:lpstr>
      <vt:lpstr>Influence of Byzantine culture on Eastern Europe and Russia  </vt:lpstr>
      <vt:lpstr>Influence of Byzantine culture on Eastern Europe and Russia</vt:lpstr>
    </vt:vector>
  </TitlesOfParts>
  <Company>WJCC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consolij</dc:creator>
  <cp:lastModifiedBy>consolij</cp:lastModifiedBy>
  <cp:revision>5</cp:revision>
  <dcterms:created xsi:type="dcterms:W3CDTF">2010-04-12T17:35:15Z</dcterms:created>
  <dcterms:modified xsi:type="dcterms:W3CDTF">2010-04-12T18:24:28Z</dcterms:modified>
</cp:coreProperties>
</file>