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sldIdLst>
    <p:sldId id="283" r:id="rId3"/>
    <p:sldId id="302" r:id="rId4"/>
    <p:sldId id="259" r:id="rId5"/>
    <p:sldId id="294" r:id="rId6"/>
    <p:sldId id="301" r:id="rId7"/>
    <p:sldId id="290" r:id="rId8"/>
    <p:sldId id="273" r:id="rId9"/>
    <p:sldId id="274" r:id="rId10"/>
    <p:sldId id="276" r:id="rId11"/>
    <p:sldId id="291" r:id="rId12"/>
    <p:sldId id="275" r:id="rId13"/>
    <p:sldId id="278" r:id="rId14"/>
    <p:sldId id="280" r:id="rId15"/>
    <p:sldId id="292" r:id="rId16"/>
    <p:sldId id="279" r:id="rId17"/>
    <p:sldId id="293" r:id="rId18"/>
    <p:sldId id="295" r:id="rId19"/>
    <p:sldId id="296" r:id="rId20"/>
    <p:sldId id="297" r:id="rId21"/>
    <p:sldId id="299" r:id="rId22"/>
    <p:sldId id="300" r:id="rId23"/>
    <p:sldId id="298" r:id="rId24"/>
    <p:sldId id="284" r:id="rId25"/>
    <p:sldId id="289" r:id="rId26"/>
    <p:sldId id="288" r:id="rId27"/>
    <p:sldId id="261" r:id="rId28"/>
    <p:sldId id="262" r:id="rId29"/>
    <p:sldId id="263" r:id="rId30"/>
    <p:sldId id="264" r:id="rId31"/>
    <p:sldId id="285" r:id="rId32"/>
    <p:sldId id="286" r:id="rId33"/>
    <p:sldId id="265" r:id="rId34"/>
    <p:sldId id="266" r:id="rId35"/>
    <p:sldId id="267" r:id="rId36"/>
    <p:sldId id="268" r:id="rId37"/>
    <p:sldId id="269" r:id="rId38"/>
    <p:sldId id="287" r:id="rId39"/>
    <p:sldId id="270" r:id="rId40"/>
    <p:sldId id="271" r:id="rId41"/>
    <p:sldId id="272" r:id="rId42"/>
    <p:sldId id="281" r:id="rId43"/>
    <p:sldId id="282" r:id="rId44"/>
    <p:sldId id="303"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0E776D1-B315-494A-8F41-05B0A9CE990C}" type="datetimeFigureOut">
              <a:rPr lang="en-US" smtClean="0"/>
              <a:pPr/>
              <a:t>2/8/2018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2DF67BA-0E24-41C0-A33E-531BD6B349F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E776D1-B315-494A-8F41-05B0A9CE990C}"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F67BA-0E24-41C0-A33E-531BD6B349F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E776D1-B315-494A-8F41-05B0A9CE990C}"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F67BA-0E24-41C0-A33E-531BD6B349F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E776D1-B315-494A-8F41-05B0A9CE990C}"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27218150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E776D1-B315-494A-8F41-05B0A9CE990C}"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1366571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E776D1-B315-494A-8F41-05B0A9CE990C}"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11956932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0E776D1-B315-494A-8F41-05B0A9CE990C}"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2111544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0E776D1-B315-494A-8F41-05B0A9CE990C}" type="datetimeFigureOut">
              <a:rPr lang="en-US" smtClean="0"/>
              <a:pPr/>
              <a:t>2/8/2018</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1468501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E776D1-B315-494A-8F41-05B0A9CE990C}" type="datetimeFigureOut">
              <a:rPr lang="en-US" smtClean="0"/>
              <a:pPr/>
              <a:t>2/8/2018</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33392927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E776D1-B315-494A-8F41-05B0A9CE990C}" type="datetimeFigureOut">
              <a:rPr lang="en-US" smtClean="0"/>
              <a:pPr/>
              <a:t>2/8/2018</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26080101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E776D1-B315-494A-8F41-05B0A9CE990C}"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692940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0E776D1-B315-494A-8F41-05B0A9CE990C}"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F67BA-0E24-41C0-A33E-531BD6B349F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E776D1-B315-494A-8F41-05B0A9CE990C}"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37217761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E776D1-B315-494A-8F41-05B0A9CE990C}"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42713337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E776D1-B315-494A-8F41-05B0A9CE990C}"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2DF67BA-0E24-41C0-A33E-531BD6B349F7}" type="slidenum">
              <a:rPr lang="en-US" smtClean="0"/>
              <a:pPr/>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487636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0E776D1-B315-494A-8F41-05B0A9CE990C}"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6891363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0E776D1-B315-494A-8F41-05B0A9CE990C}"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2DF67BA-0E24-41C0-A33E-531BD6B349F7}" type="slidenum">
              <a:rPr lang="en-US" smtClean="0"/>
              <a:pPr/>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29289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0E776D1-B315-494A-8F41-05B0A9CE990C}"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41343286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E776D1-B315-494A-8F41-05B0A9CE990C}"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1385326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E776D1-B315-494A-8F41-05B0A9CE990C}"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2DF67BA-0E24-41C0-A33E-531BD6B349F7}" type="slidenum">
              <a:rPr lang="en-US" smtClean="0"/>
              <a:pPr/>
              <a:t>‹#›</a:t>
            </a:fld>
            <a:endParaRPr lang="en-US"/>
          </a:p>
        </p:txBody>
      </p:sp>
    </p:spTree>
    <p:extLst>
      <p:ext uri="{BB962C8B-B14F-4D97-AF65-F5344CB8AC3E}">
        <p14:creationId xmlns:p14="http://schemas.microsoft.com/office/powerpoint/2010/main" val="3100710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0E776D1-B315-494A-8F41-05B0A9CE990C}" type="datetimeFigureOut">
              <a:rPr lang="en-US" smtClean="0"/>
              <a:pPr/>
              <a:t>2/8/2018</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2DF67BA-0E24-41C0-A33E-531BD6B349F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0E776D1-B315-494A-8F41-05B0A9CE990C}"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F67BA-0E24-41C0-A33E-531BD6B349F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0E776D1-B315-494A-8F41-05B0A9CE990C}" type="datetimeFigureOut">
              <a:rPr lang="en-US" smtClean="0"/>
              <a:pPr/>
              <a:t>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DF67BA-0E24-41C0-A33E-531BD6B349F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0E776D1-B315-494A-8F41-05B0A9CE990C}" type="datetimeFigureOut">
              <a:rPr lang="en-US" smtClean="0"/>
              <a:pPr/>
              <a:t>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F67BA-0E24-41C0-A33E-531BD6B349F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E776D1-B315-494A-8F41-05B0A9CE990C}" type="datetimeFigureOut">
              <a:rPr lang="en-US" smtClean="0"/>
              <a:pPr/>
              <a:t>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DF67BA-0E24-41C0-A33E-531BD6B349F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0E776D1-B315-494A-8F41-05B0A9CE990C}"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F67BA-0E24-41C0-A33E-531BD6B349F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0E776D1-B315-494A-8F41-05B0A9CE990C}" type="datetimeFigureOut">
              <a:rPr lang="en-US" smtClean="0"/>
              <a:pPr/>
              <a:t>2/8/2018</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2DF67BA-0E24-41C0-A33E-531BD6B349F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0E776D1-B315-494A-8F41-05B0A9CE990C}" type="datetimeFigureOut">
              <a:rPr lang="en-US" smtClean="0"/>
              <a:pPr/>
              <a:t>2/8/2018</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2DF67BA-0E24-41C0-A33E-531BD6B349F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0E776D1-B315-494A-8F41-05B0A9CE990C}" type="datetimeFigureOut">
              <a:rPr lang="en-US" smtClean="0"/>
              <a:pPr/>
              <a:t>2/8/2018</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F2DF67BA-0E24-41C0-A33E-531BD6B349F7}" type="slidenum">
              <a:rPr lang="en-US" smtClean="0"/>
              <a:pPr/>
              <a:t>‹#›</a:t>
            </a:fld>
            <a:endParaRPr lang="en-US"/>
          </a:p>
        </p:txBody>
      </p:sp>
    </p:spTree>
    <p:extLst>
      <p:ext uri="{BB962C8B-B14F-4D97-AF65-F5344CB8AC3E}">
        <p14:creationId xmlns:p14="http://schemas.microsoft.com/office/powerpoint/2010/main" val="194618018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dictionary.reference.com/browse/Diaspora" TargetMode="Externa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google.com/imgres?imgurl=http://wps.ablongman.com/wps/media/objects/262/268312/art/figures/KISH_04_77.gif&amp;imgrefurl=http://tripatlas.com/Phoenicia&amp;h=478&amp;w=723&amp;sz=26&amp;tbnid=iKqGbCkNg8alDM:&amp;tbnh=93&amp;tbnw=140&amp;prev=/images?q=phoenicia&amp;zoom=1&amp;q=pho"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wysinger.homestead.com/nubians10.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hyperlink" Target="http://www.google.com/imgres?imgurl=http://www.naamah.com/images/hieroglyphics.gif&amp;imgrefurl=http://www.naamah.com/hieroglyphics.htm&amp;h=457&amp;w=378&amp;sz=33&amp;tbnid=b1fx8YAqH9sAVM:&amp;tbnh=128&amp;tbnw=106&amp;prev=/images?q%3Dhieroglyphics&amp;zoom=1&amp;q=hieroglyphics&amp;hl=en&amp;usg" TargetMode="External"/><Relationship Id="rId2" Type="http://schemas.openxmlformats.org/officeDocument/2006/relationships/hyperlink" Target="http://www.hebrew4christians.com/Grammar/Unit_One/Pictograms/pictograms.html" TargetMode="External"/><Relationship Id="rId1" Type="http://schemas.openxmlformats.org/officeDocument/2006/relationships/slideLayout" Target="../slideLayouts/slideLayout19.xml"/><Relationship Id="rId6" Type="http://schemas.openxmlformats.org/officeDocument/2006/relationships/hyperlink" Target="http://www.quizland.com/hiero.htm" TargetMode="External"/><Relationship Id="rId5" Type="http://schemas.openxmlformats.org/officeDocument/2006/relationships/hyperlink" Target="http://www.google.com/imgres?imgurl=http://triangulations.files.wordpress.com/2010/02/phoenician-alphabet-chart.gif&amp;imgrefurl=http://triangulations.wordpress.com/2010/02/20/goad/&amp;h=667&amp;w=481&amp;sz=69&amp;tbnid=e9ykOW4E225rjM:&amp;tbnh=138&amp;tbnw=100&amp;prev=/images?q%3D" TargetMode="External"/><Relationship Id="rId4" Type="http://schemas.openxmlformats.org/officeDocument/2006/relationships/hyperlink" Target="http://www.google.com/imgres?imgurl=http://ourdigitalfuture.pbworks.com/f/1243384397/cuneiform.jpg&amp;imgrefurl=http://ourdigitalfuture.pbworks.com/w/page/11549095/Writing&amp;h=450&amp;w=454&amp;sz=34&amp;tbnid=s9vbkSEvIWxpCM:&amp;tbnh=127&amp;tbnw=128&amp;prev=/images?q%3Dcuneiform&amp;"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www.ancientscripts.com/images/chinese_stages.gif" TargetMode="External"/><Relationship Id="rId2" Type="http://schemas.openxmlformats.org/officeDocument/2006/relationships/hyperlink" Target="http://media2.intoday.in/indiatoday/images/stories/2016December/sanskrit-script-650_122016041838.jpg" TargetMode="Externa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google.com/imgres?imgurl=http://www.bible.ca/maps/maps-near-east-abrahams-journey.jpg&amp;imgrefurl=http://www.becomingjewish.org/history/jewish_history.html&amp;usg=__MDrIdQEAHXO-CKp4ZOJLvNJpzTs=&amp;h=2771&amp;w=4236&amp;sz=884&amp;hl=en&amp;start=133&amp;zoom=1&amp;tbnid=R-LfX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Other </a:t>
            </a:r>
            <a:r>
              <a:rPr lang="en-US" b="1" dirty="0" smtClean="0"/>
              <a:t>Early Civilizations</a:t>
            </a:r>
            <a:br>
              <a:rPr lang="en-US" b="1" dirty="0" smtClean="0"/>
            </a:br>
            <a:r>
              <a:rPr lang="en-US" b="1" dirty="0" smtClean="0"/>
              <a:t> </a:t>
            </a:r>
            <a:r>
              <a:rPr lang="en-US" b="1" dirty="0"/>
              <a:t>(about 2000 to 500 </a:t>
            </a:r>
            <a:r>
              <a:rPr lang="en-US" b="1" dirty="0" smtClean="0"/>
              <a:t>B.C.E.)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Torah</a:t>
            </a:r>
            <a:endParaRPr lang="en-US" dirty="0"/>
          </a:p>
        </p:txBody>
      </p:sp>
      <p:sp>
        <p:nvSpPr>
          <p:cNvPr id="3" name="Text Placeholder 2"/>
          <p:cNvSpPr>
            <a:spLocks noGrp="1"/>
          </p:cNvSpPr>
          <p:nvPr>
            <p:ph type="body" sz="half" idx="2"/>
          </p:nvPr>
        </p:nvSpPr>
        <p:spPr/>
        <p:txBody>
          <a:bodyPr/>
          <a:lstStyle/>
          <a:p>
            <a:r>
              <a:rPr lang="en-US" dirty="0" smtClean="0"/>
              <a:t>Jewish Holy Book</a:t>
            </a:r>
            <a:endParaRPr lang="en-US" dirty="0"/>
          </a:p>
        </p:txBody>
      </p:sp>
      <p:pic>
        <p:nvPicPr>
          <p:cNvPr id="5" name="Picture Placeholder 4" descr="torah.jpg"/>
          <p:cNvPicPr>
            <a:picLocks noGrp="1" noChangeAspect="1"/>
          </p:cNvPicPr>
          <p:nvPr>
            <p:ph type="pic" idx="1"/>
          </p:nvPr>
        </p:nvPicPr>
        <p:blipFill>
          <a:blip r:embed="rId2" cstate="print"/>
          <a:srcRect t="15124" b="15124"/>
          <a:stretch>
            <a:fillRect/>
          </a:stretch>
        </p:blip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Moses_and_the_Ten_Commandments___large"/>
          <p:cNvPicPr>
            <a:picLocks noChangeAspect="1" noChangeArrowheads="1"/>
          </p:cNvPicPr>
          <p:nvPr/>
        </p:nvPicPr>
        <p:blipFill>
          <a:blip r:embed="rId2" cstate="print"/>
          <a:srcRect/>
          <a:stretch>
            <a:fillRect/>
          </a:stretch>
        </p:blipFill>
        <p:spPr bwMode="auto">
          <a:xfrm>
            <a:off x="3962408" y="1143000"/>
            <a:ext cx="2804040" cy="3383280"/>
          </a:xfrm>
          <a:prstGeom prst="rect">
            <a:avLst/>
          </a:prstGeom>
          <a:noFill/>
          <a:ln w="9525">
            <a:noFill/>
            <a:miter lim="800000"/>
            <a:headEnd/>
            <a:tailEnd/>
          </a:ln>
        </p:spPr>
      </p:pic>
      <p:sp>
        <p:nvSpPr>
          <p:cNvPr id="6" name="Title 5"/>
          <p:cNvSpPr>
            <a:spLocks noGrp="1"/>
          </p:cNvSpPr>
          <p:nvPr>
            <p:ph type="title"/>
          </p:nvPr>
        </p:nvSpPr>
        <p:spPr>
          <a:xfrm>
            <a:off x="457200" y="304800"/>
            <a:ext cx="3008313" cy="1162050"/>
          </a:xfrm>
        </p:spPr>
        <p:txBody>
          <a:bodyPr>
            <a:normAutofit/>
          </a:bodyPr>
          <a:lstStyle/>
          <a:p>
            <a:r>
              <a:rPr lang="en-US" sz="3200" dirty="0" smtClean="0"/>
              <a:t>Judaism</a:t>
            </a:r>
            <a:endParaRPr lang="en-US" sz="3200" dirty="0"/>
          </a:p>
        </p:txBody>
      </p:sp>
      <p:sp>
        <p:nvSpPr>
          <p:cNvPr id="8" name="Text Placeholder 7"/>
          <p:cNvSpPr>
            <a:spLocks noGrp="1"/>
          </p:cNvSpPr>
          <p:nvPr>
            <p:ph type="body" idx="2"/>
          </p:nvPr>
        </p:nvSpPr>
        <p:spPr>
          <a:xfrm>
            <a:off x="0" y="2133600"/>
            <a:ext cx="3276600" cy="4144963"/>
          </a:xfrm>
        </p:spPr>
        <p:txBody>
          <a:bodyPr>
            <a:normAutofit/>
          </a:bodyPr>
          <a:lstStyle/>
          <a:p>
            <a:r>
              <a:rPr lang="en-US" sz="2800" dirty="0" smtClean="0"/>
              <a:t>What are the Laws (or tenets)?</a:t>
            </a:r>
          </a:p>
          <a:p>
            <a:endParaRPr lang="en-US" sz="2800" dirty="0"/>
          </a:p>
          <a:p>
            <a:endParaRPr lang="en-US" sz="2800" dirty="0" smtClean="0"/>
          </a:p>
          <a:p>
            <a:endParaRPr lang="en-US" sz="2800" dirty="0" smtClean="0"/>
          </a:p>
          <a:p>
            <a:r>
              <a:rPr lang="en-US" sz="2800" dirty="0" smtClean="0"/>
              <a:t>Who gives the Ten Commandments to the Jews?</a:t>
            </a:r>
            <a:endParaRPr lang="en-US" sz="2800" dirty="0"/>
          </a:p>
          <a:p>
            <a:endParaRPr lang="en-US" dirty="0" smtClean="0"/>
          </a:p>
        </p:txBody>
      </p:sp>
      <p:sp>
        <p:nvSpPr>
          <p:cNvPr id="7" name="Content Placeholder 6"/>
          <p:cNvSpPr>
            <a:spLocks noGrp="1"/>
          </p:cNvSpPr>
          <p:nvPr>
            <p:ph sz="quarter" idx="1"/>
          </p:nvPr>
        </p:nvSpPr>
        <p:spPr>
          <a:xfrm>
            <a:off x="3581400" y="304800"/>
            <a:ext cx="5111750" cy="5853113"/>
          </a:xfrm>
        </p:spPr>
        <p:txBody>
          <a:bodyPr>
            <a:normAutofit/>
          </a:bodyPr>
          <a:lstStyle/>
          <a:p>
            <a:r>
              <a:rPr lang="en-US" b="1" dirty="0" smtClean="0"/>
              <a:t>Ten Commandments</a:t>
            </a:r>
          </a:p>
          <a:p>
            <a:pPr>
              <a:buNone/>
            </a:pPr>
            <a:endParaRPr lang="en-US" b="1" dirty="0"/>
          </a:p>
          <a:p>
            <a:pPr>
              <a:buNone/>
            </a:pPr>
            <a:endParaRPr lang="en-US" b="1" dirty="0"/>
          </a:p>
          <a:p>
            <a:pPr>
              <a:buNone/>
            </a:pPr>
            <a:endParaRPr lang="en-US" b="1" dirty="0"/>
          </a:p>
          <a:p>
            <a:pPr>
              <a:buNone/>
            </a:pPr>
            <a:endParaRPr lang="en-US" b="1" dirty="0"/>
          </a:p>
          <a:p>
            <a:pPr>
              <a:buNone/>
            </a:pPr>
            <a:endParaRPr lang="en-US" b="1" dirty="0"/>
          </a:p>
          <a:p>
            <a:pPr>
              <a:buNone/>
            </a:pPr>
            <a:endParaRPr lang="en-US" b="1" dirty="0"/>
          </a:p>
          <a:p>
            <a:pPr>
              <a:buNone/>
            </a:pPr>
            <a:endParaRPr lang="en-US" b="1" dirty="0"/>
          </a:p>
          <a:p>
            <a:endParaRPr lang="en-US" b="1" dirty="0" smtClean="0"/>
          </a:p>
          <a:p>
            <a:r>
              <a:rPr lang="en-US" b="1" dirty="0" smtClean="0"/>
              <a:t>Moses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to="" calcmode="lin" valueType="num">
                                      <p:cBhvr>
                                        <p:cTn id="7" dur="1" fill="hold"/>
                                        <p:tgtEl>
                                          <p:spTgt spid="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 to="" calcmode="lin" valueType="num">
                                      <p:cBhvr>
                                        <p:cTn id="12" dur="1" fill="hold"/>
                                        <p:tgtEl>
                                          <p:spTgt spid="8">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 to="" calcmode="lin" valueType="num">
                                      <p:cBhvr>
                                        <p:cTn id="17" dur="1" fill="hold"/>
                                        <p:tgtEl>
                                          <p:spTgt spid="7">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 to="" calcmode="lin" valueType="num">
                                      <p:cBhvr>
                                        <p:cTn id="22" dur="1" fill="hold"/>
                                        <p:tgtEl>
                                          <p:spTgt spid="8">
                                            <p:txEl>
                                              <p:pRg st="4" end="4"/>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7">
                                            <p:txEl>
                                              <p:pRg st="9" end="9"/>
                                            </p:txEl>
                                          </p:spTgt>
                                        </p:tgtEl>
                                        <p:attrNameLst>
                                          <p:attrName>style.visibility</p:attrName>
                                        </p:attrNameLst>
                                      </p:cBhvr>
                                      <p:to>
                                        <p:strVal val="visible"/>
                                      </p:to>
                                    </p:set>
                                    <p:anim to="" calcmode="lin" valueType="num">
                                      <p:cBhvr>
                                        <p:cTn id="27" dur="1" fill="hold"/>
                                        <p:tgtEl>
                                          <p:spTgt spid="7">
                                            <p:txEl>
                                              <p:pRg st="9" end="9"/>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Judaism</a:t>
            </a:r>
            <a:endParaRPr lang="en-US" sz="2800" dirty="0"/>
          </a:p>
        </p:txBody>
      </p:sp>
      <p:sp>
        <p:nvSpPr>
          <p:cNvPr id="4" name="Text Placeholder 3"/>
          <p:cNvSpPr>
            <a:spLocks noGrp="1"/>
          </p:cNvSpPr>
          <p:nvPr>
            <p:ph type="body" idx="2"/>
          </p:nvPr>
        </p:nvSpPr>
        <p:spPr>
          <a:xfrm>
            <a:off x="914400" y="1600200"/>
            <a:ext cx="2438400" cy="4495800"/>
          </a:xfrm>
        </p:spPr>
        <p:txBody>
          <a:bodyPr>
            <a:normAutofit/>
          </a:bodyPr>
          <a:lstStyle/>
          <a:p>
            <a:r>
              <a:rPr lang="en-US" sz="2800" dirty="0" smtClean="0"/>
              <a:t>What are examples of the Ten Commandments?</a:t>
            </a:r>
            <a:endParaRPr lang="en-US" sz="2800" dirty="0"/>
          </a:p>
        </p:txBody>
      </p:sp>
      <p:sp>
        <p:nvSpPr>
          <p:cNvPr id="3" name="Content Placeholder 2"/>
          <p:cNvSpPr>
            <a:spLocks noGrp="1"/>
          </p:cNvSpPr>
          <p:nvPr>
            <p:ph sz="quarter" idx="1"/>
          </p:nvPr>
        </p:nvSpPr>
        <p:spPr>
          <a:xfrm>
            <a:off x="3352800" y="1600200"/>
            <a:ext cx="5334000" cy="4495800"/>
          </a:xfrm>
        </p:spPr>
        <p:txBody>
          <a:bodyPr>
            <a:normAutofit/>
          </a:bodyPr>
          <a:lstStyle/>
          <a:p>
            <a:endParaRPr lang="en-US" dirty="0" smtClean="0"/>
          </a:p>
          <a:p>
            <a:r>
              <a:rPr lang="en-US" dirty="0" smtClean="0"/>
              <a:t>“Thou </a:t>
            </a:r>
            <a:r>
              <a:rPr lang="en-US" dirty="0" err="1" smtClean="0"/>
              <a:t>shalt</a:t>
            </a:r>
            <a:r>
              <a:rPr lang="en-US" dirty="0" smtClean="0"/>
              <a:t> not steal”</a:t>
            </a:r>
          </a:p>
          <a:p>
            <a:pPr>
              <a:buNone/>
            </a:pPr>
            <a:endParaRPr lang="en-US" dirty="0" smtClean="0"/>
          </a:p>
          <a:p>
            <a:r>
              <a:rPr lang="en-US" dirty="0" smtClean="0"/>
              <a:t>All men are equal-- no man is above the law</a:t>
            </a:r>
          </a:p>
          <a:p>
            <a:pPr>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to="" calcmode="lin" valueType="num">
                                      <p:cBhvr>
                                        <p:cTn id="12" dur="1" fill="hold"/>
                                        <p:tgtEl>
                                          <p:spTgt spid="4">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latin typeface="+mn-lt"/>
              </a:rPr>
              <a:t>Class Activity Questions</a:t>
            </a:r>
            <a:r>
              <a:rPr lang="en-US" sz="2800" dirty="0" smtClean="0"/>
              <a:t/>
            </a:r>
            <a:br>
              <a:rPr lang="en-US" sz="2800" dirty="0" smtClean="0"/>
            </a:br>
            <a:endParaRPr lang="en-US" sz="2800" dirty="0"/>
          </a:p>
        </p:txBody>
      </p:sp>
      <p:sp>
        <p:nvSpPr>
          <p:cNvPr id="3" name="Content Placeholder 2"/>
          <p:cNvSpPr>
            <a:spLocks noGrp="1"/>
          </p:cNvSpPr>
          <p:nvPr>
            <p:ph sz="quarter" idx="1"/>
          </p:nvPr>
        </p:nvSpPr>
        <p:spPr/>
        <p:txBody>
          <a:bodyPr/>
          <a:lstStyle/>
          <a:p>
            <a:endParaRPr lang="en-US" dirty="0" smtClean="0"/>
          </a:p>
          <a:p>
            <a:pPr>
              <a:buNone/>
            </a:pPr>
            <a:r>
              <a:rPr lang="en-US" dirty="0" smtClean="0"/>
              <a:t>How did the Jews’ belief that all men are created  equal pose a conflict with outside rulers?</a:t>
            </a:r>
          </a:p>
          <a:p>
            <a:pPr>
              <a:buNone/>
            </a:pPr>
            <a:endParaRPr lang="en-US" dirty="0"/>
          </a:p>
          <a:p>
            <a:pPr>
              <a:buNone/>
            </a:pPr>
            <a:r>
              <a:rPr lang="en-US" dirty="0" smtClean="0"/>
              <a:t>What might happen to the Jews if they were conquered?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to="" calcmode="lin" valueType="num">
                                      <p:cBhvr>
                                        <p:cTn id="17"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Answers to Class Activity Questions</a:t>
            </a:r>
            <a:endParaRPr lang="en-US" dirty="0"/>
          </a:p>
        </p:txBody>
      </p:sp>
      <p:sp>
        <p:nvSpPr>
          <p:cNvPr id="3" name="Content Placeholder 2"/>
          <p:cNvSpPr>
            <a:spLocks noGrp="1"/>
          </p:cNvSpPr>
          <p:nvPr>
            <p:ph sz="quarter" idx="1"/>
          </p:nvPr>
        </p:nvSpPr>
        <p:spPr/>
        <p:txBody>
          <a:bodyPr/>
          <a:lstStyle/>
          <a:p>
            <a:pPr>
              <a:buNone/>
            </a:pPr>
            <a:endParaRPr lang="en-US" dirty="0" smtClean="0"/>
          </a:p>
          <a:p>
            <a:pPr>
              <a:buNone/>
            </a:pPr>
            <a:r>
              <a:rPr lang="en-US" dirty="0" smtClean="0"/>
              <a:t>Outside rulers, rulers whose faith is </a:t>
            </a:r>
            <a:r>
              <a:rPr lang="en-US" b="1" i="1" dirty="0" smtClean="0"/>
              <a:t>not</a:t>
            </a:r>
            <a:r>
              <a:rPr lang="en-US" dirty="0" smtClean="0"/>
              <a:t> Judaism, may feel threatened by people who believe all men are equal. Many rulers of early civilizations believed that they were the gods’ chosen one to rule, so they felt they were better than the common people. They did not think that man’s laws always applied to them.</a:t>
            </a:r>
          </a:p>
          <a:p>
            <a:pPr>
              <a:buNone/>
            </a:pPr>
            <a:endParaRPr lang="en-US" dirty="0" smtClean="0"/>
          </a:p>
          <a:p>
            <a:pPr>
              <a:buNone/>
            </a:pPr>
            <a:r>
              <a:rPr lang="en-US" dirty="0" smtClean="0"/>
              <a:t>If the Jews were conquered, the Hebrews may have faced unfair treatment by the rulers and society.</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to="" calcmode="lin" valueType="num">
                                      <p:cBhvr>
                                        <p:cTn id="17"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Hebrews &amp; Judaism</a:t>
            </a:r>
            <a:endParaRPr lang="en-US" dirty="0"/>
          </a:p>
        </p:txBody>
      </p:sp>
      <p:sp>
        <p:nvSpPr>
          <p:cNvPr id="4" name="Text Placeholder 3"/>
          <p:cNvSpPr>
            <a:spLocks noGrp="1"/>
          </p:cNvSpPr>
          <p:nvPr>
            <p:ph type="body" idx="2"/>
          </p:nvPr>
        </p:nvSpPr>
        <p:spPr/>
        <p:txBody>
          <a:bodyPr>
            <a:normAutofit fontScale="92500" lnSpcReduction="10000"/>
          </a:bodyPr>
          <a:lstStyle/>
          <a:p>
            <a:r>
              <a:rPr lang="en-US" sz="2800" dirty="0" smtClean="0"/>
              <a:t>What happened to the Jewish settlement around Jerusalem?</a:t>
            </a:r>
          </a:p>
          <a:p>
            <a:endParaRPr lang="en-US" sz="2800" dirty="0"/>
          </a:p>
          <a:p>
            <a:endParaRPr lang="en-US" sz="2800" dirty="0" smtClean="0"/>
          </a:p>
          <a:p>
            <a:r>
              <a:rPr lang="en-US" sz="2800" dirty="0" smtClean="0"/>
              <a:t>What happened as a result?</a:t>
            </a:r>
            <a:endParaRPr lang="en-US" sz="2800" dirty="0"/>
          </a:p>
        </p:txBody>
      </p:sp>
      <p:sp>
        <p:nvSpPr>
          <p:cNvPr id="3" name="Content Placeholder 2"/>
          <p:cNvSpPr>
            <a:spLocks noGrp="1"/>
          </p:cNvSpPr>
          <p:nvPr>
            <p:ph sz="quarter" idx="1"/>
          </p:nvPr>
        </p:nvSpPr>
        <p:spPr/>
        <p:txBody>
          <a:bodyPr/>
          <a:lstStyle/>
          <a:p>
            <a:endParaRPr lang="en-US" b="1" dirty="0" smtClean="0"/>
          </a:p>
          <a:p>
            <a:r>
              <a:rPr lang="en-US" dirty="0" smtClean="0"/>
              <a:t>Jewish settlement was broken up</a:t>
            </a:r>
          </a:p>
          <a:p>
            <a:r>
              <a:rPr lang="en-US" dirty="0" smtClean="0"/>
              <a:t>Jews scattered--called</a:t>
            </a:r>
          </a:p>
          <a:p>
            <a:pPr>
              <a:buNone/>
            </a:pPr>
            <a:r>
              <a:rPr lang="en-US" u="sng" dirty="0" smtClean="0">
                <a:hlinkClick r:id="rId2"/>
              </a:rPr>
              <a:t>    </a:t>
            </a:r>
            <a:r>
              <a:rPr lang="en-US" dirty="0" smtClean="0">
                <a:hlinkClick r:id="rId2"/>
              </a:rPr>
              <a:t>Diaspora</a:t>
            </a:r>
            <a:endParaRPr lang="en-US" dirty="0" smtClean="0"/>
          </a:p>
          <a:p>
            <a:r>
              <a:rPr lang="en-US" dirty="0" smtClean="0"/>
              <a:t>Jews were </a:t>
            </a:r>
            <a:r>
              <a:rPr lang="en-US" u="sng" dirty="0" smtClean="0"/>
              <a:t>exiled</a:t>
            </a:r>
          </a:p>
          <a:p>
            <a:pPr>
              <a:buNone/>
            </a:pPr>
            <a:endParaRPr lang="en-US" u="sng" dirty="0" smtClean="0"/>
          </a:p>
          <a:p>
            <a:r>
              <a:rPr lang="en-US" dirty="0" smtClean="0"/>
              <a:t>Judaism spread</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to="" calcmode="lin" valueType="num">
                                      <p:cBhvr>
                                        <p:cTn id="12" dur="1" fill="hold"/>
                                        <p:tgtEl>
                                          <p:spTgt spid="4">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par>
                                <p:cTn id="23" presetID="24"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to="" calcmode="lin" valueType="num">
                                      <p:cBhvr>
                                        <p:cTn id="25" dur="1" fill="hold"/>
                                        <p:tgtEl>
                                          <p:spTgt spid="3">
                                            <p:txEl>
                                              <p:pRg st="3" end="3"/>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to="" calcmode="lin" valueType="num">
                                      <p:cBhvr>
                                        <p:cTn id="30" dur="1" fill="hold"/>
                                        <p:tgtEl>
                                          <p:spTgt spid="3">
                                            <p:txEl>
                                              <p:pRg st="4" end="4"/>
                                            </p:txEl>
                                          </p:spTgt>
                                        </p:tgtEl>
                                        <p:attrNameLst>
                                          <p:attrName/>
                                        </p:attrNameLst>
                                      </p:cBhvr>
                                    </p:anim>
                                  </p:childTnLst>
                                </p:cTn>
                              </p:par>
                            </p:childTnLst>
                          </p:cTn>
                        </p:par>
                      </p:childTnLst>
                    </p:cTn>
                  </p:par>
                  <p:par>
                    <p:cTn id="31" fill="hold">
                      <p:stCondLst>
                        <p:cond delay="indefinite"/>
                      </p:stCondLst>
                      <p:childTnLst>
                        <p:par>
                          <p:cTn id="32" fill="hold">
                            <p:stCondLst>
                              <p:cond delay="0"/>
                            </p:stCondLst>
                            <p:childTnLst>
                              <p:par>
                                <p:cTn id="33" presetID="24" presetClass="entr" presetSubtype="0" fill="hold"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 to="" calcmode="lin" valueType="num">
                                      <p:cBhvr>
                                        <p:cTn id="35" dur="1" fill="hold"/>
                                        <p:tgtEl>
                                          <p:spTgt spid="4">
                                            <p:txEl>
                                              <p:pRg st="3" end="3"/>
                                            </p:txEl>
                                          </p:spTgt>
                                        </p:tgtEl>
                                        <p:attrNameLst>
                                          <p:attrName/>
                                        </p:attrNameLst>
                                      </p:cBhvr>
                                    </p:anim>
                                  </p:childTnLst>
                                </p:cTn>
                              </p:par>
                            </p:childTnLst>
                          </p:cTn>
                        </p:par>
                      </p:childTnLst>
                    </p:cTn>
                  </p:par>
                  <p:par>
                    <p:cTn id="36" fill="hold">
                      <p:stCondLst>
                        <p:cond delay="indefinite"/>
                      </p:stCondLst>
                      <p:childTnLst>
                        <p:par>
                          <p:cTn id="37" fill="hold">
                            <p:stCondLst>
                              <p:cond delay="0"/>
                            </p:stCondLst>
                            <p:childTnLst>
                              <p:par>
                                <p:cTn id="38" presetID="24" presetClass="entr" presetSubtype="0"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 to="" calcmode="lin" valueType="num">
                                      <p:cBhvr>
                                        <p:cTn id="40"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Phoenicia</a:t>
            </a: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57200" y="1905000"/>
            <a:ext cx="8458200" cy="3920407"/>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hlinkClick r:id="rId2"/>
              </a:rPr>
              <a:t>Map Activity</a:t>
            </a:r>
            <a:endParaRPr lang="en-US" dirty="0"/>
          </a:p>
        </p:txBody>
      </p:sp>
      <p:sp>
        <p:nvSpPr>
          <p:cNvPr id="3" name="Content Placeholder 2"/>
          <p:cNvSpPr>
            <a:spLocks noGrp="1"/>
          </p:cNvSpPr>
          <p:nvPr>
            <p:ph sz="quarter" idx="1"/>
          </p:nvPr>
        </p:nvSpPr>
        <p:spPr/>
        <p:txBody>
          <a:bodyPr/>
          <a:lstStyle/>
          <a:p>
            <a:r>
              <a:rPr lang="en-US" dirty="0" smtClean="0"/>
              <a:t>Lightly shade the area of Phoenicia.</a:t>
            </a:r>
          </a:p>
          <a:p>
            <a:r>
              <a:rPr lang="en-US" dirty="0" smtClean="0"/>
              <a:t>Label the following geographic features:</a:t>
            </a:r>
          </a:p>
          <a:p>
            <a:pPr lvl="1"/>
            <a:r>
              <a:rPr lang="en-US" dirty="0" smtClean="0"/>
              <a:t>Mediterranean Sea</a:t>
            </a:r>
          </a:p>
          <a:p>
            <a:pPr lvl="1"/>
            <a:r>
              <a:rPr lang="en-US" dirty="0" smtClean="0"/>
              <a:t>Red Sea</a:t>
            </a:r>
          </a:p>
          <a:p>
            <a:pPr lvl="1"/>
            <a:r>
              <a:rPr lang="en-US" dirty="0" smtClean="0"/>
              <a:t>Egypt</a:t>
            </a:r>
          </a:p>
          <a:p>
            <a:pPr lvl="1"/>
            <a:r>
              <a:rPr lang="en-US" dirty="0" smtClean="0"/>
              <a:t>Anatolia (Asia Minor)</a:t>
            </a:r>
          </a:p>
          <a:p>
            <a:pPr lvl="1"/>
            <a:r>
              <a:rPr lang="en-US" dirty="0" smtClean="0"/>
              <a:t>Fertile Crescent</a:t>
            </a:r>
          </a:p>
          <a:p>
            <a:pPr lvl="2"/>
            <a:r>
              <a:rPr lang="en-US" dirty="0" smtClean="0"/>
              <a:t>What continent is the Phoenician settlement in that also resides in the Fertile Crescent?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dirty="0" smtClean="0"/>
              <a:t>Phoenicia</a:t>
            </a:r>
            <a:endParaRPr lang="en-US" dirty="0"/>
          </a:p>
        </p:txBody>
      </p:sp>
      <p:sp>
        <p:nvSpPr>
          <p:cNvPr id="3" name="Text Placeholder 2"/>
          <p:cNvSpPr>
            <a:spLocks noGrp="1"/>
          </p:cNvSpPr>
          <p:nvPr>
            <p:ph type="body" idx="2"/>
          </p:nvPr>
        </p:nvSpPr>
        <p:spPr/>
        <p:txBody>
          <a:bodyPr>
            <a:normAutofit/>
          </a:bodyPr>
          <a:lstStyle/>
          <a:p>
            <a:r>
              <a:rPr lang="en-US" sz="2800" dirty="0" smtClean="0"/>
              <a:t>Where was Phoenicia located?</a:t>
            </a:r>
            <a:endParaRPr lang="en-US" sz="2800" dirty="0"/>
          </a:p>
        </p:txBody>
      </p:sp>
      <p:sp>
        <p:nvSpPr>
          <p:cNvPr id="4" name="Content Placeholder 3"/>
          <p:cNvSpPr>
            <a:spLocks noGrp="1"/>
          </p:cNvSpPr>
          <p:nvPr>
            <p:ph sz="quarter" idx="1"/>
          </p:nvPr>
        </p:nvSpPr>
        <p:spPr/>
        <p:txBody>
          <a:bodyPr/>
          <a:lstStyle/>
          <a:p>
            <a:r>
              <a:rPr lang="en-US" dirty="0" smtClean="0"/>
              <a:t>By the Mediterranean coast</a:t>
            </a:r>
          </a:p>
          <a:p>
            <a:r>
              <a:rPr lang="en-US" dirty="0" smtClean="0"/>
              <a:t>It was in part of the Fertile Crescent</a:t>
            </a:r>
          </a:p>
          <a:p>
            <a:pPr lvl="1"/>
            <a:r>
              <a:rPr lang="en-US" dirty="0"/>
              <a:t>In Southwest Asia</a:t>
            </a:r>
            <a:endParaRPr lang="en-US" dirty="0" smtClean="0"/>
          </a:p>
          <a:p>
            <a:pPr marL="0" indent="0">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to="" calcmode="lin" valueType="num">
                                      <p:cBhvr>
                                        <p:cTn id="7" dur="1" fill="hold"/>
                                        <p:tgtEl>
                                          <p:spTgt spid="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to="" calcmode="lin" valueType="num">
                                      <p:cBhvr>
                                        <p:cTn id="17" dur="1" fill="hold"/>
                                        <p:tgtEl>
                                          <p:spTgt spid="4">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 to="" calcmode="lin" valueType="num">
                                      <p:cBhvr>
                                        <p:cTn id="22" dur="1" fill="hold"/>
                                        <p:tgtEl>
                                          <p:spTgt spid="4">
                                            <p:txEl>
                                              <p:pRg st="1" end="1"/>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 to="" calcmode="lin" valueType="num">
                                      <p:cBhvr>
                                        <p:cTn id="27" dur="1" fill="hold"/>
                                        <p:tgtEl>
                                          <p:spTgt spid="4">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smtClean="0"/>
              <a:t>Phoenicia</a:t>
            </a:r>
            <a:endParaRPr lang="en-US" dirty="0"/>
          </a:p>
        </p:txBody>
      </p:sp>
      <p:sp>
        <p:nvSpPr>
          <p:cNvPr id="3" name="Text Placeholder 2"/>
          <p:cNvSpPr>
            <a:spLocks noGrp="1"/>
          </p:cNvSpPr>
          <p:nvPr>
            <p:ph type="body" idx="2"/>
          </p:nvPr>
        </p:nvSpPr>
        <p:spPr/>
        <p:txBody>
          <a:bodyPr>
            <a:normAutofit/>
          </a:bodyPr>
          <a:lstStyle/>
          <a:p>
            <a:r>
              <a:rPr lang="en-US" sz="2800" dirty="0" smtClean="0"/>
              <a:t>What economic activities were the Phoenicians well-known for? </a:t>
            </a:r>
            <a:endParaRPr lang="en-US" sz="2800" dirty="0"/>
          </a:p>
        </p:txBody>
      </p:sp>
      <p:sp>
        <p:nvSpPr>
          <p:cNvPr id="4" name="Content Placeholder 3"/>
          <p:cNvSpPr>
            <a:spLocks noGrp="1"/>
          </p:cNvSpPr>
          <p:nvPr>
            <p:ph sz="quarter" idx="1"/>
          </p:nvPr>
        </p:nvSpPr>
        <p:spPr/>
        <p:txBody>
          <a:bodyPr/>
          <a:lstStyle/>
          <a:p>
            <a:r>
              <a:rPr lang="en-US" dirty="0" smtClean="0"/>
              <a:t>Trade </a:t>
            </a:r>
          </a:p>
          <a:p>
            <a:pPr lvl="1"/>
            <a:r>
              <a:rPr lang="en-US" dirty="0" smtClean="0"/>
              <a:t>Along rivers and by sea (Mediterranean Sea)</a:t>
            </a:r>
          </a:p>
          <a:p>
            <a:pPr lvl="1"/>
            <a:endParaRPr lang="en-US" dirty="0" smtClean="0"/>
          </a:p>
          <a:p>
            <a:r>
              <a:rPr lang="en-US" dirty="0" smtClean="0"/>
              <a:t>Shipbuilding</a:t>
            </a:r>
          </a:p>
          <a:p>
            <a:pPr>
              <a:buNone/>
            </a:pPr>
            <a:endParaRPr lang="en-US" dirty="0" smtClean="0"/>
          </a:p>
          <a:p>
            <a:pPr lvl="1"/>
            <a:endParaRPr lang="en-US" dirty="0" smtClean="0"/>
          </a:p>
          <a:p>
            <a:pPr lvl="1">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to="" calcmode="lin" valueType="num">
                                      <p:cBhvr>
                                        <p:cTn id="17" dur="1" fill="hold"/>
                                        <p:tgtEl>
                                          <p:spTgt spid="4">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 to="" calcmode="lin" valueType="num">
                                      <p:cBhvr>
                                        <p:cTn id="22" dur="1" fill="hold"/>
                                        <p:tgtEl>
                                          <p:spTgt spid="4">
                                            <p:txEl>
                                              <p:pRg st="1" end="1"/>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 to="" calcmode="lin" valueType="num">
                                      <p:cBhvr>
                                        <p:cTn id="27" dur="1" fill="hold"/>
                                        <p:tgtEl>
                                          <p:spTgt spid="4">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81744"/>
            <a:ext cx="9144000" cy="6094512"/>
          </a:xfrm>
          <a:prstGeom prst="rect">
            <a:avLst/>
          </a:prstGeom>
        </p:spPr>
      </p:pic>
    </p:spTree>
    <p:extLst>
      <p:ext uri="{BB962C8B-B14F-4D97-AF65-F5344CB8AC3E}">
        <p14:creationId xmlns:p14="http://schemas.microsoft.com/office/powerpoint/2010/main" val="38054854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Phoenician Written Language</a:t>
            </a:r>
            <a:endParaRPr lang="en-US" dirty="0"/>
          </a:p>
        </p:txBody>
      </p:sp>
      <p:sp>
        <p:nvSpPr>
          <p:cNvPr id="3" name="Content Placeholder 2"/>
          <p:cNvSpPr>
            <a:spLocks noGrp="1"/>
          </p:cNvSpPr>
          <p:nvPr>
            <p:ph sz="quarter" idx="1"/>
          </p:nvPr>
        </p:nvSpPr>
        <p:spPr/>
        <p:txBody>
          <a:bodyPr/>
          <a:lstStyle/>
          <a:p>
            <a:r>
              <a:rPr lang="en-US" dirty="0" smtClean="0"/>
              <a:t>Alphabet</a:t>
            </a:r>
          </a:p>
          <a:p>
            <a:pPr marL="0" indent="0">
              <a:buNone/>
            </a:pPr>
            <a:endParaRPr lang="en-US" dirty="0"/>
          </a:p>
        </p:txBody>
      </p:sp>
    </p:spTree>
    <p:extLst>
      <p:ext uri="{BB962C8B-B14F-4D97-AF65-F5344CB8AC3E}">
        <p14:creationId xmlns:p14="http://schemas.microsoft.com/office/powerpoint/2010/main" val="4661629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4931" y="0"/>
            <a:ext cx="7634137" cy="6858000"/>
          </a:xfrm>
          <a:prstGeom prst="rect">
            <a:avLst/>
          </a:prstGeom>
        </p:spPr>
      </p:pic>
    </p:spTree>
    <p:extLst>
      <p:ext uri="{BB962C8B-B14F-4D97-AF65-F5344CB8AC3E}">
        <p14:creationId xmlns:p14="http://schemas.microsoft.com/office/powerpoint/2010/main" val="27505743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hlinkClick r:id="rId2"/>
              </a:rPr>
              <a:t>Nubia</a:t>
            </a:r>
            <a:endParaRPr lang="en-US" dirty="0"/>
          </a:p>
        </p:txBody>
      </p:sp>
      <p:sp>
        <p:nvSpPr>
          <p:cNvPr id="3" name="Content Placeholder 2"/>
          <p:cNvSpPr>
            <a:spLocks noGrp="1"/>
          </p:cNvSpPr>
          <p:nvPr>
            <p:ph sz="quarter" idx="1"/>
          </p:nvPr>
        </p:nvSpPr>
        <p:spPr/>
        <p:txBody>
          <a:bodyPr/>
          <a:lstStyle/>
          <a:p>
            <a:r>
              <a:rPr lang="en-US" dirty="0" smtClean="0"/>
              <a:t>In Africa (Egypt)</a:t>
            </a:r>
          </a:p>
          <a:p>
            <a:r>
              <a:rPr lang="en-US" dirty="0" smtClean="0"/>
              <a:t>Located along Nile River</a:t>
            </a:r>
          </a:p>
          <a:p>
            <a:r>
              <a:rPr lang="en-US" dirty="0" smtClean="0"/>
              <a:t>On the Upper Nile (southern part of Nile River)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Commonalities of River Valley Civilizations</a:t>
            </a:r>
            <a:endParaRPr lang="en-US" dirty="0"/>
          </a:p>
        </p:txBody>
      </p:sp>
      <p:sp>
        <p:nvSpPr>
          <p:cNvPr id="3" name="Content Placeholder 2"/>
          <p:cNvSpPr>
            <a:spLocks noGrp="1"/>
          </p:cNvSpPr>
          <p:nvPr>
            <p:ph sz="quarter" idx="1"/>
          </p:nvPr>
        </p:nvSpPr>
        <p:spPr/>
        <p:txBody>
          <a:bodyPr/>
          <a:lstStyle/>
          <a:p>
            <a:r>
              <a:rPr lang="en-US" dirty="0" smtClean="0"/>
              <a:t>Society</a:t>
            </a:r>
          </a:p>
          <a:p>
            <a:r>
              <a:rPr lang="en-US" dirty="0" smtClean="0"/>
              <a:t>Economy</a:t>
            </a:r>
          </a:p>
          <a:p>
            <a:r>
              <a:rPr lang="en-US" dirty="0" smtClean="0"/>
              <a:t>Government (Political Systems)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Activity</a:t>
            </a:r>
            <a:endParaRPr lang="en-US" dirty="0"/>
          </a:p>
        </p:txBody>
      </p:sp>
      <p:sp>
        <p:nvSpPr>
          <p:cNvPr id="3" name="Content Placeholder 2"/>
          <p:cNvSpPr>
            <a:spLocks noGrp="1"/>
          </p:cNvSpPr>
          <p:nvPr>
            <p:ph sz="quarter" idx="1"/>
          </p:nvPr>
        </p:nvSpPr>
        <p:spPr/>
        <p:txBody>
          <a:bodyPr>
            <a:noAutofit/>
          </a:bodyPr>
          <a:lstStyle/>
          <a:p>
            <a:r>
              <a:rPr lang="en-US" sz="2400" dirty="0" smtClean="0"/>
              <a:t>Analyze the chart entitled “Common Themes in History”</a:t>
            </a:r>
          </a:p>
          <a:p>
            <a:r>
              <a:rPr lang="en-US" sz="2400" dirty="0" smtClean="0"/>
              <a:t>What are three most common themes?</a:t>
            </a:r>
          </a:p>
          <a:p>
            <a:r>
              <a:rPr lang="en-US" sz="2400" dirty="0" smtClean="0"/>
              <a:t>Why is geography and technology listed separately?</a:t>
            </a:r>
          </a:p>
          <a:p>
            <a:r>
              <a:rPr lang="en-US" sz="2400" dirty="0" smtClean="0"/>
              <a:t>Look at the theme, Economy. Organize the examples into two categories: General Examples and Specific Examples</a:t>
            </a:r>
          </a:p>
          <a:p>
            <a:r>
              <a:rPr lang="en-US" sz="2400" dirty="0" smtClean="0"/>
              <a:t>Could an example that appears under the theme, Economy, also appear under the theme, Society? Explain your answer.</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par>
                                <p:cTn id="13" presetID="24"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to="" calcmode="lin" valueType="num">
                                      <p:cBhvr>
                                        <p:cTn id="20" dur="1" fill="hold"/>
                                        <p:tgtEl>
                                          <p:spTgt spid="3">
                                            <p:txEl>
                                              <p:pRg st="2" end="2"/>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to="" calcmode="lin" valueType="num">
                                      <p:cBhvr>
                                        <p:cTn id="25" dur="1" fill="hold"/>
                                        <p:tgtEl>
                                          <p:spTgt spid="3">
                                            <p:txEl>
                                              <p:pRg st="3" end="3"/>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to="" calcmode="lin" valueType="num">
                                      <p:cBhvr>
                                        <p:cTn id="30"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Social Patterns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Development of </a:t>
            </a:r>
            <a:r>
              <a:rPr lang="en-US" sz="3200" dirty="0" smtClean="0"/>
              <a:t>Social Patterns</a:t>
            </a:r>
            <a:endParaRPr lang="en-US" sz="3200" dirty="0"/>
          </a:p>
        </p:txBody>
      </p:sp>
      <p:sp>
        <p:nvSpPr>
          <p:cNvPr id="4" name="Text Placeholder 3"/>
          <p:cNvSpPr>
            <a:spLocks noGrp="1"/>
          </p:cNvSpPr>
          <p:nvPr>
            <p:ph type="body" idx="2"/>
          </p:nvPr>
        </p:nvSpPr>
        <p:spPr>
          <a:xfrm>
            <a:off x="954505" y="1676400"/>
            <a:ext cx="2057400" cy="4495800"/>
          </a:xfrm>
        </p:spPr>
        <p:txBody>
          <a:bodyPr/>
          <a:lstStyle/>
          <a:p>
            <a:endParaRPr lang="en-US" dirty="0" smtClean="0"/>
          </a:p>
          <a:p>
            <a:r>
              <a:rPr lang="en-US" sz="2000" dirty="0" smtClean="0">
                <a:latin typeface="Arial Black" pitchFamily="34" charset="0"/>
              </a:rPr>
              <a:t>What type of rulers were </a:t>
            </a:r>
            <a:r>
              <a:rPr lang="en-US" sz="2000" dirty="0" smtClean="0">
                <a:latin typeface="Arial Black" pitchFamily="34" charset="0"/>
              </a:rPr>
              <a:t>there--</a:t>
            </a:r>
            <a:r>
              <a:rPr lang="en-US" sz="2000" dirty="0"/>
              <a:t> </a:t>
            </a:r>
            <a:r>
              <a:rPr lang="en-US" sz="2000" b="1" dirty="0">
                <a:latin typeface="Arial Black" panose="020B0A04020102020204" pitchFamily="34" charset="0"/>
              </a:rPr>
              <a:t>Hereditary </a:t>
            </a:r>
            <a:r>
              <a:rPr lang="en-US" sz="2000" b="1" dirty="0" smtClean="0">
                <a:latin typeface="Arial Black" panose="020B0A04020102020204" pitchFamily="34" charset="0"/>
              </a:rPr>
              <a:t>rulers</a:t>
            </a:r>
            <a:r>
              <a:rPr lang="en-US" sz="2000" dirty="0" smtClean="0">
                <a:latin typeface="Arial Black" panose="020B0A04020102020204" pitchFamily="34" charset="0"/>
              </a:rPr>
              <a:t>:</a:t>
            </a:r>
            <a:endParaRPr lang="en-US" sz="2000" dirty="0" smtClean="0">
              <a:latin typeface="Arial Black" pitchFamily="34" charset="0"/>
            </a:endParaRPr>
          </a:p>
          <a:p>
            <a:endParaRPr lang="en-US" sz="2000" dirty="0">
              <a:latin typeface="Arial Black" pitchFamily="34" charset="0"/>
            </a:endParaRPr>
          </a:p>
          <a:p>
            <a:r>
              <a:rPr lang="en-US" sz="2000" dirty="0" smtClean="0">
                <a:latin typeface="Arial Black" pitchFamily="34" charset="0"/>
              </a:rPr>
              <a:t>How was society structured?</a:t>
            </a:r>
            <a:endParaRPr lang="en-US" sz="2000" dirty="0">
              <a:latin typeface="Arial Black" pitchFamily="34" charset="0"/>
            </a:endParaRPr>
          </a:p>
        </p:txBody>
      </p:sp>
      <p:sp>
        <p:nvSpPr>
          <p:cNvPr id="3" name="Content Placeholder 2"/>
          <p:cNvSpPr>
            <a:spLocks noGrp="1"/>
          </p:cNvSpPr>
          <p:nvPr>
            <p:ph sz="quarter" idx="1"/>
          </p:nvPr>
        </p:nvSpPr>
        <p:spPr>
          <a:xfrm>
            <a:off x="3048000" y="1600200"/>
            <a:ext cx="5638800" cy="4495800"/>
          </a:xfrm>
        </p:spPr>
        <p:txBody>
          <a:bodyPr/>
          <a:lstStyle/>
          <a:p>
            <a:pPr marL="0" indent="0">
              <a:buNone/>
            </a:pPr>
            <a:endParaRPr lang="en-US" dirty="0"/>
          </a:p>
          <a:p>
            <a:pPr>
              <a:buNone/>
            </a:pPr>
            <a:r>
              <a:rPr lang="en-US" b="1" dirty="0" smtClean="0"/>
              <a:t>     </a:t>
            </a:r>
            <a:r>
              <a:rPr lang="en-US" b="1" u="sng" dirty="0" smtClean="0"/>
              <a:t>Dynasties</a:t>
            </a:r>
            <a:r>
              <a:rPr lang="en-US" dirty="0" smtClean="0"/>
              <a:t> of kings &amp; pharaohs</a:t>
            </a:r>
          </a:p>
          <a:p>
            <a:pPr>
              <a:buNone/>
            </a:pPr>
            <a:r>
              <a:rPr lang="en-US" dirty="0" smtClean="0"/>
              <a:t>     (Rule within single family line over several </a:t>
            </a:r>
          </a:p>
          <a:p>
            <a:pPr>
              <a:buNone/>
            </a:pPr>
            <a:r>
              <a:rPr lang="en-US" dirty="0" smtClean="0"/>
              <a:t>      generations)</a:t>
            </a:r>
          </a:p>
          <a:p>
            <a:pPr>
              <a:buNone/>
            </a:pPr>
            <a:endParaRPr lang="en-US" dirty="0"/>
          </a:p>
          <a:p>
            <a:r>
              <a:rPr lang="en-US" dirty="0" smtClean="0"/>
              <a:t>Rigid </a:t>
            </a:r>
            <a:r>
              <a:rPr lang="en-US" dirty="0"/>
              <a:t>class system </a:t>
            </a:r>
            <a:endParaRPr lang="en-US" dirty="0" smtClean="0"/>
          </a:p>
          <a:p>
            <a:pPr lvl="1"/>
            <a:r>
              <a:rPr lang="en-US" dirty="0"/>
              <a:t>S</a:t>
            </a:r>
            <a:r>
              <a:rPr lang="en-US" dirty="0" smtClean="0"/>
              <a:t>lavery </a:t>
            </a:r>
            <a:r>
              <a:rPr lang="en-US" dirty="0" smtClean="0"/>
              <a:t>was </a:t>
            </a:r>
            <a:r>
              <a:rPr lang="en-US" dirty="0"/>
              <a:t>accepted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to="" calcmode="lin" valueType="num">
                                      <p:cBhvr>
                                        <p:cTn id="12" dur="1" fill="hold"/>
                                        <p:tgtEl>
                                          <p:spTgt spid="4">
                                            <p:txEl>
                                              <p:pRg st="1" end="1"/>
                                            </p:txEl>
                                          </p:spTgt>
                                        </p:tgtEl>
                                        <p:attrNameLst>
                                          <p:attrName/>
                                        </p:attrNameLst>
                                      </p:cBhvr>
                                    </p:anim>
                                  </p:childTnLst>
                                </p:cTn>
                              </p:par>
                              <p:par>
                                <p:cTn id="13" presetID="24"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par>
                                <p:cTn id="16" presetID="24"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to="" calcmode="lin" valueType="num">
                                      <p:cBhvr>
                                        <p:cTn id="18" dur="1" fill="hold"/>
                                        <p:tgtEl>
                                          <p:spTgt spid="3">
                                            <p:txEl>
                                              <p:pRg st="2" end="2"/>
                                            </p:txEl>
                                          </p:spTgt>
                                        </p:tgtEl>
                                        <p:attrNameLst>
                                          <p:attrName/>
                                        </p:attrNameLst>
                                      </p:cBhvr>
                                    </p:anim>
                                  </p:childTnLst>
                                </p:cTn>
                              </p:par>
                              <p:par>
                                <p:cTn id="19" presetID="24"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to="" calcmode="lin" valueType="num">
                                      <p:cBhvr>
                                        <p:cTn id="21" dur="1" fill="hold"/>
                                        <p:tgtEl>
                                          <p:spTgt spid="3">
                                            <p:txEl>
                                              <p:pRg st="3" end="3"/>
                                            </p:txEl>
                                          </p:spTgt>
                                        </p:tgtEl>
                                        <p:attrNameLst>
                                          <p:attrName/>
                                        </p:attrNameLst>
                                      </p:cBhvr>
                                    </p:anim>
                                  </p:childTnLst>
                                </p:cTn>
                              </p:par>
                            </p:childTnLst>
                          </p:cTn>
                        </p:par>
                      </p:childTnLst>
                    </p:cTn>
                  </p:par>
                  <p:par>
                    <p:cTn id="22" fill="hold">
                      <p:stCondLst>
                        <p:cond delay="indefinite"/>
                      </p:stCondLst>
                      <p:childTnLst>
                        <p:par>
                          <p:cTn id="23" fill="hold">
                            <p:stCondLst>
                              <p:cond delay="0"/>
                            </p:stCondLst>
                            <p:childTnLst>
                              <p:par>
                                <p:cTn id="24" presetID="24" presetClass="entr" presetSubtype="0" fill="hold" nodeType="click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 to="" calcmode="lin" valueType="num">
                                      <p:cBhvr>
                                        <p:cTn id="26" dur="1" fill="hold"/>
                                        <p:tgtEl>
                                          <p:spTgt spid="4">
                                            <p:txEl>
                                              <p:pRg st="3" end="3"/>
                                            </p:txEl>
                                          </p:spTgt>
                                        </p:tgtEl>
                                        <p:attrNameLst>
                                          <p:attrName/>
                                        </p:attrNameLst>
                                      </p:cBhvr>
                                    </p:anim>
                                  </p:childTnLst>
                                </p:cTn>
                              </p:par>
                            </p:childTnLst>
                          </p:cTn>
                        </p:par>
                      </p:childTnLst>
                    </p:cTn>
                  </p:par>
                  <p:par>
                    <p:cTn id="27" fill="hold">
                      <p:stCondLst>
                        <p:cond delay="indefinite"/>
                      </p:stCondLst>
                      <p:childTnLst>
                        <p:par>
                          <p:cTn id="28" fill="hold">
                            <p:stCondLst>
                              <p:cond delay="0"/>
                            </p:stCondLst>
                            <p:childTnLst>
                              <p:par>
                                <p:cTn id="29" presetID="24"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to="" calcmode="lin" valueType="num">
                                      <p:cBhvr>
                                        <p:cTn id="31" dur="1" fill="hold"/>
                                        <p:tgtEl>
                                          <p:spTgt spid="3">
                                            <p:txEl>
                                              <p:pRg st="5" end="5"/>
                                            </p:txEl>
                                          </p:spTgt>
                                        </p:tgtEl>
                                        <p:attrNameLst>
                                          <p:attrName/>
                                        </p:attrNameLst>
                                      </p:cBhvr>
                                    </p:anim>
                                  </p:childTnLst>
                                </p:cTn>
                              </p:par>
                            </p:childTnLst>
                          </p:cTn>
                        </p:par>
                      </p:childTnLst>
                    </p:cTn>
                  </p:par>
                  <p:par>
                    <p:cTn id="32" fill="hold">
                      <p:stCondLst>
                        <p:cond delay="indefinite"/>
                      </p:stCondLst>
                      <p:childTnLst>
                        <p:par>
                          <p:cTn id="33" fill="hold">
                            <p:stCondLst>
                              <p:cond delay="0"/>
                            </p:stCondLst>
                            <p:childTnLst>
                              <p:par>
                                <p:cTn id="34" presetID="24" presetClass="entr" presetSubtype="0"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to="" calcmode="lin" valueType="num">
                                      <p:cBhvr>
                                        <p:cTn id="36"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Development of </a:t>
            </a:r>
            <a:r>
              <a:rPr lang="en-US" b="1" dirty="0" smtClean="0"/>
              <a:t>Political Patterns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Development of </a:t>
            </a:r>
            <a:r>
              <a:rPr lang="en-US" dirty="0" smtClean="0"/>
              <a:t>Political Patterns</a:t>
            </a:r>
            <a:endParaRPr lang="en-US" dirty="0"/>
          </a:p>
        </p:txBody>
      </p:sp>
      <p:sp>
        <p:nvSpPr>
          <p:cNvPr id="6" name="Text Placeholder 5"/>
          <p:cNvSpPr>
            <a:spLocks noGrp="1"/>
          </p:cNvSpPr>
          <p:nvPr>
            <p:ph type="body" idx="2"/>
          </p:nvPr>
        </p:nvSpPr>
        <p:spPr/>
        <p:txBody>
          <a:bodyPr/>
          <a:lstStyle/>
          <a:p>
            <a:r>
              <a:rPr lang="en-US" dirty="0" smtClean="0"/>
              <a:t> </a:t>
            </a:r>
          </a:p>
          <a:p>
            <a:r>
              <a:rPr lang="en-US" sz="2800" dirty="0" smtClean="0"/>
              <a:t>First States</a:t>
            </a:r>
            <a:endParaRPr lang="en-US" sz="2800" dirty="0"/>
          </a:p>
          <a:p>
            <a:endParaRPr lang="en-US" sz="2800" dirty="0"/>
          </a:p>
          <a:p>
            <a:pPr marL="0" lvl="1"/>
            <a:endParaRPr lang="en-US" sz="2800" dirty="0" smtClean="0"/>
          </a:p>
          <a:p>
            <a:pPr marL="0" lvl="1"/>
            <a:endParaRPr lang="en-US" sz="2800" dirty="0"/>
          </a:p>
          <a:p>
            <a:pPr marL="0" lvl="1"/>
            <a:r>
              <a:rPr lang="en-US" sz="2800" dirty="0" smtClean="0"/>
              <a:t>What </a:t>
            </a:r>
            <a:r>
              <a:rPr lang="en-US" sz="2800" dirty="0" smtClean="0"/>
              <a:t>is a city-state?</a:t>
            </a:r>
          </a:p>
          <a:p>
            <a:endParaRPr lang="en-US" sz="2800" dirty="0"/>
          </a:p>
        </p:txBody>
      </p:sp>
      <p:sp>
        <p:nvSpPr>
          <p:cNvPr id="5" name="Content Placeholder 4"/>
          <p:cNvSpPr>
            <a:spLocks noGrp="1"/>
          </p:cNvSpPr>
          <p:nvPr>
            <p:ph sz="quarter" idx="1"/>
          </p:nvPr>
        </p:nvSpPr>
        <p:spPr/>
        <p:txBody>
          <a:bodyPr/>
          <a:lstStyle/>
          <a:p>
            <a:endParaRPr lang="en-US" dirty="0" smtClean="0"/>
          </a:p>
          <a:p>
            <a:pPr lvl="1"/>
            <a:r>
              <a:rPr lang="en-US" dirty="0" smtClean="0"/>
              <a:t>For </a:t>
            </a:r>
            <a:r>
              <a:rPr lang="en-US" dirty="0" smtClean="0"/>
              <a:t>example: </a:t>
            </a:r>
          </a:p>
          <a:p>
            <a:pPr lvl="1">
              <a:buNone/>
            </a:pPr>
            <a:r>
              <a:rPr lang="en-US" dirty="0"/>
              <a:t> </a:t>
            </a:r>
            <a:r>
              <a:rPr lang="en-US" dirty="0" smtClean="0"/>
              <a:t>  </a:t>
            </a:r>
            <a:r>
              <a:rPr lang="en-US" u="sng" dirty="0"/>
              <a:t>City-states</a:t>
            </a:r>
          </a:p>
          <a:p>
            <a:pPr lvl="1">
              <a:buNone/>
            </a:pPr>
            <a:r>
              <a:rPr lang="en-US" dirty="0" smtClean="0"/>
              <a:t>   </a:t>
            </a:r>
            <a:r>
              <a:rPr lang="en-US" dirty="0" smtClean="0"/>
              <a:t>K</a:t>
            </a:r>
            <a:r>
              <a:rPr lang="en-US" dirty="0" smtClean="0"/>
              <a:t>ingdoms</a:t>
            </a:r>
          </a:p>
          <a:p>
            <a:pPr lvl="1">
              <a:buNone/>
            </a:pPr>
            <a:r>
              <a:rPr lang="en-US" dirty="0"/>
              <a:t> </a:t>
            </a:r>
            <a:r>
              <a:rPr lang="en-US" dirty="0" smtClean="0"/>
              <a:t>  </a:t>
            </a:r>
            <a:r>
              <a:rPr lang="en-US" dirty="0"/>
              <a:t>E</a:t>
            </a:r>
            <a:r>
              <a:rPr lang="en-US" dirty="0" smtClean="0"/>
              <a:t>mpires</a:t>
            </a:r>
            <a:endParaRPr lang="en-US" dirty="0" smtClean="0"/>
          </a:p>
          <a:p>
            <a:pPr lvl="1">
              <a:buNone/>
            </a:pPr>
            <a:endParaRPr lang="en-US" dirty="0"/>
          </a:p>
          <a:p>
            <a:pPr marL="347472" lvl="1">
              <a:buFont typeface="Arial" pitchFamily="34" charset="0"/>
              <a:buChar char="•"/>
            </a:pPr>
            <a:r>
              <a:rPr lang="en-US" dirty="0" smtClean="0"/>
              <a:t>Independent city-states (the size of a city):</a:t>
            </a:r>
          </a:p>
          <a:p>
            <a:pPr marL="747522" lvl="2"/>
            <a:r>
              <a:rPr lang="en-US" dirty="0" smtClean="0"/>
              <a:t>Have their own laws</a:t>
            </a:r>
          </a:p>
          <a:p>
            <a:pPr marL="747522" lvl="2"/>
            <a:r>
              <a:rPr lang="en-US" dirty="0" smtClean="0"/>
              <a:t>Have their own ruler</a:t>
            </a:r>
          </a:p>
          <a:p>
            <a:pPr marL="747522" lvl="2"/>
            <a:r>
              <a:rPr lang="en-US" dirty="0" smtClean="0"/>
              <a:t>Have their own army</a:t>
            </a:r>
          </a:p>
          <a:p>
            <a:pPr marL="747522" lvl="2"/>
            <a:r>
              <a:rPr lang="en-US" dirty="0" smtClean="0"/>
              <a:t>Have their own currency</a:t>
            </a:r>
          </a:p>
          <a:p>
            <a:pPr marL="1204722" lvl="3">
              <a:buNone/>
            </a:pPr>
            <a:endParaRPr lang="en-US" dirty="0" smtClean="0"/>
          </a:p>
          <a:p>
            <a:pPr lvl="1">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 to="" calcmode="lin" valueType="num">
                                      <p:cBhvr>
                                        <p:cTn id="10" dur="1" fill="hold"/>
                                        <p:tgtEl>
                                          <p:spTgt spid="5">
                                            <p:txEl>
                                              <p:pRg st="1" end="1"/>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to="" calcmode="lin" valueType="num">
                                      <p:cBhvr>
                                        <p:cTn id="13" dur="1" fill="hold"/>
                                        <p:tgtEl>
                                          <p:spTgt spid="5">
                                            <p:txEl>
                                              <p:pRg st="2" end="2"/>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 to="" calcmode="lin" valueType="num">
                                      <p:cBhvr>
                                        <p:cTn id="16" dur="1" fill="hold"/>
                                        <p:tgtEl>
                                          <p:spTgt spid="5">
                                            <p:txEl>
                                              <p:pRg st="3" end="3"/>
                                            </p:txEl>
                                          </p:spTgt>
                                        </p:tgtEl>
                                        <p:attrNameLst>
                                          <p:attrName/>
                                        </p:attrNameLst>
                                      </p:cBhvr>
                                    </p:anim>
                                  </p:childTnLst>
                                </p:cTn>
                              </p:par>
                              <p:par>
                                <p:cTn id="17" presetID="24"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to="" calcmode="lin" valueType="num">
                                      <p:cBhvr>
                                        <p:cTn id="19" dur="1" fill="hold"/>
                                        <p:tgtEl>
                                          <p:spTgt spid="5">
                                            <p:txEl>
                                              <p:pRg st="4" end="4"/>
                                            </p:txEl>
                                          </p:spTgt>
                                        </p:tgtEl>
                                        <p:attrNameLst>
                                          <p:attrName/>
                                        </p:attrNameLst>
                                      </p:cBhvr>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nodeType="clickEffect">
                                  <p:stCondLst>
                                    <p:cond delay="0"/>
                                  </p:stCondLst>
                                  <p:childTnLst>
                                    <p:set>
                                      <p:cBhvr>
                                        <p:cTn id="23" dur="1" fill="hold">
                                          <p:stCondLst>
                                            <p:cond delay="0"/>
                                          </p:stCondLst>
                                        </p:cTn>
                                        <p:tgtEl>
                                          <p:spTgt spid="6">
                                            <p:txEl>
                                              <p:pRg st="5" end="5"/>
                                            </p:txEl>
                                          </p:spTgt>
                                        </p:tgtEl>
                                        <p:attrNameLst>
                                          <p:attrName>style.visibility</p:attrName>
                                        </p:attrNameLst>
                                      </p:cBhvr>
                                      <p:to>
                                        <p:strVal val="visible"/>
                                      </p:to>
                                    </p:set>
                                    <p:anim to="" calcmode="lin" valueType="num">
                                      <p:cBhvr>
                                        <p:cTn id="24" dur="1" fill="hold"/>
                                        <p:tgtEl>
                                          <p:spTgt spid="6">
                                            <p:txEl>
                                              <p:pRg st="5" end="5"/>
                                            </p:txEl>
                                          </p:spTgt>
                                        </p:tgtEl>
                                        <p:attrNameLst>
                                          <p:attrName/>
                                        </p:attrNameLst>
                                      </p:cBhvr>
                                    </p:anim>
                                  </p:childTnLst>
                                </p:cTn>
                              </p:par>
                            </p:childTnLst>
                          </p:cTn>
                        </p:par>
                      </p:childTnLst>
                    </p:cTn>
                  </p:par>
                  <p:par>
                    <p:cTn id="25" fill="hold">
                      <p:stCondLst>
                        <p:cond delay="indefinite"/>
                      </p:stCondLst>
                      <p:childTnLst>
                        <p:par>
                          <p:cTn id="26" fill="hold">
                            <p:stCondLst>
                              <p:cond delay="0"/>
                            </p:stCondLst>
                            <p:childTnLst>
                              <p:par>
                                <p:cTn id="27" presetID="24" presetClass="entr" presetSubtype="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 to="" calcmode="lin" valueType="num">
                                      <p:cBhvr>
                                        <p:cTn id="29" dur="1" fill="hold"/>
                                        <p:tgtEl>
                                          <p:spTgt spid="5">
                                            <p:txEl>
                                              <p:pRg st="6" end="6"/>
                                            </p:txEl>
                                          </p:spTgt>
                                        </p:tgtEl>
                                        <p:attrNameLst>
                                          <p:attrName/>
                                        </p:attrNameLst>
                                      </p:cBhvr>
                                    </p:anim>
                                  </p:childTnLst>
                                </p:cTn>
                              </p:par>
                              <p:par>
                                <p:cTn id="30" presetID="24" presetClass="entr" presetSubtype="0" fill="hold" nodeType="with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 to="" calcmode="lin" valueType="num">
                                      <p:cBhvr>
                                        <p:cTn id="32" dur="1" fill="hold"/>
                                        <p:tgtEl>
                                          <p:spTgt spid="5">
                                            <p:txEl>
                                              <p:pRg st="7" end="7"/>
                                            </p:txEl>
                                          </p:spTgt>
                                        </p:tgtEl>
                                        <p:attrNameLst>
                                          <p:attrName/>
                                        </p:attrNameLst>
                                      </p:cBhvr>
                                    </p:anim>
                                  </p:childTnLst>
                                </p:cTn>
                              </p:par>
                              <p:par>
                                <p:cTn id="33" presetID="24" presetClass="entr" presetSubtype="0" fill="hold" nodeType="with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 to="" calcmode="lin" valueType="num">
                                      <p:cBhvr>
                                        <p:cTn id="35" dur="1" fill="hold"/>
                                        <p:tgtEl>
                                          <p:spTgt spid="5">
                                            <p:txEl>
                                              <p:pRg st="8" end="8"/>
                                            </p:txEl>
                                          </p:spTgt>
                                        </p:tgtEl>
                                        <p:attrNameLst>
                                          <p:attrName/>
                                        </p:attrNameLst>
                                      </p:cBhvr>
                                    </p:anim>
                                  </p:childTnLst>
                                </p:cTn>
                              </p:par>
                              <p:par>
                                <p:cTn id="36" presetID="24" presetClass="entr" presetSubtype="0" fill="hold" nodeType="withEffect">
                                  <p:stCondLst>
                                    <p:cond delay="0"/>
                                  </p:stCondLst>
                                  <p:childTnLst>
                                    <p:set>
                                      <p:cBhvr>
                                        <p:cTn id="37" dur="1" fill="hold">
                                          <p:stCondLst>
                                            <p:cond delay="0"/>
                                          </p:stCondLst>
                                        </p:cTn>
                                        <p:tgtEl>
                                          <p:spTgt spid="5">
                                            <p:txEl>
                                              <p:pRg st="9" end="9"/>
                                            </p:txEl>
                                          </p:spTgt>
                                        </p:tgtEl>
                                        <p:attrNameLst>
                                          <p:attrName>style.visibility</p:attrName>
                                        </p:attrNameLst>
                                      </p:cBhvr>
                                      <p:to>
                                        <p:strVal val="visible"/>
                                      </p:to>
                                    </p:set>
                                    <p:anim to="" calcmode="lin" valueType="num">
                                      <p:cBhvr>
                                        <p:cTn id="38" dur="1" fill="hold"/>
                                        <p:tgtEl>
                                          <p:spTgt spid="5">
                                            <p:txEl>
                                              <p:pRg st="9" end="9"/>
                                            </p:txEl>
                                          </p:spTgt>
                                        </p:tgtEl>
                                        <p:attrNameLst>
                                          <p:attrName/>
                                        </p:attrNameLst>
                                      </p:cBhvr>
                                    </p:anim>
                                  </p:childTnLst>
                                </p:cTn>
                              </p:par>
                              <p:par>
                                <p:cTn id="39" presetID="24" presetClass="entr" presetSubtype="0" fill="hold" nodeType="withEffect">
                                  <p:stCondLst>
                                    <p:cond delay="0"/>
                                  </p:stCondLst>
                                  <p:childTnLst>
                                    <p:set>
                                      <p:cBhvr>
                                        <p:cTn id="40" dur="1" fill="hold">
                                          <p:stCondLst>
                                            <p:cond delay="0"/>
                                          </p:stCondLst>
                                        </p:cTn>
                                        <p:tgtEl>
                                          <p:spTgt spid="5">
                                            <p:txEl>
                                              <p:pRg st="10" end="10"/>
                                            </p:txEl>
                                          </p:spTgt>
                                        </p:tgtEl>
                                        <p:attrNameLst>
                                          <p:attrName>style.visibility</p:attrName>
                                        </p:attrNameLst>
                                      </p:cBhvr>
                                      <p:to>
                                        <p:strVal val="visible"/>
                                      </p:to>
                                    </p:set>
                                    <p:anim to="" calcmode="lin" valueType="num">
                                      <p:cBhvr>
                                        <p:cTn id="41" dur="1" fill="hold"/>
                                        <p:tgtEl>
                                          <p:spTgt spid="5">
                                            <p:txEl>
                                              <p:pRg st="10" end="1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28600"/>
            <a:ext cx="3200400" cy="1981200"/>
          </a:xfrm>
        </p:spPr>
        <p:txBody>
          <a:bodyPr>
            <a:normAutofit/>
          </a:bodyPr>
          <a:lstStyle/>
          <a:p>
            <a:r>
              <a:rPr lang="en-US" dirty="0"/>
              <a:t>Development of </a:t>
            </a:r>
            <a:r>
              <a:rPr lang="en-US" dirty="0" smtClean="0"/>
              <a:t>Political Patterns</a:t>
            </a:r>
            <a:endParaRPr lang="en-US" dirty="0"/>
          </a:p>
        </p:txBody>
      </p:sp>
      <p:sp>
        <p:nvSpPr>
          <p:cNvPr id="6" name="Text Placeholder 5"/>
          <p:cNvSpPr>
            <a:spLocks noGrp="1"/>
          </p:cNvSpPr>
          <p:nvPr>
            <p:ph type="body" idx="2"/>
          </p:nvPr>
        </p:nvSpPr>
        <p:spPr>
          <a:xfrm>
            <a:off x="914400" y="2209800"/>
            <a:ext cx="1905000" cy="3886200"/>
          </a:xfrm>
        </p:spPr>
        <p:txBody>
          <a:bodyPr>
            <a:normAutofit/>
          </a:bodyPr>
          <a:lstStyle/>
          <a:p>
            <a:r>
              <a:rPr lang="en-US" sz="2800" dirty="0" smtClean="0"/>
              <a:t>What was a common characteristic of a government?</a:t>
            </a:r>
            <a:endParaRPr lang="en-US" sz="2800" dirty="0"/>
          </a:p>
        </p:txBody>
      </p:sp>
      <p:sp>
        <p:nvSpPr>
          <p:cNvPr id="5" name="Content Placeholder 4"/>
          <p:cNvSpPr>
            <a:spLocks noGrp="1"/>
          </p:cNvSpPr>
          <p:nvPr>
            <p:ph sz="quarter" idx="1"/>
          </p:nvPr>
        </p:nvSpPr>
        <p:spPr>
          <a:xfrm>
            <a:off x="3505200" y="304800"/>
            <a:ext cx="5111750" cy="5853113"/>
          </a:xfrm>
        </p:spPr>
        <p:txBody>
          <a:bodyPr>
            <a:normAutofit/>
          </a:bodyPr>
          <a:lstStyle/>
          <a:p>
            <a:endParaRPr lang="en-US" dirty="0" smtClean="0"/>
          </a:p>
          <a:p>
            <a:endParaRPr lang="en-US" dirty="0" smtClean="0"/>
          </a:p>
          <a:p>
            <a:endParaRPr lang="en-US" dirty="0" smtClean="0"/>
          </a:p>
          <a:p>
            <a:pPr>
              <a:buNone/>
            </a:pPr>
            <a:endParaRPr lang="en-US" dirty="0"/>
          </a:p>
          <a:p>
            <a:r>
              <a:rPr lang="en-US" u="sng" dirty="0" smtClean="0"/>
              <a:t>Centralized government</a:t>
            </a:r>
          </a:p>
          <a:p>
            <a:r>
              <a:rPr lang="en-US" dirty="0" smtClean="0"/>
              <a:t> Often based on </a:t>
            </a:r>
            <a:r>
              <a:rPr lang="en-US" dirty="0"/>
              <a:t>religious </a:t>
            </a:r>
            <a:r>
              <a:rPr lang="en-US" dirty="0" smtClean="0"/>
              <a:t>authority</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to="" calcmode="lin" valueType="num">
                                      <p:cBhvr>
                                        <p:cTn id="12" dur="1" fill="hold"/>
                                        <p:tgtEl>
                                          <p:spTgt spid="6">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 to="" calcmode="lin" valueType="num">
                                      <p:cBhvr>
                                        <p:cTn id="17" dur="1" fill="hold"/>
                                        <p:tgtEl>
                                          <p:spTgt spid="5">
                                            <p:txEl>
                                              <p:pRg st="4" end="4"/>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 to="" calcmode="lin" valueType="num">
                                      <p:cBhvr>
                                        <p:cTn id="22" dur="1" fill="hold"/>
                                        <p:tgtEl>
                                          <p:spTgt spid="5">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a:bodyPr>
          <a:lstStyle/>
          <a:p>
            <a:r>
              <a:rPr lang="en-US" b="1" dirty="0"/>
              <a:t>Other </a:t>
            </a:r>
            <a:r>
              <a:rPr lang="en-US" b="1" dirty="0" smtClean="0"/>
              <a:t>Early Civilizations</a:t>
            </a:r>
            <a:br>
              <a:rPr lang="en-US" b="1" dirty="0" smtClean="0"/>
            </a:br>
            <a:r>
              <a:rPr lang="en-US" b="1" dirty="0" smtClean="0"/>
              <a:t> </a:t>
            </a:r>
            <a:r>
              <a:rPr lang="en-US" b="1" dirty="0"/>
              <a:t>(about 2000 to 500 </a:t>
            </a:r>
            <a:r>
              <a:rPr lang="en-US" b="1" dirty="0" smtClean="0"/>
              <a:t>B.C.E.)</a:t>
            </a:r>
            <a:endParaRPr lang="en-US" dirty="0"/>
          </a:p>
        </p:txBody>
      </p:sp>
      <p:sp>
        <p:nvSpPr>
          <p:cNvPr id="3" name="Content Placeholder 2"/>
          <p:cNvSpPr>
            <a:spLocks noGrp="1"/>
          </p:cNvSpPr>
          <p:nvPr>
            <p:ph sz="quarter" idx="1"/>
          </p:nvPr>
        </p:nvSpPr>
        <p:spPr>
          <a:xfrm>
            <a:off x="457200" y="2438400"/>
            <a:ext cx="8229600" cy="3687763"/>
          </a:xfrm>
        </p:spPr>
        <p:txBody>
          <a:bodyPr/>
          <a:lstStyle/>
          <a:p>
            <a:r>
              <a:rPr lang="en-US" dirty="0"/>
              <a:t>Hebrews </a:t>
            </a:r>
            <a:r>
              <a:rPr lang="en-US" dirty="0" smtClean="0"/>
              <a:t>Settlement</a:t>
            </a:r>
          </a:p>
          <a:p>
            <a:r>
              <a:rPr lang="en-US" dirty="0" smtClean="0"/>
              <a:t>Phoenician Settlement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Activity Questions</a:t>
            </a:r>
            <a:endParaRPr lang="en-US" dirty="0"/>
          </a:p>
        </p:txBody>
      </p:sp>
      <p:sp>
        <p:nvSpPr>
          <p:cNvPr id="5" name="Content Placeholder 4"/>
          <p:cNvSpPr>
            <a:spLocks noGrp="1"/>
          </p:cNvSpPr>
          <p:nvPr>
            <p:ph sz="quarter" idx="1"/>
          </p:nvPr>
        </p:nvSpPr>
        <p:spPr/>
        <p:txBody>
          <a:bodyPr>
            <a:normAutofit/>
          </a:bodyPr>
          <a:lstStyle/>
          <a:p>
            <a:endParaRPr lang="en-US" dirty="0" smtClean="0"/>
          </a:p>
          <a:p>
            <a:pPr marL="514350" indent="-514350">
              <a:buAutoNum type="arabicParenR"/>
            </a:pPr>
            <a:r>
              <a:rPr lang="en-US" sz="2600" dirty="0" smtClean="0"/>
              <a:t>What is a “centralized government?”</a:t>
            </a:r>
          </a:p>
          <a:p>
            <a:pPr marL="514350" indent="-514350">
              <a:buAutoNum type="arabicParenR"/>
            </a:pPr>
            <a:r>
              <a:rPr lang="en-US" sz="2600" dirty="0" smtClean="0"/>
              <a:t>What might be a very good way of convincing the public that power belongs to the ruler—not the people?</a:t>
            </a:r>
          </a:p>
          <a:p>
            <a:pPr marL="514350" indent="-514350">
              <a:buAutoNum type="arabicParenR" startAt="3"/>
            </a:pPr>
            <a:r>
              <a:rPr lang="en-US" dirty="0" smtClean="0"/>
              <a:t>Give an example of a ruler who ruled based on religious </a:t>
            </a:r>
          </a:p>
          <a:p>
            <a:pPr marL="514350" indent="-514350">
              <a:buNone/>
            </a:pPr>
            <a:r>
              <a:rPr lang="en-US" dirty="0" smtClean="0"/>
              <a:t>        authority.</a:t>
            </a:r>
          </a:p>
          <a:p>
            <a:pPr>
              <a:buNone/>
            </a:pPr>
            <a:endParaRPr lang="en-US" sz="2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to="" calcmode="lin" valueType="num">
                                      <p:cBhvr>
                                        <p:cTn id="7" dur="1" fill="hold"/>
                                        <p:tgtEl>
                                          <p:spTgt spid="7"/>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to="" calcmode="lin" valueType="num">
                                      <p:cBhvr>
                                        <p:cTn id="12" dur="1" fill="hold"/>
                                        <p:tgtEl>
                                          <p:spTgt spid="5">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to="" calcmode="lin" valueType="num">
                                      <p:cBhvr>
                                        <p:cTn id="17" dur="1" fill="hold"/>
                                        <p:tgtEl>
                                          <p:spTgt spid="5">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 to="" calcmode="lin" valueType="num">
                                      <p:cBhvr>
                                        <p:cTn id="22" dur="1" fill="hold"/>
                                        <p:tgtEl>
                                          <p:spTgt spid="5">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 to="" calcmode="lin" valueType="num">
                                      <p:cBhvr>
                                        <p:cTn id="27" dur="1" fill="hold"/>
                                        <p:tgtEl>
                                          <p:spTgt spid="5">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Answer to Activity Questions</a:t>
            </a:r>
            <a:endParaRPr lang="en-US" dirty="0"/>
          </a:p>
        </p:txBody>
      </p:sp>
      <p:sp>
        <p:nvSpPr>
          <p:cNvPr id="5" name="Content Placeholder 4"/>
          <p:cNvSpPr>
            <a:spLocks noGrp="1"/>
          </p:cNvSpPr>
          <p:nvPr>
            <p:ph sz="quarter" idx="1"/>
          </p:nvPr>
        </p:nvSpPr>
        <p:spPr/>
        <p:txBody>
          <a:bodyPr>
            <a:normAutofit/>
          </a:bodyPr>
          <a:lstStyle/>
          <a:p>
            <a:endParaRPr lang="en-US" dirty="0" smtClean="0"/>
          </a:p>
          <a:p>
            <a:pPr marL="514350" indent="-514350">
              <a:buAutoNum type="arabicParenR"/>
            </a:pPr>
            <a:r>
              <a:rPr lang="en-US" sz="2600" dirty="0" smtClean="0"/>
              <a:t>A centralized government is one in which the ruler has most of the power (not the people)</a:t>
            </a:r>
          </a:p>
          <a:p>
            <a:pPr marL="514350" indent="-514350">
              <a:buAutoNum type="arabicParenR"/>
            </a:pPr>
            <a:r>
              <a:rPr lang="en-US" sz="2600" dirty="0"/>
              <a:t>A</a:t>
            </a:r>
            <a:r>
              <a:rPr lang="en-US" sz="2600" dirty="0" smtClean="0"/>
              <a:t> very good way of convincing the public that power belongs to the ruler—not the people, may be to tell the people that the gods want the ruler to have power.</a:t>
            </a:r>
          </a:p>
          <a:p>
            <a:pPr marL="514350" indent="-514350">
              <a:buAutoNum type="arabicParenR" startAt="3"/>
            </a:pPr>
            <a:r>
              <a:rPr lang="en-US" dirty="0" smtClean="0"/>
              <a:t>A Pharaoh is a good example of a ruler who ruled based on </a:t>
            </a:r>
          </a:p>
          <a:p>
            <a:pPr marL="514350" indent="-514350">
              <a:buNone/>
            </a:pPr>
            <a:r>
              <a:rPr lang="en-US" dirty="0" smtClean="0"/>
              <a:t>       religious authority.</a:t>
            </a:r>
          </a:p>
          <a:p>
            <a:pPr>
              <a:buNone/>
            </a:pPr>
            <a:endParaRPr lang="en-US" dirty="0" smtClean="0"/>
          </a:p>
          <a:p>
            <a:pPr>
              <a:buNone/>
            </a:pPr>
            <a:endParaRPr lang="en-US" sz="2800" dirty="0" smtClean="0"/>
          </a:p>
          <a:p>
            <a:pPr>
              <a:buNone/>
            </a:pPr>
            <a:endParaRPr lang="en-US" sz="2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to="" calcmode="lin" valueType="num">
                                      <p:cBhvr>
                                        <p:cTn id="7" dur="1" fill="hold"/>
                                        <p:tgtEl>
                                          <p:spTgt spid="7"/>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to="" calcmode="lin" valueType="num">
                                      <p:cBhvr>
                                        <p:cTn id="12" dur="1" fill="hold"/>
                                        <p:tgtEl>
                                          <p:spTgt spid="5">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to="" calcmode="lin" valueType="num">
                                      <p:cBhvr>
                                        <p:cTn id="17" dur="1" fill="hold"/>
                                        <p:tgtEl>
                                          <p:spTgt spid="5">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 to="" calcmode="lin" valueType="num">
                                      <p:cBhvr>
                                        <p:cTn id="22" dur="1" fill="hold"/>
                                        <p:tgtEl>
                                          <p:spTgt spid="5">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 to="" calcmode="lin" valueType="num">
                                      <p:cBhvr>
                                        <p:cTn id="27" dur="1" fill="hold"/>
                                        <p:tgtEl>
                                          <p:spTgt spid="5">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Development of </a:t>
            </a:r>
            <a:r>
              <a:rPr lang="en-US" dirty="0" smtClean="0"/>
              <a:t>Political Patterns</a:t>
            </a:r>
            <a:endParaRPr lang="en-US" dirty="0"/>
          </a:p>
        </p:txBody>
      </p:sp>
      <p:sp>
        <p:nvSpPr>
          <p:cNvPr id="6" name="Text Placeholder 5"/>
          <p:cNvSpPr>
            <a:spLocks noGrp="1"/>
          </p:cNvSpPr>
          <p:nvPr>
            <p:ph type="body" idx="2"/>
          </p:nvPr>
        </p:nvSpPr>
        <p:spPr/>
        <p:txBody>
          <a:bodyPr/>
          <a:lstStyle/>
          <a:p>
            <a:endParaRPr lang="en-US" dirty="0" smtClean="0"/>
          </a:p>
          <a:p>
            <a:r>
              <a:rPr lang="en-US" sz="3200" dirty="0" smtClean="0"/>
              <a:t>What written law codes were developed?</a:t>
            </a:r>
            <a:endParaRPr lang="en-US" sz="3200" dirty="0"/>
          </a:p>
        </p:txBody>
      </p:sp>
      <p:sp>
        <p:nvSpPr>
          <p:cNvPr id="5" name="Content Placeholder 4"/>
          <p:cNvSpPr>
            <a:spLocks noGrp="1"/>
          </p:cNvSpPr>
          <p:nvPr>
            <p:ph sz="quarter" idx="1"/>
          </p:nvPr>
        </p:nvSpPr>
        <p:spPr/>
        <p:txBody>
          <a:bodyPr/>
          <a:lstStyle/>
          <a:p>
            <a:pPr>
              <a:buNone/>
            </a:pPr>
            <a:endParaRPr lang="en-US" dirty="0" smtClean="0"/>
          </a:p>
          <a:p>
            <a:endParaRPr lang="en-US" dirty="0" smtClean="0"/>
          </a:p>
          <a:p>
            <a:r>
              <a:rPr lang="en-US" dirty="0" smtClean="0"/>
              <a:t>Code of Hammurabi</a:t>
            </a:r>
          </a:p>
          <a:p>
            <a:r>
              <a:rPr lang="en-US" dirty="0" smtClean="0"/>
              <a:t>Ten Commandments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to="" calcmode="lin" valueType="num">
                                      <p:cBhvr>
                                        <p:cTn id="12" dur="1" fill="hold"/>
                                        <p:tgtEl>
                                          <p:spTgt spid="6">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to="" calcmode="lin" valueType="num">
                                      <p:cBhvr>
                                        <p:cTn id="17" dur="1" fill="hold"/>
                                        <p:tgtEl>
                                          <p:spTgt spid="5">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 to="" calcmode="lin" valueType="num">
                                      <p:cBhvr>
                                        <p:cTn id="22" dur="1" fill="hold"/>
                                        <p:tgtEl>
                                          <p:spTgt spid="5">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Development of </a:t>
            </a:r>
            <a:r>
              <a:rPr lang="en-US" b="1" dirty="0" smtClean="0"/>
              <a:t>Economic Patterns</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Development of </a:t>
            </a:r>
            <a:r>
              <a:rPr lang="en-US" dirty="0" smtClean="0"/>
              <a:t>Economic Patterns</a:t>
            </a:r>
            <a:endParaRPr lang="en-US" dirty="0"/>
          </a:p>
        </p:txBody>
      </p:sp>
      <p:sp>
        <p:nvSpPr>
          <p:cNvPr id="4" name="Text Placeholder 3"/>
          <p:cNvSpPr>
            <a:spLocks noGrp="1"/>
          </p:cNvSpPr>
          <p:nvPr>
            <p:ph type="body" idx="2"/>
          </p:nvPr>
        </p:nvSpPr>
        <p:spPr/>
        <p:txBody>
          <a:bodyPr/>
          <a:lstStyle/>
          <a:p>
            <a:endParaRPr lang="en-US" dirty="0" smtClean="0"/>
          </a:p>
          <a:p>
            <a:r>
              <a:rPr lang="en-US" sz="2800" dirty="0" smtClean="0"/>
              <a:t>What were tools and weapons made from?</a:t>
            </a:r>
            <a:endParaRPr lang="en-US" sz="2800" dirty="0"/>
          </a:p>
        </p:txBody>
      </p:sp>
      <p:sp>
        <p:nvSpPr>
          <p:cNvPr id="3" name="Content Placeholder 2"/>
          <p:cNvSpPr>
            <a:spLocks noGrp="1"/>
          </p:cNvSpPr>
          <p:nvPr>
            <p:ph sz="quarter" idx="1"/>
          </p:nvPr>
        </p:nvSpPr>
        <p:spPr/>
        <p:txBody>
          <a:bodyPr/>
          <a:lstStyle/>
          <a:p>
            <a:endParaRPr lang="en-US" dirty="0" smtClean="0"/>
          </a:p>
          <a:p>
            <a:endParaRPr lang="en-US" dirty="0"/>
          </a:p>
          <a:p>
            <a:r>
              <a:rPr lang="en-US" dirty="0" smtClean="0"/>
              <a:t>Use </a:t>
            </a:r>
            <a:r>
              <a:rPr lang="en-US" dirty="0"/>
              <a:t>of metal t</a:t>
            </a:r>
            <a:r>
              <a:rPr lang="en-US" dirty="0" smtClean="0"/>
              <a:t>ools and weapons</a:t>
            </a:r>
          </a:p>
          <a:p>
            <a:pPr lvl="1"/>
            <a:r>
              <a:rPr lang="en-US" dirty="0" smtClean="0"/>
              <a:t>Made out of:  bronze &amp; iron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to="" calcmode="lin" valueType="num">
                                      <p:cBhvr>
                                        <p:cTn id="12" dur="1" fill="hold"/>
                                        <p:tgtEl>
                                          <p:spTgt spid="4">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par>
                                <p:cTn id="18" presetID="24"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to="" calcmode="lin" valueType="num">
                                      <p:cBhvr>
                                        <p:cTn id="20"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3008313" cy="1676400"/>
          </a:xfrm>
        </p:spPr>
        <p:txBody>
          <a:bodyPr>
            <a:normAutofit fontScale="90000"/>
          </a:bodyPr>
          <a:lstStyle/>
          <a:p>
            <a:r>
              <a:rPr lang="en-US" dirty="0"/>
              <a:t>Development of </a:t>
            </a:r>
            <a:r>
              <a:rPr lang="en-US" dirty="0" smtClean="0"/>
              <a:t>Economic Patterns</a:t>
            </a:r>
            <a:endParaRPr lang="en-US" dirty="0"/>
          </a:p>
        </p:txBody>
      </p:sp>
      <p:sp>
        <p:nvSpPr>
          <p:cNvPr id="4" name="Text Placeholder 3"/>
          <p:cNvSpPr>
            <a:spLocks noGrp="1"/>
          </p:cNvSpPr>
          <p:nvPr>
            <p:ph type="body" idx="2"/>
          </p:nvPr>
        </p:nvSpPr>
        <p:spPr>
          <a:xfrm>
            <a:off x="914400" y="1905000"/>
            <a:ext cx="1905000" cy="4191000"/>
          </a:xfrm>
        </p:spPr>
        <p:txBody>
          <a:bodyPr>
            <a:normAutofit/>
          </a:bodyPr>
          <a:lstStyle/>
          <a:p>
            <a:r>
              <a:rPr lang="en-US" sz="2800" dirty="0" smtClean="0"/>
              <a:t>How did farming techniques change?</a:t>
            </a:r>
          </a:p>
          <a:p>
            <a:endParaRPr lang="en-US" sz="2800" dirty="0"/>
          </a:p>
          <a:p>
            <a:r>
              <a:rPr lang="en-US" sz="2800" dirty="0" smtClean="0"/>
              <a:t>What did this result in?</a:t>
            </a:r>
            <a:endParaRPr lang="en-US" sz="2800" dirty="0"/>
          </a:p>
        </p:txBody>
      </p:sp>
      <p:sp>
        <p:nvSpPr>
          <p:cNvPr id="3" name="Content Placeholder 2"/>
          <p:cNvSpPr>
            <a:spLocks noGrp="1"/>
          </p:cNvSpPr>
          <p:nvPr>
            <p:ph sz="quarter" idx="1"/>
          </p:nvPr>
        </p:nvSpPr>
        <p:spPr/>
        <p:txBody>
          <a:bodyPr/>
          <a:lstStyle/>
          <a:p>
            <a:endParaRPr lang="en-US" dirty="0" smtClean="0"/>
          </a:p>
          <a:p>
            <a:endParaRPr lang="en-US" dirty="0" smtClean="0"/>
          </a:p>
          <a:p>
            <a:r>
              <a:rPr lang="en-US" dirty="0" smtClean="0"/>
              <a:t>Better tools, plows, &amp; irrigation</a:t>
            </a:r>
          </a:p>
          <a:p>
            <a:pPr>
              <a:buNone/>
            </a:pPr>
            <a:endParaRPr lang="en-US" dirty="0" smtClean="0"/>
          </a:p>
          <a:p>
            <a:pPr>
              <a:buNone/>
            </a:pPr>
            <a:endParaRPr lang="en-US" dirty="0" smtClean="0"/>
          </a:p>
          <a:p>
            <a:pPr>
              <a:buNone/>
            </a:pPr>
            <a:endParaRPr lang="en-US" dirty="0" smtClean="0"/>
          </a:p>
          <a:p>
            <a:r>
              <a:rPr lang="en-US" dirty="0" smtClean="0"/>
              <a:t>Increasing </a:t>
            </a:r>
            <a:r>
              <a:rPr lang="en-US" dirty="0"/>
              <a:t>agricultural </a:t>
            </a:r>
            <a:r>
              <a:rPr lang="en-US" u="sng" dirty="0" smtClean="0"/>
              <a:t>surplus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to="" calcmode="lin" valueType="num">
                                      <p:cBhvr>
                                        <p:cTn id="12" dur="1" fill="hold"/>
                                        <p:tgtEl>
                                          <p:spTgt spid="4">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 to="" calcmode="lin" valueType="num">
                                      <p:cBhvr>
                                        <p:cTn id="22" dur="1" fill="hold"/>
                                        <p:tgtEl>
                                          <p:spTgt spid="4">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to="" calcmode="lin" valueType="num">
                                      <p:cBhvr>
                                        <p:cTn id="27"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Development of </a:t>
            </a:r>
            <a:r>
              <a:rPr lang="en-US" dirty="0" smtClean="0"/>
              <a:t>Economic Patterns</a:t>
            </a:r>
            <a:endParaRPr lang="en-US" dirty="0"/>
          </a:p>
        </p:txBody>
      </p:sp>
      <p:sp>
        <p:nvSpPr>
          <p:cNvPr id="4" name="Text Placeholder 3"/>
          <p:cNvSpPr>
            <a:spLocks noGrp="1"/>
          </p:cNvSpPr>
          <p:nvPr>
            <p:ph type="body" idx="2"/>
          </p:nvPr>
        </p:nvSpPr>
        <p:spPr/>
        <p:txBody>
          <a:bodyPr>
            <a:normAutofit/>
          </a:bodyPr>
          <a:lstStyle/>
          <a:p>
            <a:r>
              <a:rPr lang="en-US" sz="2800" dirty="0" smtClean="0"/>
              <a:t>Where did trade most heavily develop?</a:t>
            </a:r>
            <a:endParaRPr lang="en-US" sz="2800" dirty="0"/>
          </a:p>
        </p:txBody>
      </p:sp>
      <p:sp>
        <p:nvSpPr>
          <p:cNvPr id="3" name="Content Placeholder 2"/>
          <p:cNvSpPr>
            <a:spLocks noGrp="1"/>
          </p:cNvSpPr>
          <p:nvPr>
            <p:ph sz="quarter" idx="1"/>
          </p:nvPr>
        </p:nvSpPr>
        <p:spPr/>
        <p:txBody>
          <a:bodyPr>
            <a:normAutofit/>
          </a:bodyPr>
          <a:lstStyle/>
          <a:p>
            <a:pPr>
              <a:buNone/>
            </a:pPr>
            <a:endParaRPr lang="en-US" dirty="0" smtClean="0"/>
          </a:p>
          <a:p>
            <a:r>
              <a:rPr lang="en-US" dirty="0" smtClean="0"/>
              <a:t>Along </a:t>
            </a:r>
            <a:r>
              <a:rPr lang="en-US" dirty="0"/>
              <a:t>rivers and </a:t>
            </a:r>
            <a:r>
              <a:rPr lang="en-US" dirty="0" smtClean="0"/>
              <a:t>by sea </a:t>
            </a:r>
          </a:p>
          <a:p>
            <a:r>
              <a:rPr lang="en-US" dirty="0" smtClean="0"/>
              <a:t>Especially by the Phoenicians</a:t>
            </a:r>
          </a:p>
          <a:p>
            <a:pPr>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to="" calcmode="lin" valueType="num">
                                      <p:cBhvr>
                                        <p:cTn id="12" dur="1" fill="hold"/>
                                        <p:tgtEl>
                                          <p:spTgt spid="4">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Activity Question</a:t>
            </a:r>
            <a:endParaRPr lang="en-US" dirty="0"/>
          </a:p>
        </p:txBody>
      </p:sp>
      <p:sp>
        <p:nvSpPr>
          <p:cNvPr id="3" name="Content Placeholder 2"/>
          <p:cNvSpPr>
            <a:spLocks noGrp="1"/>
          </p:cNvSpPr>
          <p:nvPr>
            <p:ph sz="quarter" idx="1"/>
          </p:nvPr>
        </p:nvSpPr>
        <p:spPr/>
        <p:txBody>
          <a:bodyPr>
            <a:normAutofit/>
          </a:bodyPr>
          <a:lstStyle/>
          <a:p>
            <a:pPr>
              <a:buNone/>
            </a:pPr>
            <a:r>
              <a:rPr lang="en-US" dirty="0" smtClean="0"/>
              <a:t>Why did trade develop so well around the water routes?</a:t>
            </a:r>
          </a:p>
          <a:p>
            <a:pPr>
              <a:buNone/>
            </a:pPr>
            <a:r>
              <a:rPr lang="en-US" dirty="0" smtClean="0"/>
              <a:t> (Why not land routes?)</a:t>
            </a:r>
            <a:endParaRPr lang="en-US" dirty="0"/>
          </a:p>
          <a:p>
            <a:pPr>
              <a:buNone/>
            </a:pPr>
            <a:endParaRPr lang="en-US" dirty="0" smtClean="0"/>
          </a:p>
          <a:p>
            <a:pPr>
              <a:buNone/>
            </a:pPr>
            <a:r>
              <a:rPr lang="en-US" dirty="0" smtClean="0"/>
              <a:t>Answer:</a:t>
            </a:r>
          </a:p>
          <a:p>
            <a:pPr>
              <a:buNone/>
            </a:pPr>
            <a:r>
              <a:rPr lang="en-US" dirty="0" smtClean="0"/>
              <a:t>Water routes were faster, easier, and cheaper.</a:t>
            </a:r>
          </a:p>
          <a:p>
            <a:pPr>
              <a:buNone/>
            </a:pPr>
            <a:r>
              <a:rPr lang="en-US" dirty="0" smtClean="0"/>
              <a:t>It was difficult to haul large loads over land.</a:t>
            </a:r>
          </a:p>
          <a:p>
            <a:pPr>
              <a:buNone/>
            </a:pPr>
            <a:r>
              <a:rPr lang="en-US" dirty="0" smtClean="0"/>
              <a:t>It was easier to get robbed on land than by sea.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par>
                                <p:cTn id="23" presetID="24"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to="" calcmode="lin" valueType="num">
                                      <p:cBhvr>
                                        <p:cTn id="25" dur="1" fill="hold"/>
                                        <p:tgtEl>
                                          <p:spTgt spid="3">
                                            <p:txEl>
                                              <p:pRg st="4" end="4"/>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to="" calcmode="lin" valueType="num">
                                      <p:cBhvr>
                                        <p:cTn id="30" dur="1" fill="hold"/>
                                        <p:tgtEl>
                                          <p:spTgt spid="3">
                                            <p:txEl>
                                              <p:pRg st="5" end="5"/>
                                            </p:txEl>
                                          </p:spTgt>
                                        </p:tgtEl>
                                        <p:attrNameLst>
                                          <p:attrName/>
                                        </p:attrNameLst>
                                      </p:cBhvr>
                                    </p:anim>
                                  </p:childTnLst>
                                </p:cTn>
                              </p:par>
                            </p:childTnLst>
                          </p:cTn>
                        </p:par>
                      </p:childTnLst>
                    </p:cTn>
                  </p:par>
                  <p:par>
                    <p:cTn id="31" fill="hold">
                      <p:stCondLst>
                        <p:cond delay="indefinite"/>
                      </p:stCondLst>
                      <p:childTnLst>
                        <p:par>
                          <p:cTn id="32" fill="hold">
                            <p:stCondLst>
                              <p:cond delay="0"/>
                            </p:stCondLst>
                            <p:childTnLst>
                              <p:par>
                                <p:cTn id="33" presetID="24"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to="" calcmode="lin" valueType="num">
                                      <p:cBhvr>
                                        <p:cTn id="35"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Development of </a:t>
            </a:r>
            <a:r>
              <a:rPr lang="en-US" dirty="0" smtClean="0"/>
              <a:t>Economic Patterns</a:t>
            </a:r>
            <a:endParaRPr lang="en-US" dirty="0"/>
          </a:p>
        </p:txBody>
      </p:sp>
      <p:sp>
        <p:nvSpPr>
          <p:cNvPr id="4" name="Text Placeholder 3"/>
          <p:cNvSpPr>
            <a:spLocks noGrp="1"/>
          </p:cNvSpPr>
          <p:nvPr>
            <p:ph type="body" idx="2"/>
          </p:nvPr>
        </p:nvSpPr>
        <p:spPr/>
        <p:txBody>
          <a:bodyPr/>
          <a:lstStyle/>
          <a:p>
            <a:endParaRPr lang="en-US" dirty="0" smtClean="0"/>
          </a:p>
          <a:p>
            <a:r>
              <a:rPr lang="en-US" sz="2800" dirty="0" smtClean="0"/>
              <a:t>Trade encouraged the growth of _______?</a:t>
            </a:r>
          </a:p>
          <a:p>
            <a:endParaRPr lang="en-US" sz="2800" dirty="0"/>
          </a:p>
          <a:p>
            <a:r>
              <a:rPr lang="en-US" sz="2800" dirty="0" smtClean="0"/>
              <a:t>What social ranks existed?</a:t>
            </a:r>
            <a:endParaRPr lang="en-US" sz="2800" dirty="0"/>
          </a:p>
        </p:txBody>
      </p:sp>
      <p:sp>
        <p:nvSpPr>
          <p:cNvPr id="3" name="Content Placeholder 2"/>
          <p:cNvSpPr>
            <a:spLocks noGrp="1"/>
          </p:cNvSpPr>
          <p:nvPr>
            <p:ph sz="quarter" idx="1"/>
          </p:nvPr>
        </p:nvSpPr>
        <p:spPr/>
        <p:txBody>
          <a:bodyPr>
            <a:normAutofit/>
          </a:bodyPr>
          <a:lstStyle/>
          <a:p>
            <a:endParaRPr lang="en-US" dirty="0" smtClean="0"/>
          </a:p>
          <a:p>
            <a:endParaRPr lang="en-US" dirty="0"/>
          </a:p>
          <a:p>
            <a:r>
              <a:rPr lang="en-US" dirty="0" smtClean="0"/>
              <a:t>Development </a:t>
            </a:r>
            <a:r>
              <a:rPr lang="en-US" dirty="0"/>
              <a:t>of the world’s </a:t>
            </a:r>
            <a:r>
              <a:rPr lang="en-US" dirty="0" smtClean="0"/>
              <a:t>first cities</a:t>
            </a:r>
          </a:p>
          <a:p>
            <a:endParaRPr lang="en-US" dirty="0" smtClean="0"/>
          </a:p>
          <a:p>
            <a:pPr>
              <a:buNone/>
            </a:pPr>
            <a:endParaRPr lang="en-US" dirty="0"/>
          </a:p>
          <a:p>
            <a:r>
              <a:rPr lang="en-US" dirty="0"/>
              <a:t>Development of the practice </a:t>
            </a:r>
            <a:r>
              <a:rPr lang="en-US" dirty="0" smtClean="0"/>
              <a:t>of slavery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to="" calcmode="lin" valueType="num">
                                      <p:cBhvr>
                                        <p:cTn id="12" dur="1" fill="hold"/>
                                        <p:tgtEl>
                                          <p:spTgt spid="4">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to="" calcmode="lin" valueType="num">
                                      <p:cBhvr>
                                        <p:cTn id="22" dur="1" fill="hold"/>
                                        <p:tgtEl>
                                          <p:spTgt spid="4">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Development of </a:t>
            </a:r>
            <a:r>
              <a:rPr lang="en-US" b="1" dirty="0" smtClean="0"/>
              <a:t>Religious Traditions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Hebrews</a:t>
            </a: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581197" y="1447800"/>
            <a:ext cx="6438806" cy="4572000"/>
          </a:xfr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Development of </a:t>
            </a:r>
            <a:r>
              <a:rPr lang="en-US" dirty="0" smtClean="0"/>
              <a:t>Religious Traditions</a:t>
            </a:r>
            <a:endParaRPr lang="en-US" dirty="0"/>
          </a:p>
        </p:txBody>
      </p:sp>
      <p:sp>
        <p:nvSpPr>
          <p:cNvPr id="4" name="Text Placeholder 3"/>
          <p:cNvSpPr>
            <a:spLocks noGrp="1"/>
          </p:cNvSpPr>
          <p:nvPr>
            <p:ph type="body" idx="2"/>
          </p:nvPr>
        </p:nvSpPr>
        <p:spPr>
          <a:xfrm>
            <a:off x="914400" y="1600200"/>
            <a:ext cx="2133600" cy="4495800"/>
          </a:xfrm>
        </p:spPr>
        <p:txBody>
          <a:bodyPr>
            <a:normAutofit/>
          </a:bodyPr>
          <a:lstStyle/>
          <a:p>
            <a:endParaRPr lang="en-US" dirty="0" smtClean="0"/>
          </a:p>
          <a:p>
            <a:r>
              <a:rPr lang="en-US" dirty="0" smtClean="0">
                <a:latin typeface="Arial Black" panose="020B0A04020102020204" pitchFamily="34" charset="0"/>
              </a:rPr>
              <a:t>What was a common characteristic of most early religions?</a:t>
            </a:r>
            <a:endParaRPr lang="en-US" dirty="0" smtClean="0"/>
          </a:p>
          <a:p>
            <a:endParaRPr lang="en-US" dirty="0"/>
          </a:p>
          <a:p>
            <a:r>
              <a:rPr lang="en-US" dirty="0" smtClean="0">
                <a:latin typeface="Arial Black" panose="020B0A04020102020204" pitchFamily="34" charset="0"/>
              </a:rPr>
              <a:t>Did the Jews believe in one God or many gods?</a:t>
            </a:r>
            <a:endParaRPr lang="en-US" dirty="0">
              <a:latin typeface="Arial Black" panose="020B0A04020102020204" pitchFamily="34" charset="0"/>
            </a:endParaRPr>
          </a:p>
        </p:txBody>
      </p:sp>
      <p:sp>
        <p:nvSpPr>
          <p:cNvPr id="3" name="Content Placeholder 2"/>
          <p:cNvSpPr>
            <a:spLocks noGrp="1"/>
          </p:cNvSpPr>
          <p:nvPr>
            <p:ph sz="quarter" idx="1"/>
          </p:nvPr>
        </p:nvSpPr>
        <p:spPr>
          <a:xfrm>
            <a:off x="3352800" y="1600200"/>
            <a:ext cx="5334000" cy="4495800"/>
          </a:xfrm>
        </p:spPr>
        <p:txBody>
          <a:bodyPr/>
          <a:lstStyle/>
          <a:p>
            <a:endParaRPr lang="en-US" dirty="0" smtClean="0"/>
          </a:p>
          <a:p>
            <a:r>
              <a:rPr lang="en-US" u="sng" dirty="0" smtClean="0"/>
              <a:t>Polytheism</a:t>
            </a:r>
            <a:r>
              <a:rPr lang="en-US" dirty="0" smtClean="0"/>
              <a:t> </a:t>
            </a:r>
            <a:r>
              <a:rPr lang="en-US" dirty="0"/>
              <a:t>was </a:t>
            </a:r>
            <a:r>
              <a:rPr lang="en-US" dirty="0" smtClean="0"/>
              <a:t>practiced by most peoples</a:t>
            </a:r>
          </a:p>
          <a:p>
            <a:pPr marL="0" indent="0">
              <a:buNone/>
            </a:pPr>
            <a:endParaRPr lang="en-US" dirty="0" smtClean="0"/>
          </a:p>
          <a:p>
            <a:pPr marL="0" indent="0">
              <a:buNone/>
            </a:pPr>
            <a:endParaRPr lang="en-US" dirty="0"/>
          </a:p>
          <a:p>
            <a:r>
              <a:rPr lang="en-US" u="sng" dirty="0"/>
              <a:t>Monotheism</a:t>
            </a:r>
            <a:r>
              <a:rPr lang="en-US" dirty="0"/>
              <a:t> was practiced by </a:t>
            </a:r>
            <a:r>
              <a:rPr lang="en-US" dirty="0" smtClean="0"/>
              <a:t>the Hebrews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to="" calcmode="lin" valueType="num">
                                      <p:cBhvr>
                                        <p:cTn id="12" dur="1" fill="hold"/>
                                        <p:tgtEl>
                                          <p:spTgt spid="4">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to="" calcmode="lin" valueType="num">
                                      <p:cBhvr>
                                        <p:cTn id="22" dur="1" fill="hold"/>
                                        <p:tgtEl>
                                          <p:spTgt spid="4">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Language and </a:t>
            </a:r>
            <a:r>
              <a:rPr lang="en-US" b="1" dirty="0" smtClean="0"/>
              <a:t>Writing</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 and </a:t>
            </a:r>
            <a:r>
              <a:rPr lang="en-US" dirty="0" smtClean="0"/>
              <a:t>Writing</a:t>
            </a:r>
            <a:endParaRPr lang="en-US" dirty="0"/>
          </a:p>
        </p:txBody>
      </p:sp>
      <p:sp>
        <p:nvSpPr>
          <p:cNvPr id="3" name="Content Placeholder 2"/>
          <p:cNvSpPr>
            <a:spLocks noGrp="1"/>
          </p:cNvSpPr>
          <p:nvPr>
            <p:ph idx="1"/>
          </p:nvPr>
        </p:nvSpPr>
        <p:spPr/>
        <p:txBody>
          <a:bodyPr/>
          <a:lstStyle/>
          <a:p>
            <a:endParaRPr lang="en-US" dirty="0" smtClean="0">
              <a:hlinkClick r:id="rId2"/>
            </a:endParaRPr>
          </a:p>
          <a:p>
            <a:endParaRPr lang="en-US" dirty="0">
              <a:hlinkClick r:id="rId2"/>
            </a:endParaRPr>
          </a:p>
          <a:p>
            <a:r>
              <a:rPr lang="en-US" dirty="0" smtClean="0">
                <a:hlinkClick r:id="rId2"/>
              </a:rPr>
              <a:t>Pictograms</a:t>
            </a:r>
            <a:endParaRPr lang="en-US" dirty="0"/>
          </a:p>
          <a:p>
            <a:pPr>
              <a:buNone/>
            </a:pPr>
            <a:endParaRPr lang="en-US" dirty="0" smtClean="0"/>
          </a:p>
          <a:p>
            <a:r>
              <a:rPr lang="en-US" dirty="0" smtClean="0">
                <a:hlinkClick r:id="rId3"/>
              </a:rPr>
              <a:t>Hieroglyphics</a:t>
            </a:r>
            <a:endParaRPr lang="en-US" dirty="0" smtClean="0"/>
          </a:p>
          <a:p>
            <a:endParaRPr lang="en-US" dirty="0" smtClean="0"/>
          </a:p>
          <a:p>
            <a:pPr marL="0" indent="0">
              <a:buNone/>
            </a:pPr>
            <a:endParaRPr lang="en-US" dirty="0" smtClean="0"/>
          </a:p>
          <a:p>
            <a:pPr marL="0" indent="0">
              <a:buNone/>
            </a:pPr>
            <a:endParaRPr lang="en-US" dirty="0" smtClean="0"/>
          </a:p>
          <a:p>
            <a:r>
              <a:rPr lang="en-US" dirty="0" smtClean="0">
                <a:hlinkClick r:id="rId4"/>
              </a:rPr>
              <a:t>Cuneiform</a:t>
            </a:r>
            <a:endParaRPr lang="en-US" dirty="0" smtClean="0"/>
          </a:p>
          <a:p>
            <a:pPr>
              <a:buNone/>
            </a:pPr>
            <a:endParaRPr lang="en-US" dirty="0" smtClean="0"/>
          </a:p>
          <a:p>
            <a:pPr>
              <a:buNone/>
            </a:pPr>
            <a:endParaRPr lang="en-US" dirty="0" smtClean="0"/>
          </a:p>
          <a:p>
            <a:r>
              <a:rPr lang="en-US" dirty="0" smtClean="0">
                <a:hlinkClick r:id="rId5"/>
              </a:rPr>
              <a:t>Alphabet</a:t>
            </a:r>
            <a:endParaRPr lang="en-US" dirty="0"/>
          </a:p>
        </p:txBody>
      </p:sp>
      <p:sp>
        <p:nvSpPr>
          <p:cNvPr id="4" name="Text Placeholder 3"/>
          <p:cNvSpPr>
            <a:spLocks noGrp="1"/>
          </p:cNvSpPr>
          <p:nvPr>
            <p:ph type="body" sz="half" idx="2"/>
          </p:nvPr>
        </p:nvSpPr>
        <p:spPr/>
        <p:txBody>
          <a:bodyPr>
            <a:normAutofit fontScale="85000" lnSpcReduction="10000"/>
          </a:bodyPr>
          <a:lstStyle/>
          <a:p>
            <a:r>
              <a:rPr lang="en-US" sz="1800" b="1" dirty="0" smtClean="0"/>
              <a:t>What were the earliest written symbols called?</a:t>
            </a:r>
          </a:p>
          <a:p>
            <a:endParaRPr lang="en-US" sz="1800" b="1" dirty="0"/>
          </a:p>
          <a:p>
            <a:r>
              <a:rPr lang="en-US" sz="1800" b="1" dirty="0" smtClean="0"/>
              <a:t>What was the writing </a:t>
            </a:r>
            <a:r>
              <a:rPr lang="en-US" sz="1800" b="1" dirty="0" smtClean="0">
                <a:hlinkClick r:id="rId6"/>
              </a:rPr>
              <a:t>system </a:t>
            </a:r>
            <a:r>
              <a:rPr lang="en-US" sz="1800" b="1" dirty="0" smtClean="0"/>
              <a:t>of the Egyptians called?</a:t>
            </a:r>
          </a:p>
          <a:p>
            <a:endParaRPr lang="en-US" sz="1800" b="1" dirty="0" smtClean="0"/>
          </a:p>
          <a:p>
            <a:endParaRPr lang="en-US" sz="1800" b="1" dirty="0"/>
          </a:p>
          <a:p>
            <a:endParaRPr lang="en-US" sz="1800" b="1" dirty="0"/>
          </a:p>
          <a:p>
            <a:r>
              <a:rPr lang="en-US" sz="1800" b="1" dirty="0" smtClean="0"/>
              <a:t>What was the writing system developed in Sumer called?</a:t>
            </a:r>
          </a:p>
          <a:p>
            <a:endParaRPr lang="en-US" sz="1800" b="1" dirty="0"/>
          </a:p>
          <a:p>
            <a:r>
              <a:rPr lang="en-US" sz="1800" b="1" dirty="0" smtClean="0"/>
              <a:t>What writing system did the Phoenicians develop?</a:t>
            </a:r>
            <a:endParaRPr lang="en-US" sz="1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to="" calcmode="lin" valueType="num">
                                      <p:cBhvr>
                                        <p:cTn id="12" dur="1" fill="hold"/>
                                        <p:tgtEl>
                                          <p:spTgt spid="4">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 to="" calcmode="lin" valueType="num">
                                      <p:cBhvr>
                                        <p:cTn id="22" dur="1" fill="hold"/>
                                        <p:tgtEl>
                                          <p:spTgt spid="4">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to="" calcmode="lin" valueType="num">
                                      <p:cBhvr>
                                        <p:cTn id="27" dur="1" fill="hold"/>
                                        <p:tgtEl>
                                          <p:spTgt spid="3">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 to="" calcmode="lin" valueType="num">
                                      <p:cBhvr>
                                        <p:cTn id="32" dur="1" fill="hold"/>
                                        <p:tgtEl>
                                          <p:spTgt spid="4">
                                            <p:txEl>
                                              <p:pRg st="6" end="6"/>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to="" calcmode="lin" valueType="num">
                                      <p:cBhvr>
                                        <p:cTn id="37" dur="1" fill="hold"/>
                                        <p:tgtEl>
                                          <p:spTgt spid="3">
                                            <p:txEl>
                                              <p:pRg st="8" end="8"/>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nodeType="clickEffect">
                                  <p:stCondLst>
                                    <p:cond delay="0"/>
                                  </p:stCondLst>
                                  <p:childTnLst>
                                    <p:set>
                                      <p:cBhvr>
                                        <p:cTn id="41" dur="1" fill="hold">
                                          <p:stCondLst>
                                            <p:cond delay="0"/>
                                          </p:stCondLst>
                                        </p:cTn>
                                        <p:tgtEl>
                                          <p:spTgt spid="4">
                                            <p:txEl>
                                              <p:pRg st="8" end="8"/>
                                            </p:txEl>
                                          </p:spTgt>
                                        </p:tgtEl>
                                        <p:attrNameLst>
                                          <p:attrName>style.visibility</p:attrName>
                                        </p:attrNameLst>
                                      </p:cBhvr>
                                      <p:to>
                                        <p:strVal val="visible"/>
                                      </p:to>
                                    </p:set>
                                    <p:anim to="" calcmode="lin" valueType="num">
                                      <p:cBhvr>
                                        <p:cTn id="42" dur="1" fill="hold"/>
                                        <p:tgtEl>
                                          <p:spTgt spid="4">
                                            <p:txEl>
                                              <p:pRg st="8" end="8"/>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 to="" calcmode="lin" valueType="num">
                                      <p:cBhvr>
                                        <p:cTn id="47" dur="1" fill="hold"/>
                                        <p:tgtEl>
                                          <p:spTgt spid="3">
                                            <p:txEl>
                                              <p:pRg st="11" end="1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 and </a:t>
            </a:r>
            <a:r>
              <a:rPr lang="en-US" dirty="0" smtClean="0"/>
              <a:t>Writing</a:t>
            </a:r>
            <a:endParaRPr lang="en-US" dirty="0"/>
          </a:p>
        </p:txBody>
      </p:sp>
      <p:sp>
        <p:nvSpPr>
          <p:cNvPr id="3" name="Content Placeholder 2"/>
          <p:cNvSpPr>
            <a:spLocks noGrp="1"/>
          </p:cNvSpPr>
          <p:nvPr>
            <p:ph idx="1"/>
          </p:nvPr>
        </p:nvSpPr>
        <p:spPr/>
        <p:txBody>
          <a:bodyPr/>
          <a:lstStyle/>
          <a:p>
            <a:pPr>
              <a:buNone/>
            </a:pPr>
            <a:endParaRPr lang="en-US" dirty="0" smtClean="0"/>
          </a:p>
          <a:p>
            <a:endParaRPr lang="en-US" dirty="0" smtClean="0"/>
          </a:p>
          <a:p>
            <a:endParaRPr lang="en-US" dirty="0"/>
          </a:p>
          <a:p>
            <a:r>
              <a:rPr lang="en-US" dirty="0" smtClean="0">
                <a:hlinkClick r:id="rId2"/>
              </a:rPr>
              <a:t>Sanskrit</a:t>
            </a:r>
            <a:endParaRPr lang="en-US" dirty="0" smtClean="0"/>
          </a:p>
          <a:p>
            <a:endParaRPr lang="en-US" dirty="0"/>
          </a:p>
          <a:p>
            <a:pPr marL="0" indent="0">
              <a:buNone/>
            </a:pPr>
            <a:endParaRPr lang="en-US" dirty="0" smtClean="0"/>
          </a:p>
          <a:p>
            <a:r>
              <a:rPr lang="en-US" dirty="0">
                <a:hlinkClick r:id="rId3"/>
              </a:rPr>
              <a:t>Oracle bone script</a:t>
            </a:r>
            <a:endParaRPr lang="en-US" dirty="0"/>
          </a:p>
          <a:p>
            <a:pPr marL="0" indent="0">
              <a:buNone/>
            </a:pPr>
            <a:endParaRPr lang="en-US" dirty="0" smtClean="0"/>
          </a:p>
          <a:p>
            <a:endParaRPr lang="en-US" dirty="0"/>
          </a:p>
          <a:p>
            <a:endParaRPr lang="en-US" dirty="0" smtClean="0"/>
          </a:p>
          <a:p>
            <a:endParaRPr lang="en-US" dirty="0" smtClean="0"/>
          </a:p>
          <a:p>
            <a:pPr>
              <a:buNone/>
            </a:pPr>
            <a:endParaRPr lang="en-US" dirty="0" smtClean="0"/>
          </a:p>
        </p:txBody>
      </p:sp>
      <p:sp>
        <p:nvSpPr>
          <p:cNvPr id="4" name="Text Placeholder 3"/>
          <p:cNvSpPr>
            <a:spLocks noGrp="1"/>
          </p:cNvSpPr>
          <p:nvPr>
            <p:ph type="body" sz="half" idx="2"/>
          </p:nvPr>
        </p:nvSpPr>
        <p:spPr/>
        <p:txBody>
          <a:bodyPr>
            <a:normAutofit/>
          </a:bodyPr>
          <a:lstStyle/>
          <a:p>
            <a:r>
              <a:rPr lang="en-US" sz="1800" b="1" dirty="0" smtClean="0"/>
              <a:t>What </a:t>
            </a:r>
            <a:r>
              <a:rPr lang="en-US" sz="1800" b="1" dirty="0" smtClean="0"/>
              <a:t>was the writing system developed in </a:t>
            </a:r>
            <a:r>
              <a:rPr lang="en-US" sz="1800" b="1" dirty="0" smtClean="0"/>
              <a:t>India called</a:t>
            </a:r>
            <a:r>
              <a:rPr lang="en-US" sz="1800" b="1" dirty="0" smtClean="0"/>
              <a:t>?</a:t>
            </a:r>
          </a:p>
          <a:p>
            <a:endParaRPr lang="en-US" sz="1800" b="1" dirty="0"/>
          </a:p>
          <a:p>
            <a:r>
              <a:rPr lang="en-US" sz="1800" b="1" dirty="0" smtClean="0"/>
              <a:t>What writing system did the </a:t>
            </a:r>
            <a:r>
              <a:rPr lang="en-US" sz="1800" b="1" dirty="0" smtClean="0"/>
              <a:t>Chinese</a:t>
            </a:r>
            <a:r>
              <a:rPr lang="en-US" sz="1800" b="1" dirty="0" smtClean="0"/>
              <a:t> </a:t>
            </a:r>
            <a:r>
              <a:rPr lang="en-US" sz="1800" b="1" dirty="0" smtClean="0"/>
              <a:t>develop?</a:t>
            </a:r>
            <a:endParaRPr lang="en-US" sz="1800" b="1" dirty="0"/>
          </a:p>
        </p:txBody>
      </p:sp>
    </p:spTree>
    <p:extLst>
      <p:ext uri="{BB962C8B-B14F-4D97-AF65-F5344CB8AC3E}">
        <p14:creationId xmlns:p14="http://schemas.microsoft.com/office/powerpoint/2010/main" val="2177003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to="" calcmode="lin" valueType="num">
                                      <p:cBhvr>
                                        <p:cTn id="12" dur="1" fill="hold"/>
                                        <p:tgtEl>
                                          <p:spTgt spid="4">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to="" calcmode="lin" valueType="num">
                                      <p:cBhvr>
                                        <p:cTn id="17" dur="1" fill="hold"/>
                                        <p:tgtEl>
                                          <p:spTgt spid="3">
                                            <p:txEl>
                                              <p:pRg st="3" end="3"/>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 to="" calcmode="lin" valueType="num">
                                      <p:cBhvr>
                                        <p:cTn id="22" dur="1" fill="hold"/>
                                        <p:tgtEl>
                                          <p:spTgt spid="3">
                                            <p:txEl>
                                              <p:pRg st="6" end="6"/>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 to="" calcmode="lin" valueType="num">
                                      <p:cBhvr>
                                        <p:cTn id="27" dur="1" fill="hold"/>
                                        <p:tgtEl>
                                          <p:spTgt spid="4">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Israel</a:t>
            </a: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590800" y="1417638"/>
            <a:ext cx="4038600" cy="5111353"/>
          </a:xfrm>
        </p:spPr>
      </p:pic>
    </p:spTree>
    <p:extLst>
      <p:ext uri="{BB962C8B-B14F-4D97-AF65-F5344CB8AC3E}">
        <p14:creationId xmlns:p14="http://schemas.microsoft.com/office/powerpoint/2010/main" val="37095769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hlinkClick r:id="rId2"/>
              </a:rPr>
              <a:t>Map Activity</a:t>
            </a:r>
            <a:endParaRPr lang="en-US" dirty="0"/>
          </a:p>
        </p:txBody>
      </p:sp>
      <p:sp>
        <p:nvSpPr>
          <p:cNvPr id="3" name="Content Placeholder 2"/>
          <p:cNvSpPr>
            <a:spLocks noGrp="1"/>
          </p:cNvSpPr>
          <p:nvPr>
            <p:ph sz="quarter" idx="1"/>
          </p:nvPr>
        </p:nvSpPr>
        <p:spPr/>
        <p:txBody>
          <a:bodyPr/>
          <a:lstStyle/>
          <a:p>
            <a:r>
              <a:rPr lang="en-US" dirty="0" smtClean="0"/>
              <a:t>Lightly shade the area of the early Hebrew civilization.</a:t>
            </a:r>
          </a:p>
          <a:p>
            <a:r>
              <a:rPr lang="en-US" dirty="0" smtClean="0"/>
              <a:t>Label the following geographic features:</a:t>
            </a:r>
          </a:p>
          <a:p>
            <a:pPr lvl="1"/>
            <a:r>
              <a:rPr lang="en-US" dirty="0" smtClean="0"/>
              <a:t>Mediterranean Sea</a:t>
            </a:r>
          </a:p>
          <a:p>
            <a:pPr lvl="1"/>
            <a:r>
              <a:rPr lang="en-US" dirty="0" smtClean="0"/>
              <a:t>Red Sea</a:t>
            </a:r>
          </a:p>
          <a:p>
            <a:pPr lvl="1"/>
            <a:r>
              <a:rPr lang="en-US" dirty="0" smtClean="0"/>
              <a:t>Egypt</a:t>
            </a:r>
          </a:p>
          <a:p>
            <a:pPr lvl="1"/>
            <a:r>
              <a:rPr lang="en-US" dirty="0" smtClean="0"/>
              <a:t>Jordan River Valley</a:t>
            </a:r>
          </a:p>
          <a:p>
            <a:pPr lvl="2"/>
            <a:r>
              <a:rPr lang="en-US" sz="2400" dirty="0" smtClean="0"/>
              <a:t>Is it in the Fertile Crescent?</a:t>
            </a:r>
          </a:p>
          <a:p>
            <a:pPr lvl="2"/>
            <a:r>
              <a:rPr lang="en-US" sz="2400" dirty="0" smtClean="0"/>
              <a:t>What continent is the Jordan River Valley in?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Hebrews</a:t>
            </a:r>
            <a:r>
              <a:rPr lang="en-US" dirty="0" smtClean="0"/>
              <a:t/>
            </a:r>
            <a:br>
              <a:rPr lang="en-US" dirty="0" smtClean="0"/>
            </a:br>
            <a:endParaRPr lang="en-US" dirty="0"/>
          </a:p>
        </p:txBody>
      </p:sp>
      <p:sp>
        <p:nvSpPr>
          <p:cNvPr id="4" name="Text Placeholder 3"/>
          <p:cNvSpPr>
            <a:spLocks noGrp="1"/>
          </p:cNvSpPr>
          <p:nvPr>
            <p:ph type="body" idx="2"/>
          </p:nvPr>
        </p:nvSpPr>
        <p:spPr/>
        <p:txBody>
          <a:bodyPr>
            <a:normAutofit/>
          </a:bodyPr>
          <a:lstStyle/>
          <a:p>
            <a:r>
              <a:rPr lang="en-US" sz="2800" dirty="0" smtClean="0"/>
              <a:t>What religion did the Hebrews practice?</a:t>
            </a:r>
          </a:p>
          <a:p>
            <a:endParaRPr lang="en-US" sz="2800" dirty="0"/>
          </a:p>
          <a:p>
            <a:endParaRPr lang="en-US" sz="2800" dirty="0" smtClean="0"/>
          </a:p>
          <a:p>
            <a:r>
              <a:rPr lang="en-US" sz="2800" u="sng" dirty="0" smtClean="0"/>
              <a:t>Monotheistic</a:t>
            </a:r>
          </a:p>
          <a:p>
            <a:r>
              <a:rPr lang="en-US" sz="2800" dirty="0" smtClean="0"/>
              <a:t> or </a:t>
            </a:r>
          </a:p>
          <a:p>
            <a:r>
              <a:rPr lang="en-US" sz="2800" u="sng" dirty="0" smtClean="0"/>
              <a:t>Polytheistic</a:t>
            </a:r>
            <a:r>
              <a:rPr lang="en-US" sz="2800" dirty="0" smtClean="0"/>
              <a:t>?</a:t>
            </a:r>
          </a:p>
          <a:p>
            <a:endParaRPr lang="en-US" sz="2800" dirty="0"/>
          </a:p>
          <a:p>
            <a:endParaRPr lang="en-US" dirty="0"/>
          </a:p>
          <a:p>
            <a:endParaRPr lang="en-US" dirty="0" smtClean="0"/>
          </a:p>
        </p:txBody>
      </p:sp>
      <p:sp>
        <p:nvSpPr>
          <p:cNvPr id="3" name="Content Placeholder 2"/>
          <p:cNvSpPr>
            <a:spLocks noGrp="1"/>
          </p:cNvSpPr>
          <p:nvPr>
            <p:ph sz="quarter" idx="1"/>
          </p:nvPr>
        </p:nvSpPr>
        <p:spPr/>
        <p:txBody>
          <a:bodyPr/>
          <a:lstStyle/>
          <a:p>
            <a:pPr>
              <a:buNone/>
            </a:pPr>
            <a:endParaRPr lang="en-US" dirty="0" smtClean="0"/>
          </a:p>
          <a:p>
            <a:pPr>
              <a:buNone/>
            </a:pPr>
            <a:r>
              <a:rPr lang="en-US" dirty="0"/>
              <a:t>					</a:t>
            </a:r>
          </a:p>
          <a:p>
            <a:r>
              <a:rPr lang="en-US" sz="2800" dirty="0" smtClean="0"/>
              <a:t>Judaism</a:t>
            </a:r>
          </a:p>
          <a:p>
            <a:endParaRPr lang="en-US" sz="2800" dirty="0"/>
          </a:p>
          <a:p>
            <a:endParaRPr lang="en-US" sz="2800" dirty="0" smtClean="0"/>
          </a:p>
          <a:p>
            <a:endParaRPr lang="en-US" sz="2800" dirty="0"/>
          </a:p>
          <a:p>
            <a:r>
              <a:rPr lang="en-US" sz="2800" dirty="0" smtClean="0"/>
              <a:t>Monotheistic (one God)</a:t>
            </a:r>
            <a:endParaRPr lang="en-US" sz="2800" dirty="0"/>
          </a:p>
          <a:p>
            <a:pPr>
              <a:buNone/>
            </a:pPr>
            <a:endParaRPr lang="en-US" sz="2800" dirty="0" smtClean="0"/>
          </a:p>
          <a:p>
            <a:pPr>
              <a:buNone/>
            </a:pPr>
            <a:endParaRPr lang="en-US" sz="2800" dirty="0"/>
          </a:p>
          <a:p>
            <a:pPr>
              <a:buNone/>
            </a:pPr>
            <a:endParaRPr lang="en-US" sz="2800" dirty="0" smtClean="0"/>
          </a:p>
          <a:p>
            <a:pPr>
              <a:buNone/>
            </a:pPr>
            <a:endParaRPr lang="en-US" sz="2800" dirty="0" smtClean="0"/>
          </a:p>
          <a:p>
            <a:pPr>
              <a:buNone/>
            </a:pPr>
            <a:endParaRPr lang="en-US" sz="2800" dirty="0" smtClean="0"/>
          </a:p>
          <a:p>
            <a:pPr>
              <a:buNone/>
            </a:pPr>
            <a:endParaRPr lang="en-US" dirty="0"/>
          </a:p>
          <a:p>
            <a:pPr>
              <a:buNone/>
            </a:pPr>
            <a:endParaRPr lang="en-US"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to="" calcmode="lin" valueType="num">
                                      <p:cBhvr>
                                        <p:cTn id="12" dur="1" fill="hold"/>
                                        <p:tgtEl>
                                          <p:spTgt spid="4">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to="" calcmode="lin" valueType="num">
                                      <p:cBhvr>
                                        <p:cTn id="22" dur="1" fill="hold"/>
                                        <p:tgtEl>
                                          <p:spTgt spid="4">
                                            <p:txEl>
                                              <p:pRg st="3" end="3"/>
                                            </p:txEl>
                                          </p:spTgt>
                                        </p:tgtEl>
                                        <p:attrNameLst>
                                          <p:attrName/>
                                        </p:attrNameLst>
                                      </p:cBhvr>
                                    </p:anim>
                                  </p:childTnLst>
                                </p:cTn>
                              </p:par>
                              <p:par>
                                <p:cTn id="23" presetID="24" presetClass="entr" presetSubtype="0" fill="hold" nodeType="with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to="" calcmode="lin" valueType="num">
                                      <p:cBhvr>
                                        <p:cTn id="25" dur="1" fill="hold"/>
                                        <p:tgtEl>
                                          <p:spTgt spid="4">
                                            <p:txEl>
                                              <p:pRg st="4" end="4"/>
                                            </p:txEl>
                                          </p:spTgt>
                                        </p:tgtEl>
                                        <p:attrNameLst>
                                          <p:attrName/>
                                        </p:attrNameLst>
                                      </p:cBhvr>
                                    </p:anim>
                                  </p:childTnLst>
                                </p:cTn>
                              </p:par>
                              <p:par>
                                <p:cTn id="26" presetID="24" presetClass="entr" presetSubtype="0" fill="hold" nodeType="with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 to="" calcmode="lin" valueType="num">
                                      <p:cBhvr>
                                        <p:cTn id="28" dur="1" fill="hold"/>
                                        <p:tgtEl>
                                          <p:spTgt spid="4">
                                            <p:txEl>
                                              <p:pRg st="5" end="5"/>
                                            </p:txEl>
                                          </p:spTgt>
                                        </p:tgtEl>
                                        <p:attrNameLst>
                                          <p:attrName/>
                                        </p:attrNameLst>
                                      </p:cBhvr>
                                    </p:anim>
                                  </p:childTnLst>
                                </p:cTn>
                              </p:par>
                            </p:childTnLst>
                          </p:cTn>
                        </p:par>
                      </p:childTnLst>
                    </p:cTn>
                  </p:par>
                  <p:par>
                    <p:cTn id="29" fill="hold">
                      <p:stCondLst>
                        <p:cond delay="indefinite"/>
                      </p:stCondLst>
                      <p:childTnLst>
                        <p:par>
                          <p:cTn id="30" fill="hold">
                            <p:stCondLst>
                              <p:cond delay="0"/>
                            </p:stCondLst>
                            <p:childTnLst>
                              <p:par>
                                <p:cTn id="31" presetID="24"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to="" calcmode="lin" valueType="num">
                                      <p:cBhvr>
                                        <p:cTn id="33"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Hebrews &amp; Judaism</a:t>
            </a:r>
            <a:endParaRPr lang="en-US" sz="3200" dirty="0"/>
          </a:p>
        </p:txBody>
      </p:sp>
      <p:sp>
        <p:nvSpPr>
          <p:cNvPr id="4" name="Text Placeholder 3"/>
          <p:cNvSpPr>
            <a:spLocks noGrp="1"/>
          </p:cNvSpPr>
          <p:nvPr>
            <p:ph type="body" idx="2"/>
          </p:nvPr>
        </p:nvSpPr>
        <p:spPr/>
        <p:txBody>
          <a:bodyPr>
            <a:normAutofit/>
          </a:bodyPr>
          <a:lstStyle/>
          <a:p>
            <a:r>
              <a:rPr lang="en-US" sz="3200" dirty="0" smtClean="0"/>
              <a:t>Founder</a:t>
            </a:r>
          </a:p>
          <a:p>
            <a:endParaRPr lang="en-US" sz="3200" dirty="0" smtClean="0"/>
          </a:p>
          <a:p>
            <a:endParaRPr lang="en-US" sz="3200" dirty="0"/>
          </a:p>
          <a:p>
            <a:endParaRPr lang="en-US" sz="3200" dirty="0" smtClean="0"/>
          </a:p>
          <a:p>
            <a:r>
              <a:rPr lang="en-US" sz="3200" dirty="0" smtClean="0"/>
              <a:t>Holy City</a:t>
            </a:r>
            <a:endParaRPr lang="en-US" sz="3200" dirty="0"/>
          </a:p>
        </p:txBody>
      </p:sp>
      <p:sp>
        <p:nvSpPr>
          <p:cNvPr id="3" name="Content Placeholder 2"/>
          <p:cNvSpPr>
            <a:spLocks noGrp="1"/>
          </p:cNvSpPr>
          <p:nvPr>
            <p:ph sz="quarter" idx="1"/>
          </p:nvPr>
        </p:nvSpPr>
        <p:spPr/>
        <p:txBody>
          <a:bodyPr>
            <a:normAutofit/>
          </a:bodyPr>
          <a:lstStyle/>
          <a:p>
            <a:endParaRPr lang="en-US" dirty="0" smtClean="0"/>
          </a:p>
          <a:p>
            <a:endParaRPr lang="en-US" dirty="0"/>
          </a:p>
          <a:p>
            <a:r>
              <a:rPr lang="en-US" dirty="0" smtClean="0"/>
              <a:t>Abraham</a:t>
            </a:r>
            <a:endParaRPr lang="en-US" dirty="0"/>
          </a:p>
          <a:p>
            <a:r>
              <a:rPr lang="en-US" dirty="0" smtClean="0"/>
              <a:t>All Jews are descendents of Abraham</a:t>
            </a:r>
          </a:p>
          <a:p>
            <a:endParaRPr lang="en-US" dirty="0"/>
          </a:p>
          <a:p>
            <a:r>
              <a:rPr lang="en-US" dirty="0" smtClean="0"/>
              <a:t>Jerusalem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to="" calcmode="lin" valueType="num">
                                      <p:cBhvr>
                                        <p:cTn id="12" dur="1" fill="hold"/>
                                        <p:tgtEl>
                                          <p:spTgt spid="4">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to="" calcmode="lin" valueType="num">
                                      <p:cBhvr>
                                        <p:cTn id="22" dur="1" fill="hold"/>
                                        <p:tgtEl>
                                          <p:spTgt spid="3">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to="" calcmode="lin" valueType="num">
                                      <p:cBhvr>
                                        <p:cTn id="27" dur="1" fill="hold"/>
                                        <p:tgtEl>
                                          <p:spTgt spid="4">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to="" calcmode="lin" valueType="num">
                                      <p:cBhvr>
                                        <p:cTn id="32"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Hebrews &amp; Judaism</a:t>
            </a:r>
            <a:endParaRPr lang="en-US" sz="3200" dirty="0"/>
          </a:p>
        </p:txBody>
      </p:sp>
      <p:sp>
        <p:nvSpPr>
          <p:cNvPr id="4" name="Text Placeholder 3"/>
          <p:cNvSpPr>
            <a:spLocks noGrp="1"/>
          </p:cNvSpPr>
          <p:nvPr>
            <p:ph type="body" idx="2"/>
          </p:nvPr>
        </p:nvSpPr>
        <p:spPr/>
        <p:txBody>
          <a:bodyPr>
            <a:normAutofit/>
          </a:bodyPr>
          <a:lstStyle/>
          <a:p>
            <a:r>
              <a:rPr lang="en-US" sz="3200" dirty="0"/>
              <a:t>What is the name of the sacred book</a:t>
            </a:r>
            <a:r>
              <a:rPr lang="en-US" sz="3200" dirty="0" smtClean="0"/>
              <a:t>?</a:t>
            </a:r>
          </a:p>
          <a:p>
            <a:endParaRPr lang="en-US" sz="3200" dirty="0"/>
          </a:p>
        </p:txBody>
      </p:sp>
      <p:sp>
        <p:nvSpPr>
          <p:cNvPr id="3" name="Content Placeholder 2"/>
          <p:cNvSpPr>
            <a:spLocks noGrp="1"/>
          </p:cNvSpPr>
          <p:nvPr>
            <p:ph sz="quarter" idx="1"/>
          </p:nvPr>
        </p:nvSpPr>
        <p:spPr/>
        <p:txBody>
          <a:bodyPr/>
          <a:lstStyle/>
          <a:p>
            <a:endParaRPr lang="en-US" dirty="0" smtClean="0"/>
          </a:p>
          <a:p>
            <a:endParaRPr lang="en-US" dirty="0"/>
          </a:p>
          <a:p>
            <a:r>
              <a:rPr lang="en-US" sz="2400" dirty="0" smtClean="0">
                <a:latin typeface="Arial Black" pitchFamily="34" charset="0"/>
              </a:rPr>
              <a:t>Torah</a:t>
            </a:r>
          </a:p>
          <a:p>
            <a:endParaRPr lang="en-US" sz="2400" dirty="0">
              <a:latin typeface="Arial Black" pitchFamily="34" charset="0"/>
            </a:endParaRPr>
          </a:p>
          <a:p>
            <a:r>
              <a:rPr lang="en-US" sz="2400" dirty="0" smtClean="0">
                <a:latin typeface="Arial Black" pitchFamily="34" charset="0"/>
              </a:rPr>
              <a:t>Contains </a:t>
            </a:r>
            <a:r>
              <a:rPr lang="en-US" sz="2400" dirty="0">
                <a:latin typeface="Arial Black" pitchFamily="34" charset="0"/>
              </a:rPr>
              <a:t>the written</a:t>
            </a:r>
          </a:p>
          <a:p>
            <a:pPr>
              <a:buNone/>
            </a:pPr>
            <a:r>
              <a:rPr lang="en-US" sz="2400" dirty="0" smtClean="0">
                <a:latin typeface="Arial Black" pitchFamily="34" charset="0"/>
              </a:rPr>
              <a:t>   records (like their history) and beliefs</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diamond(in)">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amond(in)">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 to="" calcmode="lin" valueType="num">
                                      <p:cBhvr>
                                        <p:cTn id="2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Equity</Template>
  <TotalTime>1090</TotalTime>
  <Words>1019</Words>
  <Application>Microsoft Office PowerPoint</Application>
  <PresentationFormat>On-screen Show (4:3)</PresentationFormat>
  <Paragraphs>291</Paragraphs>
  <Slides>43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43</vt:i4>
      </vt:variant>
    </vt:vector>
  </HeadingPairs>
  <TitlesOfParts>
    <vt:vector size="52" baseType="lpstr">
      <vt:lpstr>Arial</vt:lpstr>
      <vt:lpstr>Arial Black</vt:lpstr>
      <vt:lpstr>Century Gothic</vt:lpstr>
      <vt:lpstr>Franklin Gothic Book</vt:lpstr>
      <vt:lpstr>Perpetua</vt:lpstr>
      <vt:lpstr>Wingdings 2</vt:lpstr>
      <vt:lpstr>Wingdings 3</vt:lpstr>
      <vt:lpstr>Equity</vt:lpstr>
      <vt:lpstr>Wisp</vt:lpstr>
      <vt:lpstr>Other Early Civilizations  (about 2000 to 500 B.C.E.)</vt:lpstr>
      <vt:lpstr>PowerPoint Presentation</vt:lpstr>
      <vt:lpstr>Other Early Civilizations  (about 2000 to 500 B.C.E.)</vt:lpstr>
      <vt:lpstr>Hebrews</vt:lpstr>
      <vt:lpstr>Israel</vt:lpstr>
      <vt:lpstr>Map Activity</vt:lpstr>
      <vt:lpstr>Hebrews </vt:lpstr>
      <vt:lpstr>Hebrews &amp; Judaism</vt:lpstr>
      <vt:lpstr>Hebrews &amp; Judaism</vt:lpstr>
      <vt:lpstr>The Torah</vt:lpstr>
      <vt:lpstr>Judaism</vt:lpstr>
      <vt:lpstr>Judaism</vt:lpstr>
      <vt:lpstr>Class Activity Questions </vt:lpstr>
      <vt:lpstr>Answers to Class Activity Questions</vt:lpstr>
      <vt:lpstr>Hebrews &amp; Judaism</vt:lpstr>
      <vt:lpstr>Phoenicia</vt:lpstr>
      <vt:lpstr>Map Activity</vt:lpstr>
      <vt:lpstr>Phoenicia</vt:lpstr>
      <vt:lpstr>Phoenicia</vt:lpstr>
      <vt:lpstr>Phoenician Written Language</vt:lpstr>
      <vt:lpstr>PowerPoint Presentation</vt:lpstr>
      <vt:lpstr>Nubia</vt:lpstr>
      <vt:lpstr>Commonalities of River Valley Civilizations</vt:lpstr>
      <vt:lpstr>Activity</vt:lpstr>
      <vt:lpstr>Development of Social Patterns</vt:lpstr>
      <vt:lpstr>Development of Social Patterns</vt:lpstr>
      <vt:lpstr>Development of Political Patterns</vt:lpstr>
      <vt:lpstr>Development of Political Patterns</vt:lpstr>
      <vt:lpstr>Development of Political Patterns</vt:lpstr>
      <vt:lpstr>Activity Questions</vt:lpstr>
      <vt:lpstr>Answer to Activity Questions</vt:lpstr>
      <vt:lpstr>Development of Political Patterns</vt:lpstr>
      <vt:lpstr>Development of Economic Patterns</vt:lpstr>
      <vt:lpstr>Development of Economic Patterns</vt:lpstr>
      <vt:lpstr>Development of Economic Patterns</vt:lpstr>
      <vt:lpstr>Development of Economic Patterns</vt:lpstr>
      <vt:lpstr>Activity Question</vt:lpstr>
      <vt:lpstr>Development of Economic Patterns</vt:lpstr>
      <vt:lpstr>Development of Religious Traditions</vt:lpstr>
      <vt:lpstr>Development of Religious Traditions</vt:lpstr>
      <vt:lpstr>Language and Writing</vt:lpstr>
      <vt:lpstr>Language and Writing</vt:lpstr>
      <vt:lpstr>Language and Writing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Consoli, Jodi</cp:lastModifiedBy>
  <cp:revision>37</cp:revision>
  <dcterms:created xsi:type="dcterms:W3CDTF">2011-02-13T12:26:32Z</dcterms:created>
  <dcterms:modified xsi:type="dcterms:W3CDTF">2018-02-08T20:53:39Z</dcterms:modified>
</cp:coreProperties>
</file>