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6" d="100"/>
          <a:sy n="86" d="100"/>
        </p:scale>
        <p:origin x="-936"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03A58B7-0617-489A-9B3E-112CB74600DE}" type="datetimeFigureOut">
              <a:rPr lang="en-US" smtClean="0"/>
              <a:t>2/23/2014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44D5EA-AEF7-4BB9-97BD-76E0FF402F8C}"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03A58B7-0617-489A-9B3E-112CB74600DE}" type="datetimeFigureOut">
              <a:rPr lang="en-US" smtClean="0"/>
              <a:t>2/23/2014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44D5EA-AEF7-4BB9-97BD-76E0FF402F8C}"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03A58B7-0617-489A-9B3E-112CB74600DE}" type="datetimeFigureOut">
              <a:rPr lang="en-US" smtClean="0"/>
              <a:t>2/23/2014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44D5EA-AEF7-4BB9-97BD-76E0FF402F8C}"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03A58B7-0617-489A-9B3E-112CB74600DE}" type="datetimeFigureOut">
              <a:rPr lang="en-US" smtClean="0"/>
              <a:t>2/23/2014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44D5EA-AEF7-4BB9-97BD-76E0FF402F8C}"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03A58B7-0617-489A-9B3E-112CB74600DE}" type="datetimeFigureOut">
              <a:rPr lang="en-US" smtClean="0"/>
              <a:t>2/23/2014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44D5EA-AEF7-4BB9-97BD-76E0FF402F8C}"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03A58B7-0617-489A-9B3E-112CB74600DE}" type="datetimeFigureOut">
              <a:rPr lang="en-US" smtClean="0"/>
              <a:t>2/23/2014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F44D5EA-AEF7-4BB9-97BD-76E0FF402F8C}"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03A58B7-0617-489A-9B3E-112CB74600DE}" type="datetimeFigureOut">
              <a:rPr lang="en-US" smtClean="0"/>
              <a:t>2/23/2014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F44D5EA-AEF7-4BB9-97BD-76E0FF402F8C}"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03A58B7-0617-489A-9B3E-112CB74600DE}" type="datetimeFigureOut">
              <a:rPr lang="en-US" smtClean="0"/>
              <a:t>2/23/2014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F44D5EA-AEF7-4BB9-97BD-76E0FF402F8C}"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03A58B7-0617-489A-9B3E-112CB74600DE}" type="datetimeFigureOut">
              <a:rPr lang="en-US" smtClean="0"/>
              <a:t>2/23/2014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F44D5EA-AEF7-4BB9-97BD-76E0FF402F8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03A58B7-0617-489A-9B3E-112CB74600DE}" type="datetimeFigureOut">
              <a:rPr lang="en-US" smtClean="0"/>
              <a:t>2/23/2014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F44D5EA-AEF7-4BB9-97BD-76E0FF402F8C}"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03A58B7-0617-489A-9B3E-112CB74600DE}" type="datetimeFigureOut">
              <a:rPr lang="en-US" smtClean="0"/>
              <a:t>2/23/2014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F44D5EA-AEF7-4BB9-97BD-76E0FF402F8C}"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03A58B7-0617-489A-9B3E-112CB74600DE}" type="datetimeFigureOut">
              <a:rPr lang="en-US" smtClean="0"/>
              <a:t>2/23/2014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F44D5EA-AEF7-4BB9-97BD-76E0FF402F8C}"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hyperlink" Target="http://edsitement.neh.gov/lesson_images/EvalGraphics/PersianEmpire03.jpg" TargetMode="Externa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dirty="0" smtClean="0"/>
              <a:t>Empires Emerge</a:t>
            </a:r>
            <a:endParaRPr lang="en-US" dirty="0"/>
          </a:p>
        </p:txBody>
      </p:sp>
      <p:sp>
        <p:nvSpPr>
          <p:cNvPr id="4" name="Subtitle 3"/>
          <p:cNvSpPr>
            <a:spLocks noGrp="1"/>
          </p:cNvSpPr>
          <p:nvPr>
            <p:ph type="subTitle" idx="1"/>
          </p:nvPr>
        </p:nvSpPr>
        <p:spPr/>
        <p:txBody>
          <a:bodyPr/>
          <a:lstStyle/>
          <a:p>
            <a:r>
              <a:rPr lang="en-US" dirty="0" smtClean="0"/>
              <a:t>Persia, India, &amp; China</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Persian Empire</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sz="3200" dirty="0" smtClean="0">
                <a:hlinkClick r:id="rId2"/>
              </a:rPr>
              <a:t>Persian Empire</a:t>
            </a:r>
            <a:endParaRPr lang="en-US" sz="3200" dirty="0"/>
          </a:p>
        </p:txBody>
      </p:sp>
      <p:sp>
        <p:nvSpPr>
          <p:cNvPr id="5" name="Content Placeholder 4"/>
          <p:cNvSpPr>
            <a:spLocks noGrp="1"/>
          </p:cNvSpPr>
          <p:nvPr>
            <p:ph idx="1"/>
          </p:nvPr>
        </p:nvSpPr>
        <p:spPr/>
        <p:txBody>
          <a:bodyPr>
            <a:normAutofit fontScale="77500" lnSpcReduction="20000"/>
          </a:bodyPr>
          <a:lstStyle/>
          <a:p>
            <a:endParaRPr lang="en-US" dirty="0" smtClean="0"/>
          </a:p>
          <a:p>
            <a:endParaRPr lang="en-US" dirty="0" smtClean="0"/>
          </a:p>
          <a:p>
            <a:r>
              <a:rPr lang="en-US" dirty="0" smtClean="0"/>
              <a:t>Toleration of </a:t>
            </a:r>
            <a:r>
              <a:rPr lang="en-US" dirty="0" smtClean="0"/>
              <a:t>conquered </a:t>
            </a:r>
            <a:r>
              <a:rPr lang="en-US" dirty="0" smtClean="0"/>
              <a:t>peoples</a:t>
            </a:r>
            <a:endParaRPr lang="en-US" dirty="0" smtClean="0"/>
          </a:p>
          <a:p>
            <a:endParaRPr lang="en-US" dirty="0"/>
          </a:p>
          <a:p>
            <a:pPr>
              <a:buNone/>
            </a:pPr>
            <a:r>
              <a:rPr lang="en-US" dirty="0" smtClean="0"/>
              <a:t>    </a:t>
            </a:r>
            <a:endParaRPr lang="en-US" dirty="0" smtClean="0"/>
          </a:p>
          <a:p>
            <a:pPr>
              <a:buNone/>
            </a:pPr>
            <a:endParaRPr lang="en-US" dirty="0"/>
          </a:p>
          <a:p>
            <a:pPr>
              <a:buNone/>
            </a:pPr>
            <a:endParaRPr lang="en-US" dirty="0" smtClean="0"/>
          </a:p>
          <a:p>
            <a:pPr>
              <a:buNone/>
            </a:pPr>
            <a:r>
              <a:rPr lang="en-US" dirty="0" smtClean="0"/>
              <a:t>Why </a:t>
            </a:r>
            <a:r>
              <a:rPr lang="en-US" dirty="0" smtClean="0"/>
              <a:t>is this different and important?</a:t>
            </a:r>
          </a:p>
          <a:p>
            <a:pPr>
              <a:buNone/>
            </a:pPr>
            <a:r>
              <a:rPr lang="en-US" dirty="0" smtClean="0"/>
              <a:t>Answer: The Persians were different in that they tolerated the religion and customs of the conquered people. This practice helped gain the Persian rulers respect and allegiance by the conquered peoples.</a:t>
            </a:r>
            <a:endParaRPr lang="en-US" dirty="0"/>
          </a:p>
        </p:txBody>
      </p:sp>
      <p:sp>
        <p:nvSpPr>
          <p:cNvPr id="6" name="Text Placeholder 5"/>
          <p:cNvSpPr>
            <a:spLocks noGrp="1"/>
          </p:cNvSpPr>
          <p:nvPr>
            <p:ph type="body" sz="half" idx="2"/>
          </p:nvPr>
        </p:nvSpPr>
        <p:spPr/>
        <p:txBody>
          <a:bodyPr>
            <a:normAutofit/>
          </a:bodyPr>
          <a:lstStyle/>
          <a:p>
            <a:r>
              <a:rPr lang="en-US" sz="2400" dirty="0" smtClean="0"/>
              <a:t>How did the Persians treat the conquered peoples?</a:t>
            </a:r>
            <a:endParaRPr 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to="" calcmode="lin" valueType="num">
                                      <p:cBhvr>
                                        <p:cTn id="7" dur="1" fill="hold"/>
                                        <p:tgtEl>
                                          <p:spTgt spid="4"/>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6">
                                            <p:txEl>
                                              <p:pRg st="0" end="0"/>
                                            </p:txEl>
                                          </p:spTgt>
                                        </p:tgtEl>
                                        <p:attrNameLst>
                                          <p:attrName>style.visibility</p:attrName>
                                        </p:attrNameLst>
                                      </p:cBhvr>
                                      <p:to>
                                        <p:strVal val="visible"/>
                                      </p:to>
                                    </p:set>
                                    <p:anim to="" calcmode="lin" valueType="num">
                                      <p:cBhvr>
                                        <p:cTn id="12" dur="1" fill="hold"/>
                                        <p:tgtEl>
                                          <p:spTgt spid="6">
                                            <p:txEl>
                                              <p:pRg st="0" end="0"/>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 to="" calcmode="lin" valueType="num">
                                      <p:cBhvr>
                                        <p:cTn id="17" dur="1" fill="hold"/>
                                        <p:tgtEl>
                                          <p:spTgt spid="5">
                                            <p:txEl>
                                              <p:pRg st="2" end="2"/>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nodeType="clickEffect">
                                  <p:stCondLst>
                                    <p:cond delay="0"/>
                                  </p:stCondLst>
                                  <p:childTnLst>
                                    <p:set>
                                      <p:cBhvr>
                                        <p:cTn id="21" dur="1" fill="hold">
                                          <p:stCondLst>
                                            <p:cond delay="0"/>
                                          </p:stCondLst>
                                        </p:cTn>
                                        <p:tgtEl>
                                          <p:spTgt spid="5">
                                            <p:txEl>
                                              <p:pRg st="7" end="7"/>
                                            </p:txEl>
                                          </p:spTgt>
                                        </p:tgtEl>
                                        <p:attrNameLst>
                                          <p:attrName>style.visibility</p:attrName>
                                        </p:attrNameLst>
                                      </p:cBhvr>
                                      <p:to>
                                        <p:strVal val="visible"/>
                                      </p:to>
                                    </p:set>
                                    <p:anim to="" calcmode="lin" valueType="num">
                                      <p:cBhvr>
                                        <p:cTn id="22" dur="1" fill="hold"/>
                                        <p:tgtEl>
                                          <p:spTgt spid="5">
                                            <p:txEl>
                                              <p:pRg st="7" end="7"/>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Persian Empire</a:t>
            </a:r>
            <a:endParaRPr lang="en-US" sz="3200" dirty="0"/>
          </a:p>
        </p:txBody>
      </p:sp>
      <p:sp>
        <p:nvSpPr>
          <p:cNvPr id="3" name="Content Placeholder 2"/>
          <p:cNvSpPr>
            <a:spLocks noGrp="1"/>
          </p:cNvSpPr>
          <p:nvPr>
            <p:ph idx="1"/>
          </p:nvPr>
        </p:nvSpPr>
        <p:spPr/>
        <p:txBody>
          <a:bodyPr>
            <a:normAutofit fontScale="92500"/>
          </a:bodyPr>
          <a:lstStyle/>
          <a:p>
            <a:pPr>
              <a:buNone/>
            </a:pPr>
            <a:endParaRPr lang="en-US" dirty="0" smtClean="0"/>
          </a:p>
          <a:p>
            <a:pPr>
              <a:buNone/>
            </a:pPr>
            <a:endParaRPr lang="en-US" dirty="0" smtClean="0"/>
          </a:p>
          <a:p>
            <a:pPr>
              <a:buNone/>
            </a:pPr>
            <a:endParaRPr lang="en-US" dirty="0" smtClean="0"/>
          </a:p>
          <a:p>
            <a:pPr>
              <a:buNone/>
            </a:pPr>
            <a:r>
              <a:rPr lang="en-US" dirty="0" smtClean="0"/>
              <a:t>An Imperial Bureaucracy</a:t>
            </a:r>
          </a:p>
          <a:p>
            <a:pPr>
              <a:buNone/>
            </a:pPr>
            <a:endParaRPr lang="en-US" dirty="0"/>
          </a:p>
          <a:p>
            <a:pPr>
              <a:buNone/>
            </a:pPr>
            <a:r>
              <a:rPr lang="en-US" dirty="0" smtClean="0"/>
              <a:t> What does this mean?</a:t>
            </a:r>
          </a:p>
          <a:p>
            <a:pPr>
              <a:buNone/>
            </a:pPr>
            <a:r>
              <a:rPr lang="en-US" dirty="0" smtClean="0"/>
              <a:t>Answer: An Imperial Bureaucracy is a centralized government but one in which the ruler hires others for certain government jobs.</a:t>
            </a:r>
            <a:endParaRPr lang="en-US" dirty="0"/>
          </a:p>
        </p:txBody>
      </p:sp>
      <p:sp>
        <p:nvSpPr>
          <p:cNvPr id="4" name="Text Placeholder 3"/>
          <p:cNvSpPr>
            <a:spLocks noGrp="1"/>
          </p:cNvSpPr>
          <p:nvPr>
            <p:ph type="body" sz="half" idx="2"/>
          </p:nvPr>
        </p:nvSpPr>
        <p:spPr/>
        <p:txBody>
          <a:bodyPr>
            <a:normAutofit/>
          </a:bodyPr>
          <a:lstStyle/>
          <a:p>
            <a:endParaRPr lang="en-US" dirty="0" smtClean="0"/>
          </a:p>
          <a:p>
            <a:endParaRPr lang="en-US" dirty="0" smtClean="0"/>
          </a:p>
          <a:p>
            <a:r>
              <a:rPr lang="en-US" sz="2400" dirty="0" smtClean="0"/>
              <a:t>What type of government did the Persian Empire have?</a:t>
            </a:r>
            <a:endParaRPr 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4">
                                            <p:txEl>
                                              <p:pRg st="2" end="2"/>
                                            </p:txEl>
                                          </p:spTgt>
                                        </p:tgtEl>
                                        <p:attrNameLst>
                                          <p:attrName>style.visibility</p:attrName>
                                        </p:attrNameLst>
                                      </p:cBhvr>
                                      <p:to>
                                        <p:strVal val="visible"/>
                                      </p:to>
                                    </p:set>
                                    <p:anim to="" calcmode="lin" valueType="num">
                                      <p:cBhvr>
                                        <p:cTn id="12" dur="1" fill="hold"/>
                                        <p:tgtEl>
                                          <p:spTgt spid="4">
                                            <p:txEl>
                                              <p:pRg st="2" end="2"/>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to="" calcmode="lin" valueType="num">
                                      <p:cBhvr>
                                        <p:cTn id="17" dur="1" fill="hold"/>
                                        <p:tgtEl>
                                          <p:spTgt spid="3">
                                            <p:txEl>
                                              <p:pRg st="3" end="3"/>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 to="" calcmode="lin" valueType="num">
                                      <p:cBhvr>
                                        <p:cTn id="22" dur="1" fill="hold"/>
                                        <p:tgtEl>
                                          <p:spTgt spid="3">
                                            <p:txEl>
                                              <p:pRg st="5" end="5"/>
                                            </p:txEl>
                                          </p:spTgt>
                                        </p:tgtEl>
                                        <p:attrNameLst>
                                          <p:attrName/>
                                        </p:attrNameLst>
                                      </p:cBhvr>
                                    </p:anim>
                                  </p:childTnLst>
                                </p:cTn>
                              </p:par>
                            </p:childTnLst>
                          </p:cTn>
                        </p:par>
                      </p:childTnLst>
                    </p:cTn>
                  </p:par>
                  <p:par>
                    <p:cTn id="23" fill="hold">
                      <p:stCondLst>
                        <p:cond delay="indefinite"/>
                      </p:stCondLst>
                      <p:childTnLst>
                        <p:par>
                          <p:cTn id="24" fill="hold">
                            <p:stCondLst>
                              <p:cond delay="0"/>
                            </p:stCondLst>
                            <p:childTnLst>
                              <p:par>
                                <p:cTn id="25" presetID="24"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 to="" calcmode="lin" valueType="num">
                                      <p:cBhvr>
                                        <p:cTn id="27" dur="1" fill="hold"/>
                                        <p:tgtEl>
                                          <p:spTgt spid="3">
                                            <p:txEl>
                                              <p:pRg st="6" end="6"/>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Persian Empire</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Developed good road systems in this empire.</a:t>
            </a:r>
          </a:p>
          <a:p>
            <a:endParaRPr lang="en-US" dirty="0"/>
          </a:p>
          <a:p>
            <a:pPr>
              <a:buNone/>
            </a:pPr>
            <a:r>
              <a:rPr lang="en-US" dirty="0"/>
              <a:t> </a:t>
            </a:r>
            <a:r>
              <a:rPr lang="en-US" dirty="0" smtClean="0"/>
              <a:t>   Why would the leaders want to develop good road systems?</a:t>
            </a:r>
          </a:p>
          <a:p>
            <a:pPr>
              <a:buNone/>
            </a:pPr>
            <a:r>
              <a:rPr lang="en-US" dirty="0" smtClean="0"/>
              <a:t>Answer: Leader would want to develop good road systems to stimulate trade as well as to create access to different areas of the empire to maintain control of the people and for defense purposes in time of war. The Persians were actually not interested in trading outside their empire.</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to="" calcmode="lin" valueType="num">
                                      <p:cBhvr>
                                        <p:cTn id="12" dur="1" fill="hold"/>
                                        <p:tgtEl>
                                          <p:spTgt spid="3">
                                            <p:txEl>
                                              <p:pRg st="0" end="0"/>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to="" calcmode="lin" valueType="num">
                                      <p:cBhvr>
                                        <p:cTn id="17" dur="1" fill="hold"/>
                                        <p:tgtEl>
                                          <p:spTgt spid="3">
                                            <p:txEl>
                                              <p:pRg st="2" end="2"/>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 to="" calcmode="lin" valueType="num">
                                      <p:cBhvr>
                                        <p:cTn id="22" dur="1" fill="hold"/>
                                        <p:tgtEl>
                                          <p:spTgt spid="3">
                                            <p:txEl>
                                              <p:pRg st="3" end="3"/>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Persian Empire</a:t>
            </a:r>
            <a:endParaRPr lang="en-US" dirty="0"/>
          </a:p>
        </p:txBody>
      </p:sp>
      <p:sp>
        <p:nvSpPr>
          <p:cNvPr id="3" name="Content Placeholder 2"/>
          <p:cNvSpPr>
            <a:spLocks noGrp="1"/>
          </p:cNvSpPr>
          <p:nvPr>
            <p:ph idx="1"/>
          </p:nvPr>
        </p:nvSpPr>
        <p:spPr/>
        <p:txBody>
          <a:bodyPr/>
          <a:lstStyle/>
          <a:p>
            <a:endParaRPr lang="en-US" dirty="0" smtClean="0"/>
          </a:p>
          <a:p>
            <a:endParaRPr lang="en-US" dirty="0" smtClean="0"/>
          </a:p>
          <a:p>
            <a:r>
              <a:rPr lang="en-US" dirty="0" smtClean="0"/>
              <a:t>Zoroastrianism</a:t>
            </a:r>
          </a:p>
          <a:p>
            <a:pPr lvl="1"/>
            <a:r>
              <a:rPr lang="en-US" dirty="0" smtClean="0"/>
              <a:t>Believed in two opposing forces in the </a:t>
            </a:r>
            <a:r>
              <a:rPr lang="en-US" dirty="0" smtClean="0"/>
              <a:t>universe</a:t>
            </a:r>
          </a:p>
          <a:p>
            <a:pPr lvl="1">
              <a:buNone/>
            </a:pPr>
            <a:r>
              <a:rPr lang="en-US" dirty="0" smtClean="0"/>
              <a:t>(like good and bad)</a:t>
            </a:r>
            <a:endParaRPr lang="en-US" dirty="0"/>
          </a:p>
        </p:txBody>
      </p:sp>
      <p:sp>
        <p:nvSpPr>
          <p:cNvPr id="5" name="Text Placeholder 4"/>
          <p:cNvSpPr>
            <a:spLocks noGrp="1"/>
          </p:cNvSpPr>
          <p:nvPr>
            <p:ph type="body" sz="half" idx="2"/>
          </p:nvPr>
        </p:nvSpPr>
        <p:spPr/>
        <p:txBody>
          <a:bodyPr>
            <a:normAutofit/>
          </a:bodyPr>
          <a:lstStyle/>
          <a:p>
            <a:r>
              <a:rPr lang="en-US" sz="2400" dirty="0" smtClean="0"/>
              <a:t>What is the religion of the Persian Empire?</a:t>
            </a:r>
            <a:endParaRPr 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 to="" calcmode="lin" valueType="num">
                                      <p:cBhvr>
                                        <p:cTn id="12" dur="1" fill="hold"/>
                                        <p:tgtEl>
                                          <p:spTgt spid="5">
                                            <p:txEl>
                                              <p:pRg st="0" end="0"/>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to="" calcmode="lin" valueType="num">
                                      <p:cBhvr>
                                        <p:cTn id="17" dur="1" fill="hold"/>
                                        <p:tgtEl>
                                          <p:spTgt spid="3">
                                            <p:txEl>
                                              <p:pRg st="2" end="2"/>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 to="" calcmode="lin" valueType="num">
                                      <p:cBhvr>
                                        <p:cTn id="22" dur="1" fill="hold"/>
                                        <p:tgtEl>
                                          <p:spTgt spid="3">
                                            <p:txEl>
                                              <p:pRg st="3" end="3"/>
                                            </p:txEl>
                                          </p:spTgt>
                                        </p:tgtEl>
                                        <p:attrNameLst>
                                          <p:attrName/>
                                        </p:attrNameLst>
                                      </p:cBhvr>
                                    </p:anim>
                                  </p:childTnLst>
                                </p:cTn>
                              </p:par>
                            </p:childTnLst>
                          </p:cTn>
                        </p:par>
                      </p:childTnLst>
                    </p:cTn>
                  </p:par>
                  <p:par>
                    <p:cTn id="23" fill="hold">
                      <p:stCondLst>
                        <p:cond delay="indefinite"/>
                      </p:stCondLst>
                      <p:childTnLst>
                        <p:par>
                          <p:cTn id="24" fill="hold">
                            <p:stCondLst>
                              <p:cond delay="0"/>
                            </p:stCondLst>
                            <p:childTnLst>
                              <p:par>
                                <p:cTn id="25" presetID="24"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to="" calcmode="lin" valueType="num">
                                      <p:cBhvr>
                                        <p:cTn id="27" dur="1" fill="hold"/>
                                        <p:tgtEl>
                                          <p:spTgt spid="3">
                                            <p:txEl>
                                              <p:pRg st="4" end="4"/>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TotalTime>
  <Words>210</Words>
  <Application>Microsoft Office PowerPoint</Application>
  <PresentationFormat>On-screen Show (4:3)</PresentationFormat>
  <Paragraphs>37</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Empires Emerge</vt:lpstr>
      <vt:lpstr>Persian Empire</vt:lpstr>
      <vt:lpstr>Persian Empire</vt:lpstr>
      <vt:lpstr>Persian Empire</vt:lpstr>
      <vt:lpstr>Persian Empire</vt:lpstr>
      <vt:lpstr>Persian Empire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Empires Emerge</dc:title>
  <dc:creator>Owner</dc:creator>
  <cp:lastModifiedBy>Owner</cp:lastModifiedBy>
  <cp:revision>1</cp:revision>
  <dcterms:created xsi:type="dcterms:W3CDTF">2014-02-24T01:51:28Z</dcterms:created>
  <dcterms:modified xsi:type="dcterms:W3CDTF">2014-02-24T01:58:24Z</dcterms:modified>
</cp:coreProperties>
</file>