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6"/>
  </p:handoutMasterIdLst>
  <p:sldIdLst>
    <p:sldId id="256" r:id="rId2"/>
    <p:sldId id="284" r:id="rId3"/>
    <p:sldId id="258" r:id="rId4"/>
    <p:sldId id="259" r:id="rId5"/>
    <p:sldId id="260" r:id="rId6"/>
    <p:sldId id="285" r:id="rId7"/>
    <p:sldId id="261" r:id="rId8"/>
    <p:sldId id="291" r:id="rId9"/>
    <p:sldId id="262" r:id="rId10"/>
    <p:sldId id="263" r:id="rId11"/>
    <p:sldId id="264" r:id="rId12"/>
    <p:sldId id="265" r:id="rId13"/>
    <p:sldId id="266" r:id="rId14"/>
    <p:sldId id="286" r:id="rId15"/>
    <p:sldId id="267" r:id="rId16"/>
    <p:sldId id="287" r:id="rId17"/>
    <p:sldId id="268" r:id="rId18"/>
    <p:sldId id="292" r:id="rId19"/>
    <p:sldId id="269" r:id="rId20"/>
    <p:sldId id="293" r:id="rId21"/>
    <p:sldId id="270" r:id="rId22"/>
    <p:sldId id="271" r:id="rId23"/>
    <p:sldId id="289" r:id="rId24"/>
    <p:sldId id="272" r:id="rId25"/>
    <p:sldId id="273" r:id="rId26"/>
    <p:sldId id="274" r:id="rId27"/>
    <p:sldId id="275" r:id="rId28"/>
    <p:sldId id="290" r:id="rId29"/>
    <p:sldId id="276" r:id="rId30"/>
    <p:sldId id="288" r:id="rId31"/>
    <p:sldId id="277" r:id="rId32"/>
    <p:sldId id="278" r:id="rId33"/>
    <p:sldId id="279" r:id="rId34"/>
    <p:sldId id="280" r:id="rId3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4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C85B2C4-9085-4418-9F70-4490168EBB06}" type="datetimeFigureOut">
              <a:rPr lang="en-US" smtClean="0"/>
              <a:t>4/12/2011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E8A634A-DF06-4ADE-BAFC-9655F87D5A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919AB-1242-4759-B3B1-D1FF7E4EBB4C}" type="datetimeFigureOut">
              <a:rPr lang="en-US" smtClean="0"/>
              <a:pPr/>
              <a:t>4/12/2011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1449E-33BA-4613-A190-800046273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Islam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Origins (Beginnings of) Islam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Critical Thinking:</a:t>
            </a:r>
          </a:p>
          <a:p>
            <a:endParaRPr lang="en-US" sz="2400" dirty="0"/>
          </a:p>
          <a:p>
            <a:r>
              <a:rPr lang="en-US" sz="2400" dirty="0" smtClean="0"/>
              <a:t>Take a look at your maps.  Through what kind of geographical environments did Islam spread?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How would you describe how far Islam spread?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Origins (Beginnings of) Islam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Critical Thinking:</a:t>
            </a:r>
          </a:p>
          <a:p>
            <a:endParaRPr lang="en-US" sz="2400" dirty="0"/>
          </a:p>
          <a:p>
            <a:r>
              <a:rPr lang="en-US" sz="2400" dirty="0" smtClean="0"/>
              <a:t>Deserts and mountains usually act as barriers to the spread of ideas.</a:t>
            </a:r>
          </a:p>
          <a:p>
            <a:endParaRPr lang="en-US" sz="2400" dirty="0"/>
          </a:p>
          <a:p>
            <a:r>
              <a:rPr lang="en-US" sz="2400" dirty="0" smtClean="0"/>
              <a:t>Why do you think Islam was able to spread such a distance over difficult barriers such as deserts and mountains?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Origins (Beginnings of) Islam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Did Islam have political unity?</a:t>
            </a:r>
          </a:p>
          <a:p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What does unity mean?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Historical Turning Points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 smtClean="0"/>
              <a:t>What is a _____________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sz="3200" dirty="0" smtClean="0"/>
              <a:t>What is the ____________of the _________ of ___________ and __________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slamic Empi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46835"/>
            <a:ext cx="9144000" cy="45643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Historical Turning Points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sz="3200" dirty="0" smtClean="0"/>
              <a:t>What is the _____________of establishing the ____________ to ____________?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slamic Empi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46835"/>
            <a:ext cx="9144000" cy="45643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Historical Turning Points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sz="3200" dirty="0" smtClean="0"/>
              <a:t>What was the ___________ of the__________?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slamic Empi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46835"/>
            <a:ext cx="9144000" cy="45643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Historical Turning Points</a:t>
            </a:r>
            <a:endParaRPr lang="en-US" sz="24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800" dirty="0" smtClean="0"/>
              <a:t>What is the _______________ of the ______________?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sz="2800" dirty="0" smtClean="0"/>
              <a:t>Who ___________</a:t>
            </a:r>
          </a:p>
          <a:p>
            <a:r>
              <a:rPr lang="en-US" sz="2800" dirty="0" smtClean="0"/>
              <a:t>______________?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/>
              <a:t>Directions:</a:t>
            </a:r>
            <a:r>
              <a:rPr lang="en-US" dirty="0" smtClean="0"/>
              <a:t> On the Islamic Empire Map provided, identify the following: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3100" dirty="0" smtClean="0"/>
              <a:t>Red Sea			 	Persian Empire </a:t>
            </a:r>
          </a:p>
          <a:p>
            <a:pPr>
              <a:buNone/>
            </a:pPr>
            <a:r>
              <a:rPr lang="en-US" sz="3100" dirty="0" smtClean="0"/>
              <a:t>Constantinople 		 	Byzantine Empire 		</a:t>
            </a:r>
          </a:p>
          <a:p>
            <a:pPr>
              <a:buNone/>
            </a:pPr>
            <a:r>
              <a:rPr lang="en-US" sz="3100" dirty="0" smtClean="0"/>
              <a:t>Medina				Western Europe</a:t>
            </a:r>
          </a:p>
          <a:p>
            <a:pPr>
              <a:buNone/>
            </a:pPr>
            <a:r>
              <a:rPr lang="en-US" sz="3100" dirty="0" smtClean="0"/>
              <a:t>Mecca				 Arabian Peninsula </a:t>
            </a:r>
          </a:p>
          <a:p>
            <a:pPr>
              <a:buNone/>
            </a:pPr>
            <a:r>
              <a:rPr lang="en-US" sz="3100" dirty="0" smtClean="0"/>
              <a:t>Indian Ocean			 Mediterranean Sea</a:t>
            </a:r>
          </a:p>
          <a:p>
            <a:pPr>
              <a:buNone/>
            </a:pPr>
            <a:r>
              <a:rPr lang="en-US" sz="3100" dirty="0" smtClean="0"/>
              <a:t>Black Sea			Iberia (Spain)</a:t>
            </a:r>
          </a:p>
          <a:p>
            <a:pPr>
              <a:buNone/>
            </a:pPr>
            <a:r>
              <a:rPr lang="en-US" sz="3100" dirty="0" smtClean="0"/>
              <a:t>Egypt				Kingdom of the Franks (France)</a:t>
            </a:r>
          </a:p>
          <a:p>
            <a:pPr>
              <a:buNone/>
            </a:pPr>
            <a:r>
              <a:rPr lang="en-US" sz="3100" dirty="0" smtClean="0"/>
              <a:t>Rome				Islamic Empire </a:t>
            </a:r>
          </a:p>
          <a:p>
            <a:pPr>
              <a:buNone/>
            </a:pPr>
            <a:r>
              <a:rPr lang="en-US" sz="3100" dirty="0" smtClean="0"/>
              <a:t>Jerusalem			Damascus		</a:t>
            </a:r>
          </a:p>
          <a:p>
            <a:pPr>
              <a:buNone/>
            </a:pPr>
            <a:r>
              <a:rPr lang="en-US" sz="3100" dirty="0" smtClean="0"/>
              <a:t>Fertile Crescent	 		Africa								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slamic Empi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46835"/>
            <a:ext cx="9144000" cy="45643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Historical Turning Points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sz="3200" dirty="0" smtClean="0"/>
              <a:t>What is the ____________of the death of _____________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Historical Turning Points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How are _____________ different from ____________?</a:t>
            </a:r>
            <a:endParaRPr lang="en-US" sz="3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Turning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 smtClean="0"/>
              <a:t>Critical Thinking:</a:t>
            </a:r>
          </a:p>
          <a:p>
            <a:r>
              <a:rPr lang="en-US" sz="2800" dirty="0" smtClean="0"/>
              <a:t>How can this difference between the Sunnis and </a:t>
            </a:r>
            <a:r>
              <a:rPr lang="en-US" sz="2800" dirty="0" err="1" smtClean="0"/>
              <a:t>Shi’ites</a:t>
            </a:r>
            <a:r>
              <a:rPr lang="en-US" sz="2800" dirty="0" smtClean="0"/>
              <a:t> impact their form of governments?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Religious Beliefs and Traditions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Who is ____________?</a:t>
            </a:r>
          </a:p>
          <a:p>
            <a:endParaRPr lang="en-US" sz="3200" dirty="0"/>
          </a:p>
          <a:p>
            <a:r>
              <a:rPr lang="en-US" sz="3200" dirty="0" smtClean="0"/>
              <a:t>Is Islam monotheistic or polytheistic?</a:t>
            </a:r>
            <a:endParaRPr lang="en-US" sz="3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Religious Beliefs and Traditions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What is the ____________ of the ___________ for ____________?</a:t>
            </a:r>
            <a:endParaRPr lang="en-US" sz="32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Religious Beliefs and Traditions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What are the ____________of ____________?</a:t>
            </a:r>
            <a:endParaRPr lang="en-US" sz="3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Religious Beliefs and Traditions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How is _______ similar to ____________?</a:t>
            </a:r>
          </a:p>
          <a:p>
            <a:endParaRPr lang="en-US" sz="3200" dirty="0"/>
          </a:p>
          <a:p>
            <a:r>
              <a:rPr lang="en-US" sz="3200" dirty="0" smtClean="0"/>
              <a:t>How is ________ ___________ to ____________?</a:t>
            </a:r>
            <a:endParaRPr lang="en-US" sz="3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Judeo Christian Religions Graphi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712" y="733425"/>
            <a:ext cx="8410575" cy="539115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Social &amp; Economic Impact of Islam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sz="2800" dirty="0" smtClean="0"/>
              <a:t>What _____________ spread along with the religion of Islam?</a:t>
            </a:r>
          </a:p>
          <a:p>
            <a:endParaRPr lang="en-US" dirty="0" smtClean="0"/>
          </a:p>
          <a:p>
            <a:r>
              <a:rPr lang="en-US" sz="2800" dirty="0" smtClean="0"/>
              <a:t>Critical Thinking:</a:t>
            </a:r>
            <a:endParaRPr lang="en-US" sz="2800" dirty="0"/>
          </a:p>
          <a:p>
            <a:r>
              <a:rPr lang="en-US" sz="2800" dirty="0" smtClean="0"/>
              <a:t>How is having a common language advantageous to the growing Islamic Empire?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sz="3000" dirty="0" smtClean="0"/>
              <a:t>What does ___________ mean?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Origins (Beginnings) of Islam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 smtClean="0"/>
              <a:t>Who is _____________</a:t>
            </a:r>
            <a:endParaRPr lang="en-US" dirty="0" smtClean="0"/>
          </a:p>
          <a:p>
            <a:endParaRPr lang="en-US" dirty="0"/>
          </a:p>
          <a:p>
            <a:r>
              <a:rPr lang="en-US" sz="3200" dirty="0" smtClean="0"/>
              <a:t>How did he become a _____________</a:t>
            </a:r>
            <a:endParaRPr lang="en-US" sz="3200" dirty="0"/>
          </a:p>
        </p:txBody>
      </p:sp>
      <p:pic>
        <p:nvPicPr>
          <p:cNvPr id="5" name="Picture 4" descr="muhammed pi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3200400"/>
            <a:ext cx="2144684" cy="347472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&amp; Economic Impact of Islam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 smtClean="0"/>
              <a:t>Critical Thinking:</a:t>
            </a:r>
          </a:p>
          <a:p>
            <a:r>
              <a:rPr lang="en-US" sz="2800" dirty="0" smtClean="0"/>
              <a:t>How else did the growing Islamic Empire achieve unity?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Social Impact of Islam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Does _________ exist?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Cultural Contributions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____________________________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Cultural Contributions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__________________________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Cultural Contributions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___________________________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Origins (Beginnings) of Islam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_________ did this take place?</a:t>
            </a:r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__________did this take place?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Origins (Beginnings of) Islam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Where did it _____________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slamic Empi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46835"/>
            <a:ext cx="9144000" cy="45643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Origins (Beginnings of) Islam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3200" dirty="0" smtClean="0"/>
              <a:t>What is the _____________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slamic Empi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46835"/>
            <a:ext cx="9144000" cy="45643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Origins (Beginnings of) Islam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Critical Thinking:</a:t>
            </a:r>
          </a:p>
          <a:p>
            <a:endParaRPr lang="en-US" sz="2800" dirty="0"/>
          </a:p>
          <a:p>
            <a:r>
              <a:rPr lang="en-US" sz="2800" dirty="0" smtClean="0"/>
              <a:t>What is one way that Islam was able to spread between Mecca and Medina?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410</Words>
  <Application>Microsoft Office PowerPoint</Application>
  <PresentationFormat>On-screen Show (4:3)</PresentationFormat>
  <Paragraphs>147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Islam</vt:lpstr>
      <vt:lpstr>Geography</vt:lpstr>
      <vt:lpstr>Origins (Beginnings) of Islam </vt:lpstr>
      <vt:lpstr>Origins (Beginnings) of Islam</vt:lpstr>
      <vt:lpstr>Origins (Beginnings of) Islam</vt:lpstr>
      <vt:lpstr>Slide 6</vt:lpstr>
      <vt:lpstr>Origins (Beginnings of) Islam</vt:lpstr>
      <vt:lpstr>Slide 8</vt:lpstr>
      <vt:lpstr>Origins (Beginnings of) Islam</vt:lpstr>
      <vt:lpstr>Origins (Beginnings of) Islam</vt:lpstr>
      <vt:lpstr>Origins (Beginnings of) Islam</vt:lpstr>
      <vt:lpstr>Origins (Beginnings of) Islam</vt:lpstr>
      <vt:lpstr>Historical Turning Points</vt:lpstr>
      <vt:lpstr>Slide 14</vt:lpstr>
      <vt:lpstr>Historical Turning Points</vt:lpstr>
      <vt:lpstr>Slide 16</vt:lpstr>
      <vt:lpstr>Historical Turning Points</vt:lpstr>
      <vt:lpstr>Slide 18</vt:lpstr>
      <vt:lpstr>Historical Turning Points</vt:lpstr>
      <vt:lpstr>Slide 20</vt:lpstr>
      <vt:lpstr>Historical Turning Points</vt:lpstr>
      <vt:lpstr>Historical Turning Points</vt:lpstr>
      <vt:lpstr>Historical Turning Points</vt:lpstr>
      <vt:lpstr>Religious Beliefs and Traditions</vt:lpstr>
      <vt:lpstr>Religious Beliefs and Traditions</vt:lpstr>
      <vt:lpstr>Religious Beliefs and Traditions</vt:lpstr>
      <vt:lpstr>Religious Beliefs and Traditions</vt:lpstr>
      <vt:lpstr>Slide 28</vt:lpstr>
      <vt:lpstr>Social &amp; Economic Impact of Islam</vt:lpstr>
      <vt:lpstr>Social &amp; Economic Impact of Islam</vt:lpstr>
      <vt:lpstr>Social Impact of Islam</vt:lpstr>
      <vt:lpstr>Cultural Contributions</vt:lpstr>
      <vt:lpstr>Cultural Contributions</vt:lpstr>
      <vt:lpstr>Cultural Contributions</vt:lpstr>
    </vt:vector>
  </TitlesOfParts>
  <Company>Williamsburg-James City County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Islam</dc:title>
  <dc:creator>Department of Technology</dc:creator>
  <cp:lastModifiedBy>Department of Technology</cp:lastModifiedBy>
  <cp:revision>20</cp:revision>
  <dcterms:created xsi:type="dcterms:W3CDTF">2009-11-03T20:35:49Z</dcterms:created>
  <dcterms:modified xsi:type="dcterms:W3CDTF">2011-04-12T17:32:32Z</dcterms:modified>
</cp:coreProperties>
</file>