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82" r:id="rId3"/>
    <p:sldId id="283" r:id="rId4"/>
    <p:sldId id="258" r:id="rId5"/>
    <p:sldId id="259" r:id="rId6"/>
    <p:sldId id="281" r:id="rId7"/>
    <p:sldId id="260" r:id="rId8"/>
    <p:sldId id="296" r:id="rId9"/>
    <p:sldId id="304" r:id="rId10"/>
    <p:sldId id="261" r:id="rId11"/>
    <p:sldId id="297" r:id="rId12"/>
    <p:sldId id="291" r:id="rId13"/>
    <p:sldId id="262" r:id="rId14"/>
    <p:sldId id="263" r:id="rId15"/>
    <p:sldId id="264" r:id="rId16"/>
    <p:sldId id="265" r:id="rId17"/>
    <p:sldId id="266" r:id="rId18"/>
    <p:sldId id="298" r:id="rId19"/>
    <p:sldId id="267" r:id="rId20"/>
    <p:sldId id="301" r:id="rId21"/>
    <p:sldId id="268" r:id="rId22"/>
    <p:sldId id="305" r:id="rId23"/>
    <p:sldId id="269" r:id="rId24"/>
    <p:sldId id="306" r:id="rId25"/>
    <p:sldId id="270" r:id="rId26"/>
    <p:sldId id="271" r:id="rId27"/>
    <p:sldId id="288" r:id="rId28"/>
    <p:sldId id="293" r:id="rId29"/>
    <p:sldId id="272" r:id="rId30"/>
    <p:sldId id="273" r:id="rId31"/>
    <p:sldId id="274" r:id="rId32"/>
    <p:sldId id="275" r:id="rId33"/>
    <p:sldId id="290" r:id="rId34"/>
    <p:sldId id="276" r:id="rId35"/>
    <p:sldId id="289" r:id="rId36"/>
    <p:sldId id="277" r:id="rId37"/>
    <p:sldId id="278" r:id="rId38"/>
    <p:sldId id="279" r:id="rId39"/>
    <p:sldId id="280" r:id="rId40"/>
    <p:sldId id="292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5" autoAdjust="0"/>
    <p:restoredTop sz="94660"/>
  </p:normalViewPr>
  <p:slideViewPr>
    <p:cSldViewPr>
      <p:cViewPr varScale="1">
        <p:scale>
          <a:sx n="66" d="100"/>
          <a:sy n="66" d="100"/>
        </p:scale>
        <p:origin x="-10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1C34D-A4DC-4DF1-9282-956AEA903DFD}" type="datetimeFigureOut">
              <a:rPr lang="en-US" smtClean="0"/>
              <a:t>4/12/2011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4E168-ACDB-4A57-A51A-5377A0E03A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4E168-ACDB-4A57-A51A-5377A0E03A78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4E168-ACDB-4A57-A51A-5377A0E03A78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4E168-ACDB-4A57-A51A-5377A0E03A78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4E168-ACDB-4A57-A51A-5377A0E03A78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Origins (Beginnings of)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Muslims were defeated here</a:t>
            </a:r>
          </a:p>
          <a:p>
            <a:r>
              <a:rPr lang="en-US" dirty="0" smtClean="0"/>
              <a:t>Not allowed entry into France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 smtClean="0"/>
              <a:t>What is the Battle of Tours?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1600"/>
            <a:ext cx="9144000" cy="45643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477000" y="4267200"/>
            <a:ext cx="15240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 flipV="1">
            <a:off x="67056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29400" y="3810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Medina</a:t>
            </a:r>
            <a:endParaRPr lang="en-US" sz="1200" b="1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4343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Mecca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8" name="Straight Connector 7"/>
          <p:cNvCxnSpPr>
            <a:stCxn id="3" idx="7"/>
          </p:cNvCxnSpPr>
          <p:nvPr/>
        </p:nvCxnSpPr>
        <p:spPr>
          <a:xfrm rot="5400000" flipH="1" flipV="1">
            <a:off x="6649646" y="4072237"/>
            <a:ext cx="165791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6" idx="1"/>
          </p:cNvCxnSpPr>
          <p:nvPr/>
        </p:nvCxnSpPr>
        <p:spPr>
          <a:xfrm flipV="1">
            <a:off x="6858000" y="4481900"/>
            <a:ext cx="228600" cy="16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15200" y="3048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Asia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04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Africa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8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Spain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1676400" y="1752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981200" y="14478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Tours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37" name="Straight Connector 36"/>
          <p:cNvCxnSpPr>
            <a:stCxn id="33" idx="7"/>
          </p:cNvCxnSpPr>
          <p:nvPr/>
        </p:nvCxnSpPr>
        <p:spPr>
          <a:xfrm rot="5400000" flipH="1" flipV="1">
            <a:off x="1861129" y="1493521"/>
            <a:ext cx="165791" cy="37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>
            <a:spLocks noChangeAspect="1"/>
          </p:cNvSpPr>
          <p:nvPr/>
        </p:nvSpPr>
        <p:spPr>
          <a:xfrm>
            <a:off x="5943600" y="37338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6248400" y="3276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096000" y="3581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Jerusalem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00800" y="28956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Damascus</a:t>
            </a:r>
            <a:endParaRPr lang="en-US" sz="1200" dirty="0">
              <a:latin typeface="Arial Black" pitchFamily="34" charset="0"/>
            </a:endParaRPr>
          </a:p>
        </p:txBody>
      </p:sp>
      <p:cxnSp>
        <p:nvCxnSpPr>
          <p:cNvPr id="43" name="Straight Connector 42"/>
          <p:cNvCxnSpPr>
            <a:stCxn id="39" idx="7"/>
          </p:cNvCxnSpPr>
          <p:nvPr/>
        </p:nvCxnSpPr>
        <p:spPr>
          <a:xfrm rot="5400000" flipH="1" flipV="1">
            <a:off x="6356929" y="3017521"/>
            <a:ext cx="241991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8" idx="7"/>
          </p:cNvCxnSpPr>
          <p:nvPr/>
        </p:nvCxnSpPr>
        <p:spPr>
          <a:xfrm rot="5400000" flipH="1" flipV="1">
            <a:off x="6051205" y="3628045"/>
            <a:ext cx="89590" cy="148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11" grpId="0"/>
      <p:bldP spid="32" grpId="0"/>
      <p:bldP spid="35" grpId="0"/>
      <p:bldP spid="33" grpId="0" animBg="1"/>
      <p:bldP spid="34" grpId="0"/>
      <p:bldP spid="38" grpId="0" animBg="1"/>
      <p:bldP spid="39" grpId="0" animBg="1"/>
      <p:bldP spid="40" grpId="0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Film Clips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Chapter 1:</a:t>
            </a:r>
            <a:r>
              <a:rPr lang="en-US" dirty="0" smtClean="0"/>
              <a:t> Islam: Empire of Faith: Introduction </a:t>
            </a:r>
            <a:endParaRPr lang="en-US" dirty="0" smtClean="0"/>
          </a:p>
          <a:p>
            <a:r>
              <a:rPr lang="en-US" b="1" dirty="0" smtClean="0"/>
              <a:t>Chapter 2:</a:t>
            </a:r>
            <a:r>
              <a:rPr lang="en-US" dirty="0" smtClean="0"/>
              <a:t> The Beginning of the Islamic Empire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 of)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Trade routes between Mecca and Medina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Critical Thinking:</a:t>
            </a:r>
          </a:p>
          <a:p>
            <a:endParaRPr lang="en-US" sz="2800" dirty="0"/>
          </a:p>
          <a:p>
            <a:r>
              <a:rPr lang="en-US" sz="2800" dirty="0" smtClean="0"/>
              <a:t>What is one way that Islam was able to spread between Mecca and Medina?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Origins (Beginnings of)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Desert environments</a:t>
            </a:r>
          </a:p>
          <a:p>
            <a:r>
              <a:rPr lang="en-US" dirty="0" smtClean="0"/>
              <a:t>Mountain Barriers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Great Distances</a:t>
            </a:r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Critical Thinking:</a:t>
            </a:r>
          </a:p>
          <a:p>
            <a:endParaRPr lang="en-US" sz="2400" dirty="0"/>
          </a:p>
          <a:p>
            <a:r>
              <a:rPr lang="en-US" sz="2400" dirty="0" smtClean="0"/>
              <a:t>Take a look at your maps.  Through what kind of geographical environments did Islam spread?</a:t>
            </a:r>
          </a:p>
          <a:p>
            <a:endParaRPr lang="en-US" sz="2400" dirty="0" smtClean="0"/>
          </a:p>
          <a:p>
            <a:r>
              <a:rPr lang="en-US" sz="2400" dirty="0" smtClean="0"/>
              <a:t>How would you describe how far Islam spread?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 of)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Byzantine Empire was weak</a:t>
            </a:r>
          </a:p>
          <a:p>
            <a:r>
              <a:rPr lang="en-US" dirty="0" smtClean="0"/>
              <a:t>Persian Empire was weak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Critical Thinking:</a:t>
            </a:r>
          </a:p>
          <a:p>
            <a:r>
              <a:rPr lang="en-US" sz="2400" dirty="0" smtClean="0"/>
              <a:t>Deserts and mountains usually act as barriers to the spread of ideas.</a:t>
            </a:r>
          </a:p>
          <a:p>
            <a:endParaRPr lang="en-US" sz="2400" dirty="0"/>
          </a:p>
          <a:p>
            <a:r>
              <a:rPr lang="en-US" sz="2400" b="1" dirty="0" smtClean="0"/>
              <a:t>Why do you think </a:t>
            </a:r>
            <a:r>
              <a:rPr lang="en-US" sz="2400" dirty="0" smtClean="0"/>
              <a:t>Islam was able to spread such a distance over difficult barriers such as deserts and mountains?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 of)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At first, political unity was weak</a:t>
            </a:r>
          </a:p>
          <a:p>
            <a:r>
              <a:rPr lang="en-US" dirty="0" smtClean="0"/>
              <a:t>It strengthened over time &amp; conquests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Did Islam have political unity?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What does unity mean?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is a turning point in history for Islam</a:t>
            </a:r>
          </a:p>
          <a:p>
            <a:r>
              <a:rPr lang="en-US" dirty="0" smtClean="0"/>
              <a:t>Islam was able to spread to those areas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is a turning point?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3200" dirty="0" smtClean="0"/>
              <a:t>What is the significance of the conquest of Jerusalem and Damascus?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1600"/>
            <a:ext cx="9144000" cy="45643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477000" y="4267200"/>
            <a:ext cx="15240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 flipV="1">
            <a:off x="67056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29400" y="3810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Medina</a:t>
            </a:r>
            <a:endParaRPr lang="en-US" sz="1200" b="1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4343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Mecca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8" name="Straight Connector 7"/>
          <p:cNvCxnSpPr>
            <a:stCxn id="3" idx="7"/>
          </p:cNvCxnSpPr>
          <p:nvPr/>
        </p:nvCxnSpPr>
        <p:spPr>
          <a:xfrm rot="5400000" flipH="1" flipV="1">
            <a:off x="6649646" y="4072237"/>
            <a:ext cx="165791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6" idx="1"/>
          </p:cNvCxnSpPr>
          <p:nvPr/>
        </p:nvCxnSpPr>
        <p:spPr>
          <a:xfrm flipV="1">
            <a:off x="6858000" y="4481900"/>
            <a:ext cx="228600" cy="16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15200" y="3048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Asia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04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Africa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8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Iberia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1676400" y="1752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981200" y="14478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Tours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37" name="Straight Connector 36"/>
          <p:cNvCxnSpPr>
            <a:stCxn id="33" idx="7"/>
          </p:cNvCxnSpPr>
          <p:nvPr/>
        </p:nvCxnSpPr>
        <p:spPr>
          <a:xfrm rot="5400000" flipH="1" flipV="1">
            <a:off x="1861129" y="1493521"/>
            <a:ext cx="165791" cy="37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>
            <a:spLocks noChangeAspect="1"/>
          </p:cNvSpPr>
          <p:nvPr/>
        </p:nvSpPr>
        <p:spPr>
          <a:xfrm>
            <a:off x="5943600" y="37338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6248400" y="3276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096000" y="3581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Jerusalem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00800" y="28956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Damascus</a:t>
            </a:r>
            <a:endParaRPr lang="en-US" sz="1200" dirty="0">
              <a:latin typeface="Arial Black" pitchFamily="34" charset="0"/>
            </a:endParaRPr>
          </a:p>
        </p:txBody>
      </p:sp>
      <p:cxnSp>
        <p:nvCxnSpPr>
          <p:cNvPr id="43" name="Straight Connector 42"/>
          <p:cNvCxnSpPr>
            <a:stCxn id="39" idx="7"/>
          </p:cNvCxnSpPr>
          <p:nvPr/>
        </p:nvCxnSpPr>
        <p:spPr>
          <a:xfrm rot="5400000" flipH="1" flipV="1">
            <a:off x="6356929" y="3017521"/>
            <a:ext cx="241991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8" idx="7"/>
          </p:cNvCxnSpPr>
          <p:nvPr/>
        </p:nvCxnSpPr>
        <p:spPr>
          <a:xfrm rot="5400000" flipH="1" flipV="1">
            <a:off x="6051205" y="3628045"/>
            <a:ext cx="89590" cy="148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6172200" y="3124200"/>
            <a:ext cx="1600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5" idx="3"/>
          </p:cNvCxnSpPr>
          <p:nvPr/>
        </p:nvCxnSpPr>
        <p:spPr>
          <a:xfrm>
            <a:off x="6019800" y="3505200"/>
            <a:ext cx="1447800" cy="44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>
            <a:spLocks noChangeAspect="1"/>
          </p:cNvSpPr>
          <p:nvPr/>
        </p:nvSpPr>
        <p:spPr>
          <a:xfrm>
            <a:off x="7239000" y="3657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467600" y="34290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Baghdad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29" name="Straight Connector 28"/>
          <p:cNvCxnSpPr>
            <a:stCxn id="26" idx="5"/>
          </p:cNvCxnSpPr>
          <p:nvPr/>
        </p:nvCxnSpPr>
        <p:spPr>
          <a:xfrm rot="5400000" flipH="1" flipV="1">
            <a:off x="7391399" y="3507049"/>
            <a:ext cx="154249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11" grpId="0"/>
      <p:bldP spid="32" grpId="0"/>
      <p:bldP spid="35" grpId="0"/>
      <p:bldP spid="38" grpId="0" animBg="1"/>
      <p:bldP spid="39" grpId="0" animBg="1"/>
      <p:bldP spid="40" grpId="0"/>
      <p:bldP spid="4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It is a turning point in history for Islam</a:t>
            </a:r>
          </a:p>
          <a:p>
            <a:r>
              <a:rPr lang="en-US" dirty="0" smtClean="0"/>
              <a:t>Islam gained a strong hold in the area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200" dirty="0" smtClean="0"/>
              <a:t>What is the significance of establishing the Islamic capital to Baghdad?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Directions:</a:t>
            </a:r>
            <a:r>
              <a:rPr lang="en-US" dirty="0" smtClean="0"/>
              <a:t> On the Islamic Empire Map provided, identify the following: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100" dirty="0" smtClean="0"/>
              <a:t>Red Sea			 	Persian Empire </a:t>
            </a:r>
          </a:p>
          <a:p>
            <a:pPr>
              <a:buNone/>
            </a:pPr>
            <a:r>
              <a:rPr lang="en-US" sz="3100" dirty="0" smtClean="0"/>
              <a:t>Constantinople 		 	Byzantine Empire 		</a:t>
            </a:r>
          </a:p>
          <a:p>
            <a:pPr>
              <a:buNone/>
            </a:pPr>
            <a:r>
              <a:rPr lang="en-US" sz="3100" dirty="0" smtClean="0"/>
              <a:t>Medina				Western Europe</a:t>
            </a:r>
          </a:p>
          <a:p>
            <a:pPr>
              <a:buNone/>
            </a:pPr>
            <a:r>
              <a:rPr lang="en-US" sz="3100" dirty="0" smtClean="0"/>
              <a:t>Mecca				 Arabian Peninsula </a:t>
            </a:r>
          </a:p>
          <a:p>
            <a:pPr>
              <a:buNone/>
            </a:pPr>
            <a:r>
              <a:rPr lang="en-US" sz="3100" dirty="0" smtClean="0"/>
              <a:t>Indian Ocean			 Mediterranean Sea</a:t>
            </a:r>
          </a:p>
          <a:p>
            <a:pPr>
              <a:buNone/>
            </a:pPr>
            <a:r>
              <a:rPr lang="en-US" sz="3100" dirty="0" smtClean="0"/>
              <a:t>Black Sea			Iberia (Spain)</a:t>
            </a:r>
          </a:p>
          <a:p>
            <a:pPr>
              <a:buNone/>
            </a:pPr>
            <a:r>
              <a:rPr lang="en-US" sz="3100" dirty="0" smtClean="0"/>
              <a:t>Egypt				Kingdom of the Franks (France)</a:t>
            </a:r>
          </a:p>
          <a:p>
            <a:pPr>
              <a:buNone/>
            </a:pPr>
            <a:r>
              <a:rPr lang="en-US" sz="3100" dirty="0" smtClean="0"/>
              <a:t>Rome				Islamic Empire </a:t>
            </a:r>
          </a:p>
          <a:p>
            <a:pPr>
              <a:buNone/>
            </a:pPr>
            <a:r>
              <a:rPr lang="en-US" sz="3100" dirty="0" smtClean="0"/>
              <a:t>Jerusalem			Damascus		</a:t>
            </a:r>
          </a:p>
          <a:p>
            <a:pPr>
              <a:buNone/>
            </a:pPr>
            <a:r>
              <a:rPr lang="en-US" sz="3100" dirty="0" smtClean="0"/>
              <a:t>Fertile Crescent	 		Africa			</a:t>
            </a:r>
          </a:p>
          <a:p>
            <a:pPr>
              <a:buNone/>
            </a:pPr>
            <a:r>
              <a:rPr lang="en-US" sz="3100" dirty="0" smtClean="0"/>
              <a:t>Baghdad				Syria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1600"/>
            <a:ext cx="9144000" cy="45643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477000" y="4267200"/>
            <a:ext cx="15240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 flipV="1">
            <a:off x="67056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29400" y="3810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Medina</a:t>
            </a:r>
            <a:endParaRPr lang="en-US" sz="1200" b="1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4343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Mecca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8" name="Straight Connector 7"/>
          <p:cNvCxnSpPr>
            <a:stCxn id="3" idx="7"/>
          </p:cNvCxnSpPr>
          <p:nvPr/>
        </p:nvCxnSpPr>
        <p:spPr>
          <a:xfrm rot="5400000" flipH="1" flipV="1">
            <a:off x="6649646" y="4072237"/>
            <a:ext cx="165791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6" idx="1"/>
          </p:cNvCxnSpPr>
          <p:nvPr/>
        </p:nvCxnSpPr>
        <p:spPr>
          <a:xfrm flipV="1">
            <a:off x="6858000" y="4481900"/>
            <a:ext cx="228600" cy="16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15200" y="3048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Asia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04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Africa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8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Spain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1676400" y="1752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981200" y="14478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Tours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37" name="Straight Connector 36"/>
          <p:cNvCxnSpPr>
            <a:stCxn id="33" idx="7"/>
          </p:cNvCxnSpPr>
          <p:nvPr/>
        </p:nvCxnSpPr>
        <p:spPr>
          <a:xfrm rot="5400000" flipH="1" flipV="1">
            <a:off x="1861129" y="1493521"/>
            <a:ext cx="165791" cy="37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>
            <a:spLocks noChangeAspect="1"/>
          </p:cNvSpPr>
          <p:nvPr/>
        </p:nvSpPr>
        <p:spPr>
          <a:xfrm>
            <a:off x="5943600" y="37338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6248400" y="3276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096000" y="3581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Jerusalem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00800" y="28956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Damascus</a:t>
            </a:r>
            <a:endParaRPr lang="en-US" sz="1200" dirty="0">
              <a:latin typeface="Arial Black" pitchFamily="34" charset="0"/>
            </a:endParaRPr>
          </a:p>
        </p:txBody>
      </p:sp>
      <p:cxnSp>
        <p:nvCxnSpPr>
          <p:cNvPr id="43" name="Straight Connector 42"/>
          <p:cNvCxnSpPr>
            <a:stCxn id="39" idx="7"/>
          </p:cNvCxnSpPr>
          <p:nvPr/>
        </p:nvCxnSpPr>
        <p:spPr>
          <a:xfrm rot="5400000" flipH="1" flipV="1">
            <a:off x="6356929" y="3017521"/>
            <a:ext cx="241991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8" idx="7"/>
          </p:cNvCxnSpPr>
          <p:nvPr/>
        </p:nvCxnSpPr>
        <p:spPr>
          <a:xfrm rot="5400000" flipH="1" flipV="1">
            <a:off x="6051205" y="3628045"/>
            <a:ext cx="89590" cy="148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6172200" y="3124200"/>
            <a:ext cx="1600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5" idx="3"/>
          </p:cNvCxnSpPr>
          <p:nvPr/>
        </p:nvCxnSpPr>
        <p:spPr>
          <a:xfrm>
            <a:off x="6019800" y="3505200"/>
            <a:ext cx="1447800" cy="44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>
            <a:spLocks noChangeAspect="1"/>
          </p:cNvSpPr>
          <p:nvPr/>
        </p:nvSpPr>
        <p:spPr>
          <a:xfrm>
            <a:off x="7239000" y="3657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467600" y="34290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Baghdad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29" name="Straight Connector 28"/>
          <p:cNvCxnSpPr>
            <a:stCxn id="26" idx="5"/>
          </p:cNvCxnSpPr>
          <p:nvPr/>
        </p:nvCxnSpPr>
        <p:spPr>
          <a:xfrm rot="5400000" flipH="1" flipV="1">
            <a:off x="7391399" y="3507049"/>
            <a:ext cx="154249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11" grpId="0"/>
      <p:bldP spid="32" grpId="0"/>
      <p:bldP spid="35" grpId="0"/>
      <p:bldP spid="38" grpId="0" animBg="1"/>
      <p:bldP spid="39" grpId="0" animBg="1"/>
      <p:bldP spid="40" grpId="0"/>
      <p:bldP spid="41" grpId="0"/>
      <p:bldP spid="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Islam was </a:t>
            </a:r>
            <a:r>
              <a:rPr lang="en-US" b="1" u="sng" dirty="0" smtClean="0"/>
              <a:t>not </a:t>
            </a:r>
            <a:r>
              <a:rPr lang="en-US" dirty="0" smtClean="0"/>
              <a:t>able to spread into France</a:t>
            </a:r>
          </a:p>
          <a:p>
            <a:r>
              <a:rPr lang="en-US" dirty="0" smtClean="0"/>
              <a:t>France and the rest of Western Europe remained Christian.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200" dirty="0" smtClean="0"/>
              <a:t>What was the significance of the Battle of Tours?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1600"/>
            <a:ext cx="9144000" cy="45643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477000" y="4267200"/>
            <a:ext cx="15240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 flipV="1">
            <a:off x="67056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29400" y="3810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Medina</a:t>
            </a:r>
            <a:endParaRPr lang="en-US" sz="1200" b="1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4343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Mecca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8" name="Straight Connector 7"/>
          <p:cNvCxnSpPr>
            <a:stCxn id="3" idx="7"/>
          </p:cNvCxnSpPr>
          <p:nvPr/>
        </p:nvCxnSpPr>
        <p:spPr>
          <a:xfrm rot="5400000" flipH="1" flipV="1">
            <a:off x="6649646" y="4072237"/>
            <a:ext cx="165791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6" idx="1"/>
          </p:cNvCxnSpPr>
          <p:nvPr/>
        </p:nvCxnSpPr>
        <p:spPr>
          <a:xfrm flipV="1">
            <a:off x="6858000" y="4481900"/>
            <a:ext cx="228600" cy="16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15200" y="3048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Asia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04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Africa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8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Spain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1676400" y="1752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981200" y="14478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Tours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37" name="Straight Connector 36"/>
          <p:cNvCxnSpPr>
            <a:stCxn id="33" idx="7"/>
          </p:cNvCxnSpPr>
          <p:nvPr/>
        </p:nvCxnSpPr>
        <p:spPr>
          <a:xfrm rot="5400000" flipH="1" flipV="1">
            <a:off x="1861129" y="1493521"/>
            <a:ext cx="165791" cy="37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>
            <a:spLocks noChangeAspect="1"/>
          </p:cNvSpPr>
          <p:nvPr/>
        </p:nvSpPr>
        <p:spPr>
          <a:xfrm>
            <a:off x="5943600" y="37338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6248400" y="3276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096000" y="3581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Jerusalem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00800" y="28956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Damascus</a:t>
            </a:r>
            <a:endParaRPr lang="en-US" sz="1200" dirty="0">
              <a:latin typeface="Arial Black" pitchFamily="34" charset="0"/>
            </a:endParaRPr>
          </a:p>
        </p:txBody>
      </p:sp>
      <p:cxnSp>
        <p:nvCxnSpPr>
          <p:cNvPr id="43" name="Straight Connector 42"/>
          <p:cNvCxnSpPr>
            <a:stCxn id="39" idx="7"/>
          </p:cNvCxnSpPr>
          <p:nvPr/>
        </p:nvCxnSpPr>
        <p:spPr>
          <a:xfrm rot="5400000" flipH="1" flipV="1">
            <a:off x="6356929" y="3017521"/>
            <a:ext cx="241991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8" idx="7"/>
          </p:cNvCxnSpPr>
          <p:nvPr/>
        </p:nvCxnSpPr>
        <p:spPr>
          <a:xfrm rot="5400000" flipH="1" flipV="1">
            <a:off x="6051205" y="3628045"/>
            <a:ext cx="89590" cy="148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6172200" y="3124200"/>
            <a:ext cx="1600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5" idx="3"/>
          </p:cNvCxnSpPr>
          <p:nvPr/>
        </p:nvCxnSpPr>
        <p:spPr>
          <a:xfrm>
            <a:off x="6019800" y="3505200"/>
            <a:ext cx="1447800" cy="44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>
            <a:spLocks noChangeAspect="1"/>
          </p:cNvSpPr>
          <p:nvPr/>
        </p:nvSpPr>
        <p:spPr>
          <a:xfrm>
            <a:off x="7239000" y="3657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467600" y="34290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Baghdad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29" name="Straight Connector 28"/>
          <p:cNvCxnSpPr>
            <a:stCxn id="26" idx="5"/>
          </p:cNvCxnSpPr>
          <p:nvPr/>
        </p:nvCxnSpPr>
        <p:spPr>
          <a:xfrm rot="5400000" flipH="1" flipV="1">
            <a:off x="7391399" y="3507049"/>
            <a:ext cx="154249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11" grpId="0"/>
      <p:bldP spid="32" grpId="0"/>
      <p:bldP spid="35" grpId="0"/>
      <p:bldP spid="33" grpId="0" animBg="1"/>
      <p:bldP spid="34" grpId="0"/>
      <p:bldP spid="38" grpId="0" animBg="1"/>
      <p:bldP spid="39" grpId="0" animBg="1"/>
      <p:bldP spid="40" grpId="0"/>
      <p:bldP spid="41" grpId="0"/>
      <p:bldP spid="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It was a turning point in history for Islam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Mongols</a:t>
            </a:r>
          </a:p>
          <a:p>
            <a:r>
              <a:rPr lang="en-US" dirty="0" smtClean="0"/>
              <a:t>However, they adopted Islam as their religion</a:t>
            </a:r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What is the significance of the Fall of Baghdad?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Who </a:t>
            </a:r>
            <a:r>
              <a:rPr lang="en-US" sz="2800" dirty="0" err="1" smtClean="0"/>
              <a:t>conqured</a:t>
            </a:r>
            <a:r>
              <a:rPr lang="en-US" sz="2800" dirty="0" smtClean="0"/>
              <a:t> Baghdad?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1600"/>
            <a:ext cx="9144000" cy="45643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477000" y="4267200"/>
            <a:ext cx="15240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 flipV="1">
            <a:off x="67056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29400" y="3810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Medina</a:t>
            </a:r>
            <a:endParaRPr lang="en-US" sz="1200" b="1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4343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Mecca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8" name="Straight Connector 7"/>
          <p:cNvCxnSpPr>
            <a:stCxn id="3" idx="7"/>
          </p:cNvCxnSpPr>
          <p:nvPr/>
        </p:nvCxnSpPr>
        <p:spPr>
          <a:xfrm rot="5400000" flipH="1" flipV="1">
            <a:off x="6649646" y="4072237"/>
            <a:ext cx="165791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6" idx="1"/>
          </p:cNvCxnSpPr>
          <p:nvPr/>
        </p:nvCxnSpPr>
        <p:spPr>
          <a:xfrm flipV="1">
            <a:off x="6858000" y="4481900"/>
            <a:ext cx="228600" cy="16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15200" y="3048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Asia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04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Africa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8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Spain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1676400" y="1752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981200" y="14478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Tours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37" name="Straight Connector 36"/>
          <p:cNvCxnSpPr>
            <a:stCxn id="33" idx="7"/>
          </p:cNvCxnSpPr>
          <p:nvPr/>
        </p:nvCxnSpPr>
        <p:spPr>
          <a:xfrm rot="5400000" flipH="1" flipV="1">
            <a:off x="1861129" y="1493521"/>
            <a:ext cx="165791" cy="37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>
            <a:spLocks noChangeAspect="1"/>
          </p:cNvSpPr>
          <p:nvPr/>
        </p:nvSpPr>
        <p:spPr>
          <a:xfrm>
            <a:off x="5943600" y="37338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6248400" y="3276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096000" y="3581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Jerusalem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00800" y="28956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Damascus</a:t>
            </a:r>
            <a:endParaRPr lang="en-US" sz="1200" dirty="0">
              <a:latin typeface="Arial Black" pitchFamily="34" charset="0"/>
            </a:endParaRPr>
          </a:p>
        </p:txBody>
      </p:sp>
      <p:cxnSp>
        <p:nvCxnSpPr>
          <p:cNvPr id="43" name="Straight Connector 42"/>
          <p:cNvCxnSpPr>
            <a:stCxn id="39" idx="7"/>
          </p:cNvCxnSpPr>
          <p:nvPr/>
        </p:nvCxnSpPr>
        <p:spPr>
          <a:xfrm rot="5400000" flipH="1" flipV="1">
            <a:off x="6356929" y="3017521"/>
            <a:ext cx="241991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8" idx="7"/>
          </p:cNvCxnSpPr>
          <p:nvPr/>
        </p:nvCxnSpPr>
        <p:spPr>
          <a:xfrm rot="5400000" flipH="1" flipV="1">
            <a:off x="6051205" y="3628045"/>
            <a:ext cx="89590" cy="148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6172200" y="3124200"/>
            <a:ext cx="1600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5" idx="3"/>
          </p:cNvCxnSpPr>
          <p:nvPr/>
        </p:nvCxnSpPr>
        <p:spPr>
          <a:xfrm>
            <a:off x="6019800" y="3505200"/>
            <a:ext cx="1447800" cy="44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>
            <a:spLocks noChangeAspect="1"/>
          </p:cNvSpPr>
          <p:nvPr/>
        </p:nvSpPr>
        <p:spPr>
          <a:xfrm>
            <a:off x="7239000" y="3657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467600" y="34290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Baghdad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29" name="Straight Connector 28"/>
          <p:cNvCxnSpPr>
            <a:stCxn id="26" idx="5"/>
          </p:cNvCxnSpPr>
          <p:nvPr/>
        </p:nvCxnSpPr>
        <p:spPr>
          <a:xfrm rot="5400000" flipH="1" flipV="1">
            <a:off x="7391399" y="3507049"/>
            <a:ext cx="154249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11" grpId="0"/>
      <p:bldP spid="32" grpId="0"/>
      <p:bldP spid="35" grpId="0"/>
      <p:bldP spid="38" grpId="0" animBg="1"/>
      <p:bldP spid="39" grpId="0" animBg="1"/>
      <p:bldP spid="40" grpId="0"/>
      <p:bldP spid="41" grpId="0"/>
      <p:bldP spid="2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It is a turning point in history for Islam</a:t>
            </a:r>
          </a:p>
          <a:p>
            <a:r>
              <a:rPr lang="en-US" dirty="0" smtClean="0"/>
              <a:t>Two factions </a:t>
            </a:r>
            <a:r>
              <a:rPr lang="en-US" dirty="0" smtClean="0"/>
              <a:t>emerge:</a:t>
            </a:r>
            <a:endParaRPr lang="en-US" dirty="0" smtClean="0"/>
          </a:p>
          <a:p>
            <a:r>
              <a:rPr lang="en-US" dirty="0" smtClean="0"/>
              <a:t>One faction is called the Sunnis</a:t>
            </a:r>
          </a:p>
          <a:p>
            <a:r>
              <a:rPr lang="en-US" dirty="0" smtClean="0"/>
              <a:t>The other faction is called the </a:t>
            </a:r>
            <a:r>
              <a:rPr lang="en-US" dirty="0" err="1" smtClean="0"/>
              <a:t>Shi’ites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200" dirty="0" smtClean="0"/>
              <a:t>What is the significance of the death of </a:t>
            </a:r>
            <a:r>
              <a:rPr lang="en-US" sz="3200" dirty="0" smtClean="0"/>
              <a:t>Ali?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Sunnis believed another leader of the religion (&amp; state) had to be voted in</a:t>
            </a:r>
          </a:p>
          <a:p>
            <a:endParaRPr lang="en-US" dirty="0"/>
          </a:p>
          <a:p>
            <a:r>
              <a:rPr lang="en-US" dirty="0" err="1" smtClean="0"/>
              <a:t>Shi’ites</a:t>
            </a:r>
            <a:r>
              <a:rPr lang="en-US" dirty="0" smtClean="0"/>
              <a:t> believed that the next leader should be a direct descendent from Muhammad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How are Sunnis different from </a:t>
            </a:r>
            <a:r>
              <a:rPr lang="en-US" sz="3200" dirty="0" err="1" smtClean="0"/>
              <a:t>Shi’ites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Turning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Sunnis </a:t>
            </a:r>
            <a:r>
              <a:rPr lang="en-US" dirty="0" smtClean="0"/>
              <a:t>are more likely to </a:t>
            </a:r>
            <a:r>
              <a:rPr lang="en-US" dirty="0" smtClean="0"/>
              <a:t>vote </a:t>
            </a:r>
            <a:r>
              <a:rPr lang="en-US" dirty="0" smtClean="0"/>
              <a:t>for an individual to be a leader (democratic principles)</a:t>
            </a:r>
          </a:p>
          <a:p>
            <a:r>
              <a:rPr lang="en-US" dirty="0" err="1" smtClean="0"/>
              <a:t>Shi’ites</a:t>
            </a:r>
            <a:r>
              <a:rPr lang="en-US" dirty="0" smtClean="0"/>
              <a:t> will expect an individual to inherit leadership (authoritarian rule)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Critical Thinking:</a:t>
            </a:r>
          </a:p>
          <a:p>
            <a:r>
              <a:rPr lang="en-US" sz="2800" dirty="0" smtClean="0"/>
              <a:t>How can this difference between the Sunnis and </a:t>
            </a:r>
            <a:r>
              <a:rPr lang="en-US" sz="2800" dirty="0" err="1" smtClean="0"/>
              <a:t>Shi’ites</a:t>
            </a:r>
            <a:r>
              <a:rPr lang="en-US" sz="2800" dirty="0" smtClean="0"/>
              <a:t> impact their form of governments?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Film Clips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Chapter 4</a:t>
            </a:r>
            <a:r>
              <a:rPr lang="en-US" b="1" dirty="0" smtClean="0"/>
              <a:t>: </a:t>
            </a:r>
            <a:r>
              <a:rPr lang="en-US" dirty="0" smtClean="0"/>
              <a:t>The </a:t>
            </a:r>
            <a:r>
              <a:rPr lang="en-US" dirty="0" smtClean="0"/>
              <a:t>Islamic Empire in Spain 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b="1" dirty="0" smtClean="0"/>
              <a:t> Chapter 5: </a:t>
            </a:r>
            <a:r>
              <a:rPr lang="en-US" dirty="0" smtClean="0"/>
              <a:t>Christian </a:t>
            </a:r>
            <a:r>
              <a:rPr lang="en-US" dirty="0" smtClean="0"/>
              <a:t>Crusaders Attack the </a:t>
            </a:r>
            <a:r>
              <a:rPr lang="en-US" dirty="0" smtClean="0"/>
              <a:t>		      Islamic </a:t>
            </a:r>
            <a:r>
              <a:rPr lang="en-US" dirty="0" smtClean="0"/>
              <a:t>Empire </a:t>
            </a:r>
            <a:endParaRPr lang="en-US" dirty="0" smtClean="0"/>
          </a:p>
          <a:p>
            <a:r>
              <a:rPr lang="en-US" b="1" dirty="0" smtClean="0"/>
              <a:t>Chapter 6:</a:t>
            </a:r>
            <a:r>
              <a:rPr lang="en-US" dirty="0" smtClean="0"/>
              <a:t> The Aftermath of the Crusades on </a:t>
            </a:r>
            <a:r>
              <a:rPr lang="en-US" dirty="0" smtClean="0"/>
              <a:t>		    the </a:t>
            </a:r>
            <a:r>
              <a:rPr lang="en-US" dirty="0" smtClean="0"/>
              <a:t>Islamic Empire </a:t>
            </a:r>
            <a:endParaRPr lang="en-US" dirty="0" smtClean="0"/>
          </a:p>
          <a:p>
            <a:r>
              <a:rPr lang="en-US" b="1" dirty="0" smtClean="0"/>
              <a:t>Chapter 7:</a:t>
            </a:r>
            <a:r>
              <a:rPr lang="en-US" dirty="0" smtClean="0"/>
              <a:t> Saladin Drives the Crusaders out of </a:t>
            </a:r>
            <a:r>
              <a:rPr lang="en-US" dirty="0" smtClean="0"/>
              <a:t> 		    Jerusalem</a:t>
            </a:r>
            <a:r>
              <a:rPr lang="en-US" dirty="0" smtClean="0"/>
              <a:t> </a:t>
            </a:r>
            <a:endParaRPr lang="en-US" dirty="0" smtClean="0"/>
          </a:p>
          <a:p>
            <a:r>
              <a:rPr lang="en-US" b="1" dirty="0" smtClean="0"/>
              <a:t>Chapter 8:</a:t>
            </a:r>
            <a:r>
              <a:rPr lang="en-US" dirty="0" smtClean="0"/>
              <a:t> The Mongols Invade the Islamic </a:t>
            </a:r>
            <a:r>
              <a:rPr lang="en-US" dirty="0" smtClean="0"/>
              <a:t>		    Empire</a:t>
            </a: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Religious Beliefs and Traditions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Allah (Arabic for God)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Monotheistic Religion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Who is Islam’s God?</a:t>
            </a:r>
          </a:p>
          <a:p>
            <a:endParaRPr lang="en-US" sz="3200" dirty="0"/>
          </a:p>
          <a:p>
            <a:r>
              <a:rPr lang="en-US" sz="3200" dirty="0" smtClean="0"/>
              <a:t>Is Islam monotheistic or polytheistic?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Spread of Islam, 622-750 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3143"/>
            <a:ext cx="9144000" cy="5551714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Religious Beliefs and Traditions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Qur’an (Koran)</a:t>
            </a:r>
          </a:p>
          <a:p>
            <a:endParaRPr lang="en-US" dirty="0" smtClean="0"/>
          </a:p>
          <a:p>
            <a:r>
              <a:rPr lang="en-US" dirty="0" smtClean="0"/>
              <a:t>It contains the word of God</a:t>
            </a:r>
          </a:p>
          <a:p>
            <a:r>
              <a:rPr lang="en-US" dirty="0" smtClean="0"/>
              <a:t>As given to Muhammad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What is the name of the holy book for Islam?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Religious Beliefs and Traditions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Responsibilities of a Muslim (follower of Islam</a:t>
            </a:r>
            <a:r>
              <a:rPr lang="en-US" dirty="0" smtClean="0"/>
              <a:t>):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Allah is the only God; Muhammad is his prophet</a:t>
            </a:r>
          </a:p>
          <a:p>
            <a:pPr marL="514350" indent="-514350">
              <a:buAutoNum type="arabicParenR"/>
            </a:pPr>
            <a:r>
              <a:rPr lang="en-US" dirty="0" smtClean="0"/>
              <a:t>Pray five times a day towards Mecca</a:t>
            </a:r>
          </a:p>
          <a:p>
            <a:pPr marL="514350" indent="-514350">
              <a:buAutoNum type="arabicParenR"/>
            </a:pPr>
            <a:r>
              <a:rPr lang="en-US" dirty="0" smtClean="0"/>
              <a:t>Give Alms to the poor</a:t>
            </a:r>
          </a:p>
          <a:p>
            <a:pPr marL="514350" indent="-514350">
              <a:buAutoNum type="arabicParenR"/>
            </a:pPr>
            <a:r>
              <a:rPr lang="en-US" dirty="0" smtClean="0"/>
              <a:t>Fast during Ramadan</a:t>
            </a:r>
          </a:p>
          <a:p>
            <a:pPr marL="514350" indent="-514350">
              <a:buAutoNum type="arabicParenR"/>
            </a:pPr>
            <a:r>
              <a:rPr lang="en-US" dirty="0" smtClean="0"/>
              <a:t>Visit Mecca at least once in your lifetime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What are the Five Pillars of Islam?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Religious Beliefs and Traditions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Accepts Moses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Accepts Jesus as a prophet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How is Islam similar to Judaism?</a:t>
            </a:r>
          </a:p>
          <a:p>
            <a:endParaRPr lang="en-US" sz="3200" dirty="0"/>
          </a:p>
          <a:p>
            <a:r>
              <a:rPr lang="en-US" sz="3200" dirty="0" smtClean="0"/>
              <a:t>How is Islam similar to Christianity?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Judeo Christian Religions Graph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733425"/>
            <a:ext cx="8410575" cy="5391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Social &amp; Economic Impact of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Arabic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It facilitated trade</a:t>
            </a:r>
          </a:p>
          <a:p>
            <a:r>
              <a:rPr lang="en-US" dirty="0" smtClean="0"/>
              <a:t>It facilitated unity among the people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sz="2800" dirty="0" smtClean="0"/>
              <a:t>What language spread along with the religion of Islam?</a:t>
            </a:r>
          </a:p>
          <a:p>
            <a:endParaRPr lang="en-US" dirty="0" smtClean="0"/>
          </a:p>
          <a:p>
            <a:r>
              <a:rPr lang="en-US" sz="2800" dirty="0" smtClean="0"/>
              <a:t>Critical Thinking:</a:t>
            </a:r>
            <a:endParaRPr lang="en-US" sz="2800" dirty="0"/>
          </a:p>
          <a:p>
            <a:r>
              <a:rPr lang="en-US" sz="2800" dirty="0" smtClean="0"/>
              <a:t>How is having a common language advantageous to the growing Islamic Empire?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3000" dirty="0" smtClean="0"/>
              <a:t>What does facilitate mean?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&amp; Economic Impact of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Critical Thinking:</a:t>
            </a:r>
          </a:p>
          <a:p>
            <a:r>
              <a:rPr lang="en-US" sz="2800" dirty="0" smtClean="0"/>
              <a:t>How else did the growing Islamic Empire achieve unity?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Social Impact of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Slavery existed—but not by any one particular race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Does slavery exist?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Cultural Contributions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Arabic numerals</a:t>
            </a:r>
          </a:p>
          <a:p>
            <a:pPr lvl="1"/>
            <a:r>
              <a:rPr lang="en-US" dirty="0" smtClean="0"/>
              <a:t>Actually adapted from India</a:t>
            </a:r>
          </a:p>
          <a:p>
            <a:pPr lvl="1"/>
            <a:r>
              <a:rPr lang="en-US" dirty="0" smtClean="0"/>
              <a:t>Included the number zero</a:t>
            </a:r>
          </a:p>
          <a:p>
            <a:pPr lvl="1"/>
            <a:endParaRPr lang="en-US" dirty="0"/>
          </a:p>
          <a:p>
            <a:r>
              <a:rPr lang="en-US" dirty="0" smtClean="0"/>
              <a:t>Algebra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Mathematics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Cultural Contributions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Medicine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Cultural Contributions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Expansion of geographic knowledge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Geography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Origins (Beginnings) of Islam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Prophet of Islam</a:t>
            </a:r>
          </a:p>
          <a:p>
            <a:r>
              <a:rPr lang="en-US" dirty="0" smtClean="0"/>
              <a:t>The Founder of Islam</a:t>
            </a:r>
          </a:p>
          <a:p>
            <a:endParaRPr lang="en-US" dirty="0"/>
          </a:p>
          <a:p>
            <a:r>
              <a:rPr lang="en-US" dirty="0" smtClean="0"/>
              <a:t>He received the word of God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Who is Muhammad?</a:t>
            </a:r>
            <a:endParaRPr lang="en-US" dirty="0" smtClean="0"/>
          </a:p>
          <a:p>
            <a:endParaRPr lang="en-US" dirty="0"/>
          </a:p>
          <a:p>
            <a:r>
              <a:rPr lang="en-US" sz="3200" dirty="0" smtClean="0"/>
              <a:t>How did he become a prophet?</a:t>
            </a:r>
            <a:endParaRPr lang="en-US" sz="3200" dirty="0"/>
          </a:p>
        </p:txBody>
      </p:sp>
      <p:pic>
        <p:nvPicPr>
          <p:cNvPr id="5" name="Picture 4" descr="muhammed p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2" y="3749040"/>
            <a:ext cx="1749611" cy="2834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Film Clip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3: Contributions </a:t>
            </a:r>
            <a:r>
              <a:rPr lang="en-US" dirty="0" smtClean="0"/>
              <a:t>of the Islamic Empire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(Beginnings) of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 Medina</a:t>
            </a:r>
          </a:p>
          <a:p>
            <a:r>
              <a:rPr lang="en-US" dirty="0" smtClean="0"/>
              <a:t>On the Arabian Peninsula</a:t>
            </a:r>
          </a:p>
          <a:p>
            <a:r>
              <a:rPr lang="en-US" dirty="0" smtClean="0"/>
              <a:t>He traveled to Mecca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(his home city)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A.D. 610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Where did this take place?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When did this take place?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1600"/>
            <a:ext cx="9144000" cy="45643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477000" y="4267200"/>
            <a:ext cx="15240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 flipV="1">
            <a:off x="67056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29400" y="3810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Medina</a:t>
            </a:r>
            <a:endParaRPr lang="en-US" sz="1200" b="1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4343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Mecca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8" name="Straight Connector 7"/>
          <p:cNvCxnSpPr>
            <a:stCxn id="3" idx="7"/>
          </p:cNvCxnSpPr>
          <p:nvPr/>
        </p:nvCxnSpPr>
        <p:spPr>
          <a:xfrm rot="5400000" flipH="1" flipV="1">
            <a:off x="6649646" y="4072237"/>
            <a:ext cx="165791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6" idx="1"/>
          </p:cNvCxnSpPr>
          <p:nvPr/>
        </p:nvCxnSpPr>
        <p:spPr>
          <a:xfrm flipV="1">
            <a:off x="6858000" y="4481900"/>
            <a:ext cx="228600" cy="16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15200" y="3048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Asia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4" name="Explosion 1 13"/>
          <p:cNvSpPr>
            <a:spLocks noChangeAspect="1"/>
          </p:cNvSpPr>
          <p:nvPr/>
        </p:nvSpPr>
        <p:spPr>
          <a:xfrm>
            <a:off x="6096000" y="3276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xplosion 1 14"/>
          <p:cNvSpPr>
            <a:spLocks noChangeAspect="1"/>
          </p:cNvSpPr>
          <p:nvPr/>
        </p:nvSpPr>
        <p:spPr>
          <a:xfrm>
            <a:off x="6019800" y="3429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xplosion 1 15"/>
          <p:cNvSpPr>
            <a:spLocks noChangeAspect="1"/>
          </p:cNvSpPr>
          <p:nvPr/>
        </p:nvSpPr>
        <p:spPr>
          <a:xfrm>
            <a:off x="5867400" y="35814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xplosion 1 16"/>
          <p:cNvSpPr>
            <a:spLocks noChangeAspect="1"/>
          </p:cNvSpPr>
          <p:nvPr/>
        </p:nvSpPr>
        <p:spPr>
          <a:xfrm>
            <a:off x="6096000" y="3048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xplosion 1 17"/>
          <p:cNvSpPr>
            <a:spLocks noChangeAspect="1"/>
          </p:cNvSpPr>
          <p:nvPr/>
        </p:nvSpPr>
        <p:spPr>
          <a:xfrm>
            <a:off x="7239000" y="3657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1 18"/>
          <p:cNvSpPr>
            <a:spLocks noChangeAspect="1"/>
          </p:cNvSpPr>
          <p:nvPr/>
        </p:nvSpPr>
        <p:spPr>
          <a:xfrm>
            <a:off x="7391400" y="3810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Explosion 1 19"/>
          <p:cNvSpPr>
            <a:spLocks noChangeAspect="1"/>
          </p:cNvSpPr>
          <p:nvPr/>
        </p:nvSpPr>
        <p:spPr>
          <a:xfrm>
            <a:off x="7467600" y="3657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xplosion 1 20"/>
          <p:cNvSpPr>
            <a:spLocks noChangeAspect="1"/>
          </p:cNvSpPr>
          <p:nvPr/>
        </p:nvSpPr>
        <p:spPr>
          <a:xfrm>
            <a:off x="7315200" y="35052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xplosion 1 21"/>
          <p:cNvSpPr>
            <a:spLocks noChangeAspect="1"/>
          </p:cNvSpPr>
          <p:nvPr/>
        </p:nvSpPr>
        <p:spPr>
          <a:xfrm>
            <a:off x="6553200" y="32004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xplosion 1 22"/>
          <p:cNvSpPr>
            <a:spLocks noChangeAspect="1"/>
          </p:cNvSpPr>
          <p:nvPr/>
        </p:nvSpPr>
        <p:spPr>
          <a:xfrm>
            <a:off x="6324600" y="31242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xplosion 1 23"/>
          <p:cNvSpPr>
            <a:spLocks noChangeAspect="1"/>
          </p:cNvSpPr>
          <p:nvPr/>
        </p:nvSpPr>
        <p:spPr>
          <a:xfrm>
            <a:off x="7162800" y="3429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xplosion 1 24"/>
          <p:cNvSpPr>
            <a:spLocks noChangeAspect="1"/>
          </p:cNvSpPr>
          <p:nvPr/>
        </p:nvSpPr>
        <p:spPr>
          <a:xfrm>
            <a:off x="6705600" y="3276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xplosion 1 25"/>
          <p:cNvSpPr>
            <a:spLocks noChangeAspect="1"/>
          </p:cNvSpPr>
          <p:nvPr/>
        </p:nvSpPr>
        <p:spPr>
          <a:xfrm>
            <a:off x="6934200" y="33528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xplosion 1 26"/>
          <p:cNvSpPr>
            <a:spLocks noChangeAspect="1"/>
          </p:cNvSpPr>
          <p:nvPr/>
        </p:nvSpPr>
        <p:spPr>
          <a:xfrm>
            <a:off x="6324600" y="3276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xplosion 1 27"/>
          <p:cNvSpPr>
            <a:spLocks noChangeAspect="1"/>
          </p:cNvSpPr>
          <p:nvPr/>
        </p:nvSpPr>
        <p:spPr>
          <a:xfrm>
            <a:off x="6858000" y="35052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xplosion 1 28"/>
          <p:cNvSpPr>
            <a:spLocks noChangeAspect="1"/>
          </p:cNvSpPr>
          <p:nvPr/>
        </p:nvSpPr>
        <p:spPr>
          <a:xfrm>
            <a:off x="7086600" y="35814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xplosion 1 29"/>
          <p:cNvSpPr>
            <a:spLocks noChangeAspect="1"/>
          </p:cNvSpPr>
          <p:nvPr/>
        </p:nvSpPr>
        <p:spPr>
          <a:xfrm>
            <a:off x="6629400" y="3429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xplosion 1 30"/>
          <p:cNvSpPr>
            <a:spLocks noChangeAspect="1"/>
          </p:cNvSpPr>
          <p:nvPr/>
        </p:nvSpPr>
        <p:spPr>
          <a:xfrm>
            <a:off x="6477000" y="33528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2004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Africa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8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Iberia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1676400" y="1752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981200" y="14478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Tours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37" name="Straight Connector 36"/>
          <p:cNvCxnSpPr>
            <a:stCxn id="33" idx="7"/>
          </p:cNvCxnSpPr>
          <p:nvPr/>
        </p:nvCxnSpPr>
        <p:spPr>
          <a:xfrm rot="5400000" flipH="1" flipV="1">
            <a:off x="1861129" y="1493521"/>
            <a:ext cx="165791" cy="37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11" grpId="0"/>
      <p:bldP spid="32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 of)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First to Mecca and Medina</a:t>
            </a:r>
          </a:p>
          <a:p>
            <a:r>
              <a:rPr lang="en-US" dirty="0" smtClean="0"/>
              <a:t>Then Across Asia</a:t>
            </a:r>
          </a:p>
          <a:p>
            <a:pPr lvl="1"/>
            <a:r>
              <a:rPr lang="en-US" dirty="0" smtClean="0"/>
              <a:t>The Fertile Crescent</a:t>
            </a:r>
          </a:p>
          <a:p>
            <a:pPr lvl="1"/>
            <a:r>
              <a:rPr lang="en-US" dirty="0" smtClean="0"/>
              <a:t>Iran (present-day)</a:t>
            </a:r>
          </a:p>
          <a:p>
            <a:pPr lvl="1"/>
            <a:r>
              <a:rPr lang="en-US" dirty="0" smtClean="0"/>
              <a:t>Central Asia</a:t>
            </a:r>
          </a:p>
          <a:p>
            <a:pPr lvl="1"/>
            <a:r>
              <a:rPr lang="en-US" dirty="0" smtClean="0"/>
              <a:t>Jerusalem &amp; Damascus</a:t>
            </a:r>
          </a:p>
          <a:p>
            <a:r>
              <a:rPr lang="en-US" dirty="0" smtClean="0"/>
              <a:t>Into Africa</a:t>
            </a:r>
          </a:p>
          <a:p>
            <a:r>
              <a:rPr lang="en-US" dirty="0" smtClean="0"/>
              <a:t>Into Spain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Where did it spread?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1600"/>
            <a:ext cx="9144000" cy="45643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477000" y="4267200"/>
            <a:ext cx="15240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 flipV="1">
            <a:off x="67056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29400" y="3810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Medina</a:t>
            </a:r>
            <a:endParaRPr lang="en-US" sz="1200" b="1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4343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Mecca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8" name="Straight Connector 7"/>
          <p:cNvCxnSpPr>
            <a:stCxn id="3" idx="7"/>
          </p:cNvCxnSpPr>
          <p:nvPr/>
        </p:nvCxnSpPr>
        <p:spPr>
          <a:xfrm rot="5400000" flipH="1" flipV="1">
            <a:off x="6649646" y="4072237"/>
            <a:ext cx="165791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6" idx="1"/>
          </p:cNvCxnSpPr>
          <p:nvPr/>
        </p:nvCxnSpPr>
        <p:spPr>
          <a:xfrm flipV="1">
            <a:off x="6858000" y="4481900"/>
            <a:ext cx="228600" cy="16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15200" y="3048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Asia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04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Africa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8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Spain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1676400" y="1752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981200" y="14478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Tours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37" name="Straight Connector 36"/>
          <p:cNvCxnSpPr>
            <a:stCxn id="33" idx="7"/>
          </p:cNvCxnSpPr>
          <p:nvPr/>
        </p:nvCxnSpPr>
        <p:spPr>
          <a:xfrm rot="5400000" flipH="1" flipV="1">
            <a:off x="1861129" y="1493521"/>
            <a:ext cx="165791" cy="37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>
            <a:spLocks noChangeAspect="1"/>
          </p:cNvSpPr>
          <p:nvPr/>
        </p:nvSpPr>
        <p:spPr>
          <a:xfrm>
            <a:off x="5943600" y="37338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6248400" y="3276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096000" y="35814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Jerusalem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00800" y="289560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Damascus</a:t>
            </a:r>
            <a:endParaRPr lang="en-US" sz="1200" dirty="0">
              <a:latin typeface="Arial Black" pitchFamily="34" charset="0"/>
            </a:endParaRPr>
          </a:p>
        </p:txBody>
      </p:sp>
      <p:cxnSp>
        <p:nvCxnSpPr>
          <p:cNvPr id="43" name="Straight Connector 42"/>
          <p:cNvCxnSpPr>
            <a:stCxn id="39" idx="7"/>
          </p:cNvCxnSpPr>
          <p:nvPr/>
        </p:nvCxnSpPr>
        <p:spPr>
          <a:xfrm rot="5400000" flipH="1" flipV="1">
            <a:off x="6356929" y="3017521"/>
            <a:ext cx="241991" cy="302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8" idx="7"/>
          </p:cNvCxnSpPr>
          <p:nvPr/>
        </p:nvCxnSpPr>
        <p:spPr>
          <a:xfrm rot="5400000" flipH="1" flipV="1">
            <a:off x="6051205" y="3628045"/>
            <a:ext cx="89590" cy="148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11" grpId="0"/>
      <p:bldP spid="32" grpId="0"/>
      <p:bldP spid="35" grpId="0"/>
      <p:bldP spid="38" grpId="0" animBg="1"/>
      <p:bldP spid="39" grpId="0" animBg="1"/>
      <p:bldP spid="40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1600"/>
            <a:ext cx="9144000" cy="45643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477000" y="4267200"/>
            <a:ext cx="15240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 flipV="1">
            <a:off x="67056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29400" y="3810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Medina</a:t>
            </a:r>
            <a:endParaRPr lang="en-US" sz="1200" b="1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4343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Mecca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8" name="Straight Connector 7"/>
          <p:cNvCxnSpPr>
            <a:stCxn id="3" idx="7"/>
          </p:cNvCxnSpPr>
          <p:nvPr/>
        </p:nvCxnSpPr>
        <p:spPr>
          <a:xfrm rot="5400000" flipH="1" flipV="1">
            <a:off x="6649646" y="4072237"/>
            <a:ext cx="165791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6" idx="1"/>
          </p:cNvCxnSpPr>
          <p:nvPr/>
        </p:nvCxnSpPr>
        <p:spPr>
          <a:xfrm flipV="1">
            <a:off x="6858000" y="4481900"/>
            <a:ext cx="228600" cy="16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15200" y="3048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Asia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14" name="Explosion 1 13"/>
          <p:cNvSpPr>
            <a:spLocks noChangeAspect="1"/>
          </p:cNvSpPr>
          <p:nvPr/>
        </p:nvSpPr>
        <p:spPr>
          <a:xfrm>
            <a:off x="6096000" y="3276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xplosion 1 14"/>
          <p:cNvSpPr>
            <a:spLocks noChangeAspect="1"/>
          </p:cNvSpPr>
          <p:nvPr/>
        </p:nvSpPr>
        <p:spPr>
          <a:xfrm>
            <a:off x="6019800" y="3429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xplosion 1 15"/>
          <p:cNvSpPr>
            <a:spLocks noChangeAspect="1"/>
          </p:cNvSpPr>
          <p:nvPr/>
        </p:nvSpPr>
        <p:spPr>
          <a:xfrm>
            <a:off x="5867400" y="35814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xplosion 1 16"/>
          <p:cNvSpPr>
            <a:spLocks noChangeAspect="1"/>
          </p:cNvSpPr>
          <p:nvPr/>
        </p:nvSpPr>
        <p:spPr>
          <a:xfrm>
            <a:off x="6096000" y="3048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xplosion 1 17"/>
          <p:cNvSpPr>
            <a:spLocks noChangeAspect="1"/>
          </p:cNvSpPr>
          <p:nvPr/>
        </p:nvSpPr>
        <p:spPr>
          <a:xfrm>
            <a:off x="7239000" y="3657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1 18"/>
          <p:cNvSpPr>
            <a:spLocks noChangeAspect="1"/>
          </p:cNvSpPr>
          <p:nvPr/>
        </p:nvSpPr>
        <p:spPr>
          <a:xfrm>
            <a:off x="7391400" y="3810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Explosion 1 19"/>
          <p:cNvSpPr>
            <a:spLocks noChangeAspect="1"/>
          </p:cNvSpPr>
          <p:nvPr/>
        </p:nvSpPr>
        <p:spPr>
          <a:xfrm>
            <a:off x="7467600" y="3657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xplosion 1 20"/>
          <p:cNvSpPr>
            <a:spLocks noChangeAspect="1"/>
          </p:cNvSpPr>
          <p:nvPr/>
        </p:nvSpPr>
        <p:spPr>
          <a:xfrm>
            <a:off x="7315200" y="35052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xplosion 1 21"/>
          <p:cNvSpPr>
            <a:spLocks noChangeAspect="1"/>
          </p:cNvSpPr>
          <p:nvPr/>
        </p:nvSpPr>
        <p:spPr>
          <a:xfrm>
            <a:off x="6553200" y="32004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xplosion 1 22"/>
          <p:cNvSpPr>
            <a:spLocks noChangeAspect="1"/>
          </p:cNvSpPr>
          <p:nvPr/>
        </p:nvSpPr>
        <p:spPr>
          <a:xfrm>
            <a:off x="6324600" y="31242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xplosion 1 23"/>
          <p:cNvSpPr>
            <a:spLocks noChangeAspect="1"/>
          </p:cNvSpPr>
          <p:nvPr/>
        </p:nvSpPr>
        <p:spPr>
          <a:xfrm>
            <a:off x="7162800" y="3429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xplosion 1 24"/>
          <p:cNvSpPr>
            <a:spLocks noChangeAspect="1"/>
          </p:cNvSpPr>
          <p:nvPr/>
        </p:nvSpPr>
        <p:spPr>
          <a:xfrm>
            <a:off x="6705600" y="3276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xplosion 1 25"/>
          <p:cNvSpPr>
            <a:spLocks noChangeAspect="1"/>
          </p:cNvSpPr>
          <p:nvPr/>
        </p:nvSpPr>
        <p:spPr>
          <a:xfrm>
            <a:off x="6934200" y="33528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xplosion 1 26"/>
          <p:cNvSpPr>
            <a:spLocks noChangeAspect="1"/>
          </p:cNvSpPr>
          <p:nvPr/>
        </p:nvSpPr>
        <p:spPr>
          <a:xfrm>
            <a:off x="6324600" y="32766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xplosion 1 27"/>
          <p:cNvSpPr>
            <a:spLocks noChangeAspect="1"/>
          </p:cNvSpPr>
          <p:nvPr/>
        </p:nvSpPr>
        <p:spPr>
          <a:xfrm>
            <a:off x="6858000" y="35052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xplosion 1 28"/>
          <p:cNvSpPr>
            <a:spLocks noChangeAspect="1"/>
          </p:cNvSpPr>
          <p:nvPr/>
        </p:nvSpPr>
        <p:spPr>
          <a:xfrm>
            <a:off x="7086600" y="35814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xplosion 1 29"/>
          <p:cNvSpPr>
            <a:spLocks noChangeAspect="1"/>
          </p:cNvSpPr>
          <p:nvPr/>
        </p:nvSpPr>
        <p:spPr>
          <a:xfrm>
            <a:off x="6629400" y="34290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xplosion 1 30"/>
          <p:cNvSpPr>
            <a:spLocks noChangeAspect="1"/>
          </p:cNvSpPr>
          <p:nvPr/>
        </p:nvSpPr>
        <p:spPr>
          <a:xfrm>
            <a:off x="6477000" y="3352800"/>
            <a:ext cx="182880" cy="18288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2004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Africa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8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Iberia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1676400" y="1752600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981200" y="14478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Tours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37" name="Straight Connector 36"/>
          <p:cNvCxnSpPr>
            <a:stCxn id="33" idx="7"/>
          </p:cNvCxnSpPr>
          <p:nvPr/>
        </p:nvCxnSpPr>
        <p:spPr>
          <a:xfrm rot="5400000" flipH="1" flipV="1">
            <a:off x="1861129" y="1493521"/>
            <a:ext cx="165791" cy="379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11" grpId="0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2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889</Words>
  <Application>Microsoft Office PowerPoint</Application>
  <PresentationFormat>On-screen Show (4:3)</PresentationFormat>
  <Paragraphs>338</Paragraphs>
  <Slides>40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Islam</vt:lpstr>
      <vt:lpstr>Geography</vt:lpstr>
      <vt:lpstr>Slide 3</vt:lpstr>
      <vt:lpstr>Origins (Beginnings) of Islam </vt:lpstr>
      <vt:lpstr>Origins (Beginnings) of Islam</vt:lpstr>
      <vt:lpstr>Slide 6</vt:lpstr>
      <vt:lpstr>Origins (Beginnings of) Islam</vt:lpstr>
      <vt:lpstr>Slide 8</vt:lpstr>
      <vt:lpstr>Slide 9</vt:lpstr>
      <vt:lpstr>Origins (Beginnings of) Islam</vt:lpstr>
      <vt:lpstr>Slide 11</vt:lpstr>
      <vt:lpstr>Film Clips</vt:lpstr>
      <vt:lpstr>Origins (Beginnings of) Islam</vt:lpstr>
      <vt:lpstr>Origins (Beginnings of) Islam</vt:lpstr>
      <vt:lpstr>Origins (Beginnings of) Islam</vt:lpstr>
      <vt:lpstr>Origins (Beginnings of) Islam</vt:lpstr>
      <vt:lpstr>Historical Turning Points</vt:lpstr>
      <vt:lpstr>Slide 18</vt:lpstr>
      <vt:lpstr>Historical Turning Points</vt:lpstr>
      <vt:lpstr>Slide 20</vt:lpstr>
      <vt:lpstr>Historical Turning Points</vt:lpstr>
      <vt:lpstr>Slide 22</vt:lpstr>
      <vt:lpstr>Historical Turning Points</vt:lpstr>
      <vt:lpstr>Slide 24</vt:lpstr>
      <vt:lpstr>Historical Turning Points</vt:lpstr>
      <vt:lpstr>Historical Turning Points</vt:lpstr>
      <vt:lpstr>Historical Turning Points</vt:lpstr>
      <vt:lpstr>Film Clips</vt:lpstr>
      <vt:lpstr>Religious Beliefs and Traditions</vt:lpstr>
      <vt:lpstr>Religious Beliefs and Traditions</vt:lpstr>
      <vt:lpstr>Religious Beliefs and Traditions</vt:lpstr>
      <vt:lpstr>Religious Beliefs and Traditions</vt:lpstr>
      <vt:lpstr>Slide 33</vt:lpstr>
      <vt:lpstr>Social &amp; Economic Impact of Islam</vt:lpstr>
      <vt:lpstr>Social &amp; Economic Impact of Islam</vt:lpstr>
      <vt:lpstr>Social Impact of Islam</vt:lpstr>
      <vt:lpstr>Cultural Contributions</vt:lpstr>
      <vt:lpstr>Cultural Contributions</vt:lpstr>
      <vt:lpstr>Cultural Contributions</vt:lpstr>
      <vt:lpstr>Film Clip</vt:lpstr>
    </vt:vector>
  </TitlesOfParts>
  <Company>Williamsburg-James City County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</dc:title>
  <dc:creator>Department of Technology</dc:creator>
  <cp:lastModifiedBy>Department of Technology</cp:lastModifiedBy>
  <cp:revision>29</cp:revision>
  <dcterms:created xsi:type="dcterms:W3CDTF">2009-11-03T20:35:49Z</dcterms:created>
  <dcterms:modified xsi:type="dcterms:W3CDTF">2011-04-12T16:53:34Z</dcterms:modified>
</cp:coreProperties>
</file>