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58" r:id="rId5"/>
    <p:sldId id="261" r:id="rId6"/>
    <p:sldId id="262" r:id="rId7"/>
    <p:sldId id="266" r:id="rId8"/>
    <p:sldId id="263" r:id="rId9"/>
    <p:sldId id="264" r:id="rId10"/>
    <p:sldId id="265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4" r:id="rId25"/>
    <p:sldId id="282" r:id="rId26"/>
    <p:sldId id="283" r:id="rId27"/>
    <p:sldId id="287" r:id="rId28"/>
    <p:sldId id="288" r:id="rId29"/>
    <p:sldId id="289" r:id="rId30"/>
    <p:sldId id="291" r:id="rId31"/>
    <p:sldId id="290" r:id="rId32"/>
    <p:sldId id="292" r:id="rId33"/>
    <p:sldId id="293" r:id="rId34"/>
    <p:sldId id="294" r:id="rId35"/>
    <p:sldId id="295" r:id="rId36"/>
    <p:sldId id="310" r:id="rId37"/>
    <p:sldId id="296" r:id="rId38"/>
    <p:sldId id="311" r:id="rId39"/>
    <p:sldId id="298" r:id="rId40"/>
    <p:sldId id="299" r:id="rId41"/>
    <p:sldId id="300" r:id="rId42"/>
    <p:sldId id="301" r:id="rId43"/>
    <p:sldId id="302" r:id="rId44"/>
    <p:sldId id="303" r:id="rId45"/>
    <p:sldId id="312" r:id="rId46"/>
    <p:sldId id="313" r:id="rId47"/>
    <p:sldId id="314" r:id="rId48"/>
    <p:sldId id="315" r:id="rId49"/>
    <p:sldId id="316" r:id="rId50"/>
    <p:sldId id="317" r:id="rId51"/>
    <p:sldId id="318" r:id="rId52"/>
    <p:sldId id="319" r:id="rId53"/>
    <p:sldId id="320" r:id="rId54"/>
    <p:sldId id="321" r:id="rId55"/>
    <p:sldId id="322" r:id="rId56"/>
    <p:sldId id="323" r:id="rId57"/>
    <p:sldId id="328" r:id="rId58"/>
    <p:sldId id="306" r:id="rId59"/>
    <p:sldId id="330" r:id="rId60"/>
    <p:sldId id="332" r:id="rId61"/>
    <p:sldId id="329" r:id="rId62"/>
    <p:sldId id="333" r:id="rId63"/>
    <p:sldId id="334" r:id="rId64"/>
    <p:sldId id="335" r:id="rId65"/>
    <p:sldId id="336" r:id="rId66"/>
    <p:sldId id="337" r:id="rId67"/>
    <p:sldId id="338" r:id="rId68"/>
    <p:sldId id="339" r:id="rId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D9CF9-7794-4FEA-914A-D513441EC2C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47468-FF44-44E2-A41D-EC8899963A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g-italy-map.co.uk/large-map-of-italy-map.htm" TargetMode="Externa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images.google.com/imgres?imgurl=http://www.pznow.co.uk/historic1/images/justnew7.jpg&amp;imgrefurl=http://www.pznow.co.uk/historic1/church4.html&amp;usg=__5_6xCXkithzGtfSuU61WLh2DwAU=&amp;h=282&amp;w=339&amp;sz=10&amp;hl=en&amp;start=36&amp;um=1&amp;tbnid=I49UHSNAMthnCM:&amp;tbnh=99&amp;tbnw=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olcdn.com/aolnews_photos/03/05/20070728123909990001" TargetMode="External"/><Relationship Id="rId2" Type="http://schemas.openxmlformats.org/officeDocument/2006/relationships/hyperlink" Target="http://www.theage.com.au/ffximage/2006/06/01/mona_lisa_narrowweb__300x462,0.jpg" TargetMode="External"/><Relationship Id="rId1" Type="http://schemas.openxmlformats.org/officeDocument/2006/relationships/slideLayout" Target="../slideLayouts/slideLayout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tican.va/various/cappelle/sistina_vr/index.html" TargetMode="External"/><Relationship Id="rId1" Type="http://schemas.openxmlformats.org/officeDocument/2006/relationships/slideLayout" Target="../slideLayouts/slideLayout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://images.google.com/imgres?imgurl=http://graphics.stanford.edu/projects/mich/more-david/gantry-with-david-s.jpg&amp;imgrefurl=http://www-graphics.stanford.edu/projects/mich/more-david/more-david.html&amp;usg=__ulxoFXQVcpBGdXEE02gScoKf02s=&amp;h=600&amp;w=400&amp;sz=181&amp;h" TargetMode="External"/><Relationship Id="rId1" Type="http://schemas.openxmlformats.org/officeDocument/2006/relationships/slideLayout" Target="../slideLayouts/slideLayout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rchildlearns.com/europe_map.htm" TargetMode="Externa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3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agitwatershed.org/~donclark/history_knowledge/printpress.jpg" TargetMode="Externa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5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Crusades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Crusades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Others</a:t>
            </a:r>
          </a:p>
          <a:p>
            <a:r>
              <a:rPr lang="en-US" dirty="0" smtClean="0"/>
              <a:t>it was a chance to have an adventure </a:t>
            </a:r>
          </a:p>
          <a:p>
            <a:r>
              <a:rPr lang="en-US" dirty="0" smtClean="0"/>
              <a:t>and perhaps even to get rich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200" dirty="0" smtClean="0"/>
              <a:t>Retrieved from: http://medievaleurope.mrdonn.org/crusades.html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crusaders won back Jerusalem!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300" dirty="0" smtClean="0"/>
              <a:t>Retrieved from: http://medievaleurope.mrdonn.org/crusades.html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What Happened?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men stayed. </a:t>
            </a:r>
          </a:p>
          <a:p>
            <a:r>
              <a:rPr lang="en-US" dirty="0" smtClean="0"/>
              <a:t>Some headed home. </a:t>
            </a:r>
          </a:p>
          <a:p>
            <a:pPr lvl="1"/>
            <a:r>
              <a:rPr lang="en-US" dirty="0" smtClean="0"/>
              <a:t>Those who returned brought back new foods and new forms of culture. 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sz="1200" dirty="0" smtClean="0"/>
              <a:t>Retrieved from: http://medievaleurope.mrdonn.org/crusades.html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What Happened?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/>
              <a:t>f</a:t>
            </a:r>
            <a:r>
              <a:rPr lang="en-US" dirty="0" smtClean="0"/>
              <a:t>ounded Crusader states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is a Crusader State? A Christian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 There Were More Crusades to Follow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b="1" dirty="0" smtClean="0"/>
              <a:t>More Crusades</a:t>
            </a:r>
          </a:p>
          <a:p>
            <a:r>
              <a:rPr lang="en-US" sz="4000" dirty="0" smtClean="0"/>
              <a:t>It was a short victory</a:t>
            </a:r>
          </a:p>
          <a:p>
            <a:r>
              <a:rPr lang="en-US" sz="4000" dirty="0" smtClean="0"/>
              <a:t> Less than 50 years later, Muslims once again conquered Jerusalem</a:t>
            </a:r>
          </a:p>
          <a:p>
            <a:r>
              <a:rPr lang="en-US" sz="4000" dirty="0" smtClean="0"/>
              <a:t>The Second Crusade and Third Crusade were not successful.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Retrieved from: http://medievaleurope.mrdonn.org/crusades.html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Loss of Jerusalem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Christians lost Jerusalem to Saladin, a Muslim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Sack of Constantinople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Fourth Crusade lasted from 1202-1204</a:t>
            </a:r>
          </a:p>
          <a:p>
            <a:r>
              <a:rPr lang="en-US" dirty="0" smtClean="0"/>
              <a:t>Instead of attacking Jerusalem, the crusaders attacked Constantinople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400" dirty="0" smtClean="0"/>
              <a:t>Retrieved from: http://medievaleurope.mrdonn.org/crusades.html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did the Crusaders to </a:t>
            </a:r>
            <a:r>
              <a:rPr lang="en-US" dirty="0" err="1" smtClean="0"/>
              <a:t>to</a:t>
            </a:r>
            <a:r>
              <a:rPr lang="en-US" dirty="0" smtClean="0"/>
              <a:t> Constantinople?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100" dirty="0" smtClean="0"/>
              <a:t>They stole statues, money, paintings and jewelry</a:t>
            </a:r>
          </a:p>
          <a:p>
            <a:r>
              <a:rPr lang="en-US" sz="4100" dirty="0" smtClean="0"/>
              <a:t> They burned libraries</a:t>
            </a:r>
          </a:p>
          <a:p>
            <a:r>
              <a:rPr lang="en-US" sz="4100" dirty="0" smtClean="0"/>
              <a:t> They destroyed churches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500" dirty="0" smtClean="0"/>
              <a:t>Retrieved from: http://medievaleurope.mrdonn.org/crusades.html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Did They Sack Constantinople?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Their ridiculous excuse was that they needed money to defend Constantinople from the same fate as Jerusalem, as well as to fund the rescue of Jerusalem</a:t>
            </a:r>
          </a:p>
          <a:p>
            <a:r>
              <a:rPr lang="en-US" dirty="0" smtClean="0"/>
              <a:t>The people of Constantinople did not find this excuse acceptable, and they were filled with hatred for the west</a:t>
            </a:r>
          </a:p>
          <a:p>
            <a:pPr>
              <a:buNone/>
            </a:pPr>
            <a:r>
              <a:rPr lang="en-US" sz="1300" dirty="0" smtClean="0"/>
              <a:t>Retrieved from: http://medievaleurope.mrdonn.org/crusades.html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was the economic effect of the Crusades?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Were the Crusades?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Warfare between Christians and Muslims (mainly) in an attempt to capture Jerusalem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Effect of Crusades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Stimulated trade</a:t>
            </a:r>
          </a:p>
          <a:p>
            <a:pPr lvl="1"/>
            <a:r>
              <a:rPr lang="en-US" dirty="0" smtClean="0"/>
              <a:t>Throughout the Mediterranean area </a:t>
            </a:r>
          </a:p>
          <a:p>
            <a:pPr lvl="1"/>
            <a:r>
              <a:rPr lang="en-US" dirty="0" smtClean="0"/>
              <a:t>Throughout the Middle East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were the political effects of the Crusades?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Weakened Popes and nobles</a:t>
            </a:r>
          </a:p>
          <a:p>
            <a:r>
              <a:rPr lang="en-US" dirty="0" smtClean="0"/>
              <a:t>Weakened Byzantine Empire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Were the Social Effects of the Crusades?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Left a legacy of bitterness among Christians, Jews, &amp; Muslims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Were the Mongol Armies?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Armies that invaded:</a:t>
            </a:r>
          </a:p>
          <a:p>
            <a:pPr lvl="1"/>
            <a:r>
              <a:rPr lang="en-US" dirty="0" smtClean="0"/>
              <a:t>Russia</a:t>
            </a:r>
          </a:p>
          <a:p>
            <a:pPr lvl="1"/>
            <a:r>
              <a:rPr lang="en-US" dirty="0" smtClean="0"/>
              <a:t>China</a:t>
            </a:r>
          </a:p>
          <a:p>
            <a:pPr lvl="1"/>
            <a:r>
              <a:rPr lang="en-US" dirty="0" smtClean="0"/>
              <a:t>Muslim states in Asia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Mongols Sack Baghdad</a:t>
            </a:r>
            <a:endParaRPr lang="en-US" dirty="0"/>
          </a:p>
        </p:txBody>
      </p:sp>
      <p:pic>
        <p:nvPicPr>
          <p:cNvPr id="4" name="Content Placeholder 3" descr="200px-Hulagu_Baghdad_125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2514600"/>
            <a:ext cx="4409869" cy="31089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the Mongol Armies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Destroyed cities and countryside</a:t>
            </a:r>
          </a:p>
          <a:p>
            <a:r>
              <a:rPr lang="en-US" dirty="0" smtClean="0"/>
              <a:t>Created an empire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Happened to Constantinople?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fell to the Ottoman Turks in 1453</a:t>
            </a:r>
          </a:p>
          <a:p>
            <a:r>
              <a:rPr lang="en-US" dirty="0" smtClean="0"/>
              <a:t>Ends the Byzantine Empire</a:t>
            </a:r>
          </a:p>
          <a:p>
            <a:r>
              <a:rPr lang="en-US" dirty="0" smtClean="0"/>
              <a:t>Istanbul becomes capital of the Ottoman Empire</a:t>
            </a:r>
          </a:p>
          <a:p>
            <a:r>
              <a:rPr lang="en-US" dirty="0" smtClean="0"/>
              <a:t>Ottoman Turks become Muslim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Crusades </a:t>
            </a:r>
            <a:endParaRPr lang="en-US" dirty="0"/>
          </a:p>
        </p:txBody>
      </p:sp>
      <p:pic>
        <p:nvPicPr>
          <p:cNvPr id="5" name="Picture 4" descr="wh_crusades_ma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85900" y="1952625"/>
            <a:ext cx="6172200" cy="2952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Increased demand for goods/products from the Middle Eastern area</a:t>
            </a:r>
          </a:p>
          <a:p>
            <a:pPr>
              <a:buNone/>
            </a:pPr>
            <a:r>
              <a:rPr lang="en-US" dirty="0" smtClean="0"/>
              <a:t>Stimulated production of goods for trade from Middle East</a:t>
            </a:r>
          </a:p>
          <a:p>
            <a:pPr>
              <a:buNone/>
            </a:pPr>
            <a:r>
              <a:rPr lang="en-US" dirty="0" smtClean="0"/>
              <a:t>Encouraged the use of credit and banking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were Economic effects of the Crusades?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Concepts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</a:t>
            </a:r>
            <a:endParaRPr lang="en-US" dirty="0"/>
          </a:p>
        </p:txBody>
      </p:sp>
      <p:pic>
        <p:nvPicPr>
          <p:cNvPr id="4" name="Content Placeholder 3" descr="wh_crusades_map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85900" y="2386806"/>
            <a:ext cx="6172200" cy="2952750"/>
          </a:xfrm>
        </p:spPr>
      </p:pic>
      <p:sp>
        <p:nvSpPr>
          <p:cNvPr id="5" name="Rectangle 4"/>
          <p:cNvSpPr/>
          <p:nvPr/>
        </p:nvSpPr>
        <p:spPr>
          <a:xfrm>
            <a:off x="2209800" y="541020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/>
              <a:t>Retrieved from: http://medievaleurope.mrdonn.org/crusades.html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loan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were letters of credit?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Charging interest on money loaned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Against usury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Secularized Europe</a:t>
            </a:r>
          </a:p>
          <a:p>
            <a:pPr>
              <a:buNone/>
            </a:pPr>
            <a:r>
              <a:rPr lang="en-US" dirty="0" smtClean="0"/>
              <a:t>(not religious)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is usury?</a:t>
            </a:r>
          </a:p>
          <a:p>
            <a:r>
              <a:rPr lang="en-US" sz="3200" dirty="0" smtClean="0"/>
              <a:t>What was the Church’s rule regarding the practice of usury?</a:t>
            </a:r>
          </a:p>
          <a:p>
            <a:endParaRPr lang="en-US" sz="3200" dirty="0" smtClean="0"/>
          </a:p>
          <a:p>
            <a:r>
              <a:rPr lang="en-US" sz="3200" dirty="0" smtClean="0"/>
              <a:t>Usury 		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Loan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Afford to trade more goods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Money is available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are letters of credit?</a:t>
            </a:r>
          </a:p>
          <a:p>
            <a:endParaRPr lang="en-US" sz="3200" dirty="0"/>
          </a:p>
          <a:p>
            <a:r>
              <a:rPr lang="en-US" sz="3200" dirty="0" smtClean="0"/>
              <a:t>How did it help to expand money supply?</a:t>
            </a:r>
          </a:p>
          <a:p>
            <a:r>
              <a:rPr lang="en-US" sz="3200" u="sng" dirty="0" smtClean="0"/>
              <a:t>Expedite</a:t>
            </a:r>
            <a:r>
              <a:rPr lang="en-US" sz="3200" dirty="0" smtClean="0"/>
              <a:t> Trade?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Arabic numerals used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295400"/>
            <a:ext cx="3008313" cy="46910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New Accounting and bookkeeping practices</a:t>
            </a:r>
            <a:endParaRPr lang="en-US" sz="3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Black Death (The Plague)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was the socioeconomic impact of the Black Death?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Decline in population (1/3 of the pop. Dies)</a:t>
            </a:r>
          </a:p>
          <a:p>
            <a:pPr lvl="1"/>
            <a:r>
              <a:rPr lang="en-US" dirty="0" smtClean="0"/>
              <a:t>Scarcity of Labor</a:t>
            </a:r>
          </a:p>
          <a:p>
            <a:pPr lvl="1"/>
            <a:r>
              <a:rPr lang="en-US" dirty="0" smtClean="0"/>
              <a:t>Towns freed from feudal obligations</a:t>
            </a:r>
          </a:p>
          <a:p>
            <a:pPr lvl="1"/>
            <a:r>
              <a:rPr lang="en-US" dirty="0" smtClean="0"/>
              <a:t>Decline of Church influence</a:t>
            </a:r>
          </a:p>
          <a:p>
            <a:pPr lvl="1"/>
            <a:r>
              <a:rPr lang="en-US" smtClean="0"/>
              <a:t>Disrupts trade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hlinkClick r:id="rId2"/>
              </a:rPr>
              <a:t>Renaissance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“Rebirth” </a:t>
            </a:r>
          </a:p>
          <a:p>
            <a:pPr>
              <a:buNone/>
            </a:pPr>
            <a:r>
              <a:rPr lang="en-US" dirty="0" smtClean="0"/>
              <a:t>In this case, of culture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does Renaissance mean?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Geographically closest to Constantinople (Istanbul)</a:t>
            </a:r>
          </a:p>
          <a:p>
            <a:pPr>
              <a:buNone/>
            </a:pPr>
            <a:r>
              <a:rPr lang="en-US" dirty="0" smtClean="0"/>
              <a:t>Home of old Roman Empire</a:t>
            </a:r>
          </a:p>
          <a:p>
            <a:pPr>
              <a:buNone/>
            </a:pPr>
            <a:r>
              <a:rPr lang="en-US" dirty="0" smtClean="0"/>
              <a:t>Legacy of culture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Why does the Renaissance begin in Italy?</a:t>
            </a:r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was the importance of Florence, Venice, &amp; Genoa?</a:t>
            </a:r>
            <a:endParaRPr lang="en-US" dirty="0"/>
          </a:p>
        </p:txBody>
      </p:sp>
      <p:pic>
        <p:nvPicPr>
          <p:cNvPr id="6" name="Content Placeholder 5" descr="Map-of-italy-with-cities-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09612" y="1729581"/>
            <a:ext cx="3533775" cy="4267200"/>
          </a:xfrm>
        </p:spPr>
      </p:pic>
      <p:pic>
        <p:nvPicPr>
          <p:cNvPr id="7" name="Content Placeholder 6" descr="Map-of-italy-travel-1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1707844"/>
            <a:ext cx="4038600" cy="43106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All had access to trade routes</a:t>
            </a:r>
          </a:p>
          <a:p>
            <a:pPr>
              <a:buNone/>
            </a:pPr>
            <a:r>
              <a:rPr lang="en-US" dirty="0" smtClean="0"/>
              <a:t>They connected Europe with Middle Eastern markets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Served as trading centers for the distribution of goods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Initially, all were independent city-states governed as republics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was the importance of Florence, Venice, &amp; Genoa?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Were the Crusades?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Crusade begins around A.D. 1096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Machiavelli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Served as an advisor to rulers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The Prince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Who was Machiavelli?</a:t>
            </a:r>
          </a:p>
          <a:p>
            <a:endParaRPr lang="en-US" sz="3200" dirty="0" smtClean="0"/>
          </a:p>
          <a:p>
            <a:r>
              <a:rPr lang="en-US" sz="3200" dirty="0" smtClean="0"/>
              <a:t>What  book did he write?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Machiavelli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Early modern treatise on government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What  topic did the treatise (book) discuss?</a:t>
            </a:r>
          </a:p>
          <a:p>
            <a:endParaRPr lang="en-US" dirty="0" smtClean="0"/>
          </a:p>
        </p:txBody>
      </p:sp>
      <p:pic>
        <p:nvPicPr>
          <p:cNvPr id="5" name="Picture 4" descr="machiavell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1447800"/>
            <a:ext cx="3152775" cy="4524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Machiavelli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Supports absolute power of the ruler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Maintains that the end justifies the means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Advises that one should do good if possible, but do evil when necessary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basic principles were in the book?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Machiavelli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Do whatever it takes to win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Define “the end justifies the means”. 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 and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Religious</a:t>
            </a:r>
          </a:p>
          <a:p>
            <a:pPr>
              <a:buNone/>
            </a:pPr>
            <a:r>
              <a:rPr lang="en-US" dirty="0" smtClean="0"/>
              <a:t>Focused on salvation, Church</a:t>
            </a:r>
          </a:p>
          <a:p>
            <a:pPr>
              <a:buNone/>
            </a:pPr>
            <a:r>
              <a:rPr lang="en-US" dirty="0" smtClean="0"/>
              <a:t>Not 3-D (no depth)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Could be religious (Christianity)</a:t>
            </a:r>
          </a:p>
          <a:p>
            <a:pPr>
              <a:buNone/>
            </a:pPr>
            <a:r>
              <a:rPr lang="en-US" dirty="0" smtClean="0"/>
              <a:t>Focus on individuals, secular (worldly) themes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Characteristics of Medieval Art &amp; literature?</a:t>
            </a:r>
          </a:p>
          <a:p>
            <a:endParaRPr lang="en-US" sz="3200" dirty="0" smtClean="0"/>
          </a:p>
          <a:p>
            <a:r>
              <a:rPr lang="en-US" sz="3200" dirty="0" smtClean="0"/>
              <a:t>Characteristics of Renaissance art &amp; literature?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Define “perspective</a:t>
            </a:r>
            <a:r>
              <a:rPr lang="en-US" sz="3200" dirty="0" smtClean="0"/>
              <a:t>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Creating the illusion of depth in paintings (flat canvases)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(as an art term)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Paintings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Lifelike: looked realistic, artists studied the   	         body</a:t>
            </a:r>
            <a:endParaRPr lang="en-US" dirty="0"/>
          </a:p>
          <a:p>
            <a:r>
              <a:rPr lang="en-US" dirty="0" smtClean="0"/>
              <a:t>Perspective: showed depth (3D)</a:t>
            </a:r>
          </a:p>
          <a:p>
            <a:endParaRPr lang="en-US" dirty="0"/>
          </a:p>
          <a:p>
            <a:r>
              <a:rPr lang="en-US" dirty="0" smtClean="0"/>
              <a:t>Emotion: revealed artist’s feelings</a:t>
            </a:r>
          </a:p>
          <a:p>
            <a:endParaRPr lang="en-US" dirty="0"/>
          </a:p>
          <a:p>
            <a:r>
              <a:rPr lang="en-US" dirty="0" smtClean="0"/>
              <a:t>Sometimes secular: (sometimes nonreligious)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 What Were Paintings Like Before the Renaissance?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Medieval Paintings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or Medieval Art?</a:t>
            </a:r>
            <a:endParaRPr lang="en-US" dirty="0"/>
          </a:p>
        </p:txBody>
      </p:sp>
      <p:pic>
        <p:nvPicPr>
          <p:cNvPr id="5" name="Content Placeholder 4" descr="Medieval Painting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242060" y="2034381"/>
            <a:ext cx="2468880" cy="3657600"/>
          </a:xfrm>
        </p:spPr>
      </p:pic>
      <p:pic>
        <p:nvPicPr>
          <p:cNvPr id="6" name="Content Placeholder 5" descr="renaissance_art1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595937" y="2196306"/>
            <a:ext cx="2143125" cy="3333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or Medieval Art?</a:t>
            </a:r>
            <a:endParaRPr lang="en-US" dirty="0"/>
          </a:p>
        </p:txBody>
      </p:sp>
      <p:pic>
        <p:nvPicPr>
          <p:cNvPr id="10" name="Content Placeholder 9" descr="Renaissance art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58803"/>
            <a:ext cx="4038600" cy="3008757"/>
          </a:xfrm>
        </p:spPr>
      </p:pic>
      <p:pic>
        <p:nvPicPr>
          <p:cNvPr id="11" name="Content Placeholder 10" descr="Medieval Painting 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819398" y="1600200"/>
            <a:ext cx="3696203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Did The Crusades Get Started?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The First Crusade</a:t>
            </a:r>
            <a:endParaRPr lang="en-US" dirty="0" smtClean="0"/>
          </a:p>
          <a:p>
            <a:r>
              <a:rPr lang="en-US" b="1" dirty="0" smtClean="0"/>
              <a:t>The Problem:</a:t>
            </a:r>
            <a:r>
              <a:rPr lang="en-US" dirty="0" smtClean="0"/>
              <a:t> Around 1095, a new group of Arabs took control of Jerusalem. </a:t>
            </a:r>
          </a:p>
          <a:p>
            <a:r>
              <a:rPr lang="en-US" dirty="0" smtClean="0"/>
              <a:t>They closed the city to Jewish and Christian pilgrims. </a:t>
            </a:r>
          </a:p>
          <a:p>
            <a:endParaRPr lang="en-US" dirty="0" smtClean="0"/>
          </a:p>
          <a:p>
            <a:pPr>
              <a:buNone/>
            </a:pPr>
            <a:r>
              <a:rPr lang="en-US" sz="1200" dirty="0" smtClean="0"/>
              <a:t>Retrieved from: http://medievaleurope.mrdonn.org/crusades.html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or Medieval Art?</a:t>
            </a:r>
            <a:endParaRPr lang="en-US" dirty="0"/>
          </a:p>
        </p:txBody>
      </p:sp>
      <p:pic>
        <p:nvPicPr>
          <p:cNvPr id="5" name="Content Placeholder 4" descr="Medieval Painting 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0" y="2482056"/>
            <a:ext cx="1905000" cy="2762250"/>
          </a:xfrm>
        </p:spPr>
      </p:pic>
      <p:pic>
        <p:nvPicPr>
          <p:cNvPr id="6" name="Content Placeholder 5" descr="Medieval Painting 4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0625" y="2429669"/>
            <a:ext cx="3333750" cy="2867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or Medieval Art?</a:t>
            </a:r>
            <a:endParaRPr lang="en-US" dirty="0"/>
          </a:p>
        </p:txBody>
      </p:sp>
      <p:pic>
        <p:nvPicPr>
          <p:cNvPr id="5" name="Content Placeholder 4" descr="Renaissance art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601724" y="3131661"/>
            <a:ext cx="1749552" cy="1463040"/>
          </a:xfrm>
        </p:spPr>
      </p:pic>
      <p:pic>
        <p:nvPicPr>
          <p:cNvPr id="6" name="Content Placeholder 5" descr="Renaissance art4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238750" y="2372519"/>
            <a:ext cx="2857500" cy="2981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Who is Leonardo </a:t>
            </a:r>
            <a:r>
              <a:rPr lang="en-US" sz="2800" dirty="0" err="1"/>
              <a:t>Da</a:t>
            </a:r>
            <a:r>
              <a:rPr lang="en-US" sz="2800" dirty="0"/>
              <a:t> Vinci?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Italian painter, sculptor, architect, engineer, &amp; scientist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DaVinci Himsel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1905000"/>
            <a:ext cx="2166420" cy="2560320"/>
          </a:xfrm>
          <a:prstGeom prst="rect">
            <a:avLst/>
          </a:prstGeom>
        </p:spPr>
      </p:pic>
      <p:pic>
        <p:nvPicPr>
          <p:cNvPr id="6" name="Picture 5" descr="DaVinci M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3505200"/>
            <a:ext cx="4023360" cy="301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What are two </a:t>
            </a:r>
            <a:r>
              <a:rPr lang="en-US" sz="3200" dirty="0" smtClean="0"/>
              <a:t>famous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 smtClean="0">
                <a:hlinkClick r:id="rId2"/>
              </a:rPr>
              <a:t>Mona Lisa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 smtClean="0">
                <a:hlinkClick r:id="rId3"/>
              </a:rPr>
              <a:t>Last Supper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paintings by </a:t>
            </a:r>
            <a:r>
              <a:rPr lang="en-US" sz="3200" b="1" dirty="0" err="1" smtClean="0"/>
              <a:t>Da</a:t>
            </a:r>
            <a:r>
              <a:rPr lang="en-US" sz="3200" b="1" dirty="0" smtClean="0"/>
              <a:t> Vinci?</a:t>
            </a:r>
          </a:p>
          <a:p>
            <a:endParaRPr lang="en-US" sz="3200" b="1" dirty="0" smtClean="0"/>
          </a:p>
          <a:p>
            <a:endParaRPr lang="en-US" sz="3200" b="1" dirty="0" smtClean="0"/>
          </a:p>
          <a:p>
            <a:r>
              <a:rPr lang="en-US" sz="3200" b="1" dirty="0" err="1" smtClean="0"/>
              <a:t>Da</a:t>
            </a:r>
            <a:r>
              <a:rPr lang="en-US" sz="3200" b="1" dirty="0" smtClean="0"/>
              <a:t> </a:t>
            </a:r>
            <a:r>
              <a:rPr lang="en-US" sz="3200" b="1" smtClean="0"/>
              <a:t>Vinci’s Window</a:t>
            </a:r>
            <a:endParaRPr lang="en-US" sz="3200" b="1" dirty="0" smtClean="0"/>
          </a:p>
          <a:p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Who is Michelangelo?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Italian Renaissance Artist</a:t>
            </a:r>
          </a:p>
          <a:p>
            <a:pPr lvl="1"/>
            <a:r>
              <a:rPr lang="en-US" dirty="0" smtClean="0"/>
              <a:t>Sculptor</a:t>
            </a:r>
          </a:p>
          <a:p>
            <a:pPr lvl="1"/>
            <a:r>
              <a:rPr lang="en-US" dirty="0" smtClean="0"/>
              <a:t>Painter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Describe what </a:t>
            </a:r>
            <a:r>
              <a:rPr lang="en-US" sz="3200" dirty="0" smtClean="0"/>
              <a:t>Michelangelo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Painted the ceiling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did at the </a:t>
            </a:r>
            <a:r>
              <a:rPr lang="en-US" sz="3200" b="1" dirty="0" smtClean="0">
                <a:hlinkClick r:id="rId2"/>
              </a:rPr>
              <a:t>Sistine Chapel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Famous Sculpture?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</a:t>
            </a:r>
            <a:r>
              <a:rPr lang="en-US" b="1" dirty="0">
                <a:hlinkClick r:id="rId2"/>
              </a:rPr>
              <a:t>David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Italian Renaissance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Sponsored works (that glorified city-states)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Wealthy from newly expanded trade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a patron?</a:t>
            </a:r>
          </a:p>
          <a:p>
            <a:endParaRPr lang="en-US" sz="3200" dirty="0" smtClean="0"/>
          </a:p>
          <a:p>
            <a:r>
              <a:rPr lang="en-US" sz="3200" dirty="0" smtClean="0"/>
              <a:t>Why so many patrons of the arts now?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Renaissance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Humanist </a:t>
            </a:r>
            <a:r>
              <a:rPr lang="en-US" dirty="0" smtClean="0"/>
              <a:t>scholar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Sonnets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Who is Petrarch?</a:t>
            </a:r>
          </a:p>
          <a:p>
            <a:endParaRPr lang="en-US" sz="4400" dirty="0" smtClean="0"/>
          </a:p>
          <a:p>
            <a:r>
              <a:rPr lang="en-US" sz="4400" dirty="0" smtClean="0"/>
              <a:t>What did he write?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Renaissance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 interest in intellectual ideas</a:t>
            </a:r>
          </a:p>
          <a:p>
            <a:r>
              <a:rPr lang="en-US" dirty="0" smtClean="0"/>
              <a:t>Often, an interest in the classics</a:t>
            </a:r>
          </a:p>
          <a:p>
            <a:endParaRPr lang="en-US" dirty="0"/>
          </a:p>
          <a:p>
            <a:r>
              <a:rPr lang="en-US" dirty="0" smtClean="0"/>
              <a:t>Studies in Greek and Roman literature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Define humanism: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Define “classics”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Crusade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Solution</a:t>
            </a:r>
          </a:p>
          <a:p>
            <a:r>
              <a:rPr lang="en-US" dirty="0" smtClean="0"/>
              <a:t>Pope Urban acted</a:t>
            </a:r>
          </a:p>
          <a:p>
            <a:r>
              <a:rPr lang="en-US" dirty="0" smtClean="0"/>
              <a:t>He called for a crusade - a volunteer army whose goal was to retake Jerusalem</a:t>
            </a:r>
          </a:p>
          <a:p>
            <a:r>
              <a:rPr lang="en-US" dirty="0" smtClean="0"/>
              <a:t>Many people volunteered</a:t>
            </a:r>
          </a:p>
          <a:p>
            <a:pPr>
              <a:buNone/>
            </a:pPr>
            <a:r>
              <a:rPr lang="en-US" sz="1300" dirty="0" smtClean="0"/>
              <a:t>Retrieved from: http://medievaleurope.mrdonn.org/crusades.html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a Humanist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Celebrated the individual</a:t>
            </a:r>
          </a:p>
          <a:p>
            <a:r>
              <a:rPr lang="en-US" dirty="0" smtClean="0"/>
              <a:t>Stimulated (encouraged) the study of classical</a:t>
            </a:r>
          </a:p>
          <a:p>
            <a:pPr>
              <a:buNone/>
            </a:pPr>
            <a:r>
              <a:rPr lang="en-US" dirty="0" smtClean="0"/>
              <a:t>    Greek and Roman literature and culture</a:t>
            </a:r>
          </a:p>
          <a:p>
            <a:r>
              <a:rPr lang="en-US" dirty="0" smtClean="0"/>
              <a:t>Supported by wealthy patrons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Education is becoming increasingly secular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is education changing?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Northern Renaissance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Northern Renaissance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hlinkClick r:id="rId3"/>
              </a:rPr>
              <a:t>Northern Europe</a:t>
            </a:r>
            <a:endParaRPr lang="en-US" dirty="0" smtClean="0"/>
          </a:p>
          <a:p>
            <a:pPr lvl="1"/>
            <a:r>
              <a:rPr lang="en-US" dirty="0" smtClean="0"/>
              <a:t>For example: Germany &amp; England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Where does the Northern Renaissance take place?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Renaissance</a:t>
            </a:r>
            <a:br>
              <a:rPr lang="en-US" sz="3200" dirty="0" smtClean="0"/>
            </a:br>
            <a:r>
              <a:rPr lang="en-US" sz="3200" dirty="0" smtClean="0"/>
              <a:t>Northern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Growing wealth from increased trade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Ideas spread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Why is Renaissance spreading to Northern Europe?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Gutenberg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German inventor</a:t>
            </a:r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>
                <a:hlinkClick r:id="rId3"/>
              </a:rPr>
              <a:t>printing </a:t>
            </a:r>
            <a:r>
              <a:rPr lang="en-US" dirty="0" smtClean="0"/>
              <a:t>press with moveable type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Who was Gutenberg?</a:t>
            </a:r>
          </a:p>
          <a:p>
            <a:endParaRPr lang="en-US" sz="3200" dirty="0"/>
          </a:p>
          <a:p>
            <a:r>
              <a:rPr lang="en-US" sz="3200" dirty="0" smtClean="0"/>
              <a:t>What did he invent?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Gutenberg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Increased sale of books</a:t>
            </a:r>
          </a:p>
          <a:p>
            <a:pPr>
              <a:buNone/>
            </a:pPr>
            <a:r>
              <a:rPr lang="en-US" dirty="0" smtClean="0"/>
              <a:t>   (More people reading)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Helped disseminate ideas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Bible (Gutenberg Bible)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was the impact of the printing press?</a:t>
            </a:r>
          </a:p>
          <a:p>
            <a:endParaRPr lang="en-US" sz="3200" dirty="0"/>
          </a:p>
          <a:p>
            <a:endParaRPr lang="en-US" sz="3200" dirty="0" smtClean="0"/>
          </a:p>
          <a:p>
            <a:r>
              <a:rPr lang="en-US" sz="3200" dirty="0" smtClean="0"/>
              <a:t>What book was widely printed?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Writers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writer (Dutch)</a:t>
            </a:r>
          </a:p>
          <a:p>
            <a:r>
              <a:rPr lang="en-US" dirty="0" smtClean="0"/>
              <a:t>A Catholic</a:t>
            </a:r>
          </a:p>
          <a:p>
            <a:r>
              <a:rPr lang="en-US" dirty="0" smtClean="0"/>
              <a:t>A humanist</a:t>
            </a:r>
          </a:p>
          <a:p>
            <a:pPr>
              <a:buNone/>
            </a:pPr>
            <a:endParaRPr lang="en-US" dirty="0" smtClean="0"/>
          </a:p>
          <a:p>
            <a:r>
              <a:rPr lang="en-US" i="1" dirty="0" smtClean="0"/>
              <a:t>The Praise of Folly</a:t>
            </a:r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</a:t>
            </a:r>
            <a:r>
              <a:rPr lang="en-US" dirty="0" smtClean="0"/>
              <a:t>(Humanist &amp; Religious ideas)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Who was Erasmus?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What did he write?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Sir Thomas Moore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writer (from England)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i="1" dirty="0" smtClean="0"/>
              <a:t>Utopia</a:t>
            </a:r>
            <a:r>
              <a:rPr lang="en-US" dirty="0" smtClean="0"/>
              <a:t> (1516)</a:t>
            </a:r>
          </a:p>
          <a:p>
            <a:pPr>
              <a:buNone/>
            </a:pPr>
            <a:r>
              <a:rPr lang="en-US" dirty="0" smtClean="0"/>
              <a:t>  (a “perfect” place)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Who was Sir Thomas Moore</a:t>
            </a:r>
          </a:p>
          <a:p>
            <a:endParaRPr lang="en-US" sz="3200" dirty="0"/>
          </a:p>
          <a:p>
            <a:r>
              <a:rPr lang="en-US" sz="3200" dirty="0" smtClean="0"/>
              <a:t>What did he write?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Volunteered—and Why?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Crusades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Knights</a:t>
            </a:r>
            <a:endParaRPr lang="en-US" dirty="0"/>
          </a:p>
          <a:p>
            <a:r>
              <a:rPr lang="en-US" dirty="0" smtClean="0"/>
              <a:t>chance to use their fighting skills</a:t>
            </a:r>
          </a:p>
          <a:p>
            <a:r>
              <a:rPr lang="en-US" dirty="0" smtClean="0"/>
              <a:t> something they enjoyed and did well</a:t>
            </a:r>
          </a:p>
          <a:p>
            <a:r>
              <a:rPr lang="en-US" dirty="0" smtClean="0"/>
              <a:t>delighted to have such a worthy battle to fight.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300" dirty="0" smtClean="0"/>
              <a:t>Retrieved from: http://medievaleurope.mrdonn.org/crusades.html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Crusades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Peasants</a:t>
            </a:r>
            <a:endParaRPr lang="en-US" dirty="0" smtClean="0"/>
          </a:p>
          <a:p>
            <a:r>
              <a:rPr lang="en-US" dirty="0" smtClean="0"/>
              <a:t>a chance to escape from their dreary life in the feudal system</a:t>
            </a:r>
          </a:p>
          <a:p>
            <a:r>
              <a:rPr lang="en-US" dirty="0"/>
              <a:t>t</a:t>
            </a:r>
            <a:r>
              <a:rPr lang="en-US" dirty="0" smtClean="0"/>
              <a:t>he pope promised that if they died while fighting a holy crusade, they would automatically be welcomed into heaven.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300" dirty="0" smtClean="0"/>
              <a:t>Retrieved from: http://medievaleurope.mrdonn.org/crusades.html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2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3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4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5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6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7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1306</Words>
  <Application>Microsoft Office PowerPoint</Application>
  <PresentationFormat>On-screen Show (4:3)</PresentationFormat>
  <Paragraphs>390</Paragraphs>
  <Slides>68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2" baseType="lpstr">
      <vt:lpstr>Arial</vt:lpstr>
      <vt:lpstr>Calibri</vt:lpstr>
      <vt:lpstr>Wingdings</vt:lpstr>
      <vt:lpstr>Office Theme</vt:lpstr>
      <vt:lpstr>The Crusades</vt:lpstr>
      <vt:lpstr>What Were the Crusades?</vt:lpstr>
      <vt:lpstr>Map</vt:lpstr>
      <vt:lpstr>When Were the Crusades?</vt:lpstr>
      <vt:lpstr>How Did The Crusades Get Started?</vt:lpstr>
      <vt:lpstr>First Crusade</vt:lpstr>
      <vt:lpstr>Who Volunteered—and Why?</vt:lpstr>
      <vt:lpstr>Crusades</vt:lpstr>
      <vt:lpstr>Crusades</vt:lpstr>
      <vt:lpstr>Crusades</vt:lpstr>
      <vt:lpstr>What Happened?</vt:lpstr>
      <vt:lpstr>Then What Happened?</vt:lpstr>
      <vt:lpstr>Then What Happened?</vt:lpstr>
      <vt:lpstr>But There Were More Crusades to Follow</vt:lpstr>
      <vt:lpstr>Loss of Jerusalem</vt:lpstr>
      <vt:lpstr>Sack of Constantinople</vt:lpstr>
      <vt:lpstr>What did the Crusaders to to Constantinople?</vt:lpstr>
      <vt:lpstr>Why Did They Sack Constantinople?</vt:lpstr>
      <vt:lpstr>What was the economic effect of the Crusades?</vt:lpstr>
      <vt:lpstr>Economic Effect of Crusades</vt:lpstr>
      <vt:lpstr> What were the political effects of the Crusades? </vt:lpstr>
      <vt:lpstr>What Were the Social Effects of the Crusades?</vt:lpstr>
      <vt:lpstr>Who Were the Mongol Armies?</vt:lpstr>
      <vt:lpstr>Mongols Sack Baghdad</vt:lpstr>
      <vt:lpstr>What Did the Mongol Armies Do?</vt:lpstr>
      <vt:lpstr>What Happened to Constantinople?</vt:lpstr>
      <vt:lpstr>The Crusades </vt:lpstr>
      <vt:lpstr>Economic Effects</vt:lpstr>
      <vt:lpstr>Economic Concepts</vt:lpstr>
      <vt:lpstr>Economic Concepts</vt:lpstr>
      <vt:lpstr>Economic Concepts</vt:lpstr>
      <vt:lpstr>Economic Concepts</vt:lpstr>
      <vt:lpstr>Economic Concepts</vt:lpstr>
      <vt:lpstr>The Black Death (The Plague)</vt:lpstr>
      <vt:lpstr>The Renaissance</vt:lpstr>
      <vt:lpstr>Renaissance </vt:lpstr>
      <vt:lpstr>Renaissance </vt:lpstr>
      <vt:lpstr>What was the importance of Florence, Venice, &amp; Genoa?</vt:lpstr>
      <vt:lpstr>Renaissance</vt:lpstr>
      <vt:lpstr>Machiavelli</vt:lpstr>
      <vt:lpstr>Machiavelli</vt:lpstr>
      <vt:lpstr>Machiavelli</vt:lpstr>
      <vt:lpstr>Machiavelli</vt:lpstr>
      <vt:lpstr>Art and Literature</vt:lpstr>
      <vt:lpstr>Define “perspective”</vt:lpstr>
      <vt:lpstr>Renaissance Paintings</vt:lpstr>
      <vt:lpstr>So What Were Paintings Like Before the Renaissance?</vt:lpstr>
      <vt:lpstr>Renaissance or Medieval Art?</vt:lpstr>
      <vt:lpstr>Renaissance or Medieval Art?</vt:lpstr>
      <vt:lpstr>Renaissance or Medieval Art?</vt:lpstr>
      <vt:lpstr>Renaissance or Medieval Art?</vt:lpstr>
      <vt:lpstr>Who is Leonardo Da Vinci?</vt:lpstr>
      <vt:lpstr>What are two famous</vt:lpstr>
      <vt:lpstr>Who is Michelangelo?</vt:lpstr>
      <vt:lpstr>Describe what Michelangelo</vt:lpstr>
      <vt:lpstr>Famous Sculpture?</vt:lpstr>
      <vt:lpstr>Italian Renaissance</vt:lpstr>
      <vt:lpstr>Renaissance</vt:lpstr>
      <vt:lpstr>Renaissance</vt:lpstr>
      <vt:lpstr>Characteristics of a Humanist</vt:lpstr>
      <vt:lpstr>Renaissance</vt:lpstr>
      <vt:lpstr>Northern Renaissance</vt:lpstr>
      <vt:lpstr>Northern Renaissance</vt:lpstr>
      <vt:lpstr>Renaissance Northern </vt:lpstr>
      <vt:lpstr>Gutenberg</vt:lpstr>
      <vt:lpstr>Gutenberg</vt:lpstr>
      <vt:lpstr>Writers</vt:lpstr>
      <vt:lpstr>Sir Thomas Moore</vt:lpstr>
    </vt:vector>
  </TitlesOfParts>
  <Company>Williamsburg-James City County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Crusades</dc:title>
  <dc:creator>Department of Technology</dc:creator>
  <cp:lastModifiedBy>Consoli, Jodi</cp:lastModifiedBy>
  <cp:revision>22</cp:revision>
  <dcterms:created xsi:type="dcterms:W3CDTF">2009-12-07T11:27:08Z</dcterms:created>
  <dcterms:modified xsi:type="dcterms:W3CDTF">2018-05-16T13:03:28Z</dcterms:modified>
</cp:coreProperties>
</file>