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85" r:id="rId15"/>
    <p:sldId id="293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310" r:id="rId25"/>
    <p:sldId id="311" r:id="rId26"/>
    <p:sldId id="312" r:id="rId27"/>
    <p:sldId id="313" r:id="rId28"/>
    <p:sldId id="283" r:id="rId29"/>
    <p:sldId id="284" r:id="rId30"/>
    <p:sldId id="289" r:id="rId31"/>
    <p:sldId id="290" r:id="rId32"/>
    <p:sldId id="294" r:id="rId33"/>
    <p:sldId id="286" r:id="rId34"/>
    <p:sldId id="291" r:id="rId35"/>
    <p:sldId id="292" r:id="rId36"/>
    <p:sldId id="298" r:id="rId37"/>
    <p:sldId id="299" r:id="rId38"/>
    <p:sldId id="300" r:id="rId39"/>
    <p:sldId id="301" r:id="rId40"/>
    <p:sldId id="302" r:id="rId41"/>
    <p:sldId id="303" r:id="rId42"/>
    <p:sldId id="304" r:id="rId43"/>
    <p:sldId id="305" r:id="rId44"/>
    <p:sldId id="306" r:id="rId45"/>
    <p:sldId id="307" r:id="rId46"/>
    <p:sldId id="308" r:id="rId47"/>
    <p:sldId id="309" r:id="rId48"/>
    <p:sldId id="314" r:id="rId49"/>
    <p:sldId id="315" r:id="rId50"/>
    <p:sldId id="316" r:id="rId51"/>
    <p:sldId id="317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8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5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5FC478-6210-4993-ABBC-B54ADA2F1B3F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E15309-FEBA-43D0-8B4F-EF19B70BA5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8F61-4004-4503-9E51-8F419E0CFDB8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94CDE-787B-4202-B199-23CF6D9C5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8F61-4004-4503-9E51-8F419E0CFDB8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94CDE-787B-4202-B199-23CF6D9C5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8F61-4004-4503-9E51-8F419E0CFDB8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94CDE-787B-4202-B199-23CF6D9C5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8F61-4004-4503-9E51-8F419E0CFDB8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94CDE-787B-4202-B199-23CF6D9C5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8F61-4004-4503-9E51-8F419E0CFDB8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94CDE-787B-4202-B199-23CF6D9C5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8F61-4004-4503-9E51-8F419E0CFDB8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94CDE-787B-4202-B199-23CF6D9C5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8F61-4004-4503-9E51-8F419E0CFDB8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94CDE-787B-4202-B199-23CF6D9C5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8F61-4004-4503-9E51-8F419E0CFDB8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94CDE-787B-4202-B199-23CF6D9C5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8F61-4004-4503-9E51-8F419E0CFDB8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94CDE-787B-4202-B199-23CF6D9C5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8F61-4004-4503-9E51-8F419E0CFDB8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94CDE-787B-4202-B199-23CF6D9C5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58F61-4004-4503-9E51-8F419E0CFDB8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94CDE-787B-4202-B199-23CF6D9C5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0"/>
              </a:schemeClr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58F61-4004-4503-9E51-8F419E0CFDB8}" type="datetimeFigureOut">
              <a:rPr lang="en-US" smtClean="0"/>
              <a:pPr/>
              <a:t>11/7/2012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94CDE-787B-4202-B199-23CF6D9C5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49.xml"/><Relationship Id="rId18" Type="http://schemas.openxmlformats.org/officeDocument/2006/relationships/slide" Target="slide18.xml"/><Relationship Id="rId26" Type="http://schemas.openxmlformats.org/officeDocument/2006/relationships/slide" Target="slide35.xml"/><Relationship Id="rId3" Type="http://schemas.openxmlformats.org/officeDocument/2006/relationships/audio" Target="../media/audio2.wav"/><Relationship Id="rId21" Type="http://schemas.openxmlformats.org/officeDocument/2006/relationships/slide" Target="slide24.xml"/><Relationship Id="rId34" Type="http://schemas.openxmlformats.org/officeDocument/2006/relationships/slide" Target="slide50.xml"/><Relationship Id="rId7" Type="http://schemas.openxmlformats.org/officeDocument/2006/relationships/slide" Target="slide47.xml"/><Relationship Id="rId12" Type="http://schemas.openxmlformats.org/officeDocument/2006/relationships/slide" Target="slide10.xml"/><Relationship Id="rId17" Type="http://schemas.openxmlformats.org/officeDocument/2006/relationships/slide" Target="slide16.xml"/><Relationship Id="rId25" Type="http://schemas.openxmlformats.org/officeDocument/2006/relationships/slide" Target="slide34.xml"/><Relationship Id="rId33" Type="http://schemas.openxmlformats.org/officeDocument/2006/relationships/slide" Target="slide48.xml"/><Relationship Id="rId2" Type="http://schemas.openxmlformats.org/officeDocument/2006/relationships/slideLayout" Target="../slideLayouts/slideLayout7.xml"/><Relationship Id="rId16" Type="http://schemas.openxmlformats.org/officeDocument/2006/relationships/slide" Target="slide14.xml"/><Relationship Id="rId20" Type="http://schemas.openxmlformats.org/officeDocument/2006/relationships/slide" Target="slide22.xml"/><Relationship Id="rId29" Type="http://schemas.openxmlformats.org/officeDocument/2006/relationships/slide" Target="slide40.xml"/><Relationship Id="rId1" Type="http://schemas.openxmlformats.org/officeDocument/2006/relationships/audio" Target="../media/audio1.wav"/><Relationship Id="rId6" Type="http://schemas.openxmlformats.org/officeDocument/2006/relationships/slide" Target="slide4.xml"/><Relationship Id="rId11" Type="http://schemas.openxmlformats.org/officeDocument/2006/relationships/slide" Target="slide27.xml"/><Relationship Id="rId24" Type="http://schemas.openxmlformats.org/officeDocument/2006/relationships/slide" Target="slide30.xml"/><Relationship Id="rId32" Type="http://schemas.openxmlformats.org/officeDocument/2006/relationships/slide" Target="slide46.xml"/><Relationship Id="rId37" Type="http://schemas.openxmlformats.org/officeDocument/2006/relationships/image" Target="../media/image2.png"/><Relationship Id="rId5" Type="http://schemas.openxmlformats.org/officeDocument/2006/relationships/slide" Target="slide11.xml"/><Relationship Id="rId15" Type="http://schemas.openxmlformats.org/officeDocument/2006/relationships/slide" Target="slide51.xml"/><Relationship Id="rId23" Type="http://schemas.openxmlformats.org/officeDocument/2006/relationships/slide" Target="slide28.xml"/><Relationship Id="rId28" Type="http://schemas.openxmlformats.org/officeDocument/2006/relationships/slide" Target="slide38.xml"/><Relationship Id="rId36" Type="http://schemas.openxmlformats.org/officeDocument/2006/relationships/slide" Target="slide2.xml"/><Relationship Id="rId10" Type="http://schemas.openxmlformats.org/officeDocument/2006/relationships/slide" Target="slide8.xml"/><Relationship Id="rId19" Type="http://schemas.openxmlformats.org/officeDocument/2006/relationships/slide" Target="slide20.xml"/><Relationship Id="rId31" Type="http://schemas.openxmlformats.org/officeDocument/2006/relationships/slide" Target="slide44.xml"/><Relationship Id="rId4" Type="http://schemas.openxmlformats.org/officeDocument/2006/relationships/image" Target="../media/image1.jpeg"/><Relationship Id="rId9" Type="http://schemas.openxmlformats.org/officeDocument/2006/relationships/slide" Target="slide25.xml"/><Relationship Id="rId14" Type="http://schemas.openxmlformats.org/officeDocument/2006/relationships/slide" Target="slide12.xml"/><Relationship Id="rId22" Type="http://schemas.openxmlformats.org/officeDocument/2006/relationships/slide" Target="slide26.xml"/><Relationship Id="rId27" Type="http://schemas.openxmlformats.org/officeDocument/2006/relationships/slide" Target="slide36.xml"/><Relationship Id="rId30" Type="http://schemas.openxmlformats.org/officeDocument/2006/relationships/slide" Target="slide42.xml"/><Relationship Id="rId35" Type="http://schemas.openxmlformats.org/officeDocument/2006/relationships/slide" Target="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9" name="Picture 121" descr="jeopardyheade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85800"/>
            <a:ext cx="9144000" cy="2794000"/>
          </a:xfrm>
          <a:prstGeom prst="rect">
            <a:avLst/>
          </a:prstGeom>
          <a:noFill/>
        </p:spPr>
      </p:pic>
      <p:sp>
        <p:nvSpPr>
          <p:cNvPr id="2137" name="AutoShape 8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6" action="ppaction://hlinksldjump"/>
              </a:rPr>
              <a:t>2 pt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2138" name="AutoShape 90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8" action="ppaction://hlinksldjump"/>
              </a:rPr>
              <a:t>3 pt</a:t>
            </a:r>
            <a:endParaRPr lang="en-US" sz="2400" b="1" dirty="0">
              <a:latin typeface="Arial Narrow" pitchFamily="34" charset="0"/>
              <a:hlinkClick r:id="rId7" action="ppaction://hlinksldjump"/>
            </a:endParaRPr>
          </a:p>
        </p:txBody>
      </p:sp>
      <p:sp>
        <p:nvSpPr>
          <p:cNvPr id="2139" name="AutoShape 91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10" action="ppaction://hlinksldjump"/>
              </a:rPr>
              <a:t>4 pt</a:t>
            </a:r>
            <a:endParaRPr lang="en-US" sz="2400" b="1" dirty="0">
              <a:latin typeface="Arial Narrow" pitchFamily="34" charset="0"/>
              <a:hlinkClick r:id="rId9" action="ppaction://hlinksldjump"/>
            </a:endParaRPr>
          </a:p>
        </p:txBody>
      </p:sp>
      <p:sp>
        <p:nvSpPr>
          <p:cNvPr id="2140" name="AutoShape 92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12" action="ppaction://hlinksldjump"/>
              </a:rPr>
              <a:t>5pt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2149" name="AutoShape 101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14" action="ppaction://hlinksldjump"/>
              </a:rPr>
              <a:t>1 pt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2150" name="AutoShape 102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16" action="ppaction://hlinksldjump"/>
              </a:rPr>
              <a:t>2 pt</a:t>
            </a:r>
            <a:endParaRPr lang="en-US" sz="2400" b="1" dirty="0">
              <a:latin typeface="Arial Narrow" pitchFamily="34" charset="0"/>
              <a:hlinkClick r:id="rId15" action="ppaction://hlinksldjump"/>
            </a:endParaRPr>
          </a:p>
        </p:txBody>
      </p:sp>
      <p:sp>
        <p:nvSpPr>
          <p:cNvPr id="2151" name="AutoShape 103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17" action="ppaction://hlinksldjump"/>
              </a:rPr>
              <a:t>3 pt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2152" name="AutoShape 104">
            <a:hlinkClick r:id="rId1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18" action="ppaction://hlinksldjump"/>
              </a:rPr>
              <a:t>4 pt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2153" name="AutoShape 105">
            <a:hlinkClick r:id="rId1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8288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19" action="ppaction://hlinksldjump"/>
              </a:rPr>
              <a:t>5 pt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2154" name="AutoShape 106">
            <a:hlinkClick r:id="rId2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Arial Narrow" pitchFamily="34" charset="0"/>
                <a:hlinkClick r:id="rId20" action="ppaction://hlinksldjump"/>
              </a:rPr>
              <a:t>1 pt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2155" name="AutoShape 107">
            <a:hlinkClick r:id="rId2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21" action="ppaction://hlinksldjump"/>
              </a:rPr>
              <a:t>2pt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2156" name="AutoShape 108">
            <a:hlinkClick r:id="rId2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22" action="ppaction://hlinksldjump"/>
              </a:rPr>
              <a:t>3 pt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2157" name="AutoShape 109">
            <a:hlinkClick r:id="rId2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23" action="ppaction://hlinksldjump"/>
              </a:rPr>
              <a:t>4pt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2158" name="AutoShape 110">
            <a:hlinkClick r:id="rId2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576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24" action="ppaction://hlinksldjump"/>
              </a:rPr>
              <a:t>5 pt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2159" name="AutoShape 111">
            <a:hlinkClick r:id="rId2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25" action="ppaction://hlinksldjump"/>
              </a:rPr>
              <a:t>1pt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2160" name="AutoShape 112">
            <a:hlinkClick r:id="rId2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26" action="ppaction://hlinksldjump"/>
              </a:rPr>
              <a:t>2pt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2161" name="AutoShape 113">
            <a:hlinkClick r:id="rId2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27" action="ppaction://hlinksldjump"/>
              </a:rPr>
              <a:t>3 pt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2162" name="AutoShape 114">
            <a:hlinkClick r:id="rId2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28" action="ppaction://hlinksldjump"/>
              </a:rPr>
              <a:t>4 pt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2163" name="AutoShape 115">
            <a:hlinkClick r:id="rId2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4864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29" action="ppaction://hlinksldjump"/>
              </a:rPr>
              <a:t>5 pt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2164" name="AutoShape 116">
            <a:hlinkClick r:id="rId3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30" action="ppaction://hlinksldjump"/>
              </a:rPr>
              <a:t>1 pt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2165" name="AutoShape 117">
            <a:hlinkClick r:id="rId3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2286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31" action="ppaction://hlinksldjump"/>
              </a:rPr>
              <a:t>2 pt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2166" name="AutoShape 118">
            <a:hlinkClick r:id="rId3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3429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32" action="ppaction://hlinksldjump"/>
              </a:rPr>
              <a:t>3 pt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2167" name="AutoShape 119">
            <a:hlinkClick r:id="rId3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4572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33" action="ppaction://hlinksldjump"/>
              </a:rPr>
              <a:t>4pt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2168" name="AutoShape 120">
            <a:hlinkClick r:id="rId3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15200" y="5715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34" action="ppaction://hlinksldjump"/>
              </a:rPr>
              <a:t>5 pt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2088" name="AutoShape 40">
            <a:hlinkClick r:id="rId3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1143000"/>
            <a:ext cx="1828800" cy="1143000"/>
          </a:xfrm>
          <a:prstGeom prst="actionButtonBlank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 Narrow" pitchFamily="34" charset="0"/>
                <a:hlinkClick r:id="rId36" action="ppaction://hlinksldjump"/>
              </a:rPr>
              <a:t>1pt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Arial Narrow" pitchFamily="34" charset="0"/>
              </a:rPr>
              <a:t>A</a:t>
            </a:r>
            <a:endParaRPr lang="en-US" sz="24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2145" name="Rectangle 97"/>
          <p:cNvSpPr>
            <a:spLocks noChangeArrowheads="1"/>
          </p:cNvSpPr>
          <p:nvPr/>
        </p:nvSpPr>
        <p:spPr bwMode="auto">
          <a:xfrm>
            <a:off x="18288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Arial Narrow" pitchFamily="34" charset="0"/>
              </a:rPr>
              <a:t>B</a:t>
            </a:r>
            <a:endParaRPr lang="en-US" sz="24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2146" name="Rectangle 98"/>
          <p:cNvSpPr>
            <a:spLocks noChangeArrowheads="1"/>
          </p:cNvSpPr>
          <p:nvPr/>
        </p:nvSpPr>
        <p:spPr bwMode="auto">
          <a:xfrm>
            <a:off x="36576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Arial Narrow" pitchFamily="34" charset="0"/>
              </a:rPr>
              <a:t>C</a:t>
            </a:r>
            <a:endParaRPr lang="en-US" sz="24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2147" name="Rectangle 99"/>
          <p:cNvSpPr>
            <a:spLocks noChangeArrowheads="1"/>
          </p:cNvSpPr>
          <p:nvPr/>
        </p:nvSpPr>
        <p:spPr bwMode="auto">
          <a:xfrm>
            <a:off x="54864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Arial Narrow" pitchFamily="34" charset="0"/>
              </a:rPr>
              <a:t>D</a:t>
            </a:r>
            <a:endParaRPr lang="en-US" sz="24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2148" name="Rectangle 100"/>
          <p:cNvSpPr>
            <a:spLocks noChangeArrowheads="1"/>
          </p:cNvSpPr>
          <p:nvPr/>
        </p:nvSpPr>
        <p:spPr bwMode="auto">
          <a:xfrm>
            <a:off x="7315200" y="0"/>
            <a:ext cx="1828800" cy="1143000"/>
          </a:xfrm>
          <a:prstGeom prst="rect">
            <a:avLst/>
          </a:prstGeom>
          <a:solidFill>
            <a:srgbClr val="3366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Arial Narrow" pitchFamily="34" charset="0"/>
              </a:rPr>
              <a:t>E</a:t>
            </a:r>
            <a:endParaRPr lang="en-US" sz="24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2170" name="Picture 122">
            <a:hlinkClick r:id="" action="ppaction://media"/>
          </p:cNvPr>
          <p:cNvPicPr>
            <a:picLocks noRot="1" noChangeAspect="1" noChangeArrowheads="1"/>
          </p:cNvPicPr>
          <p:nvPr>
            <a:wavAudioFile r:embed="rId1" name="this is jeop.wav"/>
          </p:nvPr>
        </p:nvPicPr>
        <p:blipFill>
          <a:blip r:embed="rId37" cstate="print"/>
          <a:srcRect/>
          <a:stretch>
            <a:fillRect/>
          </a:stretch>
        </p:blipFill>
        <p:spPr bwMode="auto">
          <a:xfrm>
            <a:off x="8534400" y="59436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21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intro-shor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4449" fill="hold"/>
                                        <p:tgtEl>
                                          <p:spTgt spid="217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70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36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534400" cy="4495800"/>
          </a:xfrm>
        </p:spPr>
        <p:txBody>
          <a:bodyPr>
            <a:noAutofit/>
          </a:bodyPr>
          <a:lstStyle/>
          <a:p>
            <a:r>
              <a:rPr lang="en-US" sz="7200" dirty="0">
                <a:solidFill>
                  <a:srgbClr val="00FF00"/>
                </a:solidFill>
                <a:latin typeface="Broadway" pitchFamily="82" charset="0"/>
              </a:rPr>
              <a:t>Why did Americans want to help Cuba fight for independence?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36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1443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title"/>
          </p:nvPr>
        </p:nvSpPr>
        <p:spPr>
          <a:xfrm>
            <a:off x="304800" y="1143000"/>
            <a:ext cx="8610600" cy="4648200"/>
          </a:xfrm>
        </p:spPr>
        <p:txBody>
          <a:bodyPr>
            <a:noAutofit/>
          </a:bodyPr>
          <a:lstStyle/>
          <a:p>
            <a:r>
              <a:rPr lang="en-US" sz="7200" dirty="0">
                <a:solidFill>
                  <a:srgbClr val="00FF00"/>
                </a:solidFill>
                <a:latin typeface="Broadway" pitchFamily="82" charset="0"/>
              </a:rPr>
              <a:t>Because we understood their need because of our own fight with </a:t>
            </a:r>
            <a:r>
              <a:rPr lang="en-US" sz="7200" dirty="0" smtClean="0">
                <a:solidFill>
                  <a:srgbClr val="00FF00"/>
                </a:solidFill>
                <a:latin typeface="Broadway" pitchFamily="82" charset="0"/>
              </a:rPr>
              <a:t>Britain</a:t>
            </a:r>
            <a:endParaRPr lang="en-US" sz="7200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28600"/>
            <a:ext cx="8305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What did the U.S. want to protect in Cuba?</a:t>
            </a:r>
            <a:endParaRPr lang="en-US" sz="8000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73731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47800" y="1828800"/>
            <a:ext cx="6248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American Businesses</a:t>
            </a:r>
            <a:endParaRPr lang="en-US" sz="8000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228600"/>
            <a:ext cx="8610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Who did Cuba gain its independence from?</a:t>
            </a:r>
            <a:endParaRPr lang="en-US" sz="8000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295400" y="3200400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3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905000" y="2209800"/>
            <a:ext cx="7848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Spain</a:t>
            </a:r>
            <a:endParaRPr lang="en-US" sz="8000" b="0" u="none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1295400" y="3200400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838200" y="762000"/>
            <a:ext cx="70104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b="0" u="none" dirty="0">
                <a:solidFill>
                  <a:srgbClr val="00FF00"/>
                </a:solidFill>
                <a:latin typeface="Broadway" pitchFamily="82" charset="0"/>
              </a:rPr>
              <a:t>What was the suffrage movement?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77827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914400" y="762000"/>
            <a:ext cx="73152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b="0" u="none" dirty="0">
                <a:solidFill>
                  <a:srgbClr val="00FF00"/>
                </a:solidFill>
                <a:latin typeface="Broadway" pitchFamily="82" charset="0"/>
              </a:rPr>
              <a:t>Fight for women ‘s right to vote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78851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914400" y="990600"/>
            <a:ext cx="73914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7200" b="0" u="none" dirty="0">
                <a:solidFill>
                  <a:srgbClr val="00FF00"/>
                </a:solidFill>
                <a:latin typeface="Broadway" pitchFamily="82" charset="0"/>
              </a:rPr>
              <a:t>What amendment gave women the right to vote?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79875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7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3124200" y="2895600"/>
            <a:ext cx="7620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8000" b="0" u="none" dirty="0">
                <a:solidFill>
                  <a:srgbClr val="00FF00"/>
                </a:solidFill>
                <a:latin typeface="Broadway" pitchFamily="82" charset="0"/>
              </a:rPr>
              <a:t>19th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36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937125" y="286385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295400" y="838200"/>
            <a:ext cx="6934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7200" dirty="0">
                <a:solidFill>
                  <a:srgbClr val="00FF00"/>
                </a:solidFill>
                <a:latin typeface="Broadway" pitchFamily="82" charset="0"/>
              </a:rPr>
              <a:t>When journalist </a:t>
            </a:r>
          </a:p>
          <a:p>
            <a:pPr algn="ctr"/>
            <a:r>
              <a:rPr lang="en-US" sz="7200" dirty="0">
                <a:solidFill>
                  <a:srgbClr val="00FF00"/>
                </a:solidFill>
                <a:latin typeface="Broadway" pitchFamily="82" charset="0"/>
              </a:rPr>
              <a:t>lie to sell </a:t>
            </a:r>
          </a:p>
          <a:p>
            <a:pPr algn="ctr"/>
            <a:r>
              <a:rPr lang="en-US" sz="7200" dirty="0">
                <a:solidFill>
                  <a:srgbClr val="00FF00"/>
                </a:solidFill>
                <a:latin typeface="Broadway" pitchFamily="82" charset="0"/>
              </a:rPr>
              <a:t>newspapers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228600" y="685800"/>
            <a:ext cx="86106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7200" b="0" u="none" dirty="0">
                <a:solidFill>
                  <a:srgbClr val="00FF00"/>
                </a:solidFill>
                <a:latin typeface="Broadway" pitchFamily="82" charset="0"/>
              </a:rPr>
              <a:t>Who was the women who helped fight for the suffrage movement?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447800" y="3171825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81923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2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0" y="1066800"/>
            <a:ext cx="89916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7200" b="0" u="none" dirty="0">
                <a:solidFill>
                  <a:srgbClr val="00FF00"/>
                </a:solidFill>
                <a:latin typeface="Broadway" pitchFamily="82" charset="0"/>
              </a:rPr>
              <a:t>Susan B. Anthony </a:t>
            </a:r>
            <a:r>
              <a:rPr lang="en-US" sz="7200" b="0" u="none" dirty="0" smtClean="0">
                <a:solidFill>
                  <a:srgbClr val="00FF00"/>
                </a:solidFill>
                <a:latin typeface="Broadway" pitchFamily="82" charset="0"/>
              </a:rPr>
              <a:t>and</a:t>
            </a:r>
          </a:p>
          <a:p>
            <a:pPr algn="ctr">
              <a:spcBef>
                <a:spcPct val="50000"/>
              </a:spcBef>
            </a:pPr>
            <a:r>
              <a:rPr lang="en-US" sz="7200" b="0" u="none" dirty="0" smtClean="0">
                <a:solidFill>
                  <a:srgbClr val="00FF00"/>
                </a:solidFill>
                <a:latin typeface="Broadway" pitchFamily="82" charset="0"/>
              </a:rPr>
              <a:t> </a:t>
            </a:r>
            <a:r>
              <a:rPr lang="en-US" sz="7200" b="0" u="none" dirty="0">
                <a:solidFill>
                  <a:srgbClr val="00FF00"/>
                </a:solidFill>
                <a:latin typeface="Broadway" pitchFamily="82" charset="0"/>
              </a:rPr>
              <a:t>E. C. Stanton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82947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457200" y="228600"/>
            <a:ext cx="8458200" cy="7848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7200" b="0" u="none" dirty="0">
                <a:solidFill>
                  <a:srgbClr val="00FF00"/>
                </a:solidFill>
                <a:latin typeface="Broadway" pitchFamily="82" charset="0"/>
              </a:rPr>
              <a:t>In addition to gaining the right to vote, what  did women gain from the suffrage movement?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83971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7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838200" y="914400"/>
            <a:ext cx="7620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7200" b="0" u="none" dirty="0">
                <a:solidFill>
                  <a:srgbClr val="00FF00"/>
                </a:solidFill>
                <a:latin typeface="Broadway" pitchFamily="82" charset="0"/>
              </a:rPr>
              <a:t>Increased educational Opportunities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117693"/>
            <a:ext cx="7748660" cy="67403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7200" dirty="0" smtClean="0">
                <a:solidFill>
                  <a:srgbClr val="00FF00"/>
                </a:solidFill>
                <a:latin typeface="Broadway" pitchFamily="82" charset="0"/>
              </a:rPr>
              <a:t>What</a:t>
            </a:r>
          </a:p>
          <a:p>
            <a:pPr lvl="0" algn="ctr"/>
            <a:r>
              <a:rPr lang="en-US" sz="7200" dirty="0" smtClean="0">
                <a:solidFill>
                  <a:srgbClr val="00FF00"/>
                </a:solidFill>
                <a:latin typeface="Broadway" pitchFamily="82" charset="0"/>
              </a:rPr>
              <a:t>Movement</a:t>
            </a:r>
          </a:p>
          <a:p>
            <a:pPr lvl="0" algn="ctr"/>
            <a:r>
              <a:rPr lang="en-US" sz="7200" dirty="0" smtClean="0">
                <a:solidFill>
                  <a:srgbClr val="00FF00"/>
                </a:solidFill>
                <a:latin typeface="Broadway" pitchFamily="82" charset="0"/>
              </a:rPr>
              <a:t>Wanted to ban </a:t>
            </a:r>
          </a:p>
          <a:p>
            <a:pPr lvl="0" algn="ctr"/>
            <a:r>
              <a:rPr lang="en-US" sz="7200" dirty="0" smtClean="0">
                <a:solidFill>
                  <a:srgbClr val="00FF00"/>
                </a:solidFill>
                <a:latin typeface="Broadway" pitchFamily="82" charset="0"/>
              </a:rPr>
              <a:t>The sale and </a:t>
            </a:r>
          </a:p>
          <a:p>
            <a:pPr lvl="0" algn="ctr"/>
            <a:r>
              <a:rPr lang="en-US" sz="7200" dirty="0" smtClean="0">
                <a:solidFill>
                  <a:srgbClr val="00FF00"/>
                </a:solidFill>
                <a:latin typeface="Broadway" pitchFamily="82" charset="0"/>
              </a:rPr>
              <a:t>Making of </a:t>
            </a:r>
          </a:p>
          <a:p>
            <a:pPr lvl="0" algn="ctr"/>
            <a:r>
              <a:rPr lang="en-US" sz="7200" dirty="0" smtClean="0">
                <a:solidFill>
                  <a:srgbClr val="00FF00"/>
                </a:solidFill>
                <a:latin typeface="Broadway" pitchFamily="82" charset="0"/>
              </a:rPr>
              <a:t>alcohol?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1447800" y="3171825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5539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4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08035" y="1676400"/>
            <a:ext cx="7193379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Temperance</a:t>
            </a:r>
          </a:p>
          <a:p>
            <a:pPr lvl="0"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Movement</a:t>
            </a:r>
            <a:endParaRPr lang="en-US" sz="8000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1447800" y="3171825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6563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0" y="533400"/>
            <a:ext cx="929640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600" b="0" u="none" dirty="0" smtClean="0">
                <a:solidFill>
                  <a:srgbClr val="00FF00"/>
                </a:solidFill>
                <a:latin typeface="Broadway" pitchFamily="82" charset="0"/>
              </a:rPr>
              <a:t>What amendment prohibited the manufacture, sale, and transport of alcohol?</a:t>
            </a:r>
            <a:endParaRPr lang="en-US" sz="6600" b="0" u="none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7587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64101" y="1752600"/>
            <a:ext cx="269689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18th</a:t>
            </a:r>
            <a:endParaRPr lang="en-US" sz="8000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87043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914400" y="2719388"/>
            <a:ext cx="7686675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>
              <a:tabLst>
                <a:tab pos="228600" algn="l"/>
                <a:tab pos="457200" algn="l"/>
              </a:tabLst>
            </a:pPr>
            <a:endParaRPr lang="en-US" sz="7200" u="none">
              <a:latin typeface="Curlz MT" pitchFamily="82" charset="0"/>
            </a:endParaRPr>
          </a:p>
        </p:txBody>
      </p:sp>
      <p:sp>
        <p:nvSpPr>
          <p:cNvPr id="87045" name="Rectangle 5"/>
          <p:cNvSpPr>
            <a:spLocks noChangeArrowheads="1"/>
          </p:cNvSpPr>
          <p:nvPr/>
        </p:nvSpPr>
        <p:spPr bwMode="auto">
          <a:xfrm>
            <a:off x="381000" y="953325"/>
            <a:ext cx="8763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7200" u="none" dirty="0">
                <a:solidFill>
                  <a:srgbClr val="00FF00"/>
                </a:solidFill>
                <a:latin typeface="Broadway" pitchFamily="82" charset="0"/>
              </a:rPr>
              <a:t>Name two Reasons for rise and prosperity of big business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2"/>
          <p:cNvSpPr txBox="1">
            <a:spLocks noChangeArrowheads="1"/>
          </p:cNvSpPr>
          <p:nvPr/>
        </p:nvSpPr>
        <p:spPr bwMode="auto">
          <a:xfrm>
            <a:off x="1447800" y="3171825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88067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6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176213" y="2847975"/>
            <a:ext cx="89677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228600" algn="l"/>
              </a:tabLst>
            </a:pPr>
            <a:endParaRPr lang="en-US" sz="5400" u="none">
              <a:latin typeface="Curlz MT" pitchFamily="82" charset="0"/>
            </a:endParaRPr>
          </a:p>
        </p:txBody>
      </p:sp>
      <p:sp>
        <p:nvSpPr>
          <p:cNvPr id="88070" name="Rectangle 6"/>
          <p:cNvSpPr>
            <a:spLocks noChangeArrowheads="1"/>
          </p:cNvSpPr>
          <p:nvPr/>
        </p:nvSpPr>
        <p:spPr bwMode="auto">
          <a:xfrm>
            <a:off x="0" y="1349406"/>
            <a:ext cx="89154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sz="4800" b="0" u="none" dirty="0">
                <a:solidFill>
                  <a:srgbClr val="00FF00"/>
                </a:solidFill>
                <a:latin typeface="Broadway" pitchFamily="82" charset="0"/>
              </a:rPr>
              <a:t>*National markets created </a:t>
            </a:r>
            <a:r>
              <a:rPr lang="en-US" sz="4800" b="0" u="none" dirty="0" smtClean="0">
                <a:solidFill>
                  <a:srgbClr val="00FF00"/>
                </a:solidFill>
                <a:latin typeface="Broadway" pitchFamily="82" charset="0"/>
              </a:rPr>
              <a:t>   		by </a:t>
            </a:r>
            <a:r>
              <a:rPr lang="en-US" sz="4800" b="0" u="none" dirty="0">
                <a:solidFill>
                  <a:srgbClr val="00FF00"/>
                </a:solidFill>
                <a:latin typeface="Broadway" pitchFamily="82" charset="0"/>
              </a:rPr>
              <a:t>transportation </a:t>
            </a:r>
            <a:r>
              <a:rPr lang="en-US" sz="4800" b="0" u="none" dirty="0" smtClean="0">
                <a:solidFill>
                  <a:srgbClr val="00FF00"/>
                </a:solidFill>
                <a:latin typeface="Broadway" pitchFamily="82" charset="0"/>
              </a:rPr>
              <a:t>				advances</a:t>
            </a:r>
            <a:endParaRPr lang="en-US" sz="4800" b="0" u="none" dirty="0">
              <a:solidFill>
                <a:srgbClr val="00FF00"/>
              </a:solidFill>
              <a:latin typeface="Broadway" pitchFamily="82" charset="0"/>
            </a:endParaRPr>
          </a:p>
          <a:p>
            <a:pPr>
              <a:tabLst>
                <a:tab pos="228600" algn="l"/>
              </a:tabLst>
            </a:pPr>
            <a:r>
              <a:rPr lang="en-US" sz="4800" b="0" u="none" dirty="0">
                <a:solidFill>
                  <a:srgbClr val="00FF00"/>
                </a:solidFill>
                <a:latin typeface="Broadway" pitchFamily="82" charset="0"/>
              </a:rPr>
              <a:t>*Captains of industry </a:t>
            </a:r>
            <a:r>
              <a:rPr lang="en-US" sz="4800" b="0" u="none" dirty="0" smtClean="0">
                <a:solidFill>
                  <a:srgbClr val="00FF00"/>
                </a:solidFill>
                <a:latin typeface="Broadway" pitchFamily="82" charset="0"/>
              </a:rPr>
              <a:t>*</a:t>
            </a:r>
            <a:r>
              <a:rPr lang="en-US" sz="4800" b="0" u="none" dirty="0">
                <a:solidFill>
                  <a:srgbClr val="00FF00"/>
                </a:solidFill>
                <a:latin typeface="Broadway" pitchFamily="82" charset="0"/>
              </a:rPr>
              <a:t>Advertising</a:t>
            </a:r>
          </a:p>
          <a:p>
            <a:pPr>
              <a:tabLst>
                <a:tab pos="228600" algn="l"/>
              </a:tabLst>
            </a:pPr>
            <a:r>
              <a:rPr lang="en-US" sz="4800" b="0" u="none" dirty="0">
                <a:solidFill>
                  <a:srgbClr val="00FF00"/>
                </a:solidFill>
                <a:latin typeface="Broadway" pitchFamily="82" charset="0"/>
              </a:rPr>
              <a:t>*</a:t>
            </a:r>
            <a:r>
              <a:rPr lang="en-US" sz="4800" b="0" u="none" dirty="0" smtClean="0">
                <a:solidFill>
                  <a:srgbClr val="00FF00"/>
                </a:solidFill>
                <a:latin typeface="Broadway" pitchFamily="82" charset="0"/>
              </a:rPr>
              <a:t>Lower cost </a:t>
            </a:r>
            <a:r>
              <a:rPr lang="en-US" sz="4800" b="0" u="none" dirty="0">
                <a:solidFill>
                  <a:srgbClr val="00FF00"/>
                </a:solidFill>
                <a:latin typeface="Broadway" pitchFamily="82" charset="0"/>
              </a:rPr>
              <a:t>production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1219200" y="4495800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36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54276" name="Rectangle 4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4752975" y="25558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1143000" y="1219200"/>
            <a:ext cx="6781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8000" dirty="0">
                <a:solidFill>
                  <a:srgbClr val="00FF00"/>
                </a:solidFill>
                <a:latin typeface="Broadway" pitchFamily="82" charset="0"/>
              </a:rPr>
              <a:t>Yellow </a:t>
            </a:r>
          </a:p>
          <a:p>
            <a:pPr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Journalism</a:t>
            </a:r>
            <a:endParaRPr lang="en-US" sz="8000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ext Box 2"/>
          <p:cNvSpPr txBox="1">
            <a:spLocks noChangeArrowheads="1"/>
          </p:cNvSpPr>
          <p:nvPr/>
        </p:nvSpPr>
        <p:spPr bwMode="auto">
          <a:xfrm>
            <a:off x="304800" y="1228755"/>
            <a:ext cx="88392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en-US" sz="7200" u="none" dirty="0">
                <a:solidFill>
                  <a:srgbClr val="00FF00"/>
                </a:solidFill>
                <a:latin typeface="Broadway" pitchFamily="82" charset="0"/>
              </a:rPr>
              <a:t>Name the three negative </a:t>
            </a:r>
            <a:endParaRPr lang="en-US" sz="7200" u="none" dirty="0" smtClean="0">
              <a:solidFill>
                <a:srgbClr val="00FF00"/>
              </a:solidFill>
              <a:latin typeface="Broadway" pitchFamily="82" charset="0"/>
            </a:endParaRPr>
          </a:p>
          <a:p>
            <a:pPr algn="ctr"/>
            <a:r>
              <a:rPr lang="en-US" sz="7200" u="none" dirty="0" smtClean="0">
                <a:solidFill>
                  <a:srgbClr val="00FF00"/>
                </a:solidFill>
                <a:latin typeface="Broadway" pitchFamily="82" charset="0"/>
              </a:rPr>
              <a:t>effects </a:t>
            </a:r>
            <a:r>
              <a:rPr lang="en-US" sz="7200" u="none" dirty="0">
                <a:solidFill>
                  <a:srgbClr val="00FF00"/>
                </a:solidFill>
                <a:latin typeface="Broadway" pitchFamily="82" charset="0"/>
              </a:rPr>
              <a:t>of industrialization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2"/>
          <p:cNvSpPr txBox="1">
            <a:spLocks noChangeArrowheads="1"/>
          </p:cNvSpPr>
          <p:nvPr/>
        </p:nvSpPr>
        <p:spPr bwMode="auto">
          <a:xfrm>
            <a:off x="304800" y="678726"/>
            <a:ext cx="85344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7200" u="none" dirty="0">
                <a:solidFill>
                  <a:srgbClr val="00FF00"/>
                </a:solidFill>
                <a:latin typeface="Broadway" pitchFamily="82" charset="0"/>
              </a:rPr>
              <a:t>Child labor, </a:t>
            </a:r>
          </a:p>
          <a:p>
            <a:r>
              <a:rPr lang="en-US" sz="7200" u="none" dirty="0">
                <a:solidFill>
                  <a:srgbClr val="00FF00"/>
                </a:solidFill>
                <a:latin typeface="Broadway" pitchFamily="82" charset="0"/>
              </a:rPr>
              <a:t>Low wages, long hours</a:t>
            </a:r>
          </a:p>
          <a:p>
            <a:r>
              <a:rPr lang="en-US" sz="7200" u="none" dirty="0">
                <a:solidFill>
                  <a:srgbClr val="00FF00"/>
                </a:solidFill>
                <a:latin typeface="Broadway" pitchFamily="82" charset="0"/>
              </a:rPr>
              <a:t>Unsafe working conditions</a:t>
            </a:r>
          </a:p>
        </p:txBody>
      </p:sp>
      <p:sp>
        <p:nvSpPr>
          <p:cNvPr id="94211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21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14400"/>
            <a:ext cx="8610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Who was the captain of the automobile industry?</a:t>
            </a:r>
            <a:endParaRPr lang="en-US" sz="8000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2"/>
          <p:cNvSpPr txBox="1">
            <a:spLocks noChangeArrowheads="1"/>
          </p:cNvSpPr>
          <p:nvPr/>
        </p:nvSpPr>
        <p:spPr bwMode="auto">
          <a:xfrm>
            <a:off x="1447800" y="3171825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90115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14400" y="2828836"/>
            <a:ext cx="7543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b="0" u="none" dirty="0" smtClean="0">
                <a:solidFill>
                  <a:srgbClr val="00FF00"/>
                </a:solidFill>
                <a:latin typeface="Broadway" pitchFamily="82" charset="0"/>
              </a:rPr>
              <a:t>Henry Ford</a:t>
            </a:r>
            <a:endParaRPr lang="en-US" sz="8000" b="0" u="none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ext Box 2"/>
          <p:cNvSpPr txBox="1">
            <a:spLocks noChangeArrowheads="1"/>
          </p:cNvSpPr>
          <p:nvPr/>
        </p:nvSpPr>
        <p:spPr bwMode="auto">
          <a:xfrm>
            <a:off x="381000" y="370156"/>
            <a:ext cx="83058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en-US" sz="8000" b="0" u="none" dirty="0">
                <a:solidFill>
                  <a:srgbClr val="00FF00"/>
                </a:solidFill>
                <a:latin typeface="Broadway" pitchFamily="82" charset="0"/>
              </a:rPr>
              <a:t>Name the three progressive movement reforms</a:t>
            </a:r>
          </a:p>
        </p:txBody>
      </p:sp>
      <p:sp>
        <p:nvSpPr>
          <p:cNvPr id="95235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ext Box 2"/>
          <p:cNvSpPr txBox="1">
            <a:spLocks noChangeArrowheads="1"/>
          </p:cNvSpPr>
          <p:nvPr/>
        </p:nvSpPr>
        <p:spPr bwMode="auto">
          <a:xfrm>
            <a:off x="304800" y="904002"/>
            <a:ext cx="883920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en-US" sz="6600" b="0" u="none" dirty="0">
                <a:solidFill>
                  <a:srgbClr val="00FF00"/>
                </a:solidFill>
                <a:latin typeface="Broadway" pitchFamily="82" charset="0"/>
              </a:rPr>
              <a:t>Improved working conditions</a:t>
            </a:r>
          </a:p>
          <a:p>
            <a:pPr algn="ctr"/>
            <a:r>
              <a:rPr lang="en-US" sz="6600" b="0" u="none" dirty="0">
                <a:solidFill>
                  <a:srgbClr val="00FF00"/>
                </a:solidFill>
                <a:latin typeface="Broadway" pitchFamily="82" charset="0"/>
              </a:rPr>
              <a:t>Child labor laws</a:t>
            </a:r>
          </a:p>
          <a:p>
            <a:pPr algn="ctr"/>
            <a:r>
              <a:rPr lang="en-US" sz="6600" b="0" u="none" dirty="0">
                <a:solidFill>
                  <a:srgbClr val="00FF00"/>
                </a:solidFill>
                <a:latin typeface="Broadway" pitchFamily="82" charset="0"/>
              </a:rPr>
              <a:t>Reduced work hours</a:t>
            </a:r>
          </a:p>
        </p:txBody>
      </p:sp>
      <p:sp>
        <p:nvSpPr>
          <p:cNvPr id="96259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26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937125" y="286385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 b="0" u="none"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609600"/>
            <a:ext cx="8305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Who was the captain of the Steel industry?</a:t>
            </a:r>
            <a:endParaRPr lang="en-US" sz="8000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54276" name="Rectangle 4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4752975" y="25558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 b="0" u="none"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1447800"/>
            <a:ext cx="8915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Andrew Carnegie</a:t>
            </a:r>
            <a:endParaRPr lang="en-US" sz="8000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3315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549775" y="3052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b="0" u="none"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228600"/>
            <a:ext cx="8610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Who was the captain</a:t>
            </a:r>
          </a:p>
          <a:p>
            <a:pPr lvl="0" algn="ctr">
              <a:spcBef>
                <a:spcPct val="50000"/>
              </a:spcBef>
            </a:pPr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of the oil industry?</a:t>
            </a:r>
            <a:endParaRPr lang="en-US" sz="8000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55299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0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4714875" y="29003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endParaRPr lang="en-US" b="0" u="none"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43000" y="1676400"/>
            <a:ext cx="7315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John D. Rockefeller</a:t>
            </a:r>
            <a:endParaRPr lang="en-US" sz="8000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91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8000" dirty="0">
                <a:solidFill>
                  <a:srgbClr val="00FF00"/>
                </a:solidFill>
                <a:latin typeface="Broadway" pitchFamily="82" charset="0"/>
              </a:rPr>
              <a:t>The U.S. Gained control of what countries after the Spanish American War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1447800" y="3171825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304800"/>
            <a:ext cx="85344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Who was the captain of the Shipping and railroad industry?</a:t>
            </a:r>
            <a:endParaRPr lang="en-US" sz="8000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57347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1447800"/>
            <a:ext cx="7543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Cornelius Vanderbilt</a:t>
            </a:r>
            <a:endParaRPr lang="en-US" sz="8000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58371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304800"/>
            <a:ext cx="88392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Name a factor that contributed to the growth of industries. </a:t>
            </a:r>
            <a:endParaRPr lang="en-US" sz="8000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447800" y="3171825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59395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39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8600" y="685800"/>
            <a:ext cx="94488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000" dirty="0" smtClean="0">
                <a:solidFill>
                  <a:srgbClr val="00FF00"/>
                </a:solidFill>
                <a:latin typeface="Broadway" pitchFamily="82" charset="0"/>
              </a:rPr>
              <a:t>*Access </a:t>
            </a:r>
            <a:r>
              <a:rPr lang="en-US" sz="5000" dirty="0">
                <a:solidFill>
                  <a:srgbClr val="00FF00"/>
                </a:solidFill>
                <a:latin typeface="Broadway" pitchFamily="82" charset="0"/>
              </a:rPr>
              <a:t>to raw materials and energy</a:t>
            </a:r>
          </a:p>
          <a:p>
            <a:r>
              <a:rPr lang="en-US" sz="5000" dirty="0" smtClean="0">
                <a:solidFill>
                  <a:srgbClr val="00FF00"/>
                </a:solidFill>
                <a:latin typeface="Broadway" pitchFamily="82" charset="0"/>
              </a:rPr>
              <a:t>*Availability </a:t>
            </a:r>
            <a:r>
              <a:rPr lang="en-US" sz="5000" dirty="0">
                <a:solidFill>
                  <a:srgbClr val="00FF00"/>
                </a:solidFill>
                <a:latin typeface="Broadway" pitchFamily="82" charset="0"/>
              </a:rPr>
              <a:t>of work force due to immigration</a:t>
            </a:r>
          </a:p>
          <a:p>
            <a:r>
              <a:rPr lang="en-US" sz="5000" dirty="0" smtClean="0">
                <a:solidFill>
                  <a:srgbClr val="00FF00"/>
                </a:solidFill>
                <a:latin typeface="Broadway" pitchFamily="82" charset="0"/>
              </a:rPr>
              <a:t>*Inventions</a:t>
            </a:r>
            <a:endParaRPr lang="en-US" sz="5000" dirty="0">
              <a:solidFill>
                <a:srgbClr val="00FF00"/>
              </a:solidFill>
              <a:latin typeface="Broadway" pitchFamily="82" charset="0"/>
            </a:endParaRPr>
          </a:p>
          <a:p>
            <a:r>
              <a:rPr lang="en-US" sz="5000" dirty="0" smtClean="0">
                <a:solidFill>
                  <a:srgbClr val="00FF00"/>
                </a:solidFill>
                <a:latin typeface="Broadway" pitchFamily="82" charset="0"/>
              </a:rPr>
              <a:t>*Financial </a:t>
            </a:r>
            <a:r>
              <a:rPr lang="en-US" sz="5000" dirty="0">
                <a:solidFill>
                  <a:srgbClr val="00FF00"/>
                </a:solidFill>
                <a:latin typeface="Broadway" pitchFamily="82" charset="0"/>
              </a:rPr>
              <a:t>resources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3340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dirty="0" smtClean="0">
                <a:solidFill>
                  <a:srgbClr val="00FF00"/>
                </a:solidFill>
                <a:latin typeface="Broadway" pitchFamily="82" charset="0"/>
              </a:rPr>
              <a:t>When workers </a:t>
            </a:r>
            <a:r>
              <a:rPr lang="en-US" sz="7200" dirty="0" smtClean="0">
                <a:solidFill>
                  <a:srgbClr val="00FF00"/>
                </a:solidFill>
                <a:latin typeface="Broadway" pitchFamily="82" charset="0"/>
              </a:rPr>
              <a:t>form </a:t>
            </a:r>
            <a:r>
              <a:rPr lang="en-US" sz="7200" dirty="0" smtClean="0">
                <a:solidFill>
                  <a:srgbClr val="00FF00"/>
                </a:solidFill>
                <a:latin typeface="Broadway" pitchFamily="82" charset="0"/>
              </a:rPr>
              <a:t>a group in order to get better pay or benefits it is called a …</a:t>
            </a:r>
            <a:endParaRPr lang="en-US" sz="7200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86000" y="18288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Labor Union</a:t>
            </a:r>
            <a:endParaRPr lang="en-US" sz="8000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2467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85866" y="1371600"/>
            <a:ext cx="7853368" cy="50167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What was the </a:t>
            </a:r>
          </a:p>
          <a:p>
            <a:pPr lvl="0"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Large strike </a:t>
            </a:r>
          </a:p>
          <a:p>
            <a:pPr lvl="0"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In the steel</a:t>
            </a:r>
          </a:p>
          <a:p>
            <a:pPr lvl="0"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industry</a:t>
            </a:r>
            <a:endParaRPr lang="en-US" sz="8000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3491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2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143000" y="2057400"/>
            <a:ext cx="6668107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Homestead </a:t>
            </a:r>
          </a:p>
          <a:p>
            <a:pPr lvl="0"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Strike</a:t>
            </a:r>
            <a:endParaRPr lang="en-US" sz="8000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4124" y="914400"/>
            <a:ext cx="8679876" cy="50167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Inventions </a:t>
            </a:r>
          </a:p>
          <a:p>
            <a:pPr lvl="0"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Like the reaper</a:t>
            </a:r>
          </a:p>
          <a:p>
            <a:pPr lvl="0"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Did what to </a:t>
            </a:r>
          </a:p>
          <a:p>
            <a:pPr lvl="0"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Farm life?</a:t>
            </a:r>
            <a:endParaRPr lang="en-US" sz="8000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9635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6" name="AutoShape 4">
            <a:hlinkClick r:id="" action="ppaction://hlinkshowjump?jump=firstslide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447800" y="2133600"/>
            <a:ext cx="65532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7200" b="0" u="none" dirty="0">
              <a:latin typeface="Curlz MT" pitchFamily="8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0214" y="304800"/>
            <a:ext cx="8913786" cy="62478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Increased </a:t>
            </a:r>
          </a:p>
          <a:p>
            <a:pPr lvl="0"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Production but </a:t>
            </a:r>
          </a:p>
          <a:p>
            <a:pPr lvl="0"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Reduced the </a:t>
            </a:r>
          </a:p>
          <a:p>
            <a:pPr lvl="0"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Need for </a:t>
            </a:r>
          </a:p>
          <a:p>
            <a:pPr lvl="0"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workers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36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55299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00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4714875" y="29003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title"/>
          </p:nvPr>
        </p:nvSpPr>
        <p:spPr>
          <a:xfrm>
            <a:off x="914400" y="3048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z="8000" dirty="0">
                <a:solidFill>
                  <a:srgbClr val="00FF00"/>
                </a:solidFill>
                <a:latin typeface="Broadway" pitchFamily="82" charset="0"/>
              </a:rPr>
              <a:t>Guam, </a:t>
            </a:r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Puerto </a:t>
            </a:r>
            <a:r>
              <a:rPr lang="en-US" sz="8000" dirty="0">
                <a:solidFill>
                  <a:srgbClr val="00FF00"/>
                </a:solidFill>
                <a:latin typeface="Broadway" pitchFamily="82" charset="0"/>
              </a:rPr>
              <a:t>Rico, and the Philippine Islands</a:t>
            </a:r>
            <a:r>
              <a:rPr lang="en-US" sz="7200" dirty="0">
                <a:solidFill>
                  <a:schemeClr val="tx1"/>
                </a:solidFill>
              </a:rPr>
              <a:t/>
            </a:r>
            <a:br>
              <a:rPr lang="en-US" sz="7200" dirty="0">
                <a:solidFill>
                  <a:schemeClr val="tx1"/>
                </a:solidFill>
              </a:rPr>
            </a:br>
            <a:endParaRPr lang="en-US" sz="7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1447800" y="3171825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3600" b="0" u="none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70659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8600" y="381000"/>
            <a:ext cx="868679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6600" dirty="0" smtClean="0">
                <a:solidFill>
                  <a:srgbClr val="00FF00"/>
                </a:solidFill>
                <a:latin typeface="Broadway" pitchFamily="82" charset="0"/>
              </a:rPr>
              <a:t>What large</a:t>
            </a:r>
          </a:p>
          <a:p>
            <a:pPr lvl="0" algn="ctr"/>
            <a:r>
              <a:rPr lang="en-US" sz="6600" dirty="0" smtClean="0">
                <a:solidFill>
                  <a:srgbClr val="00FF00"/>
                </a:solidFill>
                <a:latin typeface="Broadway" pitchFamily="82" charset="0"/>
              </a:rPr>
              <a:t>Union was</a:t>
            </a:r>
          </a:p>
          <a:p>
            <a:pPr lvl="0" algn="ctr"/>
            <a:r>
              <a:rPr lang="en-US" sz="6600" dirty="0" smtClean="0">
                <a:solidFill>
                  <a:srgbClr val="00FF00"/>
                </a:solidFill>
                <a:latin typeface="Broadway" pitchFamily="82" charset="0"/>
              </a:rPr>
              <a:t>Formed during</a:t>
            </a:r>
          </a:p>
          <a:p>
            <a:pPr lvl="0" algn="ctr"/>
            <a:r>
              <a:rPr lang="en-US" sz="6600" dirty="0" smtClean="0">
                <a:solidFill>
                  <a:srgbClr val="00FF00"/>
                </a:solidFill>
                <a:latin typeface="Broadway" pitchFamily="82" charset="0"/>
              </a:rPr>
              <a:t>The rise of </a:t>
            </a:r>
          </a:p>
          <a:p>
            <a:pPr lvl="0" algn="ctr"/>
            <a:r>
              <a:rPr lang="en-US" sz="6600" dirty="0" smtClean="0">
                <a:solidFill>
                  <a:srgbClr val="00FF00"/>
                </a:solidFill>
                <a:latin typeface="Broadway" pitchFamily="82" charset="0"/>
              </a:rPr>
              <a:t>Organized </a:t>
            </a:r>
          </a:p>
          <a:p>
            <a:pPr lvl="0" algn="ctr"/>
            <a:r>
              <a:rPr lang="en-US" sz="6600" dirty="0" smtClean="0">
                <a:solidFill>
                  <a:srgbClr val="00FF00"/>
                </a:solidFill>
                <a:latin typeface="Broadway" pitchFamily="82" charset="0"/>
              </a:rPr>
              <a:t>Labor?</a:t>
            </a:r>
            <a:endParaRPr lang="en-US" sz="6600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1447800" y="1601263"/>
            <a:ext cx="62484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lvl="0"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American </a:t>
            </a:r>
          </a:p>
          <a:p>
            <a:pPr lvl="0"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Federation</a:t>
            </a:r>
          </a:p>
          <a:p>
            <a:pPr lvl="0" algn="ctr"/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Of Labor</a:t>
            </a:r>
            <a:endParaRPr lang="en-US" sz="8000" dirty="0">
              <a:solidFill>
                <a:srgbClr val="00FF00"/>
              </a:solidFill>
              <a:latin typeface="Broadway" pitchFamily="82" charset="0"/>
            </a:endParaRPr>
          </a:p>
        </p:txBody>
      </p:sp>
      <p:sp>
        <p:nvSpPr>
          <p:cNvPr id="71683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4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1447800" y="3171825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36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4724400"/>
          </a:xfrm>
        </p:spPr>
        <p:txBody>
          <a:bodyPr/>
          <a:lstStyle/>
          <a:p>
            <a:r>
              <a:rPr lang="en-US" sz="8000" dirty="0">
                <a:solidFill>
                  <a:srgbClr val="00FF00"/>
                </a:solidFill>
                <a:latin typeface="Broadway" pitchFamily="82" charset="0"/>
              </a:rPr>
              <a:t>After the war the U.S. was seen as </a:t>
            </a:r>
            <a:r>
              <a:rPr lang="en-US" sz="8000" dirty="0" smtClean="0">
                <a:solidFill>
                  <a:srgbClr val="00FF00"/>
                </a:solidFill>
                <a:latin typeface="Broadway" pitchFamily="82" charset="0"/>
              </a:rPr>
              <a:t>a …</a:t>
            </a:r>
            <a:endParaRPr lang="en-US" sz="8000" dirty="0">
              <a:solidFill>
                <a:srgbClr val="00FF00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36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57347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28194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z="8900" dirty="0">
                <a:solidFill>
                  <a:srgbClr val="00FF00"/>
                </a:solidFill>
                <a:latin typeface="Broadway" pitchFamily="82" charset="0"/>
              </a:rPr>
              <a:t>World Power</a:t>
            </a:r>
            <a:r>
              <a:rPr lang="en-US" sz="8000" dirty="0">
                <a:solidFill>
                  <a:srgbClr val="00FF00"/>
                </a:solidFill>
              </a:rPr>
              <a:t/>
            </a:r>
            <a:br>
              <a:rPr lang="en-US" sz="8000" dirty="0">
                <a:solidFill>
                  <a:srgbClr val="00FF00"/>
                </a:solidFill>
              </a:rPr>
            </a:br>
            <a:endParaRPr lang="en-US" sz="8000" dirty="0">
              <a:solidFill>
                <a:srgbClr val="00FF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36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58371" name="AutoShape 3">
            <a:hlinkClick r:id="" action="ppaction://noaction" highlightClick="1"/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762000"/>
            <a:ext cx="8382000" cy="5257800"/>
          </a:xfrm>
        </p:spPr>
        <p:txBody>
          <a:bodyPr>
            <a:normAutofit fontScale="90000"/>
          </a:bodyPr>
          <a:lstStyle/>
          <a:p>
            <a:r>
              <a:rPr lang="en-US" sz="7200" dirty="0">
                <a:solidFill>
                  <a:srgbClr val="00FF00"/>
                </a:solidFill>
                <a:latin typeface="Broadway" pitchFamily="82" charset="0"/>
              </a:rPr>
              <a:t>The sinking of what ship or vessel caused the beginning of the Spanish American War?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447800" y="3171825"/>
            <a:ext cx="624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36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59395" name="Rectangle 3">
            <a:hlinkHover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7010400" y="5486400"/>
            <a:ext cx="2133600" cy="1371600"/>
          </a:xfrm>
          <a:prstGeom prst="rect">
            <a:avLst/>
          </a:prstGeom>
          <a:solidFill>
            <a:srgbClr val="3366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396" name="AutoShape 4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31242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z="8900" dirty="0">
                <a:solidFill>
                  <a:srgbClr val="00FF00"/>
                </a:solidFill>
                <a:latin typeface="Broadway" pitchFamily="82" charset="0"/>
              </a:rPr>
              <a:t>U.S.S. Maine</a:t>
            </a:r>
            <a:r>
              <a:rPr lang="en-US" sz="8000" dirty="0">
                <a:solidFill>
                  <a:srgbClr val="00FF00"/>
                </a:solidFill>
              </a:rPr>
              <a:t/>
            </a:r>
            <a:br>
              <a:rPr lang="en-US" sz="8000" dirty="0">
                <a:solidFill>
                  <a:srgbClr val="00FF00"/>
                </a:solidFill>
              </a:rPr>
            </a:br>
            <a:endParaRPr lang="en-US" sz="8000" dirty="0">
              <a:solidFill>
                <a:srgbClr val="00FF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0000"/>
      </a:hlink>
      <a:folHlink>
        <a:srgbClr val="FFFF00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Words>442</Words>
  <Application>Microsoft Office PowerPoint</Application>
  <PresentationFormat>On-screen Show (4:3)</PresentationFormat>
  <Paragraphs>119</Paragraphs>
  <Slides>51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Office Theme</vt:lpstr>
      <vt:lpstr>Slide 1</vt:lpstr>
      <vt:lpstr>Slide 2</vt:lpstr>
      <vt:lpstr>Slide 3</vt:lpstr>
      <vt:lpstr>Slide 4</vt:lpstr>
      <vt:lpstr>Guam, Puerto Rico, and the Philippine Islands </vt:lpstr>
      <vt:lpstr>After the war the U.S. was seen as a …</vt:lpstr>
      <vt:lpstr>World Power </vt:lpstr>
      <vt:lpstr>The sinking of what ship or vessel caused the beginning of the Spanish American War?</vt:lpstr>
      <vt:lpstr>U.S.S. Maine </vt:lpstr>
      <vt:lpstr>Why did Americans want to help Cuba fight for independence?</vt:lpstr>
      <vt:lpstr>Because we understood their need because of our own fight with Britain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dblessing</dc:creator>
  <cp:lastModifiedBy>dblessing</cp:lastModifiedBy>
  <cp:revision>19</cp:revision>
  <dcterms:created xsi:type="dcterms:W3CDTF">2012-11-07T00:35:15Z</dcterms:created>
  <dcterms:modified xsi:type="dcterms:W3CDTF">2012-11-07T19:45:34Z</dcterms:modified>
</cp:coreProperties>
</file>