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010" name="Group 2"/>
          <p:cNvGrpSpPr>
            <a:grpSpLocks/>
          </p:cNvGrpSpPr>
          <p:nvPr/>
        </p:nvGrpSpPr>
        <p:grpSpPr bwMode="auto">
          <a:xfrm>
            <a:off x="0" y="927100"/>
            <a:ext cx="8991600" cy="4495800"/>
            <a:chOff x="0" y="584"/>
            <a:chExt cx="5664" cy="2832"/>
          </a:xfrm>
        </p:grpSpPr>
        <p:sp>
          <p:nvSpPr>
            <p:cNvPr id="43011" name="AutoShape 3"/>
            <p:cNvSpPr>
              <a:spLocks noChangeArrowheads="1"/>
            </p:cNvSpPr>
            <p:nvPr userDrawn="1"/>
          </p:nvSpPr>
          <p:spPr bwMode="auto">
            <a:xfrm>
              <a:off x="432" y="1304"/>
              <a:ext cx="4656" cy="2112"/>
            </a:xfrm>
            <a:prstGeom prst="roundRect">
              <a:avLst>
                <a:gd name="adj" fmla="val 1666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43012" name="Rectangle 4"/>
            <p:cNvSpPr>
              <a:spLocks noChangeArrowheads="1"/>
            </p:cNvSpPr>
            <p:nvPr userDrawn="1"/>
          </p:nvSpPr>
          <p:spPr bwMode="blackWhite">
            <a:xfrm>
              <a:off x="144" y="584"/>
              <a:ext cx="4512" cy="624"/>
            </a:xfrm>
            <a:prstGeom prst="rect">
              <a:avLst/>
            </a:prstGeom>
            <a:solidFill>
              <a:schemeClr val="bg1"/>
            </a:solidFill>
            <a:ln w="57150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43013" name="AutoShape 5"/>
            <p:cNvSpPr>
              <a:spLocks noChangeArrowheads="1"/>
            </p:cNvSpPr>
            <p:nvPr userDrawn="1"/>
          </p:nvSpPr>
          <p:spPr bwMode="blackWhite">
            <a:xfrm>
              <a:off x="0" y="872"/>
              <a:ext cx="5664" cy="1152"/>
            </a:xfrm>
            <a:custGeom>
              <a:avLst/>
              <a:gdLst>
                <a:gd name="G0" fmla="+- 1000 0 0"/>
                <a:gd name="G1" fmla="+- 1000 0 0"/>
                <a:gd name="G2" fmla="+- G0 0 G1"/>
                <a:gd name="G3" fmla="*/ G1 1 2"/>
                <a:gd name="G4" fmla="+- G0 0 G3"/>
                <a:gd name="T0" fmla="*/ 0 w 1000"/>
                <a:gd name="T1" fmla="*/ 0 h 1000"/>
                <a:gd name="T2" fmla="*/ G4 w 1000"/>
                <a:gd name="T3" fmla="*/ G1 h 1000"/>
              </a:gdLst>
              <a:ahLst/>
              <a:cxnLst>
                <a:cxn ang="0">
                  <a:pos x="0" y="0"/>
                </a:cxn>
                <a:cxn ang="0">
                  <a:pos x="4416" y="0"/>
                </a:cxn>
                <a:cxn ang="0">
                  <a:pos x="4917" y="500"/>
                </a:cxn>
                <a:cxn ang="0">
                  <a:pos x="4417" y="1000"/>
                </a:cxn>
                <a:cxn ang="0">
                  <a:pos x="0" y="1000"/>
                </a:cxn>
              </a:cxnLst>
              <a:rect l="T0" t="T1" r="T2" b="T3"/>
              <a:pathLst>
                <a:path w="4917" h="1000">
                  <a:moveTo>
                    <a:pt x="0" y="0"/>
                  </a:moveTo>
                  <a:lnTo>
                    <a:pt x="4416" y="0"/>
                  </a:lnTo>
                  <a:cubicBezTo>
                    <a:pt x="4693" y="0"/>
                    <a:pt x="4917" y="223"/>
                    <a:pt x="4917" y="500"/>
                  </a:cubicBezTo>
                  <a:cubicBezTo>
                    <a:pt x="4917" y="776"/>
                    <a:pt x="4693" y="999"/>
                    <a:pt x="4417" y="1000"/>
                  </a:cubicBezTo>
                  <a:lnTo>
                    <a:pt x="0" y="100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43014" name="Line 6"/>
            <p:cNvSpPr>
              <a:spLocks noChangeShapeType="1"/>
            </p:cNvSpPr>
            <p:nvPr userDrawn="1"/>
          </p:nvSpPr>
          <p:spPr bwMode="auto">
            <a:xfrm>
              <a:off x="0" y="1928"/>
              <a:ext cx="5232" cy="0"/>
            </a:xfrm>
            <a:prstGeom prst="line">
              <a:avLst/>
            </a:prstGeom>
            <a:noFill/>
            <a:ln w="508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3015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28600" y="1427163"/>
            <a:ext cx="8077200" cy="1609725"/>
          </a:xfrm>
        </p:spPr>
        <p:txBody>
          <a:bodyPr/>
          <a:lstStyle>
            <a:lvl1pPr>
              <a:defRPr sz="4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3016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066800" y="3441700"/>
            <a:ext cx="6629400" cy="16764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3017" name="Rectangle 9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71488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3018" name="Rectangle 10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316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3019" name="Rectangle 1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71488"/>
          </a:xfrm>
        </p:spPr>
        <p:txBody>
          <a:bodyPr/>
          <a:lstStyle>
            <a:lvl1pPr>
              <a:defRPr/>
            </a:lvl1pPr>
          </a:lstStyle>
          <a:p>
            <a:fld id="{3A30ABA2-7DC2-4833-A21D-3BABC5B099B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71627B-EA9E-462A-BC3A-08BCC8A5DFB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0013" y="228600"/>
            <a:ext cx="2084387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5263" y="228600"/>
            <a:ext cx="61023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25BF39-BA74-4B05-88D5-95DD8B896B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55360D-E59A-4524-BDF0-C43B72F49A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EFD7F9-A756-42B2-ABC7-374E9C1ECF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862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93F41B-69C1-4C0D-AE5C-51A1621175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844A2EA-10F8-4C55-9954-1CB0A1A42E6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90150A-684B-4E51-9C22-B8F82CDA3CE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8BDE2E-ECCC-4BFB-AC8E-72421F03CA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6383FB-3440-4DEB-A066-6877E05E321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AF147E-9B23-42F1-B7D5-6FCB4C4385C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986" name="Group 2"/>
          <p:cNvGrpSpPr>
            <a:grpSpLocks/>
          </p:cNvGrpSpPr>
          <p:nvPr/>
        </p:nvGrpSpPr>
        <p:grpSpPr bwMode="auto">
          <a:xfrm>
            <a:off x="0" y="152400"/>
            <a:ext cx="8686800" cy="6096000"/>
            <a:chOff x="0" y="96"/>
            <a:chExt cx="5472" cy="3840"/>
          </a:xfrm>
        </p:grpSpPr>
        <p:sp>
          <p:nvSpPr>
            <p:cNvPr id="41987" name="AutoShape 3"/>
            <p:cNvSpPr>
              <a:spLocks noChangeArrowheads="1"/>
            </p:cNvSpPr>
            <p:nvPr/>
          </p:nvSpPr>
          <p:spPr bwMode="auto">
            <a:xfrm>
              <a:off x="240" y="336"/>
              <a:ext cx="5232" cy="3600"/>
            </a:xfrm>
            <a:prstGeom prst="roundRect">
              <a:avLst>
                <a:gd name="adj" fmla="val 13727"/>
              </a:avLst>
            </a:prstGeom>
            <a:noFill/>
            <a:ln w="50800">
              <a:solidFill>
                <a:schemeClr val="bg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41988" name="AutoShape 4"/>
            <p:cNvSpPr>
              <a:spLocks noChangeArrowheads="1"/>
            </p:cNvSpPr>
            <p:nvPr/>
          </p:nvSpPr>
          <p:spPr bwMode="blackWhite">
            <a:xfrm>
              <a:off x="0" y="96"/>
              <a:ext cx="5376" cy="768"/>
            </a:xfrm>
            <a:custGeom>
              <a:avLst/>
              <a:gdLst>
                <a:gd name="G0" fmla="+- 1000 0 0"/>
                <a:gd name="G1" fmla="+- 1000 0 0"/>
                <a:gd name="G2" fmla="+- G0 0 G1"/>
                <a:gd name="G3" fmla="*/ G1 1 2"/>
                <a:gd name="G4" fmla="+- G0 0 G3"/>
                <a:gd name="T0" fmla="*/ 0 w 1000"/>
                <a:gd name="T1" fmla="*/ 0 h 1000"/>
                <a:gd name="T2" fmla="*/ G4 w 1000"/>
                <a:gd name="T3" fmla="*/ G1 h 1000"/>
              </a:gdLst>
              <a:ahLst/>
              <a:cxnLst>
                <a:cxn ang="0">
                  <a:pos x="0" y="0"/>
                </a:cxn>
                <a:cxn ang="0">
                  <a:pos x="6499" y="0"/>
                </a:cxn>
                <a:cxn ang="0">
                  <a:pos x="7000" y="500"/>
                </a:cxn>
                <a:cxn ang="0">
                  <a:pos x="6500" y="1000"/>
                </a:cxn>
                <a:cxn ang="0">
                  <a:pos x="0" y="1000"/>
                </a:cxn>
              </a:cxnLst>
              <a:rect l="T0" t="T1" r="T2" b="T3"/>
              <a:pathLst>
                <a:path w="7000" h="1000">
                  <a:moveTo>
                    <a:pt x="0" y="0"/>
                  </a:moveTo>
                  <a:lnTo>
                    <a:pt x="6499" y="0"/>
                  </a:lnTo>
                  <a:cubicBezTo>
                    <a:pt x="6776" y="0"/>
                    <a:pt x="7000" y="223"/>
                    <a:pt x="7000" y="500"/>
                  </a:cubicBezTo>
                  <a:cubicBezTo>
                    <a:pt x="7000" y="776"/>
                    <a:pt x="6776" y="999"/>
                    <a:pt x="6500" y="1000"/>
                  </a:cubicBezTo>
                  <a:lnTo>
                    <a:pt x="0" y="100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1" hangingPunct="1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41989" name="Line 5"/>
            <p:cNvSpPr>
              <a:spLocks noChangeShapeType="1"/>
            </p:cNvSpPr>
            <p:nvPr/>
          </p:nvSpPr>
          <p:spPr bwMode="auto">
            <a:xfrm>
              <a:off x="0" y="768"/>
              <a:ext cx="5088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99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95263" y="228600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99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79248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992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41993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41994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itchFamily="34" charset="0"/>
              </a:defRPr>
            </a:lvl1pPr>
          </a:lstStyle>
          <a:p>
            <a:fld id="{EADFDF02-DB1C-40E5-8C3E-FFD3EF5FB60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SzPct val="4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/>
              <a:t>Box and Whisker Plots</a:t>
            </a:r>
            <a:r>
              <a:rPr lang="en-US"/>
              <a:t>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Box on Quartiles on number line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	1, 2, 3, </a:t>
            </a:r>
            <a:r>
              <a:rPr lang="en-US" b="1">
                <a:solidFill>
                  <a:srgbClr val="FF0000"/>
                </a:solidFill>
              </a:rPr>
              <a:t>4</a:t>
            </a:r>
            <a:r>
              <a:rPr lang="en-US"/>
              <a:t>, 5, 6, 6, 7, 8, 9, </a:t>
            </a:r>
            <a:r>
              <a:rPr lang="en-US" b="1">
                <a:solidFill>
                  <a:srgbClr val="FF0000"/>
                </a:solidFill>
              </a:rPr>
              <a:t>10</a:t>
            </a:r>
            <a:r>
              <a:rPr lang="en-US"/>
              <a:t>, 11, 13, 14</a:t>
            </a:r>
          </a:p>
          <a:p>
            <a:pPr>
              <a:buFont typeface="Wingdings" pitchFamily="2" charset="2"/>
              <a:buNone/>
            </a:pPr>
            <a:endParaRPr lang="en-US"/>
          </a:p>
          <a:p>
            <a:r>
              <a:rPr lang="en-US"/>
              <a:t>Draw a box connecting the circles at the LOWER and UPPER Quartiles.</a:t>
            </a:r>
          </a:p>
          <a:p>
            <a:pPr>
              <a:buFont typeface="Wingdings" pitchFamily="2" charset="2"/>
              <a:buNone/>
            </a:pPr>
            <a:endParaRPr lang="en-US"/>
          </a:p>
          <a:p>
            <a:pPr>
              <a:buFont typeface="Wingdings" pitchFamily="2" charset="2"/>
              <a:buNone/>
            </a:pPr>
            <a:endParaRPr lang="en-US"/>
          </a:p>
          <a:p>
            <a:pPr>
              <a:buFont typeface="Wingdings" pitchFamily="2" charset="2"/>
              <a:buNone/>
            </a:pPr>
            <a:endParaRPr lang="en-US"/>
          </a:p>
          <a:p>
            <a:pPr>
              <a:buFont typeface="Wingdings" pitchFamily="2" charset="2"/>
              <a:buNone/>
            </a:pPr>
            <a:r>
              <a:rPr lang="en-US" sz="1200"/>
              <a:t>	            1     2     3      4      5     6      7     8      9    10   11    12    13   14</a:t>
            </a:r>
          </a:p>
          <a:p>
            <a:pPr>
              <a:buFont typeface="Wingdings" pitchFamily="2" charset="2"/>
              <a:buNone/>
            </a:pPr>
            <a:endParaRPr lang="en-US"/>
          </a:p>
          <a:p>
            <a:pPr>
              <a:buFont typeface="Wingdings" pitchFamily="2" charset="2"/>
              <a:buNone/>
            </a:pPr>
            <a:endParaRPr lang="en-US"/>
          </a:p>
        </p:txBody>
      </p:sp>
      <p:grpSp>
        <p:nvGrpSpPr>
          <p:cNvPr id="11268" name="Group 4"/>
          <p:cNvGrpSpPr>
            <a:grpSpLocks noChangeAspect="1"/>
          </p:cNvGrpSpPr>
          <p:nvPr/>
        </p:nvGrpSpPr>
        <p:grpSpPr bwMode="auto">
          <a:xfrm>
            <a:off x="1143000" y="4648200"/>
            <a:ext cx="5410200" cy="685800"/>
            <a:chOff x="2782" y="1546"/>
            <a:chExt cx="5100" cy="463"/>
          </a:xfrm>
        </p:grpSpPr>
        <p:sp>
          <p:nvSpPr>
            <p:cNvPr id="11269" name="AutoShape 5"/>
            <p:cNvSpPr>
              <a:spLocks noChangeAspect="1" noChangeArrowheads="1"/>
            </p:cNvSpPr>
            <p:nvPr/>
          </p:nvSpPr>
          <p:spPr bwMode="auto">
            <a:xfrm>
              <a:off x="2782" y="1546"/>
              <a:ext cx="5100" cy="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0" name="Line 6"/>
            <p:cNvSpPr>
              <a:spLocks noChangeShapeType="1"/>
            </p:cNvSpPr>
            <p:nvPr/>
          </p:nvSpPr>
          <p:spPr bwMode="auto">
            <a:xfrm>
              <a:off x="2932" y="1854"/>
              <a:ext cx="465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1" name="Line 7"/>
            <p:cNvSpPr>
              <a:spLocks noChangeShapeType="1"/>
            </p:cNvSpPr>
            <p:nvPr/>
          </p:nvSpPr>
          <p:spPr bwMode="auto">
            <a:xfrm>
              <a:off x="3532" y="1700"/>
              <a:ext cx="0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2" name="Line 8"/>
            <p:cNvSpPr>
              <a:spLocks noChangeShapeType="1"/>
            </p:cNvSpPr>
            <p:nvPr/>
          </p:nvSpPr>
          <p:spPr bwMode="auto">
            <a:xfrm>
              <a:off x="3232" y="1700"/>
              <a:ext cx="0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3" name="Line 9"/>
            <p:cNvSpPr>
              <a:spLocks noChangeShapeType="1"/>
            </p:cNvSpPr>
            <p:nvPr/>
          </p:nvSpPr>
          <p:spPr bwMode="auto">
            <a:xfrm>
              <a:off x="38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4" name="Line 10"/>
            <p:cNvSpPr>
              <a:spLocks noChangeShapeType="1"/>
            </p:cNvSpPr>
            <p:nvPr/>
          </p:nvSpPr>
          <p:spPr bwMode="auto">
            <a:xfrm>
              <a:off x="41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5" name="Line 11"/>
            <p:cNvSpPr>
              <a:spLocks noChangeShapeType="1"/>
            </p:cNvSpPr>
            <p:nvPr/>
          </p:nvSpPr>
          <p:spPr bwMode="auto">
            <a:xfrm>
              <a:off x="44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6" name="Line 12"/>
            <p:cNvSpPr>
              <a:spLocks noChangeShapeType="1"/>
            </p:cNvSpPr>
            <p:nvPr/>
          </p:nvSpPr>
          <p:spPr bwMode="auto">
            <a:xfrm>
              <a:off x="47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7" name="Line 13"/>
            <p:cNvSpPr>
              <a:spLocks noChangeShapeType="1"/>
            </p:cNvSpPr>
            <p:nvPr/>
          </p:nvSpPr>
          <p:spPr bwMode="auto">
            <a:xfrm>
              <a:off x="50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8" name="Line 14"/>
            <p:cNvSpPr>
              <a:spLocks noChangeShapeType="1"/>
            </p:cNvSpPr>
            <p:nvPr/>
          </p:nvSpPr>
          <p:spPr bwMode="auto">
            <a:xfrm>
              <a:off x="53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79" name="Line 15"/>
            <p:cNvSpPr>
              <a:spLocks noChangeShapeType="1"/>
            </p:cNvSpPr>
            <p:nvPr/>
          </p:nvSpPr>
          <p:spPr bwMode="auto">
            <a:xfrm>
              <a:off x="56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0" name="Line 16"/>
            <p:cNvSpPr>
              <a:spLocks noChangeShapeType="1"/>
            </p:cNvSpPr>
            <p:nvPr/>
          </p:nvSpPr>
          <p:spPr bwMode="auto">
            <a:xfrm>
              <a:off x="59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1" name="Line 17"/>
            <p:cNvSpPr>
              <a:spLocks noChangeShapeType="1"/>
            </p:cNvSpPr>
            <p:nvPr/>
          </p:nvSpPr>
          <p:spPr bwMode="auto">
            <a:xfrm>
              <a:off x="62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2" name="Line 18"/>
            <p:cNvSpPr>
              <a:spLocks noChangeShapeType="1"/>
            </p:cNvSpPr>
            <p:nvPr/>
          </p:nvSpPr>
          <p:spPr bwMode="auto">
            <a:xfrm>
              <a:off x="65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3" name="Line 19"/>
            <p:cNvSpPr>
              <a:spLocks noChangeShapeType="1"/>
            </p:cNvSpPr>
            <p:nvPr/>
          </p:nvSpPr>
          <p:spPr bwMode="auto">
            <a:xfrm>
              <a:off x="68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4" name="Line 20"/>
            <p:cNvSpPr>
              <a:spLocks noChangeShapeType="1"/>
            </p:cNvSpPr>
            <p:nvPr/>
          </p:nvSpPr>
          <p:spPr bwMode="auto">
            <a:xfrm>
              <a:off x="71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5" name="Line 21"/>
            <p:cNvSpPr>
              <a:spLocks noChangeShapeType="1"/>
            </p:cNvSpPr>
            <p:nvPr/>
          </p:nvSpPr>
          <p:spPr bwMode="auto">
            <a:xfrm>
              <a:off x="7432" y="1854"/>
              <a:ext cx="30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1286" name="Line 22"/>
            <p:cNvSpPr>
              <a:spLocks noChangeShapeType="1"/>
            </p:cNvSpPr>
            <p:nvPr/>
          </p:nvSpPr>
          <p:spPr bwMode="auto">
            <a:xfrm flipH="1">
              <a:off x="2782" y="1854"/>
              <a:ext cx="1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1287" name="Oval 23"/>
          <p:cNvSpPr>
            <a:spLocks noChangeArrowheads="1"/>
          </p:cNvSpPr>
          <p:nvPr/>
        </p:nvSpPr>
        <p:spPr bwMode="auto">
          <a:xfrm>
            <a:off x="2438400" y="4953000"/>
            <a:ext cx="228600" cy="228600"/>
          </a:xfrm>
          <a:prstGeom prst="ellipse">
            <a:avLst/>
          </a:prstGeom>
          <a:solidFill>
            <a:srgbClr val="FF0000">
              <a:alpha val="50000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88" name="Oval 24"/>
          <p:cNvSpPr>
            <a:spLocks noChangeArrowheads="1"/>
          </p:cNvSpPr>
          <p:nvPr/>
        </p:nvSpPr>
        <p:spPr bwMode="auto">
          <a:xfrm>
            <a:off x="4343400" y="4953000"/>
            <a:ext cx="228600" cy="228600"/>
          </a:xfrm>
          <a:prstGeom prst="ellipse">
            <a:avLst/>
          </a:prstGeom>
          <a:solidFill>
            <a:srgbClr val="FF0000">
              <a:alpha val="50000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1289" name="Rectangle 25"/>
          <p:cNvSpPr>
            <a:spLocks noChangeArrowheads="1"/>
          </p:cNvSpPr>
          <p:nvPr/>
        </p:nvSpPr>
        <p:spPr bwMode="auto">
          <a:xfrm>
            <a:off x="2590800" y="4800600"/>
            <a:ext cx="1905000" cy="533400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  <p:bldP spid="11267" grpId="0" build="p" rev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Median on number line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4800"/>
              <a:t>	 </a:t>
            </a:r>
            <a:r>
              <a:rPr lang="en-US"/>
              <a:t>1, 2, 3, 4, 5, 6, </a:t>
            </a:r>
            <a:r>
              <a:rPr lang="en-US" b="1">
                <a:solidFill>
                  <a:srgbClr val="FF0000"/>
                </a:solidFill>
              </a:rPr>
              <a:t>6, 7</a:t>
            </a:r>
            <a:r>
              <a:rPr lang="en-US"/>
              <a:t>, 8, 9, 10, 11, 13, 14</a:t>
            </a:r>
          </a:p>
          <a:p>
            <a:pPr>
              <a:buFont typeface="Wingdings" pitchFamily="2" charset="2"/>
              <a:buNone/>
            </a:pPr>
            <a:endParaRPr lang="en-US" sz="4000"/>
          </a:p>
          <a:p>
            <a:r>
              <a:rPr lang="en-US"/>
              <a:t>Put a circle at the median (6.5).</a:t>
            </a:r>
          </a:p>
          <a:p>
            <a:endParaRPr lang="en-US"/>
          </a:p>
          <a:p>
            <a:endParaRPr lang="en-US"/>
          </a:p>
          <a:p>
            <a:pPr>
              <a:buFont typeface="Wingdings" pitchFamily="2" charset="2"/>
              <a:buNone/>
            </a:pPr>
            <a:endParaRPr lang="en-US" sz="1200"/>
          </a:p>
          <a:p>
            <a:pPr>
              <a:buFont typeface="Wingdings" pitchFamily="2" charset="2"/>
              <a:buNone/>
            </a:pPr>
            <a:r>
              <a:rPr lang="en-US" sz="1200"/>
              <a:t>	            1     2     3      4      5     6      7     8      9    10   11    12    13   14</a:t>
            </a:r>
          </a:p>
          <a:p>
            <a:pPr>
              <a:buFont typeface="Wingdings" pitchFamily="2" charset="2"/>
              <a:buNone/>
            </a:pPr>
            <a:endParaRPr lang="en-US" sz="1200"/>
          </a:p>
          <a:p>
            <a:endParaRPr lang="en-US" sz="1200"/>
          </a:p>
        </p:txBody>
      </p:sp>
      <p:grpSp>
        <p:nvGrpSpPr>
          <p:cNvPr id="12292" name="Group 4"/>
          <p:cNvGrpSpPr>
            <a:grpSpLocks noChangeAspect="1"/>
          </p:cNvGrpSpPr>
          <p:nvPr/>
        </p:nvGrpSpPr>
        <p:grpSpPr bwMode="auto">
          <a:xfrm>
            <a:off x="1143000" y="4114800"/>
            <a:ext cx="5410200" cy="685800"/>
            <a:chOff x="2782" y="1546"/>
            <a:chExt cx="5100" cy="463"/>
          </a:xfrm>
        </p:grpSpPr>
        <p:sp>
          <p:nvSpPr>
            <p:cNvPr id="12293" name="AutoShape 5"/>
            <p:cNvSpPr>
              <a:spLocks noChangeAspect="1" noChangeArrowheads="1"/>
            </p:cNvSpPr>
            <p:nvPr/>
          </p:nvSpPr>
          <p:spPr bwMode="auto">
            <a:xfrm>
              <a:off x="2782" y="1546"/>
              <a:ext cx="5100" cy="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294" name="Line 6"/>
            <p:cNvSpPr>
              <a:spLocks noChangeShapeType="1"/>
            </p:cNvSpPr>
            <p:nvPr/>
          </p:nvSpPr>
          <p:spPr bwMode="auto">
            <a:xfrm>
              <a:off x="2932" y="1854"/>
              <a:ext cx="465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295" name="Line 7"/>
            <p:cNvSpPr>
              <a:spLocks noChangeShapeType="1"/>
            </p:cNvSpPr>
            <p:nvPr/>
          </p:nvSpPr>
          <p:spPr bwMode="auto">
            <a:xfrm>
              <a:off x="3532" y="1700"/>
              <a:ext cx="0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296" name="Line 8"/>
            <p:cNvSpPr>
              <a:spLocks noChangeShapeType="1"/>
            </p:cNvSpPr>
            <p:nvPr/>
          </p:nvSpPr>
          <p:spPr bwMode="auto">
            <a:xfrm>
              <a:off x="3232" y="1700"/>
              <a:ext cx="0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297" name="Line 9"/>
            <p:cNvSpPr>
              <a:spLocks noChangeShapeType="1"/>
            </p:cNvSpPr>
            <p:nvPr/>
          </p:nvSpPr>
          <p:spPr bwMode="auto">
            <a:xfrm>
              <a:off x="38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298" name="Line 10"/>
            <p:cNvSpPr>
              <a:spLocks noChangeShapeType="1"/>
            </p:cNvSpPr>
            <p:nvPr/>
          </p:nvSpPr>
          <p:spPr bwMode="auto">
            <a:xfrm>
              <a:off x="41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299" name="Line 11"/>
            <p:cNvSpPr>
              <a:spLocks noChangeShapeType="1"/>
            </p:cNvSpPr>
            <p:nvPr/>
          </p:nvSpPr>
          <p:spPr bwMode="auto">
            <a:xfrm>
              <a:off x="44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00" name="Line 12"/>
            <p:cNvSpPr>
              <a:spLocks noChangeShapeType="1"/>
            </p:cNvSpPr>
            <p:nvPr/>
          </p:nvSpPr>
          <p:spPr bwMode="auto">
            <a:xfrm>
              <a:off x="47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01" name="Line 13"/>
            <p:cNvSpPr>
              <a:spLocks noChangeShapeType="1"/>
            </p:cNvSpPr>
            <p:nvPr/>
          </p:nvSpPr>
          <p:spPr bwMode="auto">
            <a:xfrm>
              <a:off x="50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02" name="Line 14"/>
            <p:cNvSpPr>
              <a:spLocks noChangeShapeType="1"/>
            </p:cNvSpPr>
            <p:nvPr/>
          </p:nvSpPr>
          <p:spPr bwMode="auto">
            <a:xfrm>
              <a:off x="53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03" name="Line 15"/>
            <p:cNvSpPr>
              <a:spLocks noChangeShapeType="1"/>
            </p:cNvSpPr>
            <p:nvPr/>
          </p:nvSpPr>
          <p:spPr bwMode="auto">
            <a:xfrm>
              <a:off x="56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04" name="Line 16"/>
            <p:cNvSpPr>
              <a:spLocks noChangeShapeType="1"/>
            </p:cNvSpPr>
            <p:nvPr/>
          </p:nvSpPr>
          <p:spPr bwMode="auto">
            <a:xfrm>
              <a:off x="59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05" name="Line 17"/>
            <p:cNvSpPr>
              <a:spLocks noChangeShapeType="1"/>
            </p:cNvSpPr>
            <p:nvPr/>
          </p:nvSpPr>
          <p:spPr bwMode="auto">
            <a:xfrm>
              <a:off x="62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06" name="Line 18"/>
            <p:cNvSpPr>
              <a:spLocks noChangeShapeType="1"/>
            </p:cNvSpPr>
            <p:nvPr/>
          </p:nvSpPr>
          <p:spPr bwMode="auto">
            <a:xfrm>
              <a:off x="65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07" name="Line 19"/>
            <p:cNvSpPr>
              <a:spLocks noChangeShapeType="1"/>
            </p:cNvSpPr>
            <p:nvPr/>
          </p:nvSpPr>
          <p:spPr bwMode="auto">
            <a:xfrm>
              <a:off x="68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08" name="Line 20"/>
            <p:cNvSpPr>
              <a:spLocks noChangeShapeType="1"/>
            </p:cNvSpPr>
            <p:nvPr/>
          </p:nvSpPr>
          <p:spPr bwMode="auto">
            <a:xfrm>
              <a:off x="71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09" name="Line 21"/>
            <p:cNvSpPr>
              <a:spLocks noChangeShapeType="1"/>
            </p:cNvSpPr>
            <p:nvPr/>
          </p:nvSpPr>
          <p:spPr bwMode="auto">
            <a:xfrm>
              <a:off x="7432" y="1854"/>
              <a:ext cx="30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2310" name="Line 22"/>
            <p:cNvSpPr>
              <a:spLocks noChangeShapeType="1"/>
            </p:cNvSpPr>
            <p:nvPr/>
          </p:nvSpPr>
          <p:spPr bwMode="auto">
            <a:xfrm flipH="1">
              <a:off x="2782" y="1854"/>
              <a:ext cx="1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311" name="Oval 23"/>
          <p:cNvSpPr>
            <a:spLocks noChangeArrowheads="1"/>
          </p:cNvSpPr>
          <p:nvPr/>
        </p:nvSpPr>
        <p:spPr bwMode="auto">
          <a:xfrm>
            <a:off x="2438400" y="4419600"/>
            <a:ext cx="228600" cy="228600"/>
          </a:xfrm>
          <a:prstGeom prst="ellipse">
            <a:avLst/>
          </a:prstGeom>
          <a:solidFill>
            <a:srgbClr val="FF0000">
              <a:alpha val="50000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12" name="Oval 24"/>
          <p:cNvSpPr>
            <a:spLocks noChangeArrowheads="1"/>
          </p:cNvSpPr>
          <p:nvPr/>
        </p:nvSpPr>
        <p:spPr bwMode="auto">
          <a:xfrm>
            <a:off x="4343400" y="4419600"/>
            <a:ext cx="228600" cy="228600"/>
          </a:xfrm>
          <a:prstGeom prst="ellipse">
            <a:avLst/>
          </a:prstGeom>
          <a:solidFill>
            <a:srgbClr val="FF0000">
              <a:alpha val="50000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13" name="Rectangle 25"/>
          <p:cNvSpPr>
            <a:spLocks noChangeArrowheads="1"/>
          </p:cNvSpPr>
          <p:nvPr/>
        </p:nvSpPr>
        <p:spPr bwMode="auto">
          <a:xfrm>
            <a:off x="2590800" y="4343400"/>
            <a:ext cx="1905000" cy="533400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14" name="Oval 26"/>
          <p:cNvSpPr>
            <a:spLocks noChangeArrowheads="1"/>
          </p:cNvSpPr>
          <p:nvPr/>
        </p:nvSpPr>
        <p:spPr bwMode="auto">
          <a:xfrm>
            <a:off x="3276600" y="4419600"/>
            <a:ext cx="228600" cy="228600"/>
          </a:xfrm>
          <a:prstGeom prst="ellipse">
            <a:avLst/>
          </a:prstGeom>
          <a:solidFill>
            <a:srgbClr val="FF0000">
              <a:alpha val="50000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2315" name="Line 27"/>
          <p:cNvSpPr>
            <a:spLocks noChangeShapeType="1"/>
          </p:cNvSpPr>
          <p:nvPr/>
        </p:nvSpPr>
        <p:spPr bwMode="auto">
          <a:xfrm>
            <a:off x="3429000" y="4343400"/>
            <a:ext cx="0" cy="533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1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Median on number line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	1, 2, 3, 4, 5, 6, </a:t>
            </a:r>
            <a:r>
              <a:rPr lang="en-US" b="1">
                <a:solidFill>
                  <a:srgbClr val="FF0000"/>
                </a:solidFill>
              </a:rPr>
              <a:t>6, 7</a:t>
            </a:r>
            <a:r>
              <a:rPr lang="en-US"/>
              <a:t>, 8, 9, 10, 11, 13, 14</a:t>
            </a:r>
          </a:p>
          <a:p>
            <a:pPr>
              <a:buFont typeface="Wingdings" pitchFamily="2" charset="2"/>
              <a:buNone/>
            </a:pPr>
            <a:endParaRPr lang="en-US"/>
          </a:p>
          <a:p>
            <a:r>
              <a:rPr lang="en-US"/>
              <a:t>Draw a line connecting the median to the box.</a:t>
            </a:r>
          </a:p>
          <a:p>
            <a:endParaRPr lang="en-US"/>
          </a:p>
          <a:p>
            <a:endParaRPr lang="en-US"/>
          </a:p>
          <a:p>
            <a:pPr>
              <a:buFont typeface="Wingdings" pitchFamily="2" charset="2"/>
              <a:buNone/>
            </a:pPr>
            <a:r>
              <a:rPr lang="en-US" sz="1200"/>
              <a:t>	            1     2     3      4      5     6      7     8      9    10   11    12    13   14</a:t>
            </a:r>
          </a:p>
          <a:p>
            <a:pPr>
              <a:buFont typeface="Wingdings" pitchFamily="2" charset="2"/>
              <a:buNone/>
            </a:pPr>
            <a:endParaRPr lang="en-US"/>
          </a:p>
          <a:p>
            <a:pPr>
              <a:buFont typeface="Wingdings" pitchFamily="2" charset="2"/>
              <a:buNone/>
            </a:pPr>
            <a:endParaRPr lang="en-US"/>
          </a:p>
        </p:txBody>
      </p:sp>
      <p:grpSp>
        <p:nvGrpSpPr>
          <p:cNvPr id="13319" name="Group 7"/>
          <p:cNvGrpSpPr>
            <a:grpSpLocks noChangeAspect="1"/>
          </p:cNvGrpSpPr>
          <p:nvPr/>
        </p:nvGrpSpPr>
        <p:grpSpPr bwMode="auto">
          <a:xfrm>
            <a:off x="1143000" y="4114800"/>
            <a:ext cx="5410200" cy="685800"/>
            <a:chOff x="2782" y="1546"/>
            <a:chExt cx="5100" cy="463"/>
          </a:xfrm>
        </p:grpSpPr>
        <p:sp>
          <p:nvSpPr>
            <p:cNvPr id="13320" name="AutoShape 8"/>
            <p:cNvSpPr>
              <a:spLocks noChangeAspect="1" noChangeArrowheads="1"/>
            </p:cNvSpPr>
            <p:nvPr/>
          </p:nvSpPr>
          <p:spPr bwMode="auto">
            <a:xfrm>
              <a:off x="2782" y="1546"/>
              <a:ext cx="5100" cy="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21" name="Line 9"/>
            <p:cNvSpPr>
              <a:spLocks noChangeShapeType="1"/>
            </p:cNvSpPr>
            <p:nvPr/>
          </p:nvSpPr>
          <p:spPr bwMode="auto">
            <a:xfrm>
              <a:off x="2932" y="1854"/>
              <a:ext cx="465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22" name="Line 10"/>
            <p:cNvSpPr>
              <a:spLocks noChangeShapeType="1"/>
            </p:cNvSpPr>
            <p:nvPr/>
          </p:nvSpPr>
          <p:spPr bwMode="auto">
            <a:xfrm>
              <a:off x="3532" y="1700"/>
              <a:ext cx="0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23" name="Line 11"/>
            <p:cNvSpPr>
              <a:spLocks noChangeShapeType="1"/>
            </p:cNvSpPr>
            <p:nvPr/>
          </p:nvSpPr>
          <p:spPr bwMode="auto">
            <a:xfrm>
              <a:off x="3232" y="1700"/>
              <a:ext cx="0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24" name="Line 12"/>
            <p:cNvSpPr>
              <a:spLocks noChangeShapeType="1"/>
            </p:cNvSpPr>
            <p:nvPr/>
          </p:nvSpPr>
          <p:spPr bwMode="auto">
            <a:xfrm>
              <a:off x="38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25" name="Line 13"/>
            <p:cNvSpPr>
              <a:spLocks noChangeShapeType="1"/>
            </p:cNvSpPr>
            <p:nvPr/>
          </p:nvSpPr>
          <p:spPr bwMode="auto">
            <a:xfrm>
              <a:off x="41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26" name="Line 14"/>
            <p:cNvSpPr>
              <a:spLocks noChangeShapeType="1"/>
            </p:cNvSpPr>
            <p:nvPr/>
          </p:nvSpPr>
          <p:spPr bwMode="auto">
            <a:xfrm>
              <a:off x="44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27" name="Line 15"/>
            <p:cNvSpPr>
              <a:spLocks noChangeShapeType="1"/>
            </p:cNvSpPr>
            <p:nvPr/>
          </p:nvSpPr>
          <p:spPr bwMode="auto">
            <a:xfrm>
              <a:off x="47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28" name="Line 16"/>
            <p:cNvSpPr>
              <a:spLocks noChangeShapeType="1"/>
            </p:cNvSpPr>
            <p:nvPr/>
          </p:nvSpPr>
          <p:spPr bwMode="auto">
            <a:xfrm>
              <a:off x="50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29" name="Line 17"/>
            <p:cNvSpPr>
              <a:spLocks noChangeShapeType="1"/>
            </p:cNvSpPr>
            <p:nvPr/>
          </p:nvSpPr>
          <p:spPr bwMode="auto">
            <a:xfrm>
              <a:off x="53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30" name="Line 18"/>
            <p:cNvSpPr>
              <a:spLocks noChangeShapeType="1"/>
            </p:cNvSpPr>
            <p:nvPr/>
          </p:nvSpPr>
          <p:spPr bwMode="auto">
            <a:xfrm>
              <a:off x="56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31" name="Line 19"/>
            <p:cNvSpPr>
              <a:spLocks noChangeShapeType="1"/>
            </p:cNvSpPr>
            <p:nvPr/>
          </p:nvSpPr>
          <p:spPr bwMode="auto">
            <a:xfrm>
              <a:off x="59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32" name="Line 20"/>
            <p:cNvSpPr>
              <a:spLocks noChangeShapeType="1"/>
            </p:cNvSpPr>
            <p:nvPr/>
          </p:nvSpPr>
          <p:spPr bwMode="auto">
            <a:xfrm>
              <a:off x="62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33" name="Line 21"/>
            <p:cNvSpPr>
              <a:spLocks noChangeShapeType="1"/>
            </p:cNvSpPr>
            <p:nvPr/>
          </p:nvSpPr>
          <p:spPr bwMode="auto">
            <a:xfrm>
              <a:off x="65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34" name="Line 22"/>
            <p:cNvSpPr>
              <a:spLocks noChangeShapeType="1"/>
            </p:cNvSpPr>
            <p:nvPr/>
          </p:nvSpPr>
          <p:spPr bwMode="auto">
            <a:xfrm>
              <a:off x="68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35" name="Line 23"/>
            <p:cNvSpPr>
              <a:spLocks noChangeShapeType="1"/>
            </p:cNvSpPr>
            <p:nvPr/>
          </p:nvSpPr>
          <p:spPr bwMode="auto">
            <a:xfrm>
              <a:off x="71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36" name="Line 24"/>
            <p:cNvSpPr>
              <a:spLocks noChangeShapeType="1"/>
            </p:cNvSpPr>
            <p:nvPr/>
          </p:nvSpPr>
          <p:spPr bwMode="auto">
            <a:xfrm>
              <a:off x="7432" y="1854"/>
              <a:ext cx="30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3337" name="Line 25"/>
            <p:cNvSpPr>
              <a:spLocks noChangeShapeType="1"/>
            </p:cNvSpPr>
            <p:nvPr/>
          </p:nvSpPr>
          <p:spPr bwMode="auto">
            <a:xfrm flipH="1">
              <a:off x="2782" y="1854"/>
              <a:ext cx="1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339" name="Oval 27"/>
          <p:cNvSpPr>
            <a:spLocks noChangeArrowheads="1"/>
          </p:cNvSpPr>
          <p:nvPr/>
        </p:nvSpPr>
        <p:spPr bwMode="auto">
          <a:xfrm>
            <a:off x="2438400" y="4419600"/>
            <a:ext cx="228600" cy="228600"/>
          </a:xfrm>
          <a:prstGeom prst="ellipse">
            <a:avLst/>
          </a:prstGeom>
          <a:solidFill>
            <a:srgbClr val="FF0000">
              <a:alpha val="50000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40" name="Oval 28"/>
          <p:cNvSpPr>
            <a:spLocks noChangeArrowheads="1"/>
          </p:cNvSpPr>
          <p:nvPr/>
        </p:nvSpPr>
        <p:spPr bwMode="auto">
          <a:xfrm>
            <a:off x="3276600" y="4419600"/>
            <a:ext cx="228600" cy="228600"/>
          </a:xfrm>
          <a:prstGeom prst="ellipse">
            <a:avLst/>
          </a:prstGeom>
          <a:solidFill>
            <a:srgbClr val="FF0000">
              <a:alpha val="50000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41" name="Oval 29"/>
          <p:cNvSpPr>
            <a:spLocks noChangeArrowheads="1"/>
          </p:cNvSpPr>
          <p:nvPr/>
        </p:nvSpPr>
        <p:spPr bwMode="auto">
          <a:xfrm>
            <a:off x="4343400" y="4419600"/>
            <a:ext cx="228600" cy="228600"/>
          </a:xfrm>
          <a:prstGeom prst="ellipse">
            <a:avLst/>
          </a:prstGeom>
          <a:solidFill>
            <a:srgbClr val="FF0000">
              <a:alpha val="50000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42" name="Rectangle 30"/>
          <p:cNvSpPr>
            <a:spLocks noChangeArrowheads="1"/>
          </p:cNvSpPr>
          <p:nvPr/>
        </p:nvSpPr>
        <p:spPr bwMode="auto">
          <a:xfrm>
            <a:off x="2590800" y="4267200"/>
            <a:ext cx="1905000" cy="533400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43" name="Line 31"/>
          <p:cNvSpPr>
            <a:spLocks noChangeShapeType="1"/>
          </p:cNvSpPr>
          <p:nvPr/>
        </p:nvSpPr>
        <p:spPr bwMode="auto">
          <a:xfrm>
            <a:off x="3429000" y="4267200"/>
            <a:ext cx="0" cy="533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Low and high numbers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	</a:t>
            </a:r>
            <a:r>
              <a:rPr lang="en-US" b="1">
                <a:solidFill>
                  <a:srgbClr val="FF0000"/>
                </a:solidFill>
              </a:rPr>
              <a:t>1</a:t>
            </a:r>
            <a:r>
              <a:rPr lang="en-US"/>
              <a:t>, 2, 3, 4, 5, 6, 6, 7, 8, 9, 10, 11, 13, </a:t>
            </a:r>
            <a:r>
              <a:rPr lang="en-US" b="1">
                <a:solidFill>
                  <a:srgbClr val="FF0000"/>
                </a:solidFill>
              </a:rPr>
              <a:t>14</a:t>
            </a:r>
            <a:r>
              <a:rPr lang="en-US"/>
              <a:t> </a:t>
            </a:r>
          </a:p>
          <a:p>
            <a:pPr>
              <a:buFont typeface="Wingdings" pitchFamily="2" charset="2"/>
              <a:buNone/>
            </a:pPr>
            <a:endParaRPr lang="en-US"/>
          </a:p>
          <a:p>
            <a:r>
              <a:rPr lang="en-US"/>
              <a:t>Put circles at the high and low points. </a:t>
            </a:r>
          </a:p>
          <a:p>
            <a:pPr>
              <a:buFont typeface="Wingdings" pitchFamily="2" charset="2"/>
              <a:buNone/>
            </a:pPr>
            <a:endParaRPr lang="en-US"/>
          </a:p>
          <a:p>
            <a:endParaRPr lang="en-US"/>
          </a:p>
          <a:p>
            <a:pPr>
              <a:buFont typeface="Wingdings" pitchFamily="2" charset="2"/>
              <a:buNone/>
            </a:pPr>
            <a:r>
              <a:rPr lang="en-US" sz="1200"/>
              <a:t>	            1     2     3      4      5     6      7     8      9    10   11    12    13   14</a:t>
            </a:r>
          </a:p>
          <a:p>
            <a:pPr>
              <a:buFont typeface="Wingdings" pitchFamily="2" charset="2"/>
              <a:buNone/>
            </a:pPr>
            <a:endParaRPr lang="en-US"/>
          </a:p>
        </p:txBody>
      </p:sp>
      <p:grpSp>
        <p:nvGrpSpPr>
          <p:cNvPr id="15364" name="Group 4"/>
          <p:cNvGrpSpPr>
            <a:grpSpLocks noChangeAspect="1"/>
          </p:cNvGrpSpPr>
          <p:nvPr/>
        </p:nvGrpSpPr>
        <p:grpSpPr bwMode="auto">
          <a:xfrm>
            <a:off x="1143000" y="3733800"/>
            <a:ext cx="5410200" cy="685800"/>
            <a:chOff x="2782" y="1546"/>
            <a:chExt cx="5100" cy="463"/>
          </a:xfrm>
        </p:grpSpPr>
        <p:sp>
          <p:nvSpPr>
            <p:cNvPr id="15365" name="AutoShape 5"/>
            <p:cNvSpPr>
              <a:spLocks noChangeAspect="1" noChangeArrowheads="1"/>
            </p:cNvSpPr>
            <p:nvPr/>
          </p:nvSpPr>
          <p:spPr bwMode="auto">
            <a:xfrm>
              <a:off x="2782" y="1546"/>
              <a:ext cx="5100" cy="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6" name="Line 6"/>
            <p:cNvSpPr>
              <a:spLocks noChangeShapeType="1"/>
            </p:cNvSpPr>
            <p:nvPr/>
          </p:nvSpPr>
          <p:spPr bwMode="auto">
            <a:xfrm>
              <a:off x="2932" y="1854"/>
              <a:ext cx="465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7" name="Line 7"/>
            <p:cNvSpPr>
              <a:spLocks noChangeShapeType="1"/>
            </p:cNvSpPr>
            <p:nvPr/>
          </p:nvSpPr>
          <p:spPr bwMode="auto">
            <a:xfrm>
              <a:off x="3532" y="1700"/>
              <a:ext cx="0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8" name="Line 8"/>
            <p:cNvSpPr>
              <a:spLocks noChangeShapeType="1"/>
            </p:cNvSpPr>
            <p:nvPr/>
          </p:nvSpPr>
          <p:spPr bwMode="auto">
            <a:xfrm>
              <a:off x="3232" y="1700"/>
              <a:ext cx="0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9" name="Line 9"/>
            <p:cNvSpPr>
              <a:spLocks noChangeShapeType="1"/>
            </p:cNvSpPr>
            <p:nvPr/>
          </p:nvSpPr>
          <p:spPr bwMode="auto">
            <a:xfrm>
              <a:off x="38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0" name="Line 10"/>
            <p:cNvSpPr>
              <a:spLocks noChangeShapeType="1"/>
            </p:cNvSpPr>
            <p:nvPr/>
          </p:nvSpPr>
          <p:spPr bwMode="auto">
            <a:xfrm>
              <a:off x="41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1" name="Line 11"/>
            <p:cNvSpPr>
              <a:spLocks noChangeShapeType="1"/>
            </p:cNvSpPr>
            <p:nvPr/>
          </p:nvSpPr>
          <p:spPr bwMode="auto">
            <a:xfrm>
              <a:off x="44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2" name="Line 12"/>
            <p:cNvSpPr>
              <a:spLocks noChangeShapeType="1"/>
            </p:cNvSpPr>
            <p:nvPr/>
          </p:nvSpPr>
          <p:spPr bwMode="auto">
            <a:xfrm>
              <a:off x="47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3" name="Line 13"/>
            <p:cNvSpPr>
              <a:spLocks noChangeShapeType="1"/>
            </p:cNvSpPr>
            <p:nvPr/>
          </p:nvSpPr>
          <p:spPr bwMode="auto">
            <a:xfrm>
              <a:off x="50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4" name="Line 14"/>
            <p:cNvSpPr>
              <a:spLocks noChangeShapeType="1"/>
            </p:cNvSpPr>
            <p:nvPr/>
          </p:nvSpPr>
          <p:spPr bwMode="auto">
            <a:xfrm>
              <a:off x="53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5" name="Line 15"/>
            <p:cNvSpPr>
              <a:spLocks noChangeShapeType="1"/>
            </p:cNvSpPr>
            <p:nvPr/>
          </p:nvSpPr>
          <p:spPr bwMode="auto">
            <a:xfrm>
              <a:off x="56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6" name="Line 16"/>
            <p:cNvSpPr>
              <a:spLocks noChangeShapeType="1"/>
            </p:cNvSpPr>
            <p:nvPr/>
          </p:nvSpPr>
          <p:spPr bwMode="auto">
            <a:xfrm>
              <a:off x="59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7" name="Line 17"/>
            <p:cNvSpPr>
              <a:spLocks noChangeShapeType="1"/>
            </p:cNvSpPr>
            <p:nvPr/>
          </p:nvSpPr>
          <p:spPr bwMode="auto">
            <a:xfrm>
              <a:off x="62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8" name="Line 18"/>
            <p:cNvSpPr>
              <a:spLocks noChangeShapeType="1"/>
            </p:cNvSpPr>
            <p:nvPr/>
          </p:nvSpPr>
          <p:spPr bwMode="auto">
            <a:xfrm>
              <a:off x="65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9" name="Line 19"/>
            <p:cNvSpPr>
              <a:spLocks noChangeShapeType="1"/>
            </p:cNvSpPr>
            <p:nvPr/>
          </p:nvSpPr>
          <p:spPr bwMode="auto">
            <a:xfrm>
              <a:off x="68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0" name="Line 20"/>
            <p:cNvSpPr>
              <a:spLocks noChangeShapeType="1"/>
            </p:cNvSpPr>
            <p:nvPr/>
          </p:nvSpPr>
          <p:spPr bwMode="auto">
            <a:xfrm>
              <a:off x="71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1" name="Line 21"/>
            <p:cNvSpPr>
              <a:spLocks noChangeShapeType="1"/>
            </p:cNvSpPr>
            <p:nvPr/>
          </p:nvSpPr>
          <p:spPr bwMode="auto">
            <a:xfrm>
              <a:off x="7432" y="1854"/>
              <a:ext cx="30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2" name="Line 22"/>
            <p:cNvSpPr>
              <a:spLocks noChangeShapeType="1"/>
            </p:cNvSpPr>
            <p:nvPr/>
          </p:nvSpPr>
          <p:spPr bwMode="auto">
            <a:xfrm flipH="1">
              <a:off x="2782" y="1854"/>
              <a:ext cx="1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402" name="Oval 42"/>
          <p:cNvSpPr>
            <a:spLocks noChangeArrowheads="1"/>
          </p:cNvSpPr>
          <p:nvPr/>
        </p:nvSpPr>
        <p:spPr bwMode="auto">
          <a:xfrm>
            <a:off x="2438400" y="4038600"/>
            <a:ext cx="228600" cy="228600"/>
          </a:xfrm>
          <a:prstGeom prst="ellipse">
            <a:avLst/>
          </a:prstGeom>
          <a:solidFill>
            <a:srgbClr val="FF0000">
              <a:alpha val="50000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403" name="Oval 43"/>
          <p:cNvSpPr>
            <a:spLocks noChangeArrowheads="1"/>
          </p:cNvSpPr>
          <p:nvPr/>
        </p:nvSpPr>
        <p:spPr bwMode="auto">
          <a:xfrm>
            <a:off x="4343400" y="4038600"/>
            <a:ext cx="228600" cy="228600"/>
          </a:xfrm>
          <a:prstGeom prst="ellipse">
            <a:avLst/>
          </a:prstGeom>
          <a:solidFill>
            <a:srgbClr val="FF0000">
              <a:alpha val="50000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404" name="Oval 44"/>
          <p:cNvSpPr>
            <a:spLocks noChangeArrowheads="1"/>
          </p:cNvSpPr>
          <p:nvPr/>
        </p:nvSpPr>
        <p:spPr bwMode="auto">
          <a:xfrm>
            <a:off x="3276600" y="4038600"/>
            <a:ext cx="228600" cy="228600"/>
          </a:xfrm>
          <a:prstGeom prst="ellipse">
            <a:avLst/>
          </a:prstGeom>
          <a:solidFill>
            <a:srgbClr val="FF0000">
              <a:alpha val="50000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405" name="Oval 45"/>
          <p:cNvSpPr>
            <a:spLocks noChangeArrowheads="1"/>
          </p:cNvSpPr>
          <p:nvPr/>
        </p:nvSpPr>
        <p:spPr bwMode="auto">
          <a:xfrm>
            <a:off x="1524000" y="4038600"/>
            <a:ext cx="228600" cy="228600"/>
          </a:xfrm>
          <a:prstGeom prst="ellipse">
            <a:avLst/>
          </a:prstGeom>
          <a:solidFill>
            <a:srgbClr val="FF0000">
              <a:alpha val="50000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406" name="Oval 46"/>
          <p:cNvSpPr>
            <a:spLocks noChangeArrowheads="1"/>
          </p:cNvSpPr>
          <p:nvPr/>
        </p:nvSpPr>
        <p:spPr bwMode="auto">
          <a:xfrm>
            <a:off x="5638800" y="4038600"/>
            <a:ext cx="228600" cy="228600"/>
          </a:xfrm>
          <a:prstGeom prst="ellipse">
            <a:avLst/>
          </a:prstGeom>
          <a:solidFill>
            <a:srgbClr val="FF0000">
              <a:alpha val="50000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407" name="Rectangle 47"/>
          <p:cNvSpPr>
            <a:spLocks noChangeArrowheads="1"/>
          </p:cNvSpPr>
          <p:nvPr/>
        </p:nvSpPr>
        <p:spPr bwMode="auto">
          <a:xfrm>
            <a:off x="2590800" y="3886200"/>
            <a:ext cx="1905000" cy="533400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5408" name="Line 48"/>
          <p:cNvSpPr>
            <a:spLocks noChangeShapeType="1"/>
          </p:cNvSpPr>
          <p:nvPr/>
        </p:nvSpPr>
        <p:spPr bwMode="auto">
          <a:xfrm>
            <a:off x="3429000" y="3886200"/>
            <a:ext cx="0" cy="533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Low and high numbers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1">
                <a:solidFill>
                  <a:srgbClr val="FF0000"/>
                </a:solidFill>
              </a:rPr>
              <a:t>1</a:t>
            </a:r>
            <a:r>
              <a:rPr lang="en-US"/>
              <a:t>, 2, 3, 4, 5, 6, 6, 7, 8, 9, 10, 11, 13, </a:t>
            </a:r>
            <a:r>
              <a:rPr lang="en-US" b="1">
                <a:solidFill>
                  <a:srgbClr val="FF0000"/>
                </a:solidFill>
              </a:rPr>
              <a:t>14</a:t>
            </a:r>
            <a:r>
              <a:rPr lang="en-US"/>
              <a:t> </a:t>
            </a:r>
          </a:p>
          <a:p>
            <a:pPr>
              <a:buFont typeface="Wingdings" pitchFamily="2" charset="2"/>
              <a:buNone/>
            </a:pPr>
            <a:endParaRPr lang="en-US"/>
          </a:p>
          <a:p>
            <a:r>
              <a:rPr lang="en-US"/>
              <a:t>Draw lines that connect the high and low points to the box. </a:t>
            </a:r>
          </a:p>
          <a:p>
            <a:pPr>
              <a:buFont typeface="Wingdings" pitchFamily="2" charset="2"/>
              <a:buNone/>
            </a:pPr>
            <a:endParaRPr lang="en-US"/>
          </a:p>
          <a:p>
            <a:endParaRPr lang="en-US"/>
          </a:p>
          <a:p>
            <a:pPr>
              <a:buFont typeface="Wingdings" pitchFamily="2" charset="2"/>
              <a:buNone/>
            </a:pPr>
            <a:r>
              <a:rPr lang="en-US" sz="1200"/>
              <a:t>	            1     2     3      4      5     6      7     8      9    10   11    12    13   14</a:t>
            </a:r>
          </a:p>
          <a:p>
            <a:pPr>
              <a:buFont typeface="Wingdings" pitchFamily="2" charset="2"/>
              <a:buNone/>
            </a:pPr>
            <a:endParaRPr lang="en-US"/>
          </a:p>
          <a:p>
            <a:endParaRPr lang="en-US"/>
          </a:p>
        </p:txBody>
      </p:sp>
      <p:grpSp>
        <p:nvGrpSpPr>
          <p:cNvPr id="16388" name="Group 4"/>
          <p:cNvGrpSpPr>
            <a:grpSpLocks noChangeAspect="1"/>
          </p:cNvGrpSpPr>
          <p:nvPr/>
        </p:nvGrpSpPr>
        <p:grpSpPr bwMode="auto">
          <a:xfrm>
            <a:off x="1143000" y="4114800"/>
            <a:ext cx="5410200" cy="685800"/>
            <a:chOff x="2782" y="1546"/>
            <a:chExt cx="5100" cy="463"/>
          </a:xfrm>
        </p:grpSpPr>
        <p:sp>
          <p:nvSpPr>
            <p:cNvPr id="16389" name="AutoShape 5"/>
            <p:cNvSpPr>
              <a:spLocks noChangeAspect="1" noChangeArrowheads="1"/>
            </p:cNvSpPr>
            <p:nvPr/>
          </p:nvSpPr>
          <p:spPr bwMode="auto">
            <a:xfrm>
              <a:off x="2782" y="1546"/>
              <a:ext cx="5100" cy="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390" name="Line 6"/>
            <p:cNvSpPr>
              <a:spLocks noChangeShapeType="1"/>
            </p:cNvSpPr>
            <p:nvPr/>
          </p:nvSpPr>
          <p:spPr bwMode="auto">
            <a:xfrm>
              <a:off x="2932" y="1854"/>
              <a:ext cx="465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391" name="Line 7"/>
            <p:cNvSpPr>
              <a:spLocks noChangeShapeType="1"/>
            </p:cNvSpPr>
            <p:nvPr/>
          </p:nvSpPr>
          <p:spPr bwMode="auto">
            <a:xfrm>
              <a:off x="3532" y="1700"/>
              <a:ext cx="0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392" name="Line 8"/>
            <p:cNvSpPr>
              <a:spLocks noChangeShapeType="1"/>
            </p:cNvSpPr>
            <p:nvPr/>
          </p:nvSpPr>
          <p:spPr bwMode="auto">
            <a:xfrm>
              <a:off x="3232" y="1700"/>
              <a:ext cx="0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393" name="Line 9"/>
            <p:cNvSpPr>
              <a:spLocks noChangeShapeType="1"/>
            </p:cNvSpPr>
            <p:nvPr/>
          </p:nvSpPr>
          <p:spPr bwMode="auto">
            <a:xfrm>
              <a:off x="38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394" name="Line 10"/>
            <p:cNvSpPr>
              <a:spLocks noChangeShapeType="1"/>
            </p:cNvSpPr>
            <p:nvPr/>
          </p:nvSpPr>
          <p:spPr bwMode="auto">
            <a:xfrm>
              <a:off x="41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395" name="Line 11"/>
            <p:cNvSpPr>
              <a:spLocks noChangeShapeType="1"/>
            </p:cNvSpPr>
            <p:nvPr/>
          </p:nvSpPr>
          <p:spPr bwMode="auto">
            <a:xfrm>
              <a:off x="44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396" name="Line 12"/>
            <p:cNvSpPr>
              <a:spLocks noChangeShapeType="1"/>
            </p:cNvSpPr>
            <p:nvPr/>
          </p:nvSpPr>
          <p:spPr bwMode="auto">
            <a:xfrm>
              <a:off x="47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397" name="Line 13"/>
            <p:cNvSpPr>
              <a:spLocks noChangeShapeType="1"/>
            </p:cNvSpPr>
            <p:nvPr/>
          </p:nvSpPr>
          <p:spPr bwMode="auto">
            <a:xfrm>
              <a:off x="50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398" name="Line 14"/>
            <p:cNvSpPr>
              <a:spLocks noChangeShapeType="1"/>
            </p:cNvSpPr>
            <p:nvPr/>
          </p:nvSpPr>
          <p:spPr bwMode="auto">
            <a:xfrm>
              <a:off x="53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399" name="Line 15"/>
            <p:cNvSpPr>
              <a:spLocks noChangeShapeType="1"/>
            </p:cNvSpPr>
            <p:nvPr/>
          </p:nvSpPr>
          <p:spPr bwMode="auto">
            <a:xfrm>
              <a:off x="56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00" name="Line 16"/>
            <p:cNvSpPr>
              <a:spLocks noChangeShapeType="1"/>
            </p:cNvSpPr>
            <p:nvPr/>
          </p:nvSpPr>
          <p:spPr bwMode="auto">
            <a:xfrm>
              <a:off x="59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01" name="Line 17"/>
            <p:cNvSpPr>
              <a:spLocks noChangeShapeType="1"/>
            </p:cNvSpPr>
            <p:nvPr/>
          </p:nvSpPr>
          <p:spPr bwMode="auto">
            <a:xfrm>
              <a:off x="62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02" name="Line 18"/>
            <p:cNvSpPr>
              <a:spLocks noChangeShapeType="1"/>
            </p:cNvSpPr>
            <p:nvPr/>
          </p:nvSpPr>
          <p:spPr bwMode="auto">
            <a:xfrm>
              <a:off x="65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03" name="Line 19"/>
            <p:cNvSpPr>
              <a:spLocks noChangeShapeType="1"/>
            </p:cNvSpPr>
            <p:nvPr/>
          </p:nvSpPr>
          <p:spPr bwMode="auto">
            <a:xfrm>
              <a:off x="68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04" name="Line 20"/>
            <p:cNvSpPr>
              <a:spLocks noChangeShapeType="1"/>
            </p:cNvSpPr>
            <p:nvPr/>
          </p:nvSpPr>
          <p:spPr bwMode="auto">
            <a:xfrm>
              <a:off x="71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05" name="Line 21"/>
            <p:cNvSpPr>
              <a:spLocks noChangeShapeType="1"/>
            </p:cNvSpPr>
            <p:nvPr/>
          </p:nvSpPr>
          <p:spPr bwMode="auto">
            <a:xfrm>
              <a:off x="7432" y="1854"/>
              <a:ext cx="30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06" name="Line 22"/>
            <p:cNvSpPr>
              <a:spLocks noChangeShapeType="1"/>
            </p:cNvSpPr>
            <p:nvPr/>
          </p:nvSpPr>
          <p:spPr bwMode="auto">
            <a:xfrm flipH="1">
              <a:off x="2782" y="1854"/>
              <a:ext cx="1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407" name="Oval 23"/>
          <p:cNvSpPr>
            <a:spLocks noChangeArrowheads="1"/>
          </p:cNvSpPr>
          <p:nvPr/>
        </p:nvSpPr>
        <p:spPr bwMode="auto">
          <a:xfrm>
            <a:off x="1524000" y="4419600"/>
            <a:ext cx="228600" cy="228600"/>
          </a:xfrm>
          <a:prstGeom prst="ellipse">
            <a:avLst/>
          </a:prstGeom>
          <a:solidFill>
            <a:srgbClr val="FF0000">
              <a:alpha val="50000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08" name="Oval 24"/>
          <p:cNvSpPr>
            <a:spLocks noChangeArrowheads="1"/>
          </p:cNvSpPr>
          <p:nvPr/>
        </p:nvSpPr>
        <p:spPr bwMode="auto">
          <a:xfrm>
            <a:off x="3276600" y="4419600"/>
            <a:ext cx="228600" cy="228600"/>
          </a:xfrm>
          <a:prstGeom prst="ellipse">
            <a:avLst/>
          </a:prstGeom>
          <a:solidFill>
            <a:srgbClr val="FF0000">
              <a:alpha val="50000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09" name="Oval 25"/>
          <p:cNvSpPr>
            <a:spLocks noChangeArrowheads="1"/>
          </p:cNvSpPr>
          <p:nvPr/>
        </p:nvSpPr>
        <p:spPr bwMode="auto">
          <a:xfrm>
            <a:off x="4343400" y="4419600"/>
            <a:ext cx="228600" cy="228600"/>
          </a:xfrm>
          <a:prstGeom prst="ellipse">
            <a:avLst/>
          </a:prstGeom>
          <a:solidFill>
            <a:srgbClr val="FF0000">
              <a:alpha val="50000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10" name="Oval 26"/>
          <p:cNvSpPr>
            <a:spLocks noChangeArrowheads="1"/>
          </p:cNvSpPr>
          <p:nvPr/>
        </p:nvSpPr>
        <p:spPr bwMode="auto">
          <a:xfrm>
            <a:off x="5638800" y="4419600"/>
            <a:ext cx="228600" cy="228600"/>
          </a:xfrm>
          <a:prstGeom prst="ellipse">
            <a:avLst/>
          </a:prstGeom>
          <a:solidFill>
            <a:srgbClr val="FF0000">
              <a:alpha val="50000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11" name="Oval 27"/>
          <p:cNvSpPr>
            <a:spLocks noChangeArrowheads="1"/>
          </p:cNvSpPr>
          <p:nvPr/>
        </p:nvSpPr>
        <p:spPr bwMode="auto">
          <a:xfrm>
            <a:off x="2438400" y="4419600"/>
            <a:ext cx="228600" cy="228600"/>
          </a:xfrm>
          <a:prstGeom prst="ellipse">
            <a:avLst/>
          </a:prstGeom>
          <a:solidFill>
            <a:srgbClr val="FF0000">
              <a:alpha val="50000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12" name="Rectangle 28"/>
          <p:cNvSpPr>
            <a:spLocks noChangeArrowheads="1"/>
          </p:cNvSpPr>
          <p:nvPr/>
        </p:nvSpPr>
        <p:spPr bwMode="auto">
          <a:xfrm>
            <a:off x="2590800" y="4267200"/>
            <a:ext cx="1905000" cy="533400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13" name="Line 29"/>
          <p:cNvSpPr>
            <a:spLocks noChangeShapeType="1"/>
          </p:cNvSpPr>
          <p:nvPr/>
        </p:nvSpPr>
        <p:spPr bwMode="auto">
          <a:xfrm>
            <a:off x="3429000" y="4267200"/>
            <a:ext cx="0" cy="533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14" name="Line 30"/>
          <p:cNvSpPr>
            <a:spLocks noChangeShapeType="1"/>
          </p:cNvSpPr>
          <p:nvPr/>
        </p:nvSpPr>
        <p:spPr bwMode="auto">
          <a:xfrm>
            <a:off x="4572000" y="4572000"/>
            <a:ext cx="1066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6415" name="Line 31"/>
          <p:cNvSpPr>
            <a:spLocks noChangeShapeType="1"/>
          </p:cNvSpPr>
          <p:nvPr/>
        </p:nvSpPr>
        <p:spPr bwMode="auto">
          <a:xfrm>
            <a:off x="1752600" y="4572000"/>
            <a:ext cx="685800" cy="158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6387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Box and Whisker Plot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 </a:t>
            </a: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228600" y="-5715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/>
            <a:endParaRPr lang="en-US" sz="4200">
              <a:solidFill>
                <a:schemeClr val="tx2"/>
              </a:solidFill>
            </a:endParaRP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457200" y="17526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r>
              <a:rPr lang="en-US" sz="3200"/>
              <a:t>	3, 5, 4, 2, 1, 6, 8, 11, 14, 13, 6, 9, 10, 7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endParaRPr lang="en-US" sz="3200"/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</a:pPr>
            <a:endParaRPr lang="en-US" sz="3200"/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</a:pPr>
            <a:endParaRPr lang="en-US" sz="3200"/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r>
              <a:rPr lang="en-US" sz="1200"/>
              <a:t>		  1     2     3      4      5     6      7     8      9    10   11    12    13   14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endParaRPr lang="en-US" sz="3200"/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r>
              <a:rPr lang="en-US" sz="3200"/>
              <a:t>Here is the completed Box and Whisker Plot!</a:t>
            </a:r>
          </a:p>
          <a:p>
            <a:pPr marL="342900" indent="-342900" eaLnBrk="1" hangingPunct="1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</a:pPr>
            <a:endParaRPr lang="en-US" sz="3200"/>
          </a:p>
        </p:txBody>
      </p:sp>
      <p:grpSp>
        <p:nvGrpSpPr>
          <p:cNvPr id="18438" name="Group 6"/>
          <p:cNvGrpSpPr>
            <a:grpSpLocks noChangeAspect="1"/>
          </p:cNvGrpSpPr>
          <p:nvPr/>
        </p:nvGrpSpPr>
        <p:grpSpPr bwMode="auto">
          <a:xfrm>
            <a:off x="1143000" y="3276600"/>
            <a:ext cx="5410200" cy="685800"/>
            <a:chOff x="2782" y="1546"/>
            <a:chExt cx="5100" cy="463"/>
          </a:xfrm>
        </p:grpSpPr>
        <p:sp>
          <p:nvSpPr>
            <p:cNvPr id="18439" name="AutoShape 7"/>
            <p:cNvSpPr>
              <a:spLocks noChangeAspect="1" noChangeArrowheads="1"/>
            </p:cNvSpPr>
            <p:nvPr/>
          </p:nvSpPr>
          <p:spPr bwMode="auto">
            <a:xfrm>
              <a:off x="2782" y="1546"/>
              <a:ext cx="5100" cy="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40" name="Line 8"/>
            <p:cNvSpPr>
              <a:spLocks noChangeShapeType="1"/>
            </p:cNvSpPr>
            <p:nvPr/>
          </p:nvSpPr>
          <p:spPr bwMode="auto">
            <a:xfrm>
              <a:off x="2932" y="1854"/>
              <a:ext cx="465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41" name="Line 9"/>
            <p:cNvSpPr>
              <a:spLocks noChangeShapeType="1"/>
            </p:cNvSpPr>
            <p:nvPr/>
          </p:nvSpPr>
          <p:spPr bwMode="auto">
            <a:xfrm>
              <a:off x="3532" y="1700"/>
              <a:ext cx="0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42" name="Line 10"/>
            <p:cNvSpPr>
              <a:spLocks noChangeShapeType="1"/>
            </p:cNvSpPr>
            <p:nvPr/>
          </p:nvSpPr>
          <p:spPr bwMode="auto">
            <a:xfrm>
              <a:off x="3232" y="1700"/>
              <a:ext cx="0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43" name="Line 11"/>
            <p:cNvSpPr>
              <a:spLocks noChangeShapeType="1"/>
            </p:cNvSpPr>
            <p:nvPr/>
          </p:nvSpPr>
          <p:spPr bwMode="auto">
            <a:xfrm>
              <a:off x="38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44" name="Line 12"/>
            <p:cNvSpPr>
              <a:spLocks noChangeShapeType="1"/>
            </p:cNvSpPr>
            <p:nvPr/>
          </p:nvSpPr>
          <p:spPr bwMode="auto">
            <a:xfrm>
              <a:off x="41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45" name="Line 13"/>
            <p:cNvSpPr>
              <a:spLocks noChangeShapeType="1"/>
            </p:cNvSpPr>
            <p:nvPr/>
          </p:nvSpPr>
          <p:spPr bwMode="auto">
            <a:xfrm>
              <a:off x="44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46" name="Line 14"/>
            <p:cNvSpPr>
              <a:spLocks noChangeShapeType="1"/>
            </p:cNvSpPr>
            <p:nvPr/>
          </p:nvSpPr>
          <p:spPr bwMode="auto">
            <a:xfrm>
              <a:off x="47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47" name="Line 15"/>
            <p:cNvSpPr>
              <a:spLocks noChangeShapeType="1"/>
            </p:cNvSpPr>
            <p:nvPr/>
          </p:nvSpPr>
          <p:spPr bwMode="auto">
            <a:xfrm>
              <a:off x="50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48" name="Line 16"/>
            <p:cNvSpPr>
              <a:spLocks noChangeShapeType="1"/>
            </p:cNvSpPr>
            <p:nvPr/>
          </p:nvSpPr>
          <p:spPr bwMode="auto">
            <a:xfrm>
              <a:off x="53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49" name="Line 17"/>
            <p:cNvSpPr>
              <a:spLocks noChangeShapeType="1"/>
            </p:cNvSpPr>
            <p:nvPr/>
          </p:nvSpPr>
          <p:spPr bwMode="auto">
            <a:xfrm>
              <a:off x="56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50" name="Line 18"/>
            <p:cNvSpPr>
              <a:spLocks noChangeShapeType="1"/>
            </p:cNvSpPr>
            <p:nvPr/>
          </p:nvSpPr>
          <p:spPr bwMode="auto">
            <a:xfrm>
              <a:off x="59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51" name="Line 19"/>
            <p:cNvSpPr>
              <a:spLocks noChangeShapeType="1"/>
            </p:cNvSpPr>
            <p:nvPr/>
          </p:nvSpPr>
          <p:spPr bwMode="auto">
            <a:xfrm>
              <a:off x="62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52" name="Line 20"/>
            <p:cNvSpPr>
              <a:spLocks noChangeShapeType="1"/>
            </p:cNvSpPr>
            <p:nvPr/>
          </p:nvSpPr>
          <p:spPr bwMode="auto">
            <a:xfrm>
              <a:off x="65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53" name="Line 21"/>
            <p:cNvSpPr>
              <a:spLocks noChangeShapeType="1"/>
            </p:cNvSpPr>
            <p:nvPr/>
          </p:nvSpPr>
          <p:spPr bwMode="auto">
            <a:xfrm>
              <a:off x="68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54" name="Line 22"/>
            <p:cNvSpPr>
              <a:spLocks noChangeShapeType="1"/>
            </p:cNvSpPr>
            <p:nvPr/>
          </p:nvSpPr>
          <p:spPr bwMode="auto">
            <a:xfrm>
              <a:off x="71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55" name="Line 23"/>
            <p:cNvSpPr>
              <a:spLocks noChangeShapeType="1"/>
            </p:cNvSpPr>
            <p:nvPr/>
          </p:nvSpPr>
          <p:spPr bwMode="auto">
            <a:xfrm>
              <a:off x="7432" y="1854"/>
              <a:ext cx="30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8456" name="Line 24"/>
            <p:cNvSpPr>
              <a:spLocks noChangeShapeType="1"/>
            </p:cNvSpPr>
            <p:nvPr/>
          </p:nvSpPr>
          <p:spPr bwMode="auto">
            <a:xfrm flipH="1">
              <a:off x="2782" y="1854"/>
              <a:ext cx="1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8457" name="Oval 25"/>
          <p:cNvSpPr>
            <a:spLocks noChangeArrowheads="1"/>
          </p:cNvSpPr>
          <p:nvPr/>
        </p:nvSpPr>
        <p:spPr bwMode="auto">
          <a:xfrm>
            <a:off x="1524000" y="3581400"/>
            <a:ext cx="228600" cy="228600"/>
          </a:xfrm>
          <a:prstGeom prst="ellipse">
            <a:avLst/>
          </a:prstGeom>
          <a:solidFill>
            <a:srgbClr val="FF0000">
              <a:alpha val="50000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8" name="Oval 26"/>
          <p:cNvSpPr>
            <a:spLocks noChangeArrowheads="1"/>
          </p:cNvSpPr>
          <p:nvPr/>
        </p:nvSpPr>
        <p:spPr bwMode="auto">
          <a:xfrm>
            <a:off x="3276600" y="3581400"/>
            <a:ext cx="228600" cy="228600"/>
          </a:xfrm>
          <a:prstGeom prst="ellipse">
            <a:avLst/>
          </a:prstGeom>
          <a:solidFill>
            <a:srgbClr val="FF0000">
              <a:alpha val="50000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59" name="Oval 27"/>
          <p:cNvSpPr>
            <a:spLocks noChangeArrowheads="1"/>
          </p:cNvSpPr>
          <p:nvPr/>
        </p:nvSpPr>
        <p:spPr bwMode="auto">
          <a:xfrm>
            <a:off x="4343400" y="3581400"/>
            <a:ext cx="228600" cy="228600"/>
          </a:xfrm>
          <a:prstGeom prst="ellipse">
            <a:avLst/>
          </a:prstGeom>
          <a:solidFill>
            <a:srgbClr val="FF0000">
              <a:alpha val="50000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60" name="Oval 28"/>
          <p:cNvSpPr>
            <a:spLocks noChangeArrowheads="1"/>
          </p:cNvSpPr>
          <p:nvPr/>
        </p:nvSpPr>
        <p:spPr bwMode="auto">
          <a:xfrm>
            <a:off x="5638800" y="3581400"/>
            <a:ext cx="228600" cy="228600"/>
          </a:xfrm>
          <a:prstGeom prst="ellipse">
            <a:avLst/>
          </a:prstGeom>
          <a:solidFill>
            <a:srgbClr val="FF0000">
              <a:alpha val="50000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61" name="Oval 29"/>
          <p:cNvSpPr>
            <a:spLocks noChangeArrowheads="1"/>
          </p:cNvSpPr>
          <p:nvPr/>
        </p:nvSpPr>
        <p:spPr bwMode="auto">
          <a:xfrm>
            <a:off x="2438400" y="3581400"/>
            <a:ext cx="228600" cy="228600"/>
          </a:xfrm>
          <a:prstGeom prst="ellipse">
            <a:avLst/>
          </a:prstGeom>
          <a:solidFill>
            <a:srgbClr val="FF0000">
              <a:alpha val="50000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62" name="Rectangle 30"/>
          <p:cNvSpPr>
            <a:spLocks noChangeArrowheads="1"/>
          </p:cNvSpPr>
          <p:nvPr/>
        </p:nvSpPr>
        <p:spPr bwMode="auto">
          <a:xfrm>
            <a:off x="2590800" y="3429000"/>
            <a:ext cx="1905000" cy="533400"/>
          </a:xfrm>
          <a:prstGeom prst="rect">
            <a:avLst/>
          </a:prstGeom>
          <a:solidFill>
            <a:srgbClr val="FFFFFF">
              <a:alpha val="0"/>
            </a:srgb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63" name="Line 31"/>
          <p:cNvSpPr>
            <a:spLocks noChangeShapeType="1"/>
          </p:cNvSpPr>
          <p:nvPr/>
        </p:nvSpPr>
        <p:spPr bwMode="auto">
          <a:xfrm>
            <a:off x="3429000" y="3429000"/>
            <a:ext cx="0" cy="533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64" name="Line 32"/>
          <p:cNvSpPr>
            <a:spLocks noChangeShapeType="1"/>
          </p:cNvSpPr>
          <p:nvPr/>
        </p:nvSpPr>
        <p:spPr bwMode="auto">
          <a:xfrm>
            <a:off x="4572000" y="3733800"/>
            <a:ext cx="10668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465" name="Line 33"/>
          <p:cNvSpPr>
            <a:spLocks noChangeShapeType="1"/>
          </p:cNvSpPr>
          <p:nvPr/>
        </p:nvSpPr>
        <p:spPr bwMode="auto">
          <a:xfrm>
            <a:off x="1752600" y="3733800"/>
            <a:ext cx="685800" cy="158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30000">
                                          <p:val>
                                            <p:strVal val="#ppt_h/2"/>
                                          </p:val>
                                        </p:tav>
                                        <p:tav tm="40000">
                                          <p:val>
                                            <p:strVal val="#ppt_h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"/>
                                          </p:val>
                                        </p:tav>
                                        <p:tav tm="60000">
                                          <p:val>
                                            <p:strVal val="#ppt_h"/>
                                          </p:val>
                                        </p:tav>
                                        <p:tav tm="69900">
                                          <p:val>
                                            <p:strVal val="#ppt_h/2"/>
                                          </p:val>
                                        </p:tav>
                                        <p:tav tm="8000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5"/>
                                          </p:val>
                                        </p:tav>
                                        <p:tav tm="20000">
                                          <p:val>
                                            <p:strVal val="#ppt_y-.2"/>
                                          </p:val>
                                        </p:tav>
                                        <p:tav tm="30000">
                                          <p:val>
                                            <p:strVal val="#ppt_y"/>
                                          </p:val>
                                        </p:tav>
                                        <p:tav tm="40000">
                                          <p:val>
                                            <p:strVal val="#ppt_y-.15"/>
                                          </p:val>
                                        </p:tav>
                                        <p:tav tm="50000">
                                          <p:val>
                                            <p:strVal val="#ppt_y"/>
                                          </p:val>
                                        </p:tav>
                                        <p:tav tm="60000">
                                          <p:val>
                                            <p:strVal val="#ppt_y-.1"/>
                                          </p:val>
                                        </p:tav>
                                        <p:tav tm="69900">
                                          <p:val>
                                            <p:strVal val="#ppt_y"/>
                                          </p:val>
                                        </p:tav>
                                        <p:tav tm="80000">
                                          <p:val>
                                            <p:strVal val="#ppt_y-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1843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Order numbers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	3, 5, 4, 2, 1, 6, 8, 11, 14, 13, 6, 9, 10, 7</a:t>
            </a:r>
          </a:p>
          <a:p>
            <a:endParaRPr lang="en-US"/>
          </a:p>
          <a:p>
            <a:r>
              <a:rPr lang="en-US"/>
              <a:t>First, order your numbers from least to greatest:</a:t>
            </a:r>
          </a:p>
          <a:p>
            <a:endParaRPr lang="en-US"/>
          </a:p>
          <a:p>
            <a:pPr lvl="1">
              <a:buFont typeface="Wingdings" pitchFamily="2" charset="2"/>
              <a:buNone/>
            </a:pPr>
            <a:r>
              <a:rPr lang="en-US"/>
              <a:t>1, 2, 3, 4, 5, 6, 6, 7, 8, 9, 10, 11, 13, 14</a:t>
            </a:r>
          </a:p>
        </p:txBody>
      </p:sp>
    </p:spTree>
  </p:cSld>
  <p:clrMapOvr>
    <a:masterClrMapping/>
  </p:clrMapOvr>
  <p:transition spd="med">
    <p:push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Median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800"/>
              <a:t>	1, 2, 3, 4, 5, 6, 6, 7, 8, 9, 10, 11, 13, 14</a:t>
            </a:r>
          </a:p>
          <a:p>
            <a:pPr>
              <a:buFont typeface="Wingdings" pitchFamily="2" charset="2"/>
              <a:buNone/>
            </a:pPr>
            <a:endParaRPr lang="en-US" sz="2800"/>
          </a:p>
          <a:p>
            <a:r>
              <a:rPr lang="en-US" sz="2800"/>
              <a:t>Then find the median (from the ordered list):</a:t>
            </a:r>
          </a:p>
          <a:p>
            <a:pPr>
              <a:buFont typeface="Wingdings" pitchFamily="2" charset="2"/>
              <a:buNone/>
            </a:pPr>
            <a:endParaRPr lang="en-US" sz="2800"/>
          </a:p>
          <a:p>
            <a:r>
              <a:rPr lang="en-US" sz="2800"/>
              <a:t>Cross off one number from each side until you reach the middle number (or numbers).</a:t>
            </a:r>
          </a:p>
          <a:p>
            <a:pPr>
              <a:buFont typeface="Wingdings" pitchFamily="2" charset="2"/>
              <a:buNone/>
            </a:pPr>
            <a:endParaRPr lang="en-US" sz="280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buFont typeface="Wingdings" pitchFamily="2" charset="2"/>
              <a:buNone/>
            </a:pPr>
            <a:endParaRPr lang="en-US" sz="2800" u="sng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buFont typeface="Wingdings" pitchFamily="2" charset="2"/>
              <a:buNone/>
            </a:pPr>
            <a:r>
              <a:rPr lang="en-US" sz="280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sz="2800" u="sng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r>
              <a:rPr lang="en-US" sz="2800"/>
              <a:t>, </a:t>
            </a:r>
            <a:r>
              <a:rPr lang="en-US" sz="2800" u="sng"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en-US" sz="2800"/>
              <a:t>, </a:t>
            </a:r>
            <a:r>
              <a:rPr lang="en-US" sz="2800" u="sng"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r>
              <a:rPr lang="en-US" sz="2800"/>
              <a:t>, </a:t>
            </a:r>
            <a:r>
              <a:rPr lang="en-US" sz="2800" u="sng">
                <a:effectLst>
                  <a:outerShdw blurRad="38100" dist="38100" dir="2700000" algn="tl">
                    <a:srgbClr val="C0C0C0"/>
                  </a:outerShdw>
                </a:effectLst>
              </a:rPr>
              <a:t>4</a:t>
            </a:r>
            <a:r>
              <a:rPr lang="en-US" sz="2800"/>
              <a:t>, </a:t>
            </a:r>
            <a:r>
              <a:rPr lang="en-US" sz="2800" u="sng">
                <a:effectLst>
                  <a:outerShdw blurRad="38100" dist="38100" dir="2700000" algn="tl">
                    <a:srgbClr val="C0C0C0"/>
                  </a:outerShdw>
                </a:effectLst>
              </a:rPr>
              <a:t>5</a:t>
            </a:r>
            <a:r>
              <a:rPr lang="en-US" sz="2800"/>
              <a:t>, </a:t>
            </a:r>
            <a:r>
              <a:rPr lang="en-US" sz="2800" u="sng">
                <a:effectLst>
                  <a:outerShdw blurRad="38100" dist="38100" dir="2700000" algn="tl">
                    <a:srgbClr val="C0C0C0"/>
                  </a:outerShdw>
                </a:effectLst>
              </a:rPr>
              <a:t>6</a:t>
            </a:r>
            <a:r>
              <a:rPr lang="en-US" sz="2800"/>
              <a:t>,   </a:t>
            </a:r>
            <a:r>
              <a:rPr lang="en-US" sz="2800" b="1">
                <a:solidFill>
                  <a:srgbClr val="FF0000"/>
                </a:solidFill>
              </a:rPr>
              <a:t>6, 7</a:t>
            </a:r>
            <a:r>
              <a:rPr lang="en-US" sz="2800" b="1"/>
              <a:t>,</a:t>
            </a:r>
            <a:r>
              <a:rPr lang="en-US" sz="2800"/>
              <a:t>   </a:t>
            </a:r>
            <a:r>
              <a:rPr lang="en-US" sz="2800" u="sng"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  <a:r>
              <a:rPr lang="en-US" sz="2800"/>
              <a:t>, </a:t>
            </a:r>
            <a:r>
              <a:rPr lang="en-US" sz="2800" u="sng">
                <a:effectLst>
                  <a:outerShdw blurRad="38100" dist="38100" dir="2700000" algn="tl">
                    <a:srgbClr val="C0C0C0"/>
                  </a:outerShdw>
                </a:effectLst>
              </a:rPr>
              <a:t>9</a:t>
            </a:r>
            <a:r>
              <a:rPr lang="en-US" sz="2800"/>
              <a:t>, </a:t>
            </a:r>
            <a:r>
              <a:rPr lang="en-US" sz="2800" u="sng">
                <a:effectLst>
                  <a:outerShdw blurRad="38100" dist="38100" dir="2700000" algn="tl">
                    <a:srgbClr val="C0C0C0"/>
                  </a:outerShdw>
                </a:effectLst>
              </a:rPr>
              <a:t>10</a:t>
            </a:r>
            <a:r>
              <a:rPr lang="en-US" sz="2800"/>
              <a:t>, </a:t>
            </a:r>
            <a:r>
              <a:rPr lang="en-US" sz="2800" u="sng">
                <a:effectLst>
                  <a:outerShdw blurRad="38100" dist="38100" dir="2700000" algn="tl">
                    <a:srgbClr val="C0C0C0"/>
                  </a:outerShdw>
                </a:effectLst>
              </a:rPr>
              <a:t>11</a:t>
            </a:r>
            <a:r>
              <a:rPr lang="en-US" sz="2800"/>
              <a:t>, </a:t>
            </a:r>
            <a:r>
              <a:rPr lang="en-US" sz="2800" u="sng">
                <a:effectLst>
                  <a:outerShdw blurRad="38100" dist="38100" dir="2700000" algn="tl">
                    <a:srgbClr val="C0C0C0"/>
                  </a:outerShdw>
                </a:effectLst>
              </a:rPr>
              <a:t>13</a:t>
            </a:r>
            <a:r>
              <a:rPr lang="en-US" sz="2800"/>
              <a:t>, </a:t>
            </a:r>
            <a:r>
              <a:rPr lang="en-US" sz="2800" u="sng">
                <a:effectLst>
                  <a:outerShdw blurRad="38100" dist="38100" dir="2700000" algn="tl">
                    <a:srgbClr val="C0C0C0"/>
                  </a:outerShdw>
                </a:effectLst>
              </a:rPr>
              <a:t>14</a:t>
            </a:r>
          </a:p>
        </p:txBody>
      </p:sp>
      <p:sp>
        <p:nvSpPr>
          <p:cNvPr id="4100" name="Oval 4"/>
          <p:cNvSpPr>
            <a:spLocks noChangeArrowheads="1"/>
          </p:cNvSpPr>
          <p:nvPr/>
        </p:nvSpPr>
        <p:spPr bwMode="auto">
          <a:xfrm>
            <a:off x="3200400" y="5257800"/>
            <a:ext cx="1219200" cy="609600"/>
          </a:xfrm>
          <a:prstGeom prst="ellipse">
            <a:avLst/>
          </a:prstGeom>
          <a:solidFill>
            <a:srgbClr val="FFFFFF">
              <a:alpha val="0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0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Median (continued):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u="sng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r>
              <a:rPr lang="en-US"/>
              <a:t>, </a:t>
            </a:r>
            <a:r>
              <a:rPr lang="en-US" u="sng"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en-US"/>
              <a:t>, </a:t>
            </a:r>
            <a:r>
              <a:rPr lang="en-US" u="sng"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r>
              <a:rPr lang="en-US"/>
              <a:t>, </a:t>
            </a:r>
            <a:r>
              <a:rPr lang="en-US" u="sng">
                <a:effectLst>
                  <a:outerShdw blurRad="38100" dist="38100" dir="2700000" algn="tl">
                    <a:srgbClr val="C0C0C0"/>
                  </a:outerShdw>
                </a:effectLst>
              </a:rPr>
              <a:t>4</a:t>
            </a:r>
            <a:r>
              <a:rPr lang="en-US"/>
              <a:t>, </a:t>
            </a:r>
            <a:r>
              <a:rPr lang="en-US" u="sng">
                <a:effectLst>
                  <a:outerShdw blurRad="38100" dist="38100" dir="2700000" algn="tl">
                    <a:srgbClr val="C0C0C0"/>
                  </a:outerShdw>
                </a:effectLst>
              </a:rPr>
              <a:t>5</a:t>
            </a:r>
            <a:r>
              <a:rPr lang="en-US"/>
              <a:t>, </a:t>
            </a:r>
            <a:r>
              <a:rPr lang="en-US" u="sng">
                <a:effectLst>
                  <a:outerShdw blurRad="38100" dist="38100" dir="2700000" algn="tl">
                    <a:srgbClr val="C0C0C0"/>
                  </a:outerShdw>
                </a:effectLst>
              </a:rPr>
              <a:t>6</a:t>
            </a:r>
            <a:r>
              <a:rPr lang="en-US"/>
              <a:t>,   </a:t>
            </a:r>
            <a:r>
              <a:rPr lang="en-US" b="1">
                <a:solidFill>
                  <a:srgbClr val="FF0000"/>
                </a:solidFill>
              </a:rPr>
              <a:t>6, 7</a:t>
            </a:r>
            <a:r>
              <a:rPr lang="en-US" b="1"/>
              <a:t>,</a:t>
            </a:r>
            <a:r>
              <a:rPr lang="en-US"/>
              <a:t>   </a:t>
            </a:r>
            <a:r>
              <a:rPr lang="en-US" u="sng"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  <a:r>
              <a:rPr lang="en-US"/>
              <a:t>, </a:t>
            </a:r>
            <a:r>
              <a:rPr lang="en-US" u="sng">
                <a:effectLst>
                  <a:outerShdw blurRad="38100" dist="38100" dir="2700000" algn="tl">
                    <a:srgbClr val="C0C0C0"/>
                  </a:outerShdw>
                </a:effectLst>
              </a:rPr>
              <a:t>9</a:t>
            </a:r>
            <a:r>
              <a:rPr lang="en-US"/>
              <a:t>, </a:t>
            </a:r>
            <a:r>
              <a:rPr lang="en-US" u="sng">
                <a:effectLst>
                  <a:outerShdw blurRad="38100" dist="38100" dir="2700000" algn="tl">
                    <a:srgbClr val="C0C0C0"/>
                  </a:outerShdw>
                </a:effectLst>
              </a:rPr>
              <a:t>10</a:t>
            </a:r>
            <a:r>
              <a:rPr lang="en-US"/>
              <a:t>, </a:t>
            </a:r>
            <a:r>
              <a:rPr lang="en-US" u="sng">
                <a:effectLst>
                  <a:outerShdw blurRad="38100" dist="38100" dir="2700000" algn="tl">
                    <a:srgbClr val="C0C0C0"/>
                  </a:outerShdw>
                </a:effectLst>
              </a:rPr>
              <a:t>11</a:t>
            </a:r>
            <a:r>
              <a:rPr lang="en-US"/>
              <a:t>, </a:t>
            </a:r>
            <a:r>
              <a:rPr lang="en-US" u="sng">
                <a:effectLst>
                  <a:outerShdw blurRad="38100" dist="38100" dir="2700000" algn="tl">
                    <a:srgbClr val="C0C0C0"/>
                  </a:outerShdw>
                </a:effectLst>
              </a:rPr>
              <a:t>13</a:t>
            </a:r>
            <a:r>
              <a:rPr lang="en-US"/>
              <a:t>, </a:t>
            </a:r>
            <a:r>
              <a:rPr lang="en-US" u="sng">
                <a:effectLst>
                  <a:outerShdw blurRad="38100" dist="38100" dir="2700000" algn="tl">
                    <a:srgbClr val="C0C0C0"/>
                  </a:outerShdw>
                </a:effectLst>
              </a:rPr>
              <a:t>14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If there are two numbers in the middle,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	Add those 2 middle numbers together: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		6 + 7 = 13</a:t>
            </a:r>
          </a:p>
          <a:p>
            <a:pPr>
              <a:lnSpc>
                <a:spcPct val="90000"/>
              </a:lnSpc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Then divide by 2: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		13 ÷ 2 = 6.5</a:t>
            </a:r>
          </a:p>
          <a:p>
            <a:pPr>
              <a:lnSpc>
                <a:spcPct val="90000"/>
              </a:lnSpc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The median is 6.5.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/>
          </a:p>
        </p:txBody>
      </p:sp>
      <p:sp>
        <p:nvSpPr>
          <p:cNvPr id="5124" name="Oval 4"/>
          <p:cNvSpPr>
            <a:spLocks noChangeArrowheads="1"/>
          </p:cNvSpPr>
          <p:nvPr/>
        </p:nvSpPr>
        <p:spPr bwMode="auto">
          <a:xfrm>
            <a:off x="3352800" y="1600200"/>
            <a:ext cx="1219200" cy="609600"/>
          </a:xfrm>
          <a:prstGeom prst="ellipse">
            <a:avLst/>
          </a:prstGeom>
          <a:solidFill>
            <a:srgbClr val="FFFFFF">
              <a:alpha val="0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  <p:transition spd="med"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  <p:bldP spid="512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Quartiles (page 1)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	1, 2, 3, 4, 5, 6, 6, 7, 8, 9, 10, 11, 13, 14</a:t>
            </a:r>
          </a:p>
          <a:p>
            <a:pPr>
              <a:buFont typeface="Wingdings" pitchFamily="2" charset="2"/>
              <a:buNone/>
            </a:pPr>
            <a:endParaRPr lang="en-US"/>
          </a:p>
          <a:p>
            <a:r>
              <a:rPr lang="en-US"/>
              <a:t>Then split the numbers on left and right sides of the median:</a:t>
            </a:r>
          </a:p>
          <a:p>
            <a:endParaRPr lang="en-US"/>
          </a:p>
          <a:p>
            <a:pPr>
              <a:buFont typeface="Wingdings" pitchFamily="2" charset="2"/>
              <a:buNone/>
            </a:pPr>
            <a:r>
              <a:rPr lang="en-US"/>
              <a:t>	1, 2, 3, 4, 5, 6, 6, │7, 8, 9, 10, 11, 13, 14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Quartiles (page 2)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5029200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	1, 2, 3, 4, 5, 6, 6,  │7, 8, 9, 10, 11, 13, 14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/>
          </a:p>
          <a:p>
            <a:pPr>
              <a:lnSpc>
                <a:spcPct val="90000"/>
              </a:lnSpc>
            </a:pPr>
            <a:r>
              <a:rPr lang="en-US"/>
              <a:t>Find the median for each half:</a:t>
            </a:r>
          </a:p>
          <a:p>
            <a:pPr>
              <a:lnSpc>
                <a:spcPct val="90000"/>
              </a:lnSpc>
            </a:pPr>
            <a:endParaRPr lang="en-US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	1, 2, 3, 4, 5, 6, 6   │   7, 8, 9, 10, 11, 13, 14</a:t>
            </a:r>
            <a:endParaRPr lang="en-US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</a:rPr>
              <a:t>	 </a:t>
            </a:r>
            <a:r>
              <a:rPr lang="en-US" u="sng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r>
              <a:rPr lang="en-US"/>
              <a:t>, </a:t>
            </a:r>
            <a:r>
              <a:rPr lang="en-US" u="sng"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en-US"/>
              <a:t>, </a:t>
            </a:r>
            <a:r>
              <a:rPr lang="en-US" u="sng"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r>
              <a:rPr lang="en-US"/>
              <a:t>, </a:t>
            </a:r>
            <a:r>
              <a:rPr lang="en-US" b="1">
                <a:solidFill>
                  <a:srgbClr val="FF0000"/>
                </a:solidFill>
              </a:rPr>
              <a:t>4</a:t>
            </a:r>
            <a:r>
              <a:rPr lang="en-US"/>
              <a:t>, </a:t>
            </a:r>
            <a:r>
              <a:rPr lang="en-US" u="sng">
                <a:effectLst>
                  <a:outerShdw blurRad="38100" dist="38100" dir="2700000" algn="tl">
                    <a:srgbClr val="C0C0C0"/>
                  </a:outerShdw>
                </a:effectLst>
              </a:rPr>
              <a:t>5</a:t>
            </a:r>
            <a:r>
              <a:rPr lang="en-US"/>
              <a:t>, </a:t>
            </a:r>
            <a:r>
              <a:rPr lang="en-US" u="sng">
                <a:effectLst>
                  <a:outerShdw blurRad="38100" dist="38100" dir="2700000" algn="tl">
                    <a:srgbClr val="C0C0C0"/>
                  </a:outerShdw>
                </a:effectLst>
              </a:rPr>
              <a:t>6</a:t>
            </a:r>
            <a:r>
              <a:rPr lang="en-US"/>
              <a:t>, </a:t>
            </a:r>
            <a:r>
              <a:rPr lang="en-US" u="sng">
                <a:effectLst>
                  <a:outerShdw blurRad="38100" dist="38100" dir="2700000" algn="tl">
                    <a:srgbClr val="C0C0C0"/>
                  </a:outerShdw>
                </a:effectLst>
              </a:rPr>
              <a:t>6</a:t>
            </a:r>
            <a:r>
              <a:rPr lang="en-US"/>
              <a:t>	│  </a:t>
            </a:r>
            <a:r>
              <a:rPr lang="en-US" u="sng">
                <a:effectLst>
                  <a:outerShdw blurRad="38100" dist="38100" dir="2700000" algn="tl">
                    <a:srgbClr val="C0C0C0"/>
                  </a:outerShdw>
                </a:effectLst>
              </a:rPr>
              <a:t>7</a:t>
            </a:r>
            <a:r>
              <a:rPr lang="en-US"/>
              <a:t>, </a:t>
            </a:r>
            <a:r>
              <a:rPr lang="en-US" u="sng"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  <a:r>
              <a:rPr lang="en-US"/>
              <a:t>, </a:t>
            </a:r>
            <a:r>
              <a:rPr lang="en-US" u="sng">
                <a:effectLst>
                  <a:outerShdw blurRad="38100" dist="38100" dir="2700000" algn="tl">
                    <a:srgbClr val="C0C0C0"/>
                  </a:outerShdw>
                </a:effectLst>
              </a:rPr>
              <a:t>9</a:t>
            </a:r>
            <a:r>
              <a:rPr lang="en-US"/>
              <a:t>, </a:t>
            </a:r>
            <a:r>
              <a:rPr lang="en-US" b="1">
                <a:solidFill>
                  <a:srgbClr val="FF0000"/>
                </a:solidFill>
              </a:rPr>
              <a:t>10</a:t>
            </a:r>
            <a:r>
              <a:rPr lang="en-US"/>
              <a:t>, </a:t>
            </a:r>
            <a:r>
              <a:rPr lang="en-US" u="sng">
                <a:effectLst>
                  <a:outerShdw blurRad="38100" dist="38100" dir="2700000" algn="tl">
                    <a:srgbClr val="C0C0C0"/>
                  </a:outerShdw>
                </a:effectLst>
              </a:rPr>
              <a:t>11</a:t>
            </a:r>
            <a:r>
              <a:rPr lang="en-US"/>
              <a:t>, </a:t>
            </a:r>
            <a:r>
              <a:rPr lang="en-US" u="sng">
                <a:effectLst>
                  <a:outerShdw blurRad="38100" dist="38100" dir="2700000" algn="tl">
                    <a:srgbClr val="C0C0C0"/>
                  </a:outerShdw>
                </a:effectLst>
              </a:rPr>
              <a:t>13</a:t>
            </a:r>
            <a:r>
              <a:rPr lang="en-US"/>
              <a:t>, </a:t>
            </a:r>
            <a:r>
              <a:rPr lang="en-US" u="sng">
                <a:effectLst>
                  <a:outerShdw blurRad="38100" dist="38100" dir="2700000" algn="tl">
                    <a:srgbClr val="C0C0C0"/>
                  </a:outerShdw>
                </a:effectLst>
              </a:rPr>
              <a:t>14</a:t>
            </a:r>
            <a:endParaRPr lang="en-US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	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	</a:t>
            </a:r>
            <a:r>
              <a:rPr lang="en-US">
                <a:solidFill>
                  <a:srgbClr val="00FF00"/>
                </a:solidFill>
              </a:rPr>
              <a:t>Left 			     Right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/>
              <a:t>	</a:t>
            </a:r>
            <a:r>
              <a:rPr lang="en-US">
                <a:solidFill>
                  <a:srgbClr val="00FF00"/>
                </a:solidFill>
              </a:rPr>
              <a:t>Median</a:t>
            </a:r>
            <a:r>
              <a:rPr lang="en-US"/>
              <a:t> = 4		     </a:t>
            </a:r>
            <a:r>
              <a:rPr lang="en-US">
                <a:solidFill>
                  <a:srgbClr val="00FF00"/>
                </a:solidFill>
              </a:rPr>
              <a:t>Median</a:t>
            </a:r>
            <a:r>
              <a:rPr lang="en-US"/>
              <a:t> = 10</a:t>
            </a:r>
          </a:p>
        </p:txBody>
      </p:sp>
    </p:spTree>
  </p:cSld>
  <p:clrMapOvr>
    <a:masterClrMapping/>
  </p:clrMapOvr>
  <p:transition spd="med"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71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71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Quartiles (page 3)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5181600"/>
          </a:xfrm>
        </p:spPr>
        <p:txBody>
          <a:bodyPr/>
          <a:lstStyle/>
          <a:p>
            <a:pPr>
              <a:spcBef>
                <a:spcPct val="0"/>
              </a:spcBef>
              <a:buFont typeface="Wingdings" pitchFamily="2" charset="2"/>
              <a:buNone/>
            </a:pPr>
            <a:r>
              <a:rPr lang="en-US" u="sng">
                <a:effectLst>
                  <a:outerShdw blurRad="38100" dist="38100" dir="2700000" algn="tl">
                    <a:srgbClr val="C0C0C0"/>
                  </a:outerShdw>
                </a:effectLst>
              </a:rPr>
              <a:t>1</a:t>
            </a:r>
            <a:r>
              <a:rPr lang="en-US"/>
              <a:t>, </a:t>
            </a:r>
            <a:r>
              <a:rPr lang="en-US" u="sng"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r>
              <a:rPr lang="en-US"/>
              <a:t>, </a:t>
            </a:r>
            <a:r>
              <a:rPr lang="en-US" u="sng"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r>
              <a:rPr lang="en-US"/>
              <a:t>, </a:t>
            </a:r>
            <a:r>
              <a:rPr lang="en-US" b="1">
                <a:solidFill>
                  <a:srgbClr val="FF0000"/>
                </a:solidFill>
              </a:rPr>
              <a:t>4</a:t>
            </a:r>
            <a:r>
              <a:rPr lang="en-US"/>
              <a:t>, </a:t>
            </a:r>
            <a:r>
              <a:rPr lang="en-US" u="sng">
                <a:effectLst>
                  <a:outerShdw blurRad="38100" dist="38100" dir="2700000" algn="tl">
                    <a:srgbClr val="C0C0C0"/>
                  </a:outerShdw>
                </a:effectLst>
              </a:rPr>
              <a:t>5</a:t>
            </a:r>
            <a:r>
              <a:rPr lang="en-US"/>
              <a:t>, </a:t>
            </a:r>
            <a:r>
              <a:rPr lang="en-US" u="sng">
                <a:effectLst>
                  <a:outerShdw blurRad="38100" dist="38100" dir="2700000" algn="tl">
                    <a:srgbClr val="C0C0C0"/>
                  </a:outerShdw>
                </a:effectLst>
              </a:rPr>
              <a:t>6</a:t>
            </a:r>
            <a:r>
              <a:rPr lang="en-US"/>
              <a:t>, </a:t>
            </a:r>
            <a:r>
              <a:rPr lang="en-US" u="sng">
                <a:effectLst>
                  <a:outerShdw blurRad="38100" dist="38100" dir="2700000" algn="tl">
                    <a:srgbClr val="C0C0C0"/>
                  </a:outerShdw>
                </a:effectLst>
              </a:rPr>
              <a:t>6</a:t>
            </a:r>
            <a:r>
              <a:rPr lang="en-US"/>
              <a:t>	│  </a:t>
            </a:r>
            <a:r>
              <a:rPr lang="en-US" u="sng">
                <a:effectLst>
                  <a:outerShdw blurRad="38100" dist="38100" dir="2700000" algn="tl">
                    <a:srgbClr val="C0C0C0"/>
                  </a:outerShdw>
                </a:effectLst>
              </a:rPr>
              <a:t>7</a:t>
            </a:r>
            <a:r>
              <a:rPr lang="en-US"/>
              <a:t>, </a:t>
            </a:r>
            <a:r>
              <a:rPr lang="en-US" u="sng">
                <a:effectLst>
                  <a:outerShdw blurRad="38100" dist="38100" dir="2700000" algn="tl">
                    <a:srgbClr val="C0C0C0"/>
                  </a:outerShdw>
                </a:effectLst>
              </a:rPr>
              <a:t>8</a:t>
            </a:r>
            <a:r>
              <a:rPr lang="en-US"/>
              <a:t>, </a:t>
            </a:r>
            <a:r>
              <a:rPr lang="en-US" u="sng">
                <a:effectLst>
                  <a:outerShdw blurRad="38100" dist="38100" dir="2700000" algn="tl">
                    <a:srgbClr val="C0C0C0"/>
                  </a:outerShdw>
                </a:effectLst>
              </a:rPr>
              <a:t>9</a:t>
            </a:r>
            <a:r>
              <a:rPr lang="en-US"/>
              <a:t>, </a:t>
            </a:r>
            <a:r>
              <a:rPr lang="en-US" b="1">
                <a:solidFill>
                  <a:srgbClr val="FF0000"/>
                </a:solidFill>
              </a:rPr>
              <a:t>10</a:t>
            </a:r>
            <a:r>
              <a:rPr lang="en-US"/>
              <a:t>, </a:t>
            </a:r>
            <a:r>
              <a:rPr lang="en-US" u="sng">
                <a:effectLst>
                  <a:outerShdw blurRad="38100" dist="38100" dir="2700000" algn="tl">
                    <a:srgbClr val="C0C0C0"/>
                  </a:outerShdw>
                </a:effectLst>
              </a:rPr>
              <a:t>11</a:t>
            </a:r>
            <a:r>
              <a:rPr lang="en-US"/>
              <a:t>, </a:t>
            </a:r>
            <a:r>
              <a:rPr lang="en-US" u="sng">
                <a:effectLst>
                  <a:outerShdw blurRad="38100" dist="38100" dir="2700000" algn="tl">
                    <a:srgbClr val="C0C0C0"/>
                  </a:outerShdw>
                </a:effectLst>
              </a:rPr>
              <a:t>13</a:t>
            </a:r>
            <a:r>
              <a:rPr lang="en-US"/>
              <a:t>, </a:t>
            </a:r>
            <a:r>
              <a:rPr lang="en-US" u="sng">
                <a:effectLst>
                  <a:outerShdw blurRad="38100" dist="38100" dir="2700000" algn="tl">
                    <a:srgbClr val="C0C0C0"/>
                  </a:outerShdw>
                </a:effectLst>
              </a:rPr>
              <a:t>14</a:t>
            </a:r>
            <a:endParaRPr lang="en-US"/>
          </a:p>
          <a:p>
            <a:pPr>
              <a:spcBef>
                <a:spcPct val="0"/>
              </a:spcBef>
              <a:buFont typeface="Wingdings" pitchFamily="2" charset="2"/>
              <a:buNone/>
            </a:pPr>
            <a:endParaRPr lang="en-US"/>
          </a:p>
          <a:p>
            <a:pPr>
              <a:spcBef>
                <a:spcPct val="0"/>
              </a:spcBef>
              <a:buFont typeface="Wingdings" pitchFamily="2" charset="2"/>
              <a:buNone/>
            </a:pPr>
            <a:r>
              <a:rPr lang="en-US"/>
              <a:t>	</a:t>
            </a:r>
            <a:r>
              <a:rPr lang="en-US">
                <a:solidFill>
                  <a:srgbClr val="00FF00"/>
                </a:solidFill>
              </a:rPr>
              <a:t>Left</a:t>
            </a:r>
            <a:r>
              <a:rPr lang="en-US"/>
              <a:t> 			     </a:t>
            </a:r>
            <a:r>
              <a:rPr lang="en-US">
                <a:solidFill>
                  <a:srgbClr val="00FF00"/>
                </a:solidFill>
              </a:rPr>
              <a:t>Right</a:t>
            </a:r>
          </a:p>
          <a:p>
            <a:pPr>
              <a:buFont typeface="Wingdings" pitchFamily="2" charset="2"/>
              <a:buNone/>
            </a:pPr>
            <a:r>
              <a:rPr lang="en-US"/>
              <a:t>	</a:t>
            </a:r>
            <a:r>
              <a:rPr lang="en-US">
                <a:solidFill>
                  <a:srgbClr val="00FF00"/>
                </a:solidFill>
              </a:rPr>
              <a:t>Median</a:t>
            </a:r>
            <a:r>
              <a:rPr lang="en-US"/>
              <a:t> = 4		     </a:t>
            </a:r>
            <a:r>
              <a:rPr lang="en-US">
                <a:solidFill>
                  <a:srgbClr val="00FF00"/>
                </a:solidFill>
              </a:rPr>
              <a:t>Median</a:t>
            </a:r>
            <a:r>
              <a:rPr lang="en-US"/>
              <a:t> = 10</a:t>
            </a:r>
          </a:p>
          <a:p>
            <a:pPr>
              <a:buFont typeface="Wingdings" pitchFamily="2" charset="2"/>
              <a:buNone/>
            </a:pPr>
            <a:endParaRPr lang="en-US"/>
          </a:p>
          <a:p>
            <a:r>
              <a:rPr lang="en-US"/>
              <a:t>The left median is called the </a:t>
            </a:r>
            <a:r>
              <a:rPr lang="en-US">
                <a:solidFill>
                  <a:srgbClr val="00FF00"/>
                </a:solidFill>
              </a:rPr>
              <a:t>LOWER QUARTILE</a:t>
            </a:r>
            <a:r>
              <a:rPr lang="en-US"/>
              <a:t>.</a:t>
            </a:r>
          </a:p>
          <a:p>
            <a:r>
              <a:rPr lang="en-US"/>
              <a:t>The right median is called the </a:t>
            </a:r>
            <a:r>
              <a:rPr lang="en-US">
                <a:solidFill>
                  <a:srgbClr val="00FF00"/>
                </a:solidFill>
              </a:rPr>
              <a:t>UPPER QUARTILE</a:t>
            </a:r>
            <a:r>
              <a:rPr lang="en-US"/>
              <a:t>.</a:t>
            </a:r>
          </a:p>
        </p:txBody>
      </p:sp>
    </p:spTree>
  </p:cSld>
  <p:clrMapOvr>
    <a:masterClrMapping/>
  </p:clrMapOvr>
  <p:transition spd="med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81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Number line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	1, 2, 3, 4, 5, 6, 6, 7, 8, 9, 10, 11, 13, 14</a:t>
            </a:r>
          </a:p>
          <a:p>
            <a:pPr>
              <a:buFont typeface="Wingdings" pitchFamily="2" charset="2"/>
              <a:buNone/>
            </a:pPr>
            <a:endParaRPr lang="en-US"/>
          </a:p>
          <a:p>
            <a:r>
              <a:rPr lang="en-US"/>
              <a:t>Draw a number line from the smallest to the largest number without skipping any numbers.</a:t>
            </a:r>
          </a:p>
          <a:p>
            <a:pPr>
              <a:buFont typeface="Wingdings" pitchFamily="2" charset="2"/>
              <a:buNone/>
            </a:pPr>
            <a:endParaRPr lang="en-US"/>
          </a:p>
          <a:p>
            <a:pPr>
              <a:buFont typeface="Wingdings" pitchFamily="2" charset="2"/>
              <a:buNone/>
            </a:pPr>
            <a:r>
              <a:rPr lang="en-US"/>
              <a:t> </a:t>
            </a:r>
          </a:p>
          <a:p>
            <a:pPr>
              <a:buFont typeface="Wingdings" pitchFamily="2" charset="2"/>
              <a:buNone/>
            </a:pPr>
            <a:r>
              <a:rPr lang="en-US" sz="1200"/>
              <a:t>                    1     2     3      4      5     6      7     8      9    10   11    12    13   14</a:t>
            </a:r>
          </a:p>
        </p:txBody>
      </p:sp>
      <p:grpSp>
        <p:nvGrpSpPr>
          <p:cNvPr id="9220" name="Group 4"/>
          <p:cNvGrpSpPr>
            <a:grpSpLocks noChangeAspect="1"/>
          </p:cNvGrpSpPr>
          <p:nvPr/>
        </p:nvGrpSpPr>
        <p:grpSpPr bwMode="auto">
          <a:xfrm>
            <a:off x="1143000" y="4648200"/>
            <a:ext cx="5410200" cy="685800"/>
            <a:chOff x="2782" y="1546"/>
            <a:chExt cx="5100" cy="463"/>
          </a:xfrm>
        </p:grpSpPr>
        <p:sp>
          <p:nvSpPr>
            <p:cNvPr id="9221" name="AutoShape 5"/>
            <p:cNvSpPr>
              <a:spLocks noChangeAspect="1" noChangeArrowheads="1"/>
            </p:cNvSpPr>
            <p:nvPr/>
          </p:nvSpPr>
          <p:spPr bwMode="auto">
            <a:xfrm>
              <a:off x="2782" y="1546"/>
              <a:ext cx="5100" cy="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22" name="Line 6"/>
            <p:cNvSpPr>
              <a:spLocks noChangeShapeType="1"/>
            </p:cNvSpPr>
            <p:nvPr/>
          </p:nvSpPr>
          <p:spPr bwMode="auto">
            <a:xfrm>
              <a:off x="2932" y="1854"/>
              <a:ext cx="465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23" name="Line 7"/>
            <p:cNvSpPr>
              <a:spLocks noChangeShapeType="1"/>
            </p:cNvSpPr>
            <p:nvPr/>
          </p:nvSpPr>
          <p:spPr bwMode="auto">
            <a:xfrm>
              <a:off x="3532" y="1700"/>
              <a:ext cx="0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24" name="Line 8"/>
            <p:cNvSpPr>
              <a:spLocks noChangeShapeType="1"/>
            </p:cNvSpPr>
            <p:nvPr/>
          </p:nvSpPr>
          <p:spPr bwMode="auto">
            <a:xfrm>
              <a:off x="3232" y="1700"/>
              <a:ext cx="0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25" name="Line 9"/>
            <p:cNvSpPr>
              <a:spLocks noChangeShapeType="1"/>
            </p:cNvSpPr>
            <p:nvPr/>
          </p:nvSpPr>
          <p:spPr bwMode="auto">
            <a:xfrm>
              <a:off x="38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26" name="Line 10"/>
            <p:cNvSpPr>
              <a:spLocks noChangeShapeType="1"/>
            </p:cNvSpPr>
            <p:nvPr/>
          </p:nvSpPr>
          <p:spPr bwMode="auto">
            <a:xfrm>
              <a:off x="41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27" name="Line 11"/>
            <p:cNvSpPr>
              <a:spLocks noChangeShapeType="1"/>
            </p:cNvSpPr>
            <p:nvPr/>
          </p:nvSpPr>
          <p:spPr bwMode="auto">
            <a:xfrm>
              <a:off x="44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28" name="Line 12"/>
            <p:cNvSpPr>
              <a:spLocks noChangeShapeType="1"/>
            </p:cNvSpPr>
            <p:nvPr/>
          </p:nvSpPr>
          <p:spPr bwMode="auto">
            <a:xfrm>
              <a:off x="47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29" name="Line 13"/>
            <p:cNvSpPr>
              <a:spLocks noChangeShapeType="1"/>
            </p:cNvSpPr>
            <p:nvPr/>
          </p:nvSpPr>
          <p:spPr bwMode="auto">
            <a:xfrm>
              <a:off x="50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0" name="Line 14"/>
            <p:cNvSpPr>
              <a:spLocks noChangeShapeType="1"/>
            </p:cNvSpPr>
            <p:nvPr/>
          </p:nvSpPr>
          <p:spPr bwMode="auto">
            <a:xfrm>
              <a:off x="53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1" name="Line 15"/>
            <p:cNvSpPr>
              <a:spLocks noChangeShapeType="1"/>
            </p:cNvSpPr>
            <p:nvPr/>
          </p:nvSpPr>
          <p:spPr bwMode="auto">
            <a:xfrm>
              <a:off x="56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2" name="Line 16"/>
            <p:cNvSpPr>
              <a:spLocks noChangeShapeType="1"/>
            </p:cNvSpPr>
            <p:nvPr/>
          </p:nvSpPr>
          <p:spPr bwMode="auto">
            <a:xfrm>
              <a:off x="59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3" name="Line 17"/>
            <p:cNvSpPr>
              <a:spLocks noChangeShapeType="1"/>
            </p:cNvSpPr>
            <p:nvPr/>
          </p:nvSpPr>
          <p:spPr bwMode="auto">
            <a:xfrm>
              <a:off x="62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4" name="Line 18"/>
            <p:cNvSpPr>
              <a:spLocks noChangeShapeType="1"/>
            </p:cNvSpPr>
            <p:nvPr/>
          </p:nvSpPr>
          <p:spPr bwMode="auto">
            <a:xfrm>
              <a:off x="65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5" name="Line 19"/>
            <p:cNvSpPr>
              <a:spLocks noChangeShapeType="1"/>
            </p:cNvSpPr>
            <p:nvPr/>
          </p:nvSpPr>
          <p:spPr bwMode="auto">
            <a:xfrm>
              <a:off x="68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6" name="Line 20"/>
            <p:cNvSpPr>
              <a:spLocks noChangeShapeType="1"/>
            </p:cNvSpPr>
            <p:nvPr/>
          </p:nvSpPr>
          <p:spPr bwMode="auto">
            <a:xfrm>
              <a:off x="71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7" name="Line 21"/>
            <p:cNvSpPr>
              <a:spLocks noChangeShapeType="1"/>
            </p:cNvSpPr>
            <p:nvPr/>
          </p:nvSpPr>
          <p:spPr bwMode="auto">
            <a:xfrm>
              <a:off x="7432" y="1854"/>
              <a:ext cx="30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238" name="Line 22"/>
            <p:cNvSpPr>
              <a:spLocks noChangeShapeType="1"/>
            </p:cNvSpPr>
            <p:nvPr/>
          </p:nvSpPr>
          <p:spPr bwMode="auto">
            <a:xfrm flipH="1">
              <a:off x="2782" y="1854"/>
              <a:ext cx="1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 spd="med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98" decel="100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98" decel="1000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Quartiles on number line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/>
              <a:t>	1, 2, 3, </a:t>
            </a:r>
            <a:r>
              <a:rPr lang="en-US" b="1">
                <a:solidFill>
                  <a:srgbClr val="FF0000"/>
                </a:solidFill>
              </a:rPr>
              <a:t>4</a:t>
            </a:r>
            <a:r>
              <a:rPr lang="en-US"/>
              <a:t>, 5, 6, 6, 7, 8, 9, </a:t>
            </a:r>
            <a:r>
              <a:rPr lang="en-US" b="1">
                <a:solidFill>
                  <a:srgbClr val="FF0000"/>
                </a:solidFill>
              </a:rPr>
              <a:t>10</a:t>
            </a:r>
            <a:r>
              <a:rPr lang="en-US"/>
              <a:t>, 11, 13, 14</a:t>
            </a:r>
          </a:p>
          <a:p>
            <a:pPr>
              <a:buFont typeface="Wingdings" pitchFamily="2" charset="2"/>
              <a:buNone/>
            </a:pPr>
            <a:endParaRPr lang="en-US"/>
          </a:p>
          <a:p>
            <a:r>
              <a:rPr lang="en-US"/>
              <a:t>Put circles at the LOWER and UPPER Quartiles.</a:t>
            </a:r>
          </a:p>
          <a:p>
            <a:pPr>
              <a:buFont typeface="Wingdings" pitchFamily="2" charset="2"/>
              <a:buNone/>
            </a:pPr>
            <a:endParaRPr lang="en-US"/>
          </a:p>
          <a:p>
            <a:pPr>
              <a:buFont typeface="Wingdings" pitchFamily="2" charset="2"/>
              <a:buNone/>
            </a:pPr>
            <a:endParaRPr lang="en-US"/>
          </a:p>
          <a:p>
            <a:pPr>
              <a:buFont typeface="Wingdings" pitchFamily="2" charset="2"/>
              <a:buNone/>
            </a:pPr>
            <a:endParaRPr lang="en-US"/>
          </a:p>
          <a:p>
            <a:pPr>
              <a:buFont typeface="Wingdings" pitchFamily="2" charset="2"/>
              <a:buNone/>
            </a:pPr>
            <a:r>
              <a:rPr lang="en-US" sz="1200"/>
              <a:t>	            1     2     3      4      5     6      7     8      9    10   11    12    13   14</a:t>
            </a:r>
          </a:p>
          <a:p>
            <a:pPr>
              <a:buFont typeface="Wingdings" pitchFamily="2" charset="2"/>
              <a:buNone/>
            </a:pPr>
            <a:endParaRPr lang="en-US"/>
          </a:p>
        </p:txBody>
      </p:sp>
      <p:grpSp>
        <p:nvGrpSpPr>
          <p:cNvPr id="10244" name="Group 4"/>
          <p:cNvGrpSpPr>
            <a:grpSpLocks noChangeAspect="1"/>
          </p:cNvGrpSpPr>
          <p:nvPr/>
        </p:nvGrpSpPr>
        <p:grpSpPr bwMode="auto">
          <a:xfrm>
            <a:off x="1143000" y="4648200"/>
            <a:ext cx="5410200" cy="685800"/>
            <a:chOff x="2782" y="1546"/>
            <a:chExt cx="5100" cy="463"/>
          </a:xfrm>
        </p:grpSpPr>
        <p:sp>
          <p:nvSpPr>
            <p:cNvPr id="10245" name="AutoShape 5"/>
            <p:cNvSpPr>
              <a:spLocks noChangeAspect="1" noChangeArrowheads="1"/>
            </p:cNvSpPr>
            <p:nvPr/>
          </p:nvSpPr>
          <p:spPr bwMode="auto">
            <a:xfrm>
              <a:off x="2782" y="1546"/>
              <a:ext cx="5100" cy="46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46" name="Line 6"/>
            <p:cNvSpPr>
              <a:spLocks noChangeShapeType="1"/>
            </p:cNvSpPr>
            <p:nvPr/>
          </p:nvSpPr>
          <p:spPr bwMode="auto">
            <a:xfrm>
              <a:off x="2932" y="1854"/>
              <a:ext cx="465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47" name="Line 7"/>
            <p:cNvSpPr>
              <a:spLocks noChangeShapeType="1"/>
            </p:cNvSpPr>
            <p:nvPr/>
          </p:nvSpPr>
          <p:spPr bwMode="auto">
            <a:xfrm>
              <a:off x="3532" y="1700"/>
              <a:ext cx="0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48" name="Line 8"/>
            <p:cNvSpPr>
              <a:spLocks noChangeShapeType="1"/>
            </p:cNvSpPr>
            <p:nvPr/>
          </p:nvSpPr>
          <p:spPr bwMode="auto">
            <a:xfrm>
              <a:off x="3232" y="1700"/>
              <a:ext cx="0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49" name="Line 9"/>
            <p:cNvSpPr>
              <a:spLocks noChangeShapeType="1"/>
            </p:cNvSpPr>
            <p:nvPr/>
          </p:nvSpPr>
          <p:spPr bwMode="auto">
            <a:xfrm>
              <a:off x="38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0" name="Line 10"/>
            <p:cNvSpPr>
              <a:spLocks noChangeShapeType="1"/>
            </p:cNvSpPr>
            <p:nvPr/>
          </p:nvSpPr>
          <p:spPr bwMode="auto">
            <a:xfrm>
              <a:off x="41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1" name="Line 11"/>
            <p:cNvSpPr>
              <a:spLocks noChangeShapeType="1"/>
            </p:cNvSpPr>
            <p:nvPr/>
          </p:nvSpPr>
          <p:spPr bwMode="auto">
            <a:xfrm>
              <a:off x="44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2" name="Line 12"/>
            <p:cNvSpPr>
              <a:spLocks noChangeShapeType="1"/>
            </p:cNvSpPr>
            <p:nvPr/>
          </p:nvSpPr>
          <p:spPr bwMode="auto">
            <a:xfrm>
              <a:off x="47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3" name="Line 13"/>
            <p:cNvSpPr>
              <a:spLocks noChangeShapeType="1"/>
            </p:cNvSpPr>
            <p:nvPr/>
          </p:nvSpPr>
          <p:spPr bwMode="auto">
            <a:xfrm>
              <a:off x="50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4" name="Line 14"/>
            <p:cNvSpPr>
              <a:spLocks noChangeShapeType="1"/>
            </p:cNvSpPr>
            <p:nvPr/>
          </p:nvSpPr>
          <p:spPr bwMode="auto">
            <a:xfrm>
              <a:off x="53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5" name="Line 15"/>
            <p:cNvSpPr>
              <a:spLocks noChangeShapeType="1"/>
            </p:cNvSpPr>
            <p:nvPr/>
          </p:nvSpPr>
          <p:spPr bwMode="auto">
            <a:xfrm>
              <a:off x="56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6" name="Line 16"/>
            <p:cNvSpPr>
              <a:spLocks noChangeShapeType="1"/>
            </p:cNvSpPr>
            <p:nvPr/>
          </p:nvSpPr>
          <p:spPr bwMode="auto">
            <a:xfrm>
              <a:off x="59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7" name="Line 17"/>
            <p:cNvSpPr>
              <a:spLocks noChangeShapeType="1"/>
            </p:cNvSpPr>
            <p:nvPr/>
          </p:nvSpPr>
          <p:spPr bwMode="auto">
            <a:xfrm>
              <a:off x="62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8" name="Line 18"/>
            <p:cNvSpPr>
              <a:spLocks noChangeShapeType="1"/>
            </p:cNvSpPr>
            <p:nvPr/>
          </p:nvSpPr>
          <p:spPr bwMode="auto">
            <a:xfrm>
              <a:off x="65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59" name="Line 19"/>
            <p:cNvSpPr>
              <a:spLocks noChangeShapeType="1"/>
            </p:cNvSpPr>
            <p:nvPr/>
          </p:nvSpPr>
          <p:spPr bwMode="auto">
            <a:xfrm>
              <a:off x="68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60" name="Line 20"/>
            <p:cNvSpPr>
              <a:spLocks noChangeShapeType="1"/>
            </p:cNvSpPr>
            <p:nvPr/>
          </p:nvSpPr>
          <p:spPr bwMode="auto">
            <a:xfrm>
              <a:off x="7132" y="1700"/>
              <a:ext cx="1" cy="308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61" name="Line 21"/>
            <p:cNvSpPr>
              <a:spLocks noChangeShapeType="1"/>
            </p:cNvSpPr>
            <p:nvPr/>
          </p:nvSpPr>
          <p:spPr bwMode="auto">
            <a:xfrm>
              <a:off x="7432" y="1854"/>
              <a:ext cx="300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0262" name="Line 22"/>
            <p:cNvSpPr>
              <a:spLocks noChangeShapeType="1"/>
            </p:cNvSpPr>
            <p:nvPr/>
          </p:nvSpPr>
          <p:spPr bwMode="auto">
            <a:xfrm flipH="1">
              <a:off x="2782" y="1854"/>
              <a:ext cx="15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63" name="Oval 23"/>
          <p:cNvSpPr>
            <a:spLocks noChangeArrowheads="1"/>
          </p:cNvSpPr>
          <p:nvPr/>
        </p:nvSpPr>
        <p:spPr bwMode="auto">
          <a:xfrm>
            <a:off x="2438400" y="4953000"/>
            <a:ext cx="228600" cy="228600"/>
          </a:xfrm>
          <a:prstGeom prst="ellipse">
            <a:avLst/>
          </a:prstGeom>
          <a:solidFill>
            <a:srgbClr val="FF0000">
              <a:alpha val="50000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264" name="Oval 24"/>
          <p:cNvSpPr>
            <a:spLocks noChangeArrowheads="1"/>
          </p:cNvSpPr>
          <p:nvPr/>
        </p:nvSpPr>
        <p:spPr bwMode="auto">
          <a:xfrm>
            <a:off x="4343400" y="4953000"/>
            <a:ext cx="228600" cy="228600"/>
          </a:xfrm>
          <a:prstGeom prst="ellipse">
            <a:avLst/>
          </a:prstGeom>
          <a:solidFill>
            <a:srgbClr val="FF0000">
              <a:alpha val="50000"/>
            </a:srgbClr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3" grpId="0" build="p" rev="1"/>
    </p:bldLst>
  </p:timing>
</p:sld>
</file>

<file path=ppt/theme/theme1.xml><?xml version="1.0" encoding="utf-8"?>
<a:theme xmlns:a="http://schemas.openxmlformats.org/drawingml/2006/main" name="Radial">
  <a:themeElements>
    <a:clrScheme name="Radial 1">
      <a:dk1>
        <a:srgbClr val="000000"/>
      </a:dk1>
      <a:lt1>
        <a:srgbClr val="FFFFFF"/>
      </a:lt1>
      <a:dk2>
        <a:srgbClr val="FFFFFF"/>
      </a:dk2>
      <a:lt2>
        <a:srgbClr val="669999"/>
      </a:lt2>
      <a:accent1>
        <a:srgbClr val="99CCFF"/>
      </a:accent1>
      <a:accent2>
        <a:srgbClr val="9999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8A8AE7"/>
      </a:accent6>
      <a:hlink>
        <a:srgbClr val="996666"/>
      </a:hlink>
      <a:folHlink>
        <a:srgbClr val="6666CC"/>
      </a:folHlink>
    </a:clrScheme>
    <a:fontScheme name="Rad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Radial 1">
        <a:dk1>
          <a:srgbClr val="000000"/>
        </a:dk1>
        <a:lt1>
          <a:srgbClr val="FFFFFF"/>
        </a:lt1>
        <a:dk2>
          <a:srgbClr val="FFFFFF"/>
        </a:dk2>
        <a:lt2>
          <a:srgbClr val="669999"/>
        </a:lt2>
        <a:accent1>
          <a:srgbClr val="99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8A8AE7"/>
        </a:accent6>
        <a:hlink>
          <a:srgbClr val="996666"/>
        </a:hlink>
        <a:folHlink>
          <a:srgbClr val="66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2">
        <a:dk1>
          <a:srgbClr val="000000"/>
        </a:dk1>
        <a:lt1>
          <a:srgbClr val="FFFFFF"/>
        </a:lt1>
        <a:dk2>
          <a:srgbClr val="FFFFFF"/>
        </a:dk2>
        <a:lt2>
          <a:srgbClr val="817F3F"/>
        </a:lt2>
        <a:accent1>
          <a:srgbClr val="FFCC00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8A00"/>
        </a:accent6>
        <a:hlink>
          <a:srgbClr val="996666"/>
        </a:hlink>
        <a:folHlink>
          <a:srgbClr val="C9450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adial 3">
        <a:dk1>
          <a:srgbClr val="CC6600"/>
        </a:dk1>
        <a:lt1>
          <a:srgbClr val="FFFFFF"/>
        </a:lt1>
        <a:dk2>
          <a:srgbClr val="800000"/>
        </a:dk2>
        <a:lt2>
          <a:srgbClr val="FFFFFF"/>
        </a:lt2>
        <a:accent1>
          <a:srgbClr val="FF6600"/>
        </a:accent1>
        <a:accent2>
          <a:srgbClr val="33CCCC"/>
        </a:accent2>
        <a:accent3>
          <a:srgbClr val="C0AAAA"/>
        </a:accent3>
        <a:accent4>
          <a:srgbClr val="DADADA"/>
        </a:accent4>
        <a:accent5>
          <a:srgbClr val="FFB8AA"/>
        </a:accent5>
        <a:accent6>
          <a:srgbClr val="2DB9B9"/>
        </a:accent6>
        <a:hlink>
          <a:srgbClr val="99FF33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4">
        <a:dk1>
          <a:srgbClr val="993300"/>
        </a:dk1>
        <a:lt1>
          <a:srgbClr val="FFFFFF"/>
        </a:lt1>
        <a:dk2>
          <a:srgbClr val="431A01"/>
        </a:dk2>
        <a:lt2>
          <a:srgbClr val="FFFFFF"/>
        </a:lt2>
        <a:accent1>
          <a:srgbClr val="FFCC00"/>
        </a:accent1>
        <a:accent2>
          <a:srgbClr val="FF9966"/>
        </a:accent2>
        <a:accent3>
          <a:srgbClr val="B0ABAA"/>
        </a:accent3>
        <a:accent4>
          <a:srgbClr val="DADADA"/>
        </a:accent4>
        <a:accent5>
          <a:srgbClr val="FFE2AA"/>
        </a:accent5>
        <a:accent6>
          <a:srgbClr val="E78A5C"/>
        </a:accent6>
        <a:hlink>
          <a:srgbClr val="FF66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5">
        <a:dk1>
          <a:srgbClr val="75878B"/>
        </a:dk1>
        <a:lt1>
          <a:srgbClr val="FFFFFF"/>
        </a:lt1>
        <a:dk2>
          <a:srgbClr val="260000"/>
        </a:dk2>
        <a:lt2>
          <a:srgbClr val="FFFFFF"/>
        </a:lt2>
        <a:accent1>
          <a:srgbClr val="0099CC"/>
        </a:accent1>
        <a:accent2>
          <a:srgbClr val="FF3300"/>
        </a:accent2>
        <a:accent3>
          <a:srgbClr val="ACAAAA"/>
        </a:accent3>
        <a:accent4>
          <a:srgbClr val="DADADA"/>
        </a:accent4>
        <a:accent5>
          <a:srgbClr val="AACAE2"/>
        </a:accent5>
        <a:accent6>
          <a:srgbClr val="E72D00"/>
        </a:accent6>
        <a:hlink>
          <a:srgbClr val="FFCC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6">
        <a:dk1>
          <a:srgbClr val="666699"/>
        </a:dk1>
        <a:lt1>
          <a:srgbClr val="FFFFFF"/>
        </a:lt1>
        <a:dk2>
          <a:srgbClr val="000000"/>
        </a:dk2>
        <a:lt2>
          <a:srgbClr val="FFFFFF"/>
        </a:lt2>
        <a:accent1>
          <a:srgbClr val="9966FF"/>
        </a:accent1>
        <a:accent2>
          <a:srgbClr val="99CCFF"/>
        </a:accent2>
        <a:accent3>
          <a:srgbClr val="AAAAAA"/>
        </a:accent3>
        <a:accent4>
          <a:srgbClr val="DADADA"/>
        </a:accent4>
        <a:accent5>
          <a:srgbClr val="CAB8FF"/>
        </a:accent5>
        <a:accent6>
          <a:srgbClr val="8AB9E7"/>
        </a:accent6>
        <a:hlink>
          <a:srgbClr val="FFFFCC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7">
        <a:dk1>
          <a:srgbClr val="666699"/>
        </a:dk1>
        <a:lt1>
          <a:srgbClr val="FFFFFF"/>
        </a:lt1>
        <a:dk2>
          <a:srgbClr val="2A2A40"/>
        </a:dk2>
        <a:lt2>
          <a:srgbClr val="FFFFFF"/>
        </a:lt2>
        <a:accent1>
          <a:srgbClr val="006699"/>
        </a:accent1>
        <a:accent2>
          <a:srgbClr val="CC9900"/>
        </a:accent2>
        <a:accent3>
          <a:srgbClr val="ACACAF"/>
        </a:accent3>
        <a:accent4>
          <a:srgbClr val="DADADA"/>
        </a:accent4>
        <a:accent5>
          <a:srgbClr val="AAB8CA"/>
        </a:accent5>
        <a:accent6>
          <a:srgbClr val="B98A00"/>
        </a:accent6>
        <a:hlink>
          <a:srgbClr val="CC6600"/>
        </a:hlink>
        <a:folHlink>
          <a:srgbClr val="6C94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8">
        <a:dk1>
          <a:srgbClr val="BECBD8"/>
        </a:dk1>
        <a:lt1>
          <a:srgbClr val="FFFFFF"/>
        </a:lt1>
        <a:dk2>
          <a:srgbClr val="2B335B"/>
        </a:dk2>
        <a:lt2>
          <a:srgbClr val="FFFFFF"/>
        </a:lt2>
        <a:accent1>
          <a:srgbClr val="0099CC"/>
        </a:accent1>
        <a:accent2>
          <a:srgbClr val="B5DBE3"/>
        </a:accent2>
        <a:accent3>
          <a:srgbClr val="ACADB5"/>
        </a:accent3>
        <a:accent4>
          <a:srgbClr val="DADADA"/>
        </a:accent4>
        <a:accent5>
          <a:srgbClr val="AACAE2"/>
        </a:accent5>
        <a:accent6>
          <a:srgbClr val="A4C6CE"/>
        </a:accent6>
        <a:hlink>
          <a:srgbClr val="FFCC00"/>
        </a:hlink>
        <a:folHlink>
          <a:srgbClr val="586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9">
        <a:dk1>
          <a:srgbClr val="3333FF"/>
        </a:dk1>
        <a:lt1>
          <a:srgbClr val="FFFFFF"/>
        </a:lt1>
        <a:dk2>
          <a:srgbClr val="000099"/>
        </a:dk2>
        <a:lt2>
          <a:srgbClr val="FFFFFF"/>
        </a:lt2>
        <a:accent1>
          <a:srgbClr val="339966"/>
        </a:accent1>
        <a:accent2>
          <a:srgbClr val="9999FF"/>
        </a:accent2>
        <a:accent3>
          <a:srgbClr val="AAAACA"/>
        </a:accent3>
        <a:accent4>
          <a:srgbClr val="DADADA"/>
        </a:accent4>
        <a:accent5>
          <a:srgbClr val="ADCAB8"/>
        </a:accent5>
        <a:accent6>
          <a:srgbClr val="8A8AE7"/>
        </a:accent6>
        <a:hlink>
          <a:srgbClr val="FFFF99"/>
        </a:hlink>
        <a:folHlink>
          <a:srgbClr val="17A0D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adial 10">
        <a:dk1>
          <a:srgbClr val="808000"/>
        </a:dk1>
        <a:lt1>
          <a:srgbClr val="FFFFFF"/>
        </a:lt1>
        <a:dk2>
          <a:srgbClr val="354418"/>
        </a:dk2>
        <a:lt2>
          <a:srgbClr val="FFFFFF"/>
        </a:lt2>
        <a:accent1>
          <a:srgbClr val="60897C"/>
        </a:accent1>
        <a:accent2>
          <a:srgbClr val="99CC00"/>
        </a:accent2>
        <a:accent3>
          <a:srgbClr val="AEB0AB"/>
        </a:accent3>
        <a:accent4>
          <a:srgbClr val="DADADA"/>
        </a:accent4>
        <a:accent5>
          <a:srgbClr val="B6C4BF"/>
        </a:accent5>
        <a:accent6>
          <a:srgbClr val="8AB900"/>
        </a:accent6>
        <a:hlink>
          <a:srgbClr val="CCCC00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Radial</Template>
  <TotalTime>183</TotalTime>
  <Words>148</Words>
  <Application>Microsoft Office PowerPoint</Application>
  <PresentationFormat>On-screen Show (4:3)</PresentationFormat>
  <Paragraphs>110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Times New Roman</vt:lpstr>
      <vt:lpstr>Wingdings</vt:lpstr>
      <vt:lpstr>Arial Black</vt:lpstr>
      <vt:lpstr>Radial</vt:lpstr>
      <vt:lpstr>Box and Whisker Plots </vt:lpstr>
      <vt:lpstr>Order numbers</vt:lpstr>
      <vt:lpstr>Median</vt:lpstr>
      <vt:lpstr>Median (continued):</vt:lpstr>
      <vt:lpstr>Quartiles (page 1)</vt:lpstr>
      <vt:lpstr>Quartiles (page 2)</vt:lpstr>
      <vt:lpstr>Quartiles (page 3)</vt:lpstr>
      <vt:lpstr>Number line</vt:lpstr>
      <vt:lpstr>Quartiles on number line</vt:lpstr>
      <vt:lpstr>Box on Quartiles on number line</vt:lpstr>
      <vt:lpstr>Median on number line</vt:lpstr>
      <vt:lpstr>Median on number line</vt:lpstr>
      <vt:lpstr>Low and high numbers</vt:lpstr>
      <vt:lpstr>Low and high numbers</vt:lpstr>
      <vt:lpstr>Box and Whisker Plot</vt:lpstr>
    </vt:vector>
  </TitlesOfParts>
  <Company>Vandenberg Middle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Box and Whisker Plots </dc:title>
  <dc:creator> </dc:creator>
  <cp:lastModifiedBy> </cp:lastModifiedBy>
  <cp:revision>19</cp:revision>
  <dcterms:created xsi:type="dcterms:W3CDTF">2006-11-21T22:39:53Z</dcterms:created>
  <dcterms:modified xsi:type="dcterms:W3CDTF">2011-02-22T21:29:08Z</dcterms:modified>
</cp:coreProperties>
</file>