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950075" cy="9167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869" y="111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fld id="{4C9AEF9B-294F-4138-A103-B74DDC1E8874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5988" y="687388"/>
            <a:ext cx="2578100" cy="3438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49" rIns="92098" bIns="460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54711"/>
            <a:ext cx="5560060" cy="4125516"/>
          </a:xfrm>
          <a:prstGeom prst="rect">
            <a:avLst/>
          </a:prstGeom>
        </p:spPr>
        <p:txBody>
          <a:bodyPr vert="horz" lIns="92098" tIns="46049" rIns="92098" bIns="460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07831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07831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fld id="{A58DB465-FD0F-49CA-8DB5-138E67F88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0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5988" y="687388"/>
            <a:ext cx="2578100" cy="3438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A94AC-4D9D-4303-827B-50A46933C59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5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9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2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7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0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6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1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4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84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8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4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1A365-58D7-4082-BE1A-3654FAB42D96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B48A-2B6F-450D-B895-ECAE309D7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6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6844145" cy="8229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 b="1" dirty="0" smtClean="0"/>
              <a:t>             </a:t>
            </a:r>
            <a:r>
              <a:rPr lang="en-US" sz="2600" b="1" dirty="0" smtClean="0"/>
              <a:t>18 JAZZ STYLES AND THEIR </a:t>
            </a:r>
            <a:r>
              <a:rPr lang="en-US" sz="2600" b="1" dirty="0" smtClean="0"/>
              <a:t>REPRESENTATIVES</a:t>
            </a:r>
          </a:p>
          <a:p>
            <a:pPr marL="0" indent="0">
              <a:buNone/>
            </a:pPr>
            <a:endParaRPr lang="en-US" sz="1400" dirty="0" smtClean="0"/>
          </a:p>
          <a:p>
            <a:pPr marL="514350" indent="-514350">
              <a:buAutoNum type="arabicParenBoth"/>
            </a:pPr>
            <a:r>
              <a:rPr lang="en-US" sz="2000" b="1" dirty="0" smtClean="0"/>
              <a:t>Dixieland –</a:t>
            </a:r>
            <a:r>
              <a:rPr lang="en-US" sz="2000" dirty="0" smtClean="0"/>
              <a:t>  </a:t>
            </a:r>
            <a:r>
              <a:rPr lang="en-US" sz="2000" b="1" dirty="0" smtClean="0"/>
              <a:t>(</a:t>
            </a:r>
            <a:r>
              <a:rPr lang="en-US" sz="2000" dirty="0" smtClean="0"/>
              <a:t>Original Dixieland Jazz Band</a:t>
            </a:r>
            <a:r>
              <a:rPr lang="en-US" sz="2000" b="1" dirty="0" smtClean="0"/>
              <a:t>)</a:t>
            </a:r>
          </a:p>
          <a:p>
            <a:pPr marL="514350" indent="-514350">
              <a:buAutoNum type="arabicParenBoth"/>
            </a:pPr>
            <a:r>
              <a:rPr lang="en-US" sz="2000" b="1" dirty="0" smtClean="0"/>
              <a:t>Ragtime – (</a:t>
            </a:r>
            <a:r>
              <a:rPr lang="en-US" sz="2000" dirty="0" smtClean="0"/>
              <a:t>Scott Joplin</a:t>
            </a:r>
            <a:r>
              <a:rPr lang="en-US" sz="2000" b="1" dirty="0" smtClean="0"/>
              <a:t>)</a:t>
            </a:r>
          </a:p>
          <a:p>
            <a:pPr marL="514350" indent="-514350">
              <a:buAutoNum type="arabicParenBoth"/>
            </a:pPr>
            <a:r>
              <a:rPr lang="en-US" sz="2000" b="1" dirty="0" smtClean="0"/>
              <a:t>Big Band Dance Orchestras -</a:t>
            </a:r>
            <a:r>
              <a:rPr lang="en-US" sz="2000" dirty="0" smtClean="0"/>
              <a:t> </a:t>
            </a:r>
            <a:r>
              <a:rPr lang="en-US" sz="2000" b="1" dirty="0" smtClean="0"/>
              <a:t>sweet</a:t>
            </a:r>
            <a:r>
              <a:rPr lang="en-US" sz="2000" dirty="0" smtClean="0"/>
              <a:t> (lyrical, slow, popular) </a:t>
            </a:r>
            <a:r>
              <a:rPr lang="en-US" sz="2000" b="1" dirty="0" smtClean="0"/>
              <a:t>(</a:t>
            </a:r>
            <a:r>
              <a:rPr lang="en-US" sz="2000" dirty="0" smtClean="0"/>
              <a:t>Paul Whiteman’s band</a:t>
            </a:r>
            <a:r>
              <a:rPr lang="en-US" sz="2000" b="1" dirty="0" smtClean="0"/>
              <a:t>)</a:t>
            </a:r>
            <a:r>
              <a:rPr lang="en-US" sz="2000" dirty="0" smtClean="0"/>
              <a:t> and </a:t>
            </a:r>
            <a:r>
              <a:rPr lang="en-US" sz="2000" b="1" dirty="0" smtClean="0"/>
              <a:t>hot</a:t>
            </a:r>
            <a:r>
              <a:rPr lang="en-US" sz="2000" dirty="0" smtClean="0"/>
              <a:t> (faster, energetic, powerful)</a:t>
            </a:r>
            <a:r>
              <a:rPr lang="en-US" sz="2000" b="1" dirty="0" smtClean="0"/>
              <a:t> –</a:t>
            </a:r>
            <a:r>
              <a:rPr lang="en-US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dirty="0" smtClean="0"/>
              <a:t>Glenn Miller or Fletcher Henderson’s Orchestra</a:t>
            </a:r>
            <a:r>
              <a:rPr lang="en-US" sz="2000" b="1" dirty="0" smtClean="0"/>
              <a:t>)</a:t>
            </a:r>
          </a:p>
          <a:p>
            <a:pPr marL="514350" indent="-514350">
              <a:buAutoNum type="arabicParenBoth"/>
            </a:pPr>
            <a:r>
              <a:rPr lang="en-US" sz="2000" b="1" dirty="0" smtClean="0"/>
              <a:t>Swing - </a:t>
            </a:r>
            <a:r>
              <a:rPr lang="en-US" sz="2000" dirty="0" smtClean="0"/>
              <a:t>Swing music became popular around 1935 (although it began in the 1920’s).  It is distinguished by a more supple feel using a walking bass line developed by Walter Page rather than the more literal 4/4 timing of earlier jazz </a:t>
            </a:r>
            <a:r>
              <a:rPr lang="en-US" sz="2000" b="1" dirty="0" smtClean="0"/>
              <a:t>–</a:t>
            </a:r>
            <a:r>
              <a:rPr lang="en-US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dirty="0" smtClean="0"/>
              <a:t>Duke Ellington’s Orchestra)</a:t>
            </a:r>
          </a:p>
          <a:p>
            <a:pPr marL="514350" indent="-514350">
              <a:buAutoNum type="arabicParenBoth"/>
            </a:pPr>
            <a:r>
              <a:rPr lang="en-US" sz="2000" b="1" dirty="0" smtClean="0"/>
              <a:t>Bebop –</a:t>
            </a:r>
            <a:r>
              <a:rPr lang="en-US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dirty="0" smtClean="0"/>
              <a:t>Charlie Parker, Dizzy Gillespie</a:t>
            </a:r>
            <a:r>
              <a:rPr lang="en-US" sz="2000" b="1" dirty="0" smtClean="0"/>
              <a:t>)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en-US" sz="2000" b="1" dirty="0" smtClean="0"/>
              <a:t>Cool jazz/West Coast jazz –</a:t>
            </a:r>
            <a:r>
              <a:rPr lang="en-US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dirty="0" smtClean="0"/>
              <a:t>early Miles Davis, Chet Baker</a:t>
            </a:r>
            <a:r>
              <a:rPr lang="en-US" sz="2000" b="1" dirty="0" smtClean="0"/>
              <a:t>)</a:t>
            </a:r>
          </a:p>
          <a:p>
            <a:pPr marL="514350" indent="-514350">
              <a:buAutoNum type="arabicParenBoth" startAt="7"/>
            </a:pPr>
            <a:r>
              <a:rPr lang="en-US" sz="2000" b="1" dirty="0" smtClean="0"/>
              <a:t>Bossa Nova -</a:t>
            </a:r>
            <a:r>
              <a:rPr lang="en-US" sz="2000" dirty="0" smtClean="0"/>
              <a:t> Brazilian music and jazz  </a:t>
            </a:r>
            <a:r>
              <a:rPr lang="en-US" sz="2000" b="1" dirty="0" smtClean="0"/>
              <a:t>(</a:t>
            </a:r>
            <a:r>
              <a:rPr lang="en-US" sz="2000" dirty="0" smtClean="0"/>
              <a:t>Stan Getz, Charlie Byrd</a:t>
            </a:r>
            <a:r>
              <a:rPr lang="en-US" sz="2000" b="1" dirty="0" smtClean="0"/>
              <a:t>)</a:t>
            </a:r>
          </a:p>
          <a:p>
            <a:pPr marL="514350" indent="-514350">
              <a:buAutoNum type="arabicParenBoth" startAt="8"/>
            </a:pPr>
            <a:r>
              <a:rPr lang="en-US" sz="2000" b="1" dirty="0" smtClean="0"/>
              <a:t>Modal Jazz -</a:t>
            </a:r>
            <a:r>
              <a:rPr lang="en-US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dirty="0" smtClean="0"/>
              <a:t>Miles Davis’s “Kind of Blue”</a:t>
            </a:r>
            <a:r>
              <a:rPr lang="en-US" sz="2000" b="1" dirty="0" smtClean="0"/>
              <a:t>)</a:t>
            </a:r>
          </a:p>
          <a:p>
            <a:pPr marL="514350" indent="-514350">
              <a:buNone/>
            </a:pPr>
            <a:r>
              <a:rPr lang="en-US" sz="2000" b="1" dirty="0" smtClean="0"/>
              <a:t>(9)     Hard Bop -</a:t>
            </a:r>
            <a:r>
              <a:rPr lang="en-US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dirty="0" smtClean="0"/>
              <a:t>Art </a:t>
            </a:r>
            <a:r>
              <a:rPr lang="en-US" sz="2000" dirty="0" err="1" smtClean="0"/>
              <a:t>Blakey’s</a:t>
            </a:r>
            <a:r>
              <a:rPr lang="en-US" sz="2000" dirty="0" smtClean="0"/>
              <a:t> Jazz Messengers</a:t>
            </a:r>
            <a:r>
              <a:rPr lang="en-US" sz="2000" b="1" dirty="0" smtClean="0"/>
              <a:t>)</a:t>
            </a:r>
          </a:p>
          <a:p>
            <a:pPr marL="571500" indent="-571500">
              <a:buAutoNum type="arabicParenBoth" startAt="10"/>
            </a:pPr>
            <a:r>
              <a:rPr lang="en-US" sz="2000" b="1" dirty="0" smtClean="0"/>
              <a:t>Free jazz - (</a:t>
            </a:r>
            <a:r>
              <a:rPr lang="en-US" sz="2000" dirty="0" smtClean="0"/>
              <a:t>Ornette Coleman</a:t>
            </a:r>
            <a:r>
              <a:rPr lang="en-US" sz="2000" b="1" dirty="0" smtClean="0"/>
              <a:t>)</a:t>
            </a:r>
          </a:p>
          <a:p>
            <a:pPr marL="571500" indent="-571500">
              <a:buFont typeface="Arial" pitchFamily="34" charset="0"/>
              <a:buAutoNum type="arabicParenBoth" startAt="10"/>
            </a:pPr>
            <a:r>
              <a:rPr lang="en-US" sz="2000" b="1" dirty="0" smtClean="0"/>
              <a:t>Soul Jazz -  (</a:t>
            </a:r>
            <a:r>
              <a:rPr lang="en-US" sz="2000" dirty="0" smtClean="0"/>
              <a:t>Cannonball Adderley, Horace Silver</a:t>
            </a:r>
            <a:r>
              <a:rPr lang="en-US" sz="2000" b="1" dirty="0" smtClean="0"/>
              <a:t>)</a:t>
            </a:r>
          </a:p>
          <a:p>
            <a:pPr marL="571500" indent="-571500">
              <a:buFont typeface="Arial" pitchFamily="34" charset="0"/>
              <a:buAutoNum type="arabicParenBoth" startAt="10"/>
            </a:pPr>
            <a:r>
              <a:rPr lang="en-US" sz="2000" b="1" dirty="0" smtClean="0"/>
              <a:t>Latin Jazz - (</a:t>
            </a:r>
            <a:r>
              <a:rPr lang="en-US" sz="2000" dirty="0" smtClean="0"/>
              <a:t>Machito, Tito Puente, Cal Tjader, </a:t>
            </a:r>
            <a:r>
              <a:rPr lang="en-US" sz="2000" dirty="0" err="1" smtClean="0"/>
              <a:t>Pancho</a:t>
            </a:r>
            <a:r>
              <a:rPr lang="en-US" sz="2000" dirty="0" smtClean="0"/>
              <a:t> Sanchez</a:t>
            </a:r>
            <a:r>
              <a:rPr lang="en-US" sz="2000" b="1" dirty="0" smtClean="0"/>
              <a:t>)</a:t>
            </a:r>
          </a:p>
          <a:p>
            <a:pPr marL="571500" indent="-571500">
              <a:buNone/>
            </a:pPr>
            <a:r>
              <a:rPr lang="en-US" sz="2000" b="1" dirty="0" smtClean="0"/>
              <a:t>(13)   </a:t>
            </a:r>
            <a:r>
              <a:rPr lang="en-US" sz="2000" b="1" dirty="0" smtClean="0"/>
              <a:t>Third </a:t>
            </a:r>
            <a:r>
              <a:rPr lang="en-US" sz="2000" b="1" dirty="0" smtClean="0"/>
              <a:t>Stream -</a:t>
            </a:r>
            <a:r>
              <a:rPr lang="en-US" sz="2000" dirty="0" smtClean="0"/>
              <a:t> classical music &amp; jazz </a:t>
            </a:r>
            <a:r>
              <a:rPr lang="en-US" sz="2000" b="1" dirty="0" smtClean="0"/>
              <a:t>(</a:t>
            </a:r>
            <a:r>
              <a:rPr lang="en-US" sz="2000" dirty="0" smtClean="0"/>
              <a:t>Gunther Schuller</a:t>
            </a:r>
            <a:r>
              <a:rPr lang="en-US" sz="2000" b="1" dirty="0" smtClean="0"/>
              <a:t>)</a:t>
            </a:r>
          </a:p>
          <a:p>
            <a:pPr marL="571500" lvl="0" indent="-571500">
              <a:buAutoNum type="arabicParenBoth" startAt="14"/>
            </a:pPr>
            <a:r>
              <a:rPr lang="en-US" sz="2000" b="1" dirty="0" smtClean="0"/>
              <a:t>Jazz-Rock fusion – </a:t>
            </a:r>
            <a:r>
              <a:rPr lang="en-US" sz="2000" dirty="0" smtClean="0"/>
              <a:t>(late Miles Davis, </a:t>
            </a:r>
            <a:r>
              <a:rPr lang="en-US" sz="2000" dirty="0" err="1" smtClean="0"/>
              <a:t>Mahavishnu</a:t>
            </a:r>
            <a:r>
              <a:rPr lang="en-US" sz="2000" dirty="0" smtClean="0"/>
              <a:t> Orchestra, Weather Report, Return to Forever)</a:t>
            </a:r>
          </a:p>
          <a:p>
            <a:pPr marL="571500" indent="-571500">
              <a:buAutoNum type="arabicParenBoth" startAt="15"/>
            </a:pPr>
            <a:r>
              <a:rPr lang="en-US" sz="2000" b="1" dirty="0" smtClean="0"/>
              <a:t>Post Bop jazz – </a:t>
            </a:r>
            <a:r>
              <a:rPr lang="en-US" sz="2000" dirty="0" smtClean="0"/>
              <a:t>(Joe </a:t>
            </a:r>
            <a:r>
              <a:rPr lang="en-US" sz="2000" dirty="0" err="1" smtClean="0"/>
              <a:t>Lovano</a:t>
            </a:r>
            <a:r>
              <a:rPr lang="en-US" sz="2000" dirty="0" smtClean="0"/>
              <a:t>, Phil Woods)</a:t>
            </a:r>
          </a:p>
          <a:p>
            <a:pPr marL="571500" indent="-571500">
              <a:buFont typeface="Arial" pitchFamily="34" charset="0"/>
              <a:buAutoNum type="arabicParenBoth" startAt="15"/>
            </a:pPr>
            <a:r>
              <a:rPr lang="en-US" sz="2000" b="1" dirty="0" smtClean="0"/>
              <a:t>World fusion jazz – </a:t>
            </a:r>
            <a:r>
              <a:rPr lang="en-US" sz="2000" dirty="0" smtClean="0"/>
              <a:t>(Shakti, Nguyen </a:t>
            </a:r>
            <a:r>
              <a:rPr lang="en-US" sz="2000" dirty="0" err="1" smtClean="0"/>
              <a:t>Lê</a:t>
            </a:r>
            <a:r>
              <a:rPr lang="en-US" sz="2000" dirty="0" smtClean="0"/>
              <a:t>)</a:t>
            </a:r>
          </a:p>
          <a:p>
            <a:pPr marL="571500" indent="-571500">
              <a:buNone/>
            </a:pPr>
            <a:r>
              <a:rPr lang="en-US" sz="2000" b="1" dirty="0" smtClean="0"/>
              <a:t>(17)   </a:t>
            </a:r>
            <a:r>
              <a:rPr lang="en-US" sz="2000" b="1" dirty="0" smtClean="0"/>
              <a:t>Heavy </a:t>
            </a:r>
            <a:r>
              <a:rPr lang="en-US" sz="2000" b="1" dirty="0" smtClean="0"/>
              <a:t>Metal Jazz – </a:t>
            </a:r>
            <a:r>
              <a:rPr lang="en-US" sz="2000" dirty="0" smtClean="0"/>
              <a:t>(Last Exit)</a:t>
            </a:r>
          </a:p>
          <a:p>
            <a:pPr marL="571500" indent="-571500">
              <a:buNone/>
            </a:pPr>
            <a:r>
              <a:rPr lang="en-US" sz="2000" b="1" dirty="0" smtClean="0"/>
              <a:t>(18)   </a:t>
            </a:r>
            <a:r>
              <a:rPr lang="en-US" sz="2000" b="1" dirty="0" smtClean="0"/>
              <a:t>Creative </a:t>
            </a:r>
            <a:r>
              <a:rPr lang="en-US" sz="2000" b="1" dirty="0" smtClean="0"/>
              <a:t>Improvised Music –</a:t>
            </a:r>
            <a:r>
              <a:rPr lang="en-US" sz="2000" dirty="0" smtClean="0"/>
              <a:t> heavy blowing, traditional/non-traditional, and free (Peter </a:t>
            </a:r>
            <a:r>
              <a:rPr lang="en-US" sz="2000" dirty="0" err="1" smtClean="0"/>
              <a:t>Brotzmann</a:t>
            </a:r>
            <a:r>
              <a:rPr lang="en-US" sz="2000" dirty="0" smtClean="0"/>
              <a:t>, Anthony Braxton, AACM, Henry </a:t>
            </a:r>
            <a:r>
              <a:rPr lang="en-US" sz="2000" dirty="0" err="1" smtClean="0"/>
              <a:t>Threadgill</a:t>
            </a:r>
            <a:r>
              <a:rPr lang="en-US" sz="2000" dirty="0" smtClean="0"/>
              <a:t>)</a:t>
            </a:r>
            <a:endParaRPr lang="en-US" sz="2000" b="1" dirty="0" smtClean="0"/>
          </a:p>
          <a:p>
            <a:pPr marL="514350" indent="-514350">
              <a:buAutoNum type="arabicParenBoth"/>
            </a:pPr>
            <a:endParaRPr lang="en-US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6858000" cy="76200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9980796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288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Orange Coast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Jazz</dc:title>
  <dc:creator>Dr. David C. Ring</dc:creator>
  <cp:lastModifiedBy>Dr. David C. Ring</cp:lastModifiedBy>
  <cp:revision>11</cp:revision>
  <cp:lastPrinted>2010-11-11T23:04:12Z</cp:lastPrinted>
  <dcterms:created xsi:type="dcterms:W3CDTF">2010-11-09T17:10:56Z</dcterms:created>
  <dcterms:modified xsi:type="dcterms:W3CDTF">2010-11-11T23:05:36Z</dcterms:modified>
</cp:coreProperties>
</file>